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2F9-2873-417F-A69C-D334B5569AAB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AE5D-EAD6-4DAA-8EFB-14FE468F8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05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2F9-2873-417F-A69C-D334B5569AAB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AE5D-EAD6-4DAA-8EFB-14FE468F8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19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2F9-2873-417F-A69C-D334B5569AAB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AE5D-EAD6-4DAA-8EFB-14FE468F8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20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2F9-2873-417F-A69C-D334B5569AAB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AE5D-EAD6-4DAA-8EFB-14FE468F8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71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2F9-2873-417F-A69C-D334B5569AAB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AE5D-EAD6-4DAA-8EFB-14FE468F8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50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2F9-2873-417F-A69C-D334B5569AAB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AE5D-EAD6-4DAA-8EFB-14FE468F8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97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2F9-2873-417F-A69C-D334B5569AAB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AE5D-EAD6-4DAA-8EFB-14FE468F8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46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2F9-2873-417F-A69C-D334B5569AAB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AE5D-EAD6-4DAA-8EFB-14FE468F8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30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2F9-2873-417F-A69C-D334B5569AAB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AE5D-EAD6-4DAA-8EFB-14FE468F8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4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2F9-2873-417F-A69C-D334B5569AAB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AE5D-EAD6-4DAA-8EFB-14FE468F8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02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2F9-2873-417F-A69C-D334B5569AAB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AE5D-EAD6-4DAA-8EFB-14FE468F8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15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FD2F9-2873-417F-A69C-D334B5569AAB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8AE5D-EAD6-4DAA-8EFB-14FE468F8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84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Networking: TCP/IP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95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TCP/IP </a:t>
            </a:r>
            <a:r>
              <a:rPr lang="en-GB" dirty="0" smtClean="0"/>
              <a:t>stack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2512" y="2572544"/>
            <a:ext cx="24669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1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 Access 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Provides </a:t>
            </a:r>
            <a:r>
              <a:rPr lang="en-GB" dirty="0"/>
              <a:t>an interface with the physical </a:t>
            </a:r>
            <a:r>
              <a:rPr lang="en-GB" dirty="0" smtClean="0"/>
              <a:t>network</a:t>
            </a:r>
            <a:endParaRPr lang="en-GB" dirty="0"/>
          </a:p>
          <a:p>
            <a:r>
              <a:rPr lang="en-GB" dirty="0"/>
              <a:t>Formats the data for the transmission medium and addresses data for </a:t>
            </a:r>
            <a:r>
              <a:rPr lang="en-GB" dirty="0" smtClean="0"/>
              <a:t>the subnet </a:t>
            </a:r>
            <a:r>
              <a:rPr lang="en-GB" dirty="0"/>
              <a:t>based on physical hardware addresses. Provides error control </a:t>
            </a:r>
            <a:r>
              <a:rPr lang="en-GB" dirty="0" smtClean="0"/>
              <a:t>for data </a:t>
            </a:r>
            <a:r>
              <a:rPr lang="en-GB" dirty="0"/>
              <a:t>delivered on the physical network</a:t>
            </a:r>
          </a:p>
        </p:txBody>
      </p:sp>
    </p:spTree>
    <p:extLst>
      <p:ext uri="{BB962C8B-B14F-4D97-AF65-F5344CB8AC3E}">
        <p14:creationId xmlns:p14="http://schemas.microsoft.com/office/powerpoint/2010/main" val="123543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Internet 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Provides </a:t>
            </a:r>
            <a:r>
              <a:rPr lang="en-GB" dirty="0"/>
              <a:t>logical, hardware-independent addressing so </a:t>
            </a:r>
            <a:r>
              <a:rPr lang="en-GB" dirty="0" smtClean="0"/>
              <a:t>that data </a:t>
            </a:r>
            <a:r>
              <a:rPr lang="en-GB" dirty="0"/>
              <a:t>can pass among subnets with different physical </a:t>
            </a:r>
            <a:r>
              <a:rPr lang="en-GB" dirty="0" smtClean="0"/>
              <a:t>architectures</a:t>
            </a:r>
          </a:p>
          <a:p>
            <a:r>
              <a:rPr lang="en-GB" dirty="0" smtClean="0"/>
              <a:t>Provides routing </a:t>
            </a:r>
            <a:r>
              <a:rPr lang="en-GB" dirty="0"/>
              <a:t>to reduce traffic and support delivery across the </a:t>
            </a:r>
            <a:r>
              <a:rPr lang="en-GB" dirty="0" smtClean="0"/>
              <a:t>internetwork</a:t>
            </a:r>
            <a:endParaRPr lang="en-GB" dirty="0"/>
          </a:p>
          <a:p>
            <a:pPr lvl="1"/>
            <a:r>
              <a:rPr lang="en-GB" dirty="0" smtClean="0"/>
              <a:t>The term </a:t>
            </a:r>
            <a:r>
              <a:rPr lang="en-GB" b="1" dirty="0"/>
              <a:t>internetwork </a:t>
            </a:r>
            <a:r>
              <a:rPr lang="en-GB" dirty="0"/>
              <a:t>refers to an interconnected, greater network of </a:t>
            </a:r>
            <a:r>
              <a:rPr lang="en-GB" dirty="0" smtClean="0"/>
              <a:t>local area </a:t>
            </a:r>
            <a:r>
              <a:rPr lang="en-GB" dirty="0"/>
              <a:t>networks (LANs), such as what you find in a large company or on </a:t>
            </a:r>
            <a:r>
              <a:rPr lang="en-GB" dirty="0" smtClean="0"/>
              <a:t>the Internet</a:t>
            </a:r>
          </a:p>
          <a:p>
            <a:r>
              <a:rPr lang="en-GB" dirty="0" smtClean="0"/>
              <a:t>Relates </a:t>
            </a:r>
            <a:r>
              <a:rPr lang="en-GB" dirty="0"/>
              <a:t>physical addresses (used at the Network Access layer) </a:t>
            </a:r>
            <a:r>
              <a:rPr lang="en-GB" dirty="0" smtClean="0"/>
              <a:t>to logical </a:t>
            </a:r>
            <a:r>
              <a:rPr lang="en-GB" dirty="0"/>
              <a:t>addresses</a:t>
            </a:r>
          </a:p>
        </p:txBody>
      </p:sp>
    </p:spTree>
    <p:extLst>
      <p:ext uri="{BB962C8B-B14F-4D97-AF65-F5344CB8AC3E}">
        <p14:creationId xmlns:p14="http://schemas.microsoft.com/office/powerpoint/2010/main" val="772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Transport 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Provides </a:t>
            </a:r>
            <a:r>
              <a:rPr lang="en-GB" dirty="0"/>
              <a:t>flow-control, error-control, and </a:t>
            </a:r>
            <a:r>
              <a:rPr lang="en-GB" dirty="0" smtClean="0"/>
              <a:t>acknowledgment services </a:t>
            </a:r>
            <a:r>
              <a:rPr lang="en-GB" dirty="0"/>
              <a:t>for the </a:t>
            </a:r>
            <a:r>
              <a:rPr lang="en-GB" dirty="0" smtClean="0"/>
              <a:t>internetwork</a:t>
            </a:r>
          </a:p>
          <a:p>
            <a:r>
              <a:rPr lang="en-GB" dirty="0" smtClean="0"/>
              <a:t>Serves </a:t>
            </a:r>
            <a:r>
              <a:rPr lang="en-GB" dirty="0"/>
              <a:t>as an interface for network applications</a:t>
            </a:r>
          </a:p>
        </p:txBody>
      </p:sp>
    </p:spTree>
    <p:extLst>
      <p:ext uri="{BB962C8B-B14F-4D97-AF65-F5344CB8AC3E}">
        <p14:creationId xmlns:p14="http://schemas.microsoft.com/office/powerpoint/2010/main" val="95856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Provides </a:t>
            </a:r>
            <a:r>
              <a:rPr lang="en-GB" dirty="0"/>
              <a:t>applications for network troubleshooting, </a:t>
            </a:r>
            <a:r>
              <a:rPr lang="en-GB" dirty="0" smtClean="0"/>
              <a:t>file transfer</a:t>
            </a:r>
            <a:r>
              <a:rPr lang="en-GB" dirty="0"/>
              <a:t>, remote control, and Internet </a:t>
            </a:r>
            <a:r>
              <a:rPr lang="en-GB" dirty="0" smtClean="0"/>
              <a:t>activities</a:t>
            </a:r>
          </a:p>
          <a:p>
            <a:r>
              <a:rPr lang="en-GB" dirty="0" smtClean="0"/>
              <a:t>Also </a:t>
            </a:r>
            <a:r>
              <a:rPr lang="en-GB" dirty="0"/>
              <a:t>supports the </a:t>
            </a:r>
            <a:r>
              <a:rPr lang="en-GB" dirty="0" smtClean="0"/>
              <a:t>network application </a:t>
            </a:r>
            <a:r>
              <a:rPr lang="en-GB" dirty="0"/>
              <a:t>programming interfaces (APIs) that enable programs written </a:t>
            </a:r>
            <a:r>
              <a:rPr lang="en-GB" dirty="0" smtClean="0"/>
              <a:t>for a </a:t>
            </a:r>
            <a:r>
              <a:rPr lang="en-GB" dirty="0"/>
              <a:t>particular operating environment to access the network</a:t>
            </a:r>
          </a:p>
        </p:txBody>
      </p:sp>
    </p:spTree>
    <p:extLst>
      <p:ext uri="{BB962C8B-B14F-4D97-AF65-F5344CB8AC3E}">
        <p14:creationId xmlns:p14="http://schemas.microsoft.com/office/powerpoint/2010/main" val="253113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Systems Interconnection (OSI) </a:t>
            </a:r>
            <a:r>
              <a:rPr lang="en-GB" dirty="0" smtClean="0"/>
              <a:t>model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0278" y="1825625"/>
            <a:ext cx="21714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6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OSI Layers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Physical layer: Converts the data into the stream of electric or </a:t>
            </a:r>
            <a:r>
              <a:rPr lang="en-GB" dirty="0" err="1"/>
              <a:t>analog</a:t>
            </a:r>
            <a:r>
              <a:rPr lang="en-GB" dirty="0"/>
              <a:t> </a:t>
            </a:r>
            <a:r>
              <a:rPr lang="en-GB" dirty="0" smtClean="0"/>
              <a:t>pulses that </a:t>
            </a:r>
            <a:r>
              <a:rPr lang="en-GB" dirty="0"/>
              <a:t>will actually cross the transmission medium and oversees the </a:t>
            </a:r>
            <a:r>
              <a:rPr lang="en-GB" dirty="0" smtClean="0"/>
              <a:t>transmission of </a:t>
            </a:r>
            <a:r>
              <a:rPr lang="en-GB" dirty="0"/>
              <a:t>the data</a:t>
            </a:r>
          </a:p>
          <a:p>
            <a:r>
              <a:rPr lang="en-GB" dirty="0" smtClean="0"/>
              <a:t>Data </a:t>
            </a:r>
            <a:r>
              <a:rPr lang="en-GB" dirty="0"/>
              <a:t>Link layer: Provides an interface with the network adapter; </a:t>
            </a:r>
            <a:r>
              <a:rPr lang="en-GB" dirty="0" smtClean="0"/>
              <a:t>maintains logical </a:t>
            </a:r>
            <a:r>
              <a:rPr lang="en-GB" dirty="0"/>
              <a:t>links for the subnet</a:t>
            </a:r>
          </a:p>
          <a:p>
            <a:r>
              <a:rPr lang="en-GB" dirty="0" smtClean="0"/>
              <a:t>Network </a:t>
            </a:r>
            <a:r>
              <a:rPr lang="en-GB" dirty="0"/>
              <a:t>layer: Supports logical addressing and </a:t>
            </a:r>
            <a:r>
              <a:rPr lang="en-GB" dirty="0" smtClean="0"/>
              <a:t>routing</a:t>
            </a:r>
            <a:endParaRPr lang="en-GB" dirty="0"/>
          </a:p>
          <a:p>
            <a:r>
              <a:rPr lang="en-GB" dirty="0" smtClean="0"/>
              <a:t>Transport </a:t>
            </a:r>
            <a:r>
              <a:rPr lang="en-GB" dirty="0"/>
              <a:t>layer: Provides error control and flow control for the internetwork</a:t>
            </a:r>
          </a:p>
          <a:p>
            <a:r>
              <a:rPr lang="en-GB" dirty="0" smtClean="0"/>
              <a:t>Session </a:t>
            </a:r>
            <a:r>
              <a:rPr lang="en-GB" dirty="0"/>
              <a:t>layer: Establishes sessions between communicating applications </a:t>
            </a:r>
            <a:r>
              <a:rPr lang="en-GB" dirty="0" smtClean="0"/>
              <a:t>on the </a:t>
            </a:r>
            <a:r>
              <a:rPr lang="en-GB" dirty="0"/>
              <a:t>communicating </a:t>
            </a:r>
            <a:r>
              <a:rPr lang="en-GB" dirty="0" smtClean="0"/>
              <a:t>computers</a:t>
            </a:r>
          </a:p>
          <a:p>
            <a:r>
              <a:rPr lang="en-GB" dirty="0"/>
              <a:t>Presentation layer: Translates data to a standard format; manages </a:t>
            </a:r>
            <a:r>
              <a:rPr lang="en-GB" dirty="0" smtClean="0"/>
              <a:t>encryption and </a:t>
            </a:r>
            <a:r>
              <a:rPr lang="en-GB" dirty="0"/>
              <a:t>data compression</a:t>
            </a:r>
          </a:p>
          <a:p>
            <a:r>
              <a:rPr lang="en-GB" dirty="0" smtClean="0"/>
              <a:t>Application </a:t>
            </a:r>
            <a:r>
              <a:rPr lang="en-GB" dirty="0"/>
              <a:t>layer: Provides a network interface for applications; </a:t>
            </a:r>
            <a:r>
              <a:rPr lang="en-GB" dirty="0" smtClean="0"/>
              <a:t>supports network </a:t>
            </a:r>
            <a:r>
              <a:rPr lang="en-GB" dirty="0"/>
              <a:t>applications for file transfer, communications, and so forth</a:t>
            </a:r>
          </a:p>
        </p:txBody>
      </p:sp>
    </p:spTree>
    <p:extLst>
      <p:ext uri="{BB962C8B-B14F-4D97-AF65-F5344CB8AC3E}">
        <p14:creationId xmlns:p14="http://schemas.microsoft.com/office/powerpoint/2010/main" val="316567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Packages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114" y="1825625"/>
            <a:ext cx="68437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3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Names for the data packages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The </a:t>
            </a:r>
            <a:r>
              <a:rPr lang="en-GB" dirty="0"/>
              <a:t>data package created at the Application layer is called a </a:t>
            </a:r>
            <a:r>
              <a:rPr lang="en-GB" dirty="0" smtClean="0"/>
              <a:t>message</a:t>
            </a:r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data package created at the Transport layer, which encapsulates </a:t>
            </a:r>
            <a:r>
              <a:rPr lang="en-GB" dirty="0" smtClean="0"/>
              <a:t>the Application </a:t>
            </a:r>
            <a:r>
              <a:rPr lang="en-GB" dirty="0"/>
              <a:t>layer message, is called </a:t>
            </a:r>
            <a:r>
              <a:rPr lang="en-GB" dirty="0" smtClean="0"/>
              <a:t>a </a:t>
            </a:r>
            <a:r>
              <a:rPr lang="en-GB" dirty="0"/>
              <a:t>segment if it comes from </a:t>
            </a:r>
            <a:r>
              <a:rPr lang="en-GB" dirty="0" smtClean="0"/>
              <a:t>the Transport </a:t>
            </a:r>
            <a:r>
              <a:rPr lang="en-GB" dirty="0"/>
              <a:t>layer’s TCP </a:t>
            </a:r>
            <a:r>
              <a:rPr lang="en-GB" dirty="0" smtClean="0"/>
              <a:t>protocol</a:t>
            </a:r>
          </a:p>
          <a:p>
            <a:r>
              <a:rPr lang="en-GB" dirty="0" smtClean="0"/>
              <a:t>If the data package comes from the Transport layer’s User Datagram Protocol (UDP) protocol, it is called a datagram</a:t>
            </a:r>
          </a:p>
          <a:p>
            <a:r>
              <a:rPr lang="en-GB" dirty="0" smtClean="0"/>
              <a:t>The </a:t>
            </a:r>
            <a:r>
              <a:rPr lang="en-GB" dirty="0"/>
              <a:t>data package at the Internet layer, which encapsulates the </a:t>
            </a:r>
            <a:r>
              <a:rPr lang="en-GB" dirty="0" smtClean="0"/>
              <a:t>Transport layer </a:t>
            </a:r>
            <a:r>
              <a:rPr lang="en-GB" dirty="0"/>
              <a:t>segment, is called a </a:t>
            </a:r>
            <a:r>
              <a:rPr lang="en-GB" dirty="0" smtClean="0"/>
              <a:t>datagram</a:t>
            </a:r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data package at the Network Access layer, which encapsulates </a:t>
            </a:r>
            <a:r>
              <a:rPr lang="en-GB" dirty="0" smtClean="0"/>
              <a:t>and may </a:t>
            </a:r>
            <a:r>
              <a:rPr lang="en-GB" dirty="0"/>
              <a:t>subdivide the datagram, is called a </a:t>
            </a:r>
            <a:r>
              <a:rPr lang="en-GB" dirty="0" smtClean="0"/>
              <a:t>frame</a:t>
            </a:r>
            <a:endParaRPr lang="en-GB" dirty="0"/>
          </a:p>
          <a:p>
            <a:r>
              <a:rPr lang="en-GB" dirty="0" smtClean="0"/>
              <a:t>This </a:t>
            </a:r>
            <a:r>
              <a:rPr lang="en-GB" dirty="0"/>
              <a:t>frame is then </a:t>
            </a:r>
            <a:r>
              <a:rPr lang="en-GB" dirty="0" smtClean="0"/>
              <a:t>turned into </a:t>
            </a:r>
            <a:r>
              <a:rPr lang="en-GB" dirty="0"/>
              <a:t>a </a:t>
            </a:r>
            <a:r>
              <a:rPr lang="en-GB" dirty="0" err="1"/>
              <a:t>bitstream</a:t>
            </a:r>
            <a:r>
              <a:rPr lang="en-GB" dirty="0"/>
              <a:t> at the lowest sublayer of the Network Access layer</a:t>
            </a:r>
          </a:p>
        </p:txBody>
      </p:sp>
    </p:spTree>
    <p:extLst>
      <p:ext uri="{BB962C8B-B14F-4D97-AF65-F5344CB8AC3E}">
        <p14:creationId xmlns:p14="http://schemas.microsoft.com/office/powerpoint/2010/main" val="168890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Origins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TCP/IP’s design is a result of its historical role as the protocol system for what was </a:t>
            </a:r>
            <a:r>
              <a:rPr lang="en-GB" dirty="0" smtClean="0"/>
              <a:t>to become </a:t>
            </a:r>
            <a:r>
              <a:rPr lang="en-GB" dirty="0"/>
              <a:t>the </a:t>
            </a:r>
            <a:r>
              <a:rPr lang="en-GB" dirty="0" smtClean="0"/>
              <a:t>Internet</a:t>
            </a:r>
          </a:p>
          <a:p>
            <a:r>
              <a:rPr lang="en-GB" dirty="0" smtClean="0"/>
              <a:t>The Internet grew from </a:t>
            </a:r>
            <a:r>
              <a:rPr lang="en-GB" dirty="0"/>
              <a:t>research originally performed by the United States Department of </a:t>
            </a:r>
            <a:r>
              <a:rPr lang="en-GB" dirty="0" smtClean="0"/>
              <a:t>Defence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07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</a:t>
            </a:r>
            <a:r>
              <a:rPr lang="en-GB" dirty="0"/>
              <a:t>features </a:t>
            </a:r>
            <a:r>
              <a:rPr lang="en-GB" dirty="0" smtClean="0"/>
              <a:t>of </a:t>
            </a:r>
            <a:r>
              <a:rPr lang="en-GB" dirty="0"/>
              <a:t>decentralized</a:t>
            </a:r>
            <a:r>
              <a:rPr lang="en-GB" dirty="0" smtClean="0"/>
              <a:t> </a:t>
            </a:r>
            <a:r>
              <a:rPr lang="en-GB" dirty="0"/>
              <a:t>TCP/IP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End-node </a:t>
            </a:r>
            <a:r>
              <a:rPr lang="en-GB" b="1" dirty="0"/>
              <a:t>verification: </a:t>
            </a:r>
            <a:r>
              <a:rPr lang="en-GB" dirty="0"/>
              <a:t>The two computers that are actually </a:t>
            </a:r>
            <a:r>
              <a:rPr lang="en-GB" dirty="0" smtClean="0"/>
              <a:t>communicating (the </a:t>
            </a:r>
            <a:r>
              <a:rPr lang="en-GB" dirty="0"/>
              <a:t>end </a:t>
            </a:r>
            <a:r>
              <a:rPr lang="en-GB" dirty="0" smtClean="0"/>
              <a:t>nodes) are </a:t>
            </a:r>
            <a:r>
              <a:rPr lang="en-GB" dirty="0"/>
              <a:t>responsible for acknowledging and verifying </a:t>
            </a:r>
            <a:r>
              <a:rPr lang="en-GB" dirty="0" smtClean="0"/>
              <a:t>the transmission</a:t>
            </a:r>
          </a:p>
          <a:p>
            <a:r>
              <a:rPr lang="en-GB" dirty="0" smtClean="0"/>
              <a:t>All </a:t>
            </a:r>
            <a:r>
              <a:rPr lang="en-GB" dirty="0"/>
              <a:t>computers basically operate as equals, and there is </a:t>
            </a:r>
            <a:r>
              <a:rPr lang="en-GB" dirty="0" smtClean="0"/>
              <a:t>no central </a:t>
            </a:r>
            <a:r>
              <a:rPr lang="en-GB" dirty="0"/>
              <a:t>scheme for overseeing </a:t>
            </a:r>
            <a:r>
              <a:rPr lang="en-GB" dirty="0" smtClean="0"/>
              <a:t>communications</a:t>
            </a:r>
            <a:endParaRPr lang="en-GB" dirty="0"/>
          </a:p>
          <a:p>
            <a:r>
              <a:rPr lang="en-GB" b="1" dirty="0" smtClean="0"/>
              <a:t>Dynamic </a:t>
            </a:r>
            <a:r>
              <a:rPr lang="en-GB" b="1" dirty="0"/>
              <a:t>routing: </a:t>
            </a:r>
            <a:r>
              <a:rPr lang="en-GB" dirty="0"/>
              <a:t>Nodes are connected through multiple paths, and </a:t>
            </a:r>
            <a:r>
              <a:rPr lang="en-GB" dirty="0" smtClean="0"/>
              <a:t>the routers </a:t>
            </a:r>
            <a:r>
              <a:rPr lang="en-GB" dirty="0"/>
              <a:t>choose a path for the data based on present </a:t>
            </a:r>
            <a:r>
              <a:rPr lang="en-GB" dirty="0" smtClean="0"/>
              <a:t>conditions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8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TCP/IP </a:t>
            </a:r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Logical addressing</a:t>
            </a:r>
          </a:p>
          <a:p>
            <a:r>
              <a:rPr lang="en-GB" dirty="0" smtClean="0"/>
              <a:t>Routing</a:t>
            </a:r>
            <a:endParaRPr lang="en-GB" dirty="0"/>
          </a:p>
          <a:p>
            <a:r>
              <a:rPr lang="en-GB" dirty="0" smtClean="0"/>
              <a:t>Name </a:t>
            </a:r>
            <a:r>
              <a:rPr lang="en-GB" dirty="0"/>
              <a:t>resolution</a:t>
            </a:r>
          </a:p>
          <a:p>
            <a:r>
              <a:rPr lang="en-GB" smtClean="0"/>
              <a:t>Error </a:t>
            </a:r>
            <a:r>
              <a:rPr lang="en-GB" dirty="0"/>
              <a:t>control and flow control</a:t>
            </a:r>
          </a:p>
          <a:p>
            <a:r>
              <a:rPr lang="en-GB" dirty="0" smtClean="0"/>
              <a:t>Application </a:t>
            </a:r>
            <a:r>
              <a:rPr lang="en-GB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29374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network </a:t>
            </a:r>
            <a:r>
              <a:rPr lang="en-GB" dirty="0"/>
              <a:t>adapter has a unique physical </a:t>
            </a:r>
            <a:r>
              <a:rPr lang="en-GB" dirty="0" smtClean="0"/>
              <a:t>address</a:t>
            </a:r>
          </a:p>
          <a:p>
            <a:r>
              <a:rPr lang="en-GB" dirty="0" smtClean="0"/>
              <a:t>In </a:t>
            </a:r>
            <a:r>
              <a:rPr lang="en-GB" dirty="0"/>
              <a:t>the case of </a:t>
            </a:r>
            <a:r>
              <a:rPr lang="en-GB" dirty="0" err="1"/>
              <a:t>ethernet</a:t>
            </a:r>
            <a:r>
              <a:rPr lang="en-GB" dirty="0"/>
              <a:t>, </a:t>
            </a:r>
            <a:r>
              <a:rPr lang="en-GB" dirty="0" smtClean="0"/>
              <a:t>the physical address is </a:t>
            </a:r>
            <a:r>
              <a:rPr lang="en-GB" dirty="0"/>
              <a:t>typically assigned to the adapter at the </a:t>
            </a:r>
            <a:r>
              <a:rPr lang="en-GB" dirty="0" smtClean="0"/>
              <a:t>factory</a:t>
            </a:r>
          </a:p>
          <a:p>
            <a:pPr lvl="1"/>
            <a:r>
              <a:rPr lang="en-GB" dirty="0" smtClean="0"/>
              <a:t>The physical address is also known as Media Access Control [MAC] address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8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ICANN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your </a:t>
            </a:r>
            <a:r>
              <a:rPr lang="en-GB" dirty="0"/>
              <a:t>network will be part of the </a:t>
            </a:r>
            <a:r>
              <a:rPr lang="en-GB" dirty="0" smtClean="0"/>
              <a:t>Internet, then ICANN (Internet Corporation for Assigned Names and Numbers) will </a:t>
            </a:r>
            <a:r>
              <a:rPr lang="en-GB" dirty="0"/>
              <a:t>assign </a:t>
            </a:r>
            <a:r>
              <a:rPr lang="en-GB" dirty="0" smtClean="0"/>
              <a:t>a network </a:t>
            </a:r>
            <a:r>
              <a:rPr lang="en-GB" dirty="0"/>
              <a:t>ID to your </a:t>
            </a:r>
            <a:r>
              <a:rPr lang="en-GB" dirty="0" smtClean="0"/>
              <a:t>network</a:t>
            </a:r>
          </a:p>
          <a:p>
            <a:r>
              <a:rPr lang="en-GB" dirty="0" smtClean="0"/>
              <a:t>This network </a:t>
            </a:r>
            <a:r>
              <a:rPr lang="en-GB" dirty="0"/>
              <a:t>ID will form the first part of the </a:t>
            </a:r>
            <a:r>
              <a:rPr lang="en-GB" dirty="0" smtClean="0"/>
              <a:t>IP address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52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Routing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845" y="604116"/>
            <a:ext cx="9180496" cy="585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DNS is the name resolution system for the Internet and is the most common name resolution method</a:t>
            </a:r>
          </a:p>
          <a:p>
            <a:r>
              <a:rPr lang="en-GB" dirty="0" smtClean="0"/>
              <a:t>TCP/IP’s </a:t>
            </a:r>
            <a:r>
              <a:rPr lang="en-GB" dirty="0"/>
              <a:t>name service system provides for a hierarchy of name servers </a:t>
            </a:r>
            <a:r>
              <a:rPr lang="en-GB" dirty="0" smtClean="0"/>
              <a:t>that supply </a:t>
            </a:r>
            <a:r>
              <a:rPr lang="en-GB" dirty="0"/>
              <a:t>domain name/IP address mappings for DNS-registered computers on the </a:t>
            </a:r>
            <a:r>
              <a:rPr lang="en-GB" dirty="0" smtClean="0"/>
              <a:t>network</a:t>
            </a:r>
            <a:endParaRPr lang="en-GB" dirty="0"/>
          </a:p>
          <a:p>
            <a:r>
              <a:rPr lang="en-GB" dirty="0"/>
              <a:t>This means that the everyday user rarely has to enter or decipher an actual </a:t>
            </a:r>
            <a:r>
              <a:rPr lang="en-GB" dirty="0" smtClean="0"/>
              <a:t>IP address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9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TCP/IP </a:t>
            </a:r>
            <a:r>
              <a:rPr lang="en-GB" dirty="0"/>
              <a:t>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ftp</a:t>
            </a:r>
            <a:endParaRPr lang="en-GB" dirty="0"/>
          </a:p>
          <a:p>
            <a:r>
              <a:rPr lang="en-GB" dirty="0" smtClean="0"/>
              <a:t>ping</a:t>
            </a:r>
            <a:endParaRPr lang="en-GB" dirty="0"/>
          </a:p>
          <a:p>
            <a:r>
              <a:rPr lang="en-GB" dirty="0" smtClean="0"/>
              <a:t>telnet</a:t>
            </a:r>
          </a:p>
          <a:p>
            <a:r>
              <a:rPr lang="en-GB" dirty="0" smtClean="0"/>
              <a:t>traceroute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695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Networking: TCP/IP</vt:lpstr>
      <vt:lpstr>Origins</vt:lpstr>
      <vt:lpstr>Important features of decentralized TCP/IP</vt:lpstr>
      <vt:lpstr>TCP/IP features</vt:lpstr>
      <vt:lpstr>Logical Addressing</vt:lpstr>
      <vt:lpstr>ICANN</vt:lpstr>
      <vt:lpstr>Routing</vt:lpstr>
      <vt:lpstr>Name Resolution</vt:lpstr>
      <vt:lpstr>Some TCP/IP Utilities</vt:lpstr>
      <vt:lpstr>The TCP/IP stack</vt:lpstr>
      <vt:lpstr>Network Access layer</vt:lpstr>
      <vt:lpstr>Internet layer</vt:lpstr>
      <vt:lpstr>Transport layer</vt:lpstr>
      <vt:lpstr>Application layer</vt:lpstr>
      <vt:lpstr>Open Systems Interconnection (OSI) model</vt:lpstr>
      <vt:lpstr>OSI Layers</vt:lpstr>
      <vt:lpstr>Data Packages</vt:lpstr>
      <vt:lpstr>Names for the data packages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rf711</dc:creator>
  <cp:lastModifiedBy>rf711</cp:lastModifiedBy>
  <cp:revision>24</cp:revision>
  <dcterms:created xsi:type="dcterms:W3CDTF">2015-12-14T12:50:52Z</dcterms:created>
  <dcterms:modified xsi:type="dcterms:W3CDTF">2017-11-24T14:53:31Z</dcterms:modified>
</cp:coreProperties>
</file>