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8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71" r:id="rId13"/>
    <p:sldId id="381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69" r:id="rId23"/>
    <p:sldId id="370" r:id="rId24"/>
    <p:sldId id="366" r:id="rId25"/>
    <p:sldId id="367" r:id="rId26"/>
    <p:sldId id="268" r:id="rId27"/>
    <p:sldId id="301" r:id="rId28"/>
    <p:sldId id="302" r:id="rId29"/>
    <p:sldId id="303" r:id="rId30"/>
    <p:sldId id="383" r:id="rId31"/>
    <p:sldId id="300" r:id="rId32"/>
    <p:sldId id="304" r:id="rId33"/>
    <p:sldId id="266" r:id="rId34"/>
    <p:sldId id="267" r:id="rId35"/>
    <p:sldId id="270" r:id="rId36"/>
    <p:sldId id="271" r:id="rId37"/>
    <p:sldId id="272" r:id="rId38"/>
    <p:sldId id="273" r:id="rId39"/>
    <p:sldId id="274" r:id="rId40"/>
    <p:sldId id="382" r:id="rId41"/>
    <p:sldId id="275" r:id="rId42"/>
    <p:sldId id="276" r:id="rId43"/>
    <p:sldId id="277" r:id="rId44"/>
    <p:sldId id="279" r:id="rId45"/>
    <p:sldId id="280" r:id="rId46"/>
    <p:sldId id="278" r:id="rId47"/>
    <p:sldId id="281" r:id="rId48"/>
    <p:sldId id="282" r:id="rId49"/>
    <p:sldId id="284" r:id="rId50"/>
    <p:sldId id="285" r:id="rId51"/>
    <p:sldId id="286" r:id="rId52"/>
    <p:sldId id="287" r:id="rId53"/>
    <p:sldId id="289" r:id="rId54"/>
    <p:sldId id="290" r:id="rId55"/>
    <p:sldId id="291" r:id="rId56"/>
    <p:sldId id="292" r:id="rId57"/>
    <p:sldId id="293" r:id="rId58"/>
    <p:sldId id="338" r:id="rId59"/>
    <p:sldId id="339" r:id="rId60"/>
    <p:sldId id="340" r:id="rId61"/>
    <p:sldId id="341" r:id="rId62"/>
    <p:sldId id="342" r:id="rId63"/>
    <p:sldId id="295" r:id="rId64"/>
    <p:sldId id="343" r:id="rId65"/>
    <p:sldId id="296" r:id="rId66"/>
    <p:sldId id="297" r:id="rId67"/>
    <p:sldId id="298" r:id="rId68"/>
    <p:sldId id="305" r:id="rId69"/>
    <p:sldId id="306" r:id="rId70"/>
    <p:sldId id="307" r:id="rId71"/>
    <p:sldId id="308" r:id="rId72"/>
    <p:sldId id="309" r:id="rId73"/>
    <p:sldId id="310" r:id="rId74"/>
    <p:sldId id="312" r:id="rId75"/>
    <p:sldId id="313" r:id="rId76"/>
    <p:sldId id="314" r:id="rId77"/>
    <p:sldId id="315" r:id="rId78"/>
    <p:sldId id="316" r:id="rId79"/>
    <p:sldId id="317" r:id="rId80"/>
    <p:sldId id="318" r:id="rId81"/>
    <p:sldId id="319" r:id="rId82"/>
    <p:sldId id="320" r:id="rId83"/>
    <p:sldId id="323" r:id="rId84"/>
    <p:sldId id="325" r:id="rId85"/>
    <p:sldId id="324" r:id="rId86"/>
    <p:sldId id="326" r:id="rId87"/>
    <p:sldId id="330" r:id="rId88"/>
    <p:sldId id="344" r:id="rId89"/>
    <p:sldId id="345" r:id="rId90"/>
    <p:sldId id="346" r:id="rId91"/>
    <p:sldId id="347" r:id="rId92"/>
    <p:sldId id="348" r:id="rId93"/>
    <p:sldId id="332" r:id="rId94"/>
    <p:sldId id="337" r:id="rId95"/>
    <p:sldId id="311" r:id="rId96"/>
    <p:sldId id="352" r:id="rId97"/>
    <p:sldId id="385" r:id="rId98"/>
    <p:sldId id="384" r:id="rId99"/>
    <p:sldId id="353" r:id="rId100"/>
    <p:sldId id="386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9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5496-1F19-46C5-835F-70887022C477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BA66-5226-4CCA-825A-61ED18DB7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90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5496-1F19-46C5-835F-70887022C477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BA66-5226-4CCA-825A-61ED18DB7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00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5496-1F19-46C5-835F-70887022C477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BA66-5226-4CCA-825A-61ED18DB7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72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5496-1F19-46C5-835F-70887022C477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BA66-5226-4CCA-825A-61ED18DB7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85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5496-1F19-46C5-835F-70887022C477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BA66-5226-4CCA-825A-61ED18DB7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17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5496-1F19-46C5-835F-70887022C477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BA66-5226-4CCA-825A-61ED18DB7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09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5496-1F19-46C5-835F-70887022C477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BA66-5226-4CCA-825A-61ED18DB7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87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5496-1F19-46C5-835F-70887022C477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BA66-5226-4CCA-825A-61ED18DB7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59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5496-1F19-46C5-835F-70887022C477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BA66-5226-4CCA-825A-61ED18DB7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55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5496-1F19-46C5-835F-70887022C477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BA66-5226-4CCA-825A-61ED18DB7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22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5496-1F19-46C5-835F-70887022C477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BA66-5226-4CCA-825A-61ED18DB7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7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45496-1F19-46C5-835F-70887022C477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FBA66-5226-4CCA-825A-61ED18DB7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71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db.apache.org/derby/derby_downloads.html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Java, Web and Design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Toby </a:t>
            </a:r>
            <a:r>
              <a:rPr lang="en-GB" dirty="0" err="1" smtClean="0"/>
              <a:t>Dussek</a:t>
            </a:r>
            <a:endParaRPr lang="en-GB" dirty="0" smtClean="0"/>
          </a:p>
          <a:p>
            <a:r>
              <a:rPr lang="en-GB" dirty="0" smtClean="0"/>
              <a:t>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46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Languages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 </a:t>
            </a:r>
            <a:r>
              <a:rPr lang="en-GB" dirty="0" err="1" smtClean="0"/>
              <a:t>C</a:t>
            </a:r>
            <a:r>
              <a:rPr lang="en-GB" dirty="0" smtClean="0"/>
              <a:t>++ C#</a:t>
            </a:r>
          </a:p>
          <a:p>
            <a:pPr lvl="1"/>
            <a:r>
              <a:rPr lang="en-GB" dirty="0" smtClean="0"/>
              <a:t>Still a popular choice, but harder to learn and use than Java</a:t>
            </a:r>
          </a:p>
          <a:p>
            <a:pPr lvl="1"/>
            <a:r>
              <a:rPr lang="en-GB" dirty="0" smtClean="0"/>
              <a:t>A version of C called Objective-C runs Apple devices</a:t>
            </a:r>
          </a:p>
          <a:p>
            <a:r>
              <a:rPr lang="en-GB" dirty="0" smtClean="0"/>
              <a:t>Python</a:t>
            </a:r>
          </a:p>
          <a:p>
            <a:pPr lvl="1"/>
            <a:r>
              <a:rPr lang="en-GB" dirty="0" smtClean="0"/>
              <a:t>Extremely fast, great for science and big data</a:t>
            </a:r>
          </a:p>
          <a:p>
            <a:r>
              <a:rPr lang="en-GB" dirty="0" smtClean="0"/>
              <a:t>PHP</a:t>
            </a:r>
          </a:p>
          <a:p>
            <a:r>
              <a:rPr lang="en-GB" dirty="0" smtClean="0"/>
              <a:t>Ruby</a:t>
            </a:r>
          </a:p>
          <a:p>
            <a:r>
              <a:rPr lang="en-GB" dirty="0" smtClean="0"/>
              <a:t>Go</a:t>
            </a:r>
          </a:p>
          <a:p>
            <a:r>
              <a:rPr lang="en-GB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37606411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App (provided with Apache Derby)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 the derby network database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java -jar %DERBY_HOME%\lib\derbyrun.jar server start</a:t>
            </a:r>
          </a:p>
          <a:p>
            <a:r>
              <a:rPr lang="en-GB" dirty="0" smtClean="0"/>
              <a:t>Copy the file ‘SimpleApp.java’ from </a:t>
            </a:r>
          </a:p>
          <a:p>
            <a:pPr lvl="1"/>
            <a:r>
              <a:rPr lang="en-GB" dirty="0" smtClean="0"/>
              <a:t>&lt;path&gt;db-derby-10.14.1.0-bin\demo\programs\simple</a:t>
            </a:r>
          </a:p>
          <a:p>
            <a:r>
              <a:rPr lang="en-GB" dirty="0" smtClean="0"/>
              <a:t>Add a run-time argument </a:t>
            </a:r>
            <a:br>
              <a:rPr lang="en-GB" dirty="0" smtClean="0"/>
            </a:br>
            <a:r>
              <a:rPr lang="en-GB" dirty="0" smtClean="0"/>
              <a:t>(so the app runs as a client of the network database)</a:t>
            </a:r>
          </a:p>
          <a:p>
            <a:pPr lvl="1"/>
            <a:r>
              <a:rPr lang="en-GB" dirty="0" err="1" smtClean="0"/>
              <a:t>derbyclient</a:t>
            </a:r>
            <a:endParaRPr lang="en-GB" dirty="0" smtClean="0"/>
          </a:p>
          <a:p>
            <a:r>
              <a:rPr lang="en-GB" dirty="0" smtClean="0"/>
              <a:t>Run the ‘</a:t>
            </a:r>
            <a:r>
              <a:rPr lang="en-GB" dirty="0" err="1" smtClean="0"/>
              <a:t>SimpleApp</a:t>
            </a:r>
            <a:r>
              <a:rPr lang="en-GB" dirty="0" smtClean="0"/>
              <a:t>’ class</a:t>
            </a:r>
          </a:p>
        </p:txBody>
      </p:sp>
    </p:spTree>
    <p:extLst>
      <p:ext uri="{BB962C8B-B14F-4D97-AF65-F5344CB8AC3E}">
        <p14:creationId xmlns:p14="http://schemas.microsoft.com/office/powerpoint/2010/main" val="1146441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cover when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One week of Java</a:t>
            </a:r>
          </a:p>
          <a:p>
            <a:r>
              <a:rPr lang="en-GB" dirty="0"/>
              <a:t>Four days of Web Technologies (HTML5, CSS, JavaScript)</a:t>
            </a:r>
          </a:p>
          <a:p>
            <a:r>
              <a:rPr lang="en-GB" dirty="0"/>
              <a:t>Project Work</a:t>
            </a:r>
          </a:p>
          <a:p>
            <a:r>
              <a:rPr lang="en-GB" dirty="0"/>
              <a:t>One week of web design</a:t>
            </a:r>
          </a:p>
          <a:p>
            <a:r>
              <a:rPr lang="en-GB" dirty="0"/>
              <a:t>Most likely a presentation at the end</a:t>
            </a:r>
          </a:p>
        </p:txBody>
      </p:sp>
    </p:spTree>
    <p:extLst>
      <p:ext uri="{BB962C8B-B14F-4D97-AF65-F5344CB8AC3E}">
        <p14:creationId xmlns:p14="http://schemas.microsoft.com/office/powerpoint/2010/main" val="56226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Exercises, Reviews and Projects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Work through code together</a:t>
            </a:r>
          </a:p>
          <a:p>
            <a:r>
              <a:rPr lang="en-GB" dirty="0" smtClean="0"/>
              <a:t>Consolidate with exercises</a:t>
            </a:r>
          </a:p>
          <a:p>
            <a:r>
              <a:rPr lang="en-GB" dirty="0" smtClean="0"/>
              <a:t>Most days: after lunch review exercise</a:t>
            </a:r>
          </a:p>
          <a:p>
            <a:pPr lvl="1"/>
            <a:r>
              <a:rPr lang="en-GB" dirty="0" smtClean="0"/>
              <a:t>Individually or in groups</a:t>
            </a:r>
          </a:p>
          <a:p>
            <a:pPr lvl="1"/>
            <a:r>
              <a:rPr lang="en-GB" dirty="0" smtClean="0"/>
              <a:t>Use any and all resources</a:t>
            </a:r>
          </a:p>
          <a:p>
            <a:r>
              <a:rPr lang="en-GB" dirty="0" smtClean="0"/>
              <a:t>Project work</a:t>
            </a:r>
          </a:p>
          <a:p>
            <a:pPr lvl="1"/>
            <a:r>
              <a:rPr lang="en-GB" dirty="0" smtClean="0"/>
              <a:t>Meaningful project to implement course content</a:t>
            </a:r>
          </a:p>
          <a:p>
            <a:pPr lvl="1"/>
            <a:r>
              <a:rPr lang="en-GB" dirty="0" smtClean="0"/>
              <a:t>This is the only part of the Technical Training that is in any way ‘assessed’</a:t>
            </a:r>
          </a:p>
          <a:p>
            <a:pPr lvl="1"/>
            <a:r>
              <a:rPr lang="en-GB" dirty="0" smtClean="0"/>
              <a:t>i.e. demonstrate progress through course and evidence of assimilation </a:t>
            </a:r>
          </a:p>
          <a:p>
            <a:pPr lvl="1"/>
            <a:r>
              <a:rPr lang="en-GB" dirty="0" smtClean="0"/>
              <a:t>Will likely overlap with the review exercises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673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Computers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193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Machine Language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All computers </a:t>
            </a:r>
            <a:r>
              <a:rPr lang="en-GB" dirty="0"/>
              <a:t>understand instructions </a:t>
            </a:r>
            <a:r>
              <a:rPr lang="en-GB" dirty="0" smtClean="0"/>
              <a:t>in </a:t>
            </a:r>
            <a:r>
              <a:rPr lang="en-GB" dirty="0"/>
              <a:t>binary </a:t>
            </a:r>
            <a:r>
              <a:rPr lang="en-GB" dirty="0" smtClean="0"/>
              <a:t>format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sequence of 0s and </a:t>
            </a:r>
            <a:r>
              <a:rPr lang="en-GB" dirty="0" smtClean="0"/>
              <a:t>1s</a:t>
            </a:r>
          </a:p>
          <a:p>
            <a:pPr lvl="1"/>
            <a:r>
              <a:rPr lang="en-GB" dirty="0" smtClean="0"/>
              <a:t>Called </a:t>
            </a:r>
            <a:r>
              <a:rPr lang="en-GB" dirty="0"/>
              <a:t>machine language or machine </a:t>
            </a:r>
            <a:r>
              <a:rPr lang="en-GB" dirty="0" smtClean="0"/>
              <a:t>code</a:t>
            </a:r>
          </a:p>
          <a:p>
            <a:r>
              <a:rPr lang="en-GB" dirty="0" smtClean="0"/>
              <a:t>A </a:t>
            </a:r>
            <a:r>
              <a:rPr lang="en-GB" dirty="0"/>
              <a:t>computer has a </a:t>
            </a:r>
            <a:r>
              <a:rPr lang="en-GB" dirty="0" smtClean="0"/>
              <a:t>fixed set </a:t>
            </a:r>
            <a:r>
              <a:rPr lang="en-GB" dirty="0"/>
              <a:t>of basic instructions that it </a:t>
            </a:r>
            <a:r>
              <a:rPr lang="en-GB" dirty="0" smtClean="0"/>
              <a:t>understands, and </a:t>
            </a:r>
            <a:r>
              <a:rPr lang="en-GB" dirty="0"/>
              <a:t>e</a:t>
            </a:r>
            <a:r>
              <a:rPr lang="en-GB" dirty="0" smtClean="0"/>
              <a:t>ach </a:t>
            </a:r>
            <a:r>
              <a:rPr lang="en-GB" dirty="0"/>
              <a:t>computer </a:t>
            </a:r>
            <a:r>
              <a:rPr lang="en-GB" dirty="0" smtClean="0"/>
              <a:t>system has </a:t>
            </a:r>
            <a:r>
              <a:rPr lang="en-GB" dirty="0"/>
              <a:t>its own set of </a:t>
            </a:r>
            <a:r>
              <a:rPr lang="en-GB" dirty="0" smtClean="0"/>
              <a:t>instructions</a:t>
            </a:r>
          </a:p>
          <a:p>
            <a:r>
              <a:rPr lang="en-GB" dirty="0" smtClean="0"/>
              <a:t>For </a:t>
            </a:r>
            <a:r>
              <a:rPr lang="en-GB" dirty="0"/>
              <a:t>example, 0010 </a:t>
            </a:r>
            <a:r>
              <a:rPr lang="en-GB" dirty="0" smtClean="0"/>
              <a:t>may be </a:t>
            </a:r>
            <a:r>
              <a:rPr lang="en-GB" dirty="0"/>
              <a:t>an instruction to add two numbers on one computer and 0101 is an instruction to add two numbers on </a:t>
            </a:r>
            <a:r>
              <a:rPr lang="en-GB" dirty="0" smtClean="0"/>
              <a:t>another computer</a:t>
            </a:r>
          </a:p>
          <a:p>
            <a:r>
              <a:rPr lang="en-GB" dirty="0" smtClean="0"/>
              <a:t>Programs </a:t>
            </a:r>
            <a:r>
              <a:rPr lang="en-GB" dirty="0"/>
              <a:t>written in machine language are </a:t>
            </a:r>
            <a:r>
              <a:rPr lang="en-GB" dirty="0" smtClean="0"/>
              <a:t>machine-dependent</a:t>
            </a:r>
          </a:p>
          <a:p>
            <a:r>
              <a:rPr lang="en-GB" dirty="0" smtClean="0"/>
              <a:t>Sometimes </a:t>
            </a:r>
            <a:r>
              <a:rPr lang="en-GB" dirty="0"/>
              <a:t>machine code </a:t>
            </a:r>
            <a:r>
              <a:rPr lang="en-GB" dirty="0" smtClean="0"/>
              <a:t>is referred </a:t>
            </a:r>
            <a:r>
              <a:rPr lang="en-GB" dirty="0"/>
              <a:t>to as native code as it is native to the machine for which it is </a:t>
            </a:r>
            <a:r>
              <a:rPr lang="en-GB" dirty="0" smtClean="0"/>
              <a:t>written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220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</a:t>
            </a:r>
            <a:r>
              <a:rPr lang="en-GB" dirty="0"/>
              <a:t>two </a:t>
            </a:r>
            <a:r>
              <a:rPr lang="en-GB" dirty="0" smtClean="0"/>
              <a:t>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program to add two numbers in machine language will look similar to </a:t>
            </a:r>
            <a:r>
              <a:rPr lang="en-GB" dirty="0" smtClean="0"/>
              <a:t>this: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0010010010 10010100000100110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0001000100 01010010001001010</a:t>
            </a:r>
          </a:p>
        </p:txBody>
      </p:sp>
    </p:spTree>
    <p:extLst>
      <p:ext uri="{BB962C8B-B14F-4D97-AF65-F5344CB8AC3E}">
        <p14:creationId xmlns:p14="http://schemas.microsoft.com/office/powerpoint/2010/main" val="75529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ssembly Language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 assembly </a:t>
            </a:r>
            <a:r>
              <a:rPr lang="en-GB" dirty="0"/>
              <a:t>language provides different notations to write </a:t>
            </a:r>
            <a:r>
              <a:rPr lang="en-GB" dirty="0" smtClean="0"/>
              <a:t>instructions</a:t>
            </a:r>
          </a:p>
          <a:p>
            <a:r>
              <a:rPr lang="en-GB" dirty="0" smtClean="0"/>
              <a:t>An </a:t>
            </a:r>
            <a:r>
              <a:rPr lang="en-GB" dirty="0"/>
              <a:t>assembly language uses mnemonics to represent instructions as </a:t>
            </a:r>
            <a:r>
              <a:rPr lang="en-GB" dirty="0" smtClean="0"/>
              <a:t>opposed to </a:t>
            </a:r>
            <a:r>
              <a:rPr lang="en-GB" dirty="0"/>
              <a:t>the binary </a:t>
            </a:r>
            <a:r>
              <a:rPr lang="en-GB" dirty="0" smtClean="0"/>
              <a:t>0s </a:t>
            </a:r>
            <a:r>
              <a:rPr lang="en-GB" dirty="0"/>
              <a:t>and </a:t>
            </a:r>
            <a:r>
              <a:rPr lang="en-GB" dirty="0" smtClean="0"/>
              <a:t>1s </a:t>
            </a:r>
            <a:r>
              <a:rPr lang="en-GB" dirty="0"/>
              <a:t>used in machine </a:t>
            </a:r>
            <a:r>
              <a:rPr lang="en-GB" dirty="0" smtClean="0"/>
              <a:t>language</a:t>
            </a:r>
          </a:p>
          <a:p>
            <a:r>
              <a:rPr lang="en-GB" dirty="0" smtClean="0"/>
              <a:t>A </a:t>
            </a:r>
            <a:r>
              <a:rPr lang="en-GB" dirty="0"/>
              <a:t>program written in an assembly language to add two </a:t>
            </a:r>
            <a:r>
              <a:rPr lang="en-GB" dirty="0" smtClean="0"/>
              <a:t>numbers looks </a:t>
            </a:r>
            <a:r>
              <a:rPr lang="en-GB" dirty="0"/>
              <a:t>similar to the following: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li $t1, 15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add $t0, $t1, 12</a:t>
            </a:r>
          </a:p>
        </p:txBody>
      </p:sp>
    </p:spTree>
    <p:extLst>
      <p:ext uri="{BB962C8B-B14F-4D97-AF65-F5344CB8AC3E}">
        <p14:creationId xmlns:p14="http://schemas.microsoft.com/office/powerpoint/2010/main" val="30209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relationship between assembly code, assembler, and machine 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187" y="3115469"/>
            <a:ext cx="99536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6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 Level Languages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COBOL, Pascal</a:t>
            </a:r>
            <a:r>
              <a:rPr lang="en-GB" dirty="0"/>
              <a:t>, FORTRAN, C, C++, Java, C#, etc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</a:t>
            </a:r>
            <a:r>
              <a:rPr lang="en-GB" dirty="0"/>
              <a:t>high-level programming languages use English-like words, </a:t>
            </a:r>
            <a:r>
              <a:rPr lang="en-GB" dirty="0" smtClean="0"/>
              <a:t>mathematical notation</a:t>
            </a:r>
            <a:r>
              <a:rPr lang="en-GB" dirty="0"/>
              <a:t>, and punctuation to write </a:t>
            </a:r>
            <a:r>
              <a:rPr lang="en-GB" dirty="0" smtClean="0"/>
              <a:t>programs</a:t>
            </a:r>
          </a:p>
          <a:p>
            <a:r>
              <a:rPr lang="en-GB" dirty="0" smtClean="0"/>
              <a:t>A </a:t>
            </a:r>
            <a:r>
              <a:rPr lang="en-GB" dirty="0"/>
              <a:t>program written in a high-level programming language is also </a:t>
            </a:r>
            <a:r>
              <a:rPr lang="en-GB" dirty="0" smtClean="0"/>
              <a:t>called source code</a:t>
            </a:r>
          </a:p>
          <a:p>
            <a:r>
              <a:rPr lang="en-GB" dirty="0" smtClean="0"/>
              <a:t>Java source code </a:t>
            </a:r>
            <a:r>
              <a:rPr lang="en-GB" dirty="0"/>
              <a:t>looks </a:t>
            </a:r>
            <a:r>
              <a:rPr lang="en-GB" dirty="0" smtClean="0"/>
              <a:t>like this: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x = 15 + 27;</a:t>
            </a:r>
          </a:p>
        </p:txBody>
      </p:sp>
    </p:spTree>
    <p:extLst>
      <p:ext uri="{BB962C8B-B14F-4D97-AF65-F5344CB8AC3E}">
        <p14:creationId xmlns:p14="http://schemas.microsoft.com/office/powerpoint/2010/main" val="145280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relationship between source code, a compiler, and machine 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762" y="3148806"/>
            <a:ext cx="98964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6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Training: 19 days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 1: Java</a:t>
            </a:r>
          </a:p>
          <a:p>
            <a:r>
              <a:rPr lang="en-GB" dirty="0" smtClean="0"/>
              <a:t>Part 2: Web</a:t>
            </a:r>
          </a:p>
          <a:p>
            <a:r>
              <a:rPr lang="en-GB" dirty="0" smtClean="0"/>
              <a:t>Part 3: Design</a:t>
            </a:r>
          </a:p>
          <a:p>
            <a:r>
              <a:rPr lang="en-GB" dirty="0" smtClean="0"/>
              <a:t>Also:</a:t>
            </a:r>
          </a:p>
          <a:p>
            <a:pPr lvl="1"/>
            <a:r>
              <a:rPr lang="en-GB" dirty="0" smtClean="0"/>
              <a:t>Testing</a:t>
            </a:r>
          </a:p>
          <a:p>
            <a:pPr lvl="1"/>
            <a:r>
              <a:rPr lang="en-GB" dirty="0" smtClean="0"/>
              <a:t>Networks, servers and clients</a:t>
            </a:r>
          </a:p>
          <a:p>
            <a:pPr lvl="1"/>
            <a:r>
              <a:rPr lang="en-GB" dirty="0" smtClean="0"/>
              <a:t>Performance and efficiency</a:t>
            </a:r>
          </a:p>
          <a:p>
            <a:pPr lvl="1"/>
            <a:r>
              <a:rPr lang="en-GB" dirty="0"/>
              <a:t>Writing plenty of code</a:t>
            </a:r>
          </a:p>
          <a:p>
            <a:pPr lvl="1"/>
            <a:r>
              <a:rPr lang="en-GB" dirty="0" smtClean="0"/>
              <a:t>Project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654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of a Programming Language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</a:t>
            </a:r>
            <a:r>
              <a:rPr lang="en-GB" dirty="0"/>
              <a:t>programming language is a system of notations that are used to write instructions for </a:t>
            </a:r>
            <a:r>
              <a:rPr lang="en-GB" dirty="0" smtClean="0"/>
              <a:t>computers</a:t>
            </a:r>
          </a:p>
          <a:p>
            <a:r>
              <a:rPr lang="en-GB" dirty="0" smtClean="0"/>
              <a:t>Syntax</a:t>
            </a:r>
          </a:p>
          <a:p>
            <a:pPr lvl="1"/>
            <a:r>
              <a:rPr lang="en-GB" dirty="0" smtClean="0"/>
              <a:t>Valid </a:t>
            </a:r>
            <a:r>
              <a:rPr lang="en-GB" dirty="0"/>
              <a:t>programming </a:t>
            </a:r>
            <a:r>
              <a:rPr lang="en-GB" dirty="0" smtClean="0"/>
              <a:t>statements</a:t>
            </a:r>
          </a:p>
          <a:p>
            <a:r>
              <a:rPr lang="en-GB" dirty="0" smtClean="0"/>
              <a:t>Semantics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meaning of the programming </a:t>
            </a:r>
            <a:r>
              <a:rPr lang="en-GB" dirty="0" smtClean="0"/>
              <a:t>statements</a:t>
            </a:r>
            <a:endParaRPr lang="en-GB" dirty="0"/>
          </a:p>
          <a:p>
            <a:r>
              <a:rPr lang="en-GB" dirty="0" smtClean="0"/>
              <a:t>Pragmatics</a:t>
            </a:r>
            <a:endParaRPr lang="en-GB" dirty="0"/>
          </a:p>
          <a:p>
            <a:pPr lvl="1"/>
            <a:r>
              <a:rPr lang="en-GB" dirty="0" smtClean="0"/>
              <a:t>The </a:t>
            </a:r>
            <a:r>
              <a:rPr lang="en-GB" dirty="0"/>
              <a:t>use of the </a:t>
            </a:r>
            <a:r>
              <a:rPr lang="en-GB" dirty="0" smtClean="0"/>
              <a:t>programming language </a:t>
            </a:r>
            <a:r>
              <a:rPr lang="en-GB" dirty="0"/>
              <a:t>in practice</a:t>
            </a:r>
          </a:p>
        </p:txBody>
      </p:sp>
    </p:spTree>
    <p:extLst>
      <p:ext uri="{BB962C8B-B14F-4D97-AF65-F5344CB8AC3E}">
        <p14:creationId xmlns:p14="http://schemas.microsoft.com/office/powerpoint/2010/main" val="82842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Programming approaches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Imperative – immediate result</a:t>
            </a:r>
            <a:endParaRPr lang="en-GB" dirty="0"/>
          </a:p>
          <a:p>
            <a:r>
              <a:rPr lang="en-GB" dirty="0" smtClean="0"/>
              <a:t>Procedural – steps to result (mutate variables)</a:t>
            </a:r>
            <a:endParaRPr lang="en-GB" dirty="0"/>
          </a:p>
          <a:p>
            <a:r>
              <a:rPr lang="en-GB" dirty="0" smtClean="0"/>
              <a:t>Declarative – ‘what’ not ‘how’ e.g. SQL</a:t>
            </a:r>
            <a:endParaRPr lang="en-GB" dirty="0"/>
          </a:p>
          <a:p>
            <a:r>
              <a:rPr lang="en-GB" dirty="0" smtClean="0"/>
              <a:t>Functional – steps to result (without mutating variables)</a:t>
            </a:r>
            <a:endParaRPr lang="en-GB" dirty="0"/>
          </a:p>
          <a:p>
            <a:r>
              <a:rPr lang="en-GB" dirty="0" smtClean="0"/>
              <a:t>Logic – follow axioms to a logical result</a:t>
            </a:r>
            <a:endParaRPr lang="en-GB" dirty="0"/>
          </a:p>
          <a:p>
            <a:r>
              <a:rPr lang="en-GB" dirty="0" smtClean="0"/>
              <a:t>Object-Oriented – encapsulate data in object states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0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Week 1: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1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Java course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7074"/>
            <a:ext cx="10515600" cy="5112326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Set up </a:t>
            </a:r>
            <a:r>
              <a:rPr lang="en-GB" dirty="0" smtClean="0"/>
              <a:t>a development </a:t>
            </a:r>
            <a:r>
              <a:rPr lang="en-GB" dirty="0"/>
              <a:t>environment</a:t>
            </a:r>
          </a:p>
          <a:p>
            <a:pPr lvl="0"/>
            <a:r>
              <a:rPr lang="en-GB" dirty="0"/>
              <a:t>Create classes with modifiers and members</a:t>
            </a:r>
          </a:p>
          <a:p>
            <a:pPr lvl="0"/>
            <a:r>
              <a:rPr lang="en-GB" dirty="0"/>
              <a:t>Organize </a:t>
            </a:r>
            <a:r>
              <a:rPr lang="en-GB" dirty="0" smtClean="0"/>
              <a:t>code into </a:t>
            </a:r>
            <a:r>
              <a:rPr lang="en-GB" dirty="0"/>
              <a:t>packages</a:t>
            </a:r>
          </a:p>
          <a:p>
            <a:pPr lvl="0"/>
            <a:r>
              <a:rPr lang="en-GB" dirty="0" smtClean="0"/>
              <a:t>Java </a:t>
            </a:r>
            <a:r>
              <a:rPr lang="en-GB" dirty="0"/>
              <a:t>syntax and structure</a:t>
            </a:r>
          </a:p>
          <a:p>
            <a:pPr lvl="0"/>
            <a:r>
              <a:rPr lang="en-GB" dirty="0"/>
              <a:t>Data types and scope </a:t>
            </a:r>
          </a:p>
          <a:p>
            <a:pPr lvl="0"/>
            <a:r>
              <a:rPr lang="en-GB" dirty="0"/>
              <a:t>Object-Oriented Programming with Java</a:t>
            </a:r>
          </a:p>
          <a:p>
            <a:pPr lvl="0"/>
            <a:r>
              <a:rPr lang="en-GB" dirty="0"/>
              <a:t>Properties, methods and events</a:t>
            </a:r>
          </a:p>
          <a:p>
            <a:pPr lvl="0"/>
            <a:r>
              <a:rPr lang="en-GB" dirty="0"/>
              <a:t>Accessing data</a:t>
            </a:r>
          </a:p>
          <a:p>
            <a:pPr lvl="0"/>
            <a:r>
              <a:rPr lang="en-GB" dirty="0"/>
              <a:t>Common Java design patterns</a:t>
            </a:r>
          </a:p>
          <a:p>
            <a:pPr lvl="0"/>
            <a:r>
              <a:rPr lang="en-GB" dirty="0"/>
              <a:t>Code management: modules and version control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3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to write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Any text editor will do</a:t>
            </a:r>
          </a:p>
          <a:p>
            <a:r>
              <a:rPr lang="en-GB" dirty="0" smtClean="0"/>
              <a:t>Usually use a dedicated Integrated Development environment (IDE)</a:t>
            </a:r>
          </a:p>
          <a:p>
            <a:pPr lvl="1"/>
            <a:r>
              <a:rPr lang="en-GB" dirty="0" smtClean="0"/>
              <a:t>NetBeans</a:t>
            </a:r>
          </a:p>
          <a:p>
            <a:pPr lvl="1"/>
            <a:r>
              <a:rPr lang="en-GB" dirty="0" smtClean="0"/>
              <a:t>IntelliJ</a:t>
            </a:r>
          </a:p>
          <a:p>
            <a:pPr lvl="1"/>
            <a:r>
              <a:rPr lang="en-GB" dirty="0" smtClean="0"/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4187674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to run Java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IDEs have a run command</a:t>
            </a:r>
          </a:p>
          <a:p>
            <a:pPr lvl="1"/>
            <a:r>
              <a:rPr lang="en-GB" dirty="0" smtClean="0"/>
              <a:t>Uses Java Virtual Machine (JVM) behind the scenes</a:t>
            </a:r>
          </a:p>
          <a:p>
            <a:r>
              <a:rPr lang="en-GB" dirty="0" smtClean="0"/>
              <a:t>Can also run at a command prompt</a:t>
            </a:r>
          </a:p>
          <a:p>
            <a:pPr lvl="1"/>
            <a:r>
              <a:rPr lang="en-GB" dirty="0" smtClean="0"/>
              <a:t>Invoke java and pass in parameters (uses </a:t>
            </a:r>
            <a:r>
              <a:rPr lang="en-GB" dirty="0" err="1" smtClean="0"/>
              <a:t>javac</a:t>
            </a:r>
            <a:r>
              <a:rPr lang="en-GB" dirty="0" smtClean="0"/>
              <a:t> compiler)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822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Java?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Java </a:t>
            </a:r>
            <a:r>
              <a:rPr lang="en-GB" dirty="0"/>
              <a:t>is a general purpose programming </a:t>
            </a:r>
            <a:r>
              <a:rPr lang="en-GB" dirty="0" smtClean="0"/>
              <a:t>language</a:t>
            </a:r>
          </a:p>
          <a:p>
            <a:pPr lvl="1"/>
            <a:r>
              <a:rPr lang="en-GB" dirty="0" smtClean="0"/>
              <a:t>Supports object-oriented</a:t>
            </a:r>
            <a:r>
              <a:rPr lang="en-GB" dirty="0"/>
              <a:t>, procedural, and functional </a:t>
            </a:r>
            <a:r>
              <a:rPr lang="en-GB" dirty="0" smtClean="0"/>
              <a:t>programming</a:t>
            </a:r>
          </a:p>
          <a:p>
            <a:r>
              <a:rPr lang="en-GB" dirty="0"/>
              <a:t>Java has features </a:t>
            </a:r>
            <a:r>
              <a:rPr lang="en-GB" dirty="0" smtClean="0"/>
              <a:t>for concurrent applications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concurrent application has multiple interacting threads of </a:t>
            </a:r>
            <a:r>
              <a:rPr lang="en-GB" dirty="0" smtClean="0"/>
              <a:t>execution running </a:t>
            </a:r>
            <a:r>
              <a:rPr lang="en-GB" dirty="0"/>
              <a:t>in parallel</a:t>
            </a:r>
          </a:p>
        </p:txBody>
      </p:sp>
    </p:spTree>
    <p:extLst>
      <p:ext uri="{BB962C8B-B14F-4D97-AF65-F5344CB8AC3E}">
        <p14:creationId xmlns:p14="http://schemas.microsoft.com/office/powerpoint/2010/main" val="301893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bytecode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Java Virtual Machine (JVM) is a computer </a:t>
            </a:r>
            <a:r>
              <a:rPr lang="en-GB" dirty="0"/>
              <a:t>inside a </a:t>
            </a:r>
            <a:r>
              <a:rPr lang="en-GB" dirty="0" smtClean="0"/>
              <a:t>computer </a:t>
            </a:r>
          </a:p>
          <a:p>
            <a:r>
              <a:rPr lang="en-GB" dirty="0" smtClean="0"/>
              <a:t>Bytecode is code for this virtual computer</a:t>
            </a:r>
          </a:p>
          <a:p>
            <a:r>
              <a:rPr lang="en-GB" dirty="0" smtClean="0"/>
              <a:t>Bytecode </a:t>
            </a:r>
            <a:r>
              <a:rPr lang="en-GB" dirty="0"/>
              <a:t>is not </a:t>
            </a:r>
            <a:r>
              <a:rPr lang="en-GB" dirty="0" smtClean="0"/>
              <a:t>like machine </a:t>
            </a:r>
            <a:r>
              <a:rPr lang="en-GB" dirty="0"/>
              <a:t>code that would run on a real </a:t>
            </a:r>
            <a:r>
              <a:rPr lang="en-GB" dirty="0" smtClean="0"/>
              <a:t>hardware processor</a:t>
            </a:r>
          </a:p>
          <a:p>
            <a:r>
              <a:rPr lang="en-GB" dirty="0" smtClean="0"/>
              <a:t>Computer </a:t>
            </a:r>
            <a:r>
              <a:rPr lang="en-GB" dirty="0"/>
              <a:t>scientists would call bytecode </a:t>
            </a:r>
            <a:r>
              <a:rPr lang="en-GB" dirty="0" smtClean="0"/>
              <a:t>an intermediate representation, part way between </a:t>
            </a:r>
            <a:r>
              <a:rPr lang="en-GB" dirty="0"/>
              <a:t>source code and machine </a:t>
            </a:r>
            <a:r>
              <a:rPr lang="en-GB" dirty="0" smtClean="0"/>
              <a:t>code</a:t>
            </a:r>
            <a:endParaRPr lang="en-GB" dirty="0"/>
          </a:p>
          <a:p>
            <a:r>
              <a:rPr lang="en-GB" dirty="0"/>
              <a:t>The whole aim of bytecode is to be a format that can be executed efficiently by </a:t>
            </a:r>
            <a:r>
              <a:rPr lang="en-GB" dirty="0" smtClean="0"/>
              <a:t>the JVM’s interpreter on ANY hardware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67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it called </a:t>
            </a:r>
            <a:r>
              <a:rPr lang="en-GB" dirty="0" smtClean="0"/>
              <a:t>bytecode?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instruction code </a:t>
            </a:r>
            <a:r>
              <a:rPr lang="en-GB" dirty="0" smtClean="0"/>
              <a:t>is </a:t>
            </a:r>
            <a:r>
              <a:rPr lang="en-GB" dirty="0"/>
              <a:t>just a single byte </a:t>
            </a:r>
            <a:endParaRPr lang="en-GB" dirty="0" smtClean="0"/>
          </a:p>
          <a:p>
            <a:pPr lvl="1"/>
            <a:r>
              <a:rPr lang="en-GB" dirty="0" smtClean="0"/>
              <a:t>There </a:t>
            </a:r>
            <a:r>
              <a:rPr lang="en-GB" dirty="0"/>
              <a:t>are only 256 </a:t>
            </a:r>
            <a:r>
              <a:rPr lang="en-GB" dirty="0" smtClean="0"/>
              <a:t>possible instructions</a:t>
            </a:r>
          </a:p>
          <a:p>
            <a:r>
              <a:rPr lang="en-GB" dirty="0" smtClean="0"/>
              <a:t>In </a:t>
            </a:r>
            <a:r>
              <a:rPr lang="en-GB" dirty="0"/>
              <a:t>practice, some are </a:t>
            </a:r>
            <a:r>
              <a:rPr lang="en-GB" dirty="0" smtClean="0"/>
              <a:t>unused</a:t>
            </a:r>
          </a:p>
          <a:p>
            <a:pPr lvl="1"/>
            <a:r>
              <a:rPr lang="en-GB" dirty="0" smtClean="0"/>
              <a:t>About </a:t>
            </a:r>
            <a:r>
              <a:rPr lang="en-GB" dirty="0"/>
              <a:t>200 are in </a:t>
            </a:r>
            <a:r>
              <a:rPr lang="en-GB" dirty="0" smtClean="0"/>
              <a:t>use</a:t>
            </a:r>
          </a:p>
          <a:p>
            <a:pPr lvl="1"/>
            <a:r>
              <a:rPr lang="en-GB" dirty="0" smtClean="0"/>
              <a:t>Some </a:t>
            </a:r>
            <a:r>
              <a:rPr lang="en-GB" dirty="0"/>
              <a:t>of </a:t>
            </a:r>
            <a:r>
              <a:rPr lang="en-GB" dirty="0" smtClean="0"/>
              <a:t>them aren’t used by </a:t>
            </a:r>
            <a:r>
              <a:rPr lang="en-GB" dirty="0"/>
              <a:t>recent versions of </a:t>
            </a:r>
            <a:r>
              <a:rPr lang="en-GB" dirty="0" smtClean="0"/>
              <a:t>the Java Compiler (</a:t>
            </a:r>
            <a:r>
              <a:rPr lang="en-GB" dirty="0" err="1" smtClean="0"/>
              <a:t>javac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9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Interpreted versus Compiled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JVM is basically an </a:t>
            </a:r>
            <a:r>
              <a:rPr lang="en-GB" dirty="0" smtClean="0"/>
              <a:t>interpreter, with Just-In-Time (JIT) </a:t>
            </a:r>
            <a:r>
              <a:rPr lang="en-GB" dirty="0"/>
              <a:t>compilation to give it a big </a:t>
            </a:r>
            <a:r>
              <a:rPr lang="en-GB" dirty="0" smtClean="0"/>
              <a:t>performance boost</a:t>
            </a:r>
          </a:p>
          <a:p>
            <a:r>
              <a:rPr lang="en-GB" dirty="0" smtClean="0"/>
              <a:t>Most </a:t>
            </a:r>
            <a:r>
              <a:rPr lang="en-GB" dirty="0"/>
              <a:t>interpreted languages </a:t>
            </a:r>
            <a:r>
              <a:rPr lang="en-GB" dirty="0" smtClean="0"/>
              <a:t>(e.g. PHP</a:t>
            </a:r>
            <a:r>
              <a:rPr lang="en-GB" dirty="0"/>
              <a:t>, Perl, Ruby, </a:t>
            </a:r>
            <a:r>
              <a:rPr lang="en-GB" dirty="0" smtClean="0"/>
              <a:t>and Python</a:t>
            </a:r>
            <a:r>
              <a:rPr lang="en-GB" dirty="0"/>
              <a:t>) directly interpret programs from source form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JVM </a:t>
            </a:r>
            <a:r>
              <a:rPr lang="en-GB" dirty="0" smtClean="0"/>
              <a:t>interpreter requires </a:t>
            </a:r>
            <a:r>
              <a:rPr lang="en-GB" dirty="0"/>
              <a:t>class </a:t>
            </a:r>
            <a:r>
              <a:rPr lang="en-GB" dirty="0" smtClean="0"/>
              <a:t>files which require </a:t>
            </a:r>
            <a:r>
              <a:rPr lang="en-GB" dirty="0"/>
              <a:t>a separate source code </a:t>
            </a:r>
            <a:r>
              <a:rPr lang="en-GB" dirty="0" smtClean="0"/>
              <a:t>compilation step </a:t>
            </a:r>
            <a:r>
              <a:rPr lang="en-GB" dirty="0"/>
              <a:t>with </a:t>
            </a:r>
            <a:r>
              <a:rPr lang="en-GB" dirty="0" err="1"/>
              <a:t>javac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6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we cover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Java</a:t>
            </a:r>
          </a:p>
          <a:p>
            <a:r>
              <a:rPr lang="en-GB" dirty="0"/>
              <a:t>HTML</a:t>
            </a:r>
          </a:p>
          <a:p>
            <a:r>
              <a:rPr lang="en-GB" dirty="0"/>
              <a:t>CSS</a:t>
            </a:r>
          </a:p>
          <a:p>
            <a:r>
              <a:rPr lang="en-GB" dirty="0"/>
              <a:t>JavaScript</a:t>
            </a:r>
          </a:p>
          <a:p>
            <a:r>
              <a:rPr lang="en-GB" dirty="0"/>
              <a:t>Also</a:t>
            </a:r>
          </a:p>
          <a:p>
            <a:pPr lvl="1"/>
            <a:r>
              <a:rPr lang="en-GB" dirty="0"/>
              <a:t>Web servers</a:t>
            </a:r>
          </a:p>
          <a:p>
            <a:pPr lvl="1"/>
            <a:r>
              <a:rPr lang="en-GB" dirty="0"/>
              <a:t>Databases</a:t>
            </a:r>
          </a:p>
          <a:p>
            <a:pPr lvl="1"/>
            <a:r>
              <a:rPr lang="en-GB" dirty="0"/>
              <a:t>Security, performance, testing, optimizing, conventions and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8066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236" y="0"/>
            <a:ext cx="9135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96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Java code is compiled and loaded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6708"/>
            <a:ext cx="10515600" cy="432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1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JVM as a translator between bytecode and an operating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2331" y="1825625"/>
            <a:ext cx="7127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5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74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 Java Object (i.e. a Class)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128"/>
            <a:ext cx="10515600" cy="543444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com.jdojo.concepts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Person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private String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private String gender;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public Person(String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initialGender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name =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gender =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initialGender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public String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name =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public String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getGender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gender;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735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GB" dirty="0"/>
              <a:t>The state and the interface for a Person object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47" y="2036619"/>
            <a:ext cx="11931919" cy="351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Errors that may </a:t>
            </a:r>
            <a:r>
              <a:rPr lang="it-IT" dirty="0" smtClean="0"/>
              <a:t>occur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Compile-time errors (also known as syntax errors)</a:t>
            </a:r>
          </a:p>
          <a:p>
            <a:r>
              <a:rPr lang="en-GB" dirty="0" smtClean="0"/>
              <a:t>Runtime errors</a:t>
            </a:r>
          </a:p>
          <a:p>
            <a:r>
              <a:rPr lang="en-GB" dirty="0" smtClean="0"/>
              <a:t>Logic errors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12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Debugging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process of finding and fixing bugs in a program </a:t>
            </a:r>
            <a:endParaRPr lang="en-GB" dirty="0" smtClean="0"/>
          </a:p>
          <a:p>
            <a:pPr lvl="1"/>
            <a:r>
              <a:rPr lang="en-GB" dirty="0" smtClean="0"/>
              <a:t>All </a:t>
            </a:r>
            <a:r>
              <a:rPr lang="en-GB" dirty="0"/>
              <a:t>modern integrated development environments (IDEs) </a:t>
            </a:r>
            <a:r>
              <a:rPr lang="en-GB" dirty="0" smtClean="0"/>
              <a:t>provide a debugger</a:t>
            </a:r>
          </a:p>
          <a:p>
            <a:pPr lvl="1"/>
            <a:r>
              <a:rPr lang="en-GB" dirty="0" smtClean="0"/>
              <a:t>Can run the </a:t>
            </a:r>
            <a:r>
              <a:rPr lang="en-GB" dirty="0"/>
              <a:t>program step-by-step </a:t>
            </a:r>
            <a:r>
              <a:rPr lang="en-GB" dirty="0" smtClean="0"/>
              <a:t>to inspect the program’s </a:t>
            </a:r>
            <a:r>
              <a:rPr lang="en-GB" dirty="0"/>
              <a:t>state at every </a:t>
            </a:r>
            <a:r>
              <a:rPr lang="en-GB" dirty="0" smtClean="0"/>
              <a:t>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26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Four Principles of Object-Oriented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Abstraction</a:t>
            </a:r>
          </a:p>
          <a:p>
            <a:r>
              <a:rPr lang="en-GB" dirty="0"/>
              <a:t>Encapsulation </a:t>
            </a:r>
            <a:endParaRPr lang="en-GB" dirty="0" smtClean="0"/>
          </a:p>
          <a:p>
            <a:r>
              <a:rPr lang="en-GB" dirty="0" smtClean="0"/>
              <a:t>Inheritance</a:t>
            </a:r>
          </a:p>
          <a:p>
            <a:r>
              <a:rPr lang="en-GB" dirty="0"/>
              <a:t>Polymorphism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9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314" y="1047461"/>
            <a:ext cx="10253578" cy="508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Writing the source code</a:t>
            </a:r>
          </a:p>
          <a:p>
            <a:r>
              <a:rPr lang="en-GB" dirty="0" smtClean="0"/>
              <a:t>Compiling </a:t>
            </a:r>
            <a:r>
              <a:rPr lang="en-GB" dirty="0"/>
              <a:t>the source code</a:t>
            </a:r>
          </a:p>
          <a:p>
            <a:r>
              <a:rPr lang="en-GB" dirty="0" smtClean="0"/>
              <a:t>Running </a:t>
            </a:r>
            <a:r>
              <a:rPr lang="en-GB" dirty="0"/>
              <a:t>the compiled code</a:t>
            </a:r>
          </a:p>
        </p:txBody>
      </p:sp>
    </p:spTree>
    <p:extLst>
      <p:ext uri="{BB962C8B-B14F-4D97-AF65-F5344CB8AC3E}">
        <p14:creationId xmlns:p14="http://schemas.microsoft.com/office/powerpoint/2010/main" val="288002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Very popular robust language</a:t>
            </a:r>
            <a:endParaRPr lang="en-US" dirty="0"/>
          </a:p>
          <a:p>
            <a:r>
              <a:rPr lang="en-GB" dirty="0"/>
              <a:t>Strongly typed, so it's harder to write it </a:t>
            </a:r>
            <a:r>
              <a:rPr lang="en-GB" dirty="0" smtClean="0"/>
              <a:t>incorrectly</a:t>
            </a:r>
            <a:endParaRPr lang="en-GB" dirty="0"/>
          </a:p>
          <a:p>
            <a:r>
              <a:rPr lang="en-GB" dirty="0"/>
              <a:t>Object Oriented, so it mirrors reality</a:t>
            </a:r>
          </a:p>
          <a:p>
            <a:r>
              <a:rPr lang="en-GB" dirty="0" smtClean="0"/>
              <a:t>Compiles </a:t>
            </a:r>
            <a:r>
              <a:rPr lang="en-GB" dirty="0"/>
              <a:t>to low </a:t>
            </a:r>
            <a:r>
              <a:rPr lang="en-GB" dirty="0" smtClean="0"/>
              <a:t>level bytecode </a:t>
            </a:r>
            <a:r>
              <a:rPr lang="en-GB" dirty="0"/>
              <a:t>so it runs really </a:t>
            </a:r>
            <a:r>
              <a:rPr lang="en-GB" dirty="0" smtClean="0"/>
              <a:t>fast</a:t>
            </a:r>
          </a:p>
          <a:p>
            <a:pPr lvl="1"/>
            <a:r>
              <a:rPr lang="en-GB" dirty="0" smtClean="0"/>
              <a:t>Java Virtual Machine (JVM) can run on any hardware</a:t>
            </a:r>
            <a:endParaRPr lang="en-GB" dirty="0"/>
          </a:p>
          <a:p>
            <a:r>
              <a:rPr lang="en-GB" dirty="0"/>
              <a:t>Open </a:t>
            </a:r>
            <a:r>
              <a:rPr lang="en-GB" dirty="0" smtClean="0"/>
              <a:t>source</a:t>
            </a:r>
          </a:p>
          <a:p>
            <a:pPr lvl="1"/>
            <a:r>
              <a:rPr lang="en-GB" dirty="0" smtClean="0"/>
              <a:t>currently licensed </a:t>
            </a:r>
            <a:r>
              <a:rPr lang="en-GB" dirty="0"/>
              <a:t>from </a:t>
            </a:r>
            <a:r>
              <a:rPr lang="en-GB" dirty="0" smtClean="0"/>
              <a:t>Oracle</a:t>
            </a:r>
          </a:p>
          <a:p>
            <a:pPr lvl="1"/>
            <a:r>
              <a:rPr lang="en-GB" dirty="0" smtClean="0"/>
              <a:t>There is a flavour of Java used in Android devices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7775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Terms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Namespace</a:t>
            </a:r>
          </a:p>
          <a:p>
            <a:pPr lvl="1"/>
            <a:r>
              <a:rPr lang="en-GB" dirty="0" err="1" smtClean="0"/>
              <a:t>com.example</a:t>
            </a:r>
            <a:endParaRPr lang="en-GB" dirty="0" smtClean="0"/>
          </a:p>
          <a:p>
            <a:r>
              <a:rPr lang="en-GB" dirty="0" smtClean="0"/>
              <a:t>Class Library</a:t>
            </a:r>
          </a:p>
          <a:p>
            <a:pPr lvl="1"/>
            <a:r>
              <a:rPr lang="en-GB" dirty="0" smtClean="0"/>
              <a:t>Useful pre-compiled programs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77924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</a:t>
            </a:r>
            <a:r>
              <a:rPr lang="en-GB" dirty="0" smtClean="0"/>
              <a:t>Requirements are simple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 Development </a:t>
            </a:r>
            <a:r>
              <a:rPr lang="en-GB" dirty="0" smtClean="0"/>
              <a:t>Kit</a:t>
            </a:r>
          </a:p>
          <a:p>
            <a:pPr lvl="1"/>
            <a:r>
              <a:rPr lang="en-GB" dirty="0" smtClean="0"/>
              <a:t>Currently at version 9</a:t>
            </a:r>
          </a:p>
          <a:p>
            <a:r>
              <a:rPr lang="en-GB" dirty="0" smtClean="0"/>
              <a:t>Some way to write code</a:t>
            </a:r>
          </a:p>
          <a:p>
            <a:pPr lvl="1"/>
            <a:r>
              <a:rPr lang="en-GB" dirty="0" smtClean="0"/>
              <a:t>Eclipse</a:t>
            </a:r>
          </a:p>
          <a:p>
            <a:pPr lvl="1"/>
            <a:r>
              <a:rPr lang="en-GB" dirty="0" smtClean="0"/>
              <a:t>IntelliJ IDEA</a:t>
            </a:r>
          </a:p>
          <a:p>
            <a:pPr lvl="1"/>
            <a:r>
              <a:rPr lang="en-GB" dirty="0" smtClean="0"/>
              <a:t>NetBeans</a:t>
            </a:r>
          </a:p>
          <a:p>
            <a:pPr lvl="1"/>
            <a:r>
              <a:rPr lang="en-GB" dirty="0" smtClean="0"/>
              <a:t>Any text editor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13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source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consists of three </a:t>
            </a:r>
            <a:r>
              <a:rPr lang="en-GB" dirty="0"/>
              <a:t>parts</a:t>
            </a:r>
          </a:p>
          <a:p>
            <a:pPr lvl="1"/>
            <a:r>
              <a:rPr lang="en-GB" dirty="0" smtClean="0"/>
              <a:t>Zero </a:t>
            </a:r>
            <a:r>
              <a:rPr lang="en-GB" dirty="0"/>
              <a:t>or one package declaration</a:t>
            </a:r>
          </a:p>
          <a:p>
            <a:pPr lvl="1"/>
            <a:r>
              <a:rPr lang="en-GB" dirty="0" smtClean="0"/>
              <a:t>Zero</a:t>
            </a:r>
            <a:r>
              <a:rPr lang="en-GB" dirty="0"/>
              <a:t>, one, or more import declarations</a:t>
            </a:r>
          </a:p>
          <a:p>
            <a:pPr lvl="1"/>
            <a:r>
              <a:rPr lang="en-GB" dirty="0" smtClean="0"/>
              <a:t>Zero</a:t>
            </a:r>
            <a:r>
              <a:rPr lang="en-GB" dirty="0"/>
              <a:t>, one, or more type </a:t>
            </a:r>
            <a:r>
              <a:rPr lang="en-GB" dirty="0" smtClean="0"/>
              <a:t>declarations such as class or interface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7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Parts of a Java program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49" y="1766888"/>
            <a:ext cx="11563677" cy="390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4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package collects Java types together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 source code is case sensitive</a:t>
            </a:r>
            <a:endParaRPr lang="en-GB" dirty="0" smtClean="0"/>
          </a:p>
          <a:p>
            <a:pPr lvl="1"/>
            <a:r>
              <a:rPr lang="en-GB" dirty="0"/>
              <a:t>c</a:t>
            </a:r>
            <a:r>
              <a:rPr lang="en-GB" dirty="0" smtClean="0"/>
              <a:t>lass</a:t>
            </a:r>
          </a:p>
          <a:p>
            <a:pPr lvl="1"/>
            <a:r>
              <a:rPr lang="en-GB" dirty="0" smtClean="0"/>
              <a:t>Interface</a:t>
            </a:r>
          </a:p>
          <a:p>
            <a:r>
              <a:rPr lang="en-GB" dirty="0" smtClean="0"/>
              <a:t>Packages provide groupings </a:t>
            </a:r>
            <a:r>
              <a:rPr lang="en-GB" dirty="0"/>
              <a:t>for related Java </a:t>
            </a:r>
            <a:r>
              <a:rPr lang="en-GB" dirty="0" smtClean="0"/>
              <a:t>types</a:t>
            </a:r>
          </a:p>
          <a:p>
            <a:r>
              <a:rPr lang="en-GB" dirty="0" smtClean="0"/>
              <a:t>Packages are optional</a:t>
            </a:r>
          </a:p>
          <a:p>
            <a:pPr lvl="1"/>
            <a:r>
              <a:rPr lang="en-GB" dirty="0" smtClean="0"/>
              <a:t>If omitted, code will be in an un-named package</a:t>
            </a:r>
          </a:p>
          <a:p>
            <a:r>
              <a:rPr lang="en-GB" dirty="0" smtClean="0"/>
              <a:t>Packages are a big help for name-spacing code </a:t>
            </a:r>
          </a:p>
          <a:p>
            <a:pPr lvl="1"/>
            <a:r>
              <a:rPr lang="en-GB" dirty="0" smtClean="0"/>
              <a:t>avoiding code collisions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616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 Declarations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Whenever a type (a class or interface) is used in Java source </a:t>
            </a:r>
            <a:r>
              <a:rPr lang="en-GB" dirty="0" smtClean="0"/>
              <a:t>code </a:t>
            </a:r>
            <a:r>
              <a:rPr lang="en-GB" dirty="0"/>
              <a:t>it </a:t>
            </a:r>
            <a:r>
              <a:rPr lang="en-GB" dirty="0" smtClean="0"/>
              <a:t>is </a:t>
            </a:r>
            <a:r>
              <a:rPr lang="en-GB" dirty="0"/>
              <a:t>referred to by its fully qualified name</a:t>
            </a:r>
          </a:p>
          <a:p>
            <a:r>
              <a:rPr lang="en-GB" dirty="0" smtClean="0"/>
              <a:t>Import declarations tell </a:t>
            </a:r>
            <a:r>
              <a:rPr lang="en-GB" dirty="0"/>
              <a:t>the Java compiler that you </a:t>
            </a:r>
            <a:r>
              <a:rPr lang="en-GB" dirty="0" smtClean="0"/>
              <a:t>might </a:t>
            </a:r>
            <a:r>
              <a:rPr lang="en-GB" dirty="0"/>
              <a:t>use one or more classes from a particular </a:t>
            </a:r>
            <a:r>
              <a:rPr lang="en-GB" dirty="0" smtClean="0"/>
              <a:t>package</a:t>
            </a:r>
          </a:p>
          <a:p>
            <a:r>
              <a:rPr lang="en-GB" dirty="0" smtClean="0"/>
              <a:t>So </a:t>
            </a:r>
            <a:r>
              <a:rPr lang="en-GB" dirty="0"/>
              <a:t>u</a:t>
            </a:r>
            <a:r>
              <a:rPr lang="en-GB" dirty="0" smtClean="0"/>
              <a:t>sing an import </a:t>
            </a:r>
            <a:r>
              <a:rPr lang="en-GB" dirty="0"/>
              <a:t>declaration for a type lets you refer to a type using its simple </a:t>
            </a:r>
            <a:r>
              <a:rPr lang="en-GB" dirty="0" smtClean="0"/>
              <a:t>name</a:t>
            </a:r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com.jdojo.intro.Account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com.jdojo.util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.*;</a:t>
            </a:r>
          </a:p>
          <a:p>
            <a:r>
              <a:rPr lang="en-GB" dirty="0" smtClean="0"/>
              <a:t>Import </a:t>
            </a:r>
            <a:r>
              <a:rPr lang="en-GB" dirty="0"/>
              <a:t>declarations </a:t>
            </a:r>
            <a:r>
              <a:rPr lang="en-GB" dirty="0" smtClean="0"/>
              <a:t>are </a:t>
            </a:r>
            <a:r>
              <a:rPr lang="en-GB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5777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package declaration starts with the keyword package followed with a package name</a:t>
            </a:r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package &lt;your-package-name&gt;;</a:t>
            </a:r>
          </a:p>
          <a:p>
            <a:r>
              <a:rPr lang="en-GB" dirty="0" smtClean="0"/>
              <a:t>E.g.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package intro;</a:t>
            </a:r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GB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com.wibble.intro.common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GB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ie.galway.west</a:t>
            </a:r>
            <a:r>
              <a:rPr lang="en-GB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GB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com.jdojo.adgr</a:t>
            </a:r>
            <a:r>
              <a:rPr lang="en-GB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 the simplest form, a class declaration looks </a:t>
            </a:r>
            <a:r>
              <a:rPr lang="en-GB" dirty="0" smtClean="0"/>
              <a:t>like this: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class Welcome {</a:t>
            </a:r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 // Code for the class body goes here</a:t>
            </a:r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GB" dirty="0"/>
              <a:t>The body of a class consists of four </a:t>
            </a:r>
            <a:r>
              <a:rPr lang="en-GB" dirty="0" smtClean="0"/>
              <a:t>parts</a:t>
            </a:r>
          </a:p>
          <a:p>
            <a:r>
              <a:rPr lang="en-GB" dirty="0" smtClean="0"/>
              <a:t>All </a:t>
            </a:r>
            <a:r>
              <a:rPr lang="en-GB" dirty="0"/>
              <a:t>parts are optional, may appear in any order, and can be split into multiple sections</a:t>
            </a:r>
          </a:p>
          <a:p>
            <a:pPr lvl="1"/>
            <a:r>
              <a:rPr lang="en-GB" dirty="0"/>
              <a:t>Field Declarations</a:t>
            </a:r>
          </a:p>
          <a:p>
            <a:pPr lvl="1"/>
            <a:r>
              <a:rPr lang="en-GB" dirty="0"/>
              <a:t>Initializers: Static initializers and instance initializers</a:t>
            </a:r>
          </a:p>
          <a:p>
            <a:pPr lvl="1"/>
            <a:r>
              <a:rPr lang="en-GB" dirty="0"/>
              <a:t>Constructors</a:t>
            </a:r>
          </a:p>
          <a:p>
            <a:pPr lvl="1"/>
            <a:r>
              <a:rPr lang="en-GB" dirty="0"/>
              <a:t>Method Declarations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083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Comments in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7630"/>
            <a:ext cx="10515600" cy="47845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// This is a single-line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comment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This is a multi-line comment.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It can span more than one line.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/**</a:t>
            </a:r>
          </a:p>
          <a:p>
            <a:pPr marL="0" indent="0">
              <a:buNone/>
            </a:pPr>
            <a:r>
              <a:rPr lang="en-GB" smtClean="0">
                <a:latin typeface="Consolas" panose="020B0609020204030204" pitchFamily="49" charset="0"/>
                <a:cs typeface="Consolas" panose="020B0609020204030204" pitchFamily="49" charset="0"/>
              </a:rPr>
              <a:t>* This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is a documentation comment.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javadoc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generates 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* documentation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from such comments.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67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Declaration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/>
              <a:t>first thing you specify is the type of value that a method will return </a:t>
            </a:r>
            <a:r>
              <a:rPr lang="en-GB" dirty="0" smtClean="0"/>
              <a:t>to its caller</a:t>
            </a:r>
          </a:p>
          <a:p>
            <a:r>
              <a:rPr lang="en-GB" dirty="0" smtClean="0"/>
              <a:t>If </a:t>
            </a:r>
            <a:r>
              <a:rPr lang="en-GB" dirty="0"/>
              <a:t>a method does not return anything </a:t>
            </a:r>
            <a:r>
              <a:rPr lang="en-GB" dirty="0" smtClean="0"/>
              <a:t>you </a:t>
            </a:r>
            <a:r>
              <a:rPr lang="en-GB" dirty="0"/>
              <a:t>must mention that fact in the beginning of the </a:t>
            </a:r>
            <a:r>
              <a:rPr lang="en-GB" dirty="0" smtClean="0"/>
              <a:t>method declaration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‘void’ keyword </a:t>
            </a:r>
            <a:r>
              <a:rPr lang="en-GB" dirty="0" smtClean="0"/>
              <a:t>indicates a </a:t>
            </a:r>
            <a:r>
              <a:rPr lang="en-GB" dirty="0"/>
              <a:t>method does not return </a:t>
            </a:r>
            <a:r>
              <a:rPr lang="en-GB" dirty="0" smtClean="0"/>
              <a:t>anything</a:t>
            </a:r>
          </a:p>
          <a:p>
            <a:r>
              <a:rPr lang="en-GB" dirty="0" smtClean="0"/>
              <a:t>The </a:t>
            </a:r>
            <a:r>
              <a:rPr lang="en-GB" dirty="0"/>
              <a:t>name of the </a:t>
            </a:r>
            <a:r>
              <a:rPr lang="en-GB" dirty="0" smtClean="0"/>
              <a:t>method follows </a:t>
            </a:r>
            <a:r>
              <a:rPr lang="en-GB" dirty="0"/>
              <a:t>the return type of the method, and left and right parentheses follow the method </a:t>
            </a:r>
            <a:r>
              <a:rPr lang="en-GB" dirty="0" smtClean="0"/>
              <a:t>name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MethodReturnType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&gt;&gt; &lt;&lt;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MethodName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&gt;&gt; (&lt;&lt;arguments&gt;&gt;) {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// Body of the method goes here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999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Hyper Text </a:t>
            </a:r>
            <a:r>
              <a:rPr lang="en-GB" err="1"/>
              <a:t>Markup</a:t>
            </a:r>
            <a:r>
              <a:rPr lang="en-GB"/>
              <a:t> Language</a:t>
            </a:r>
          </a:p>
          <a:p>
            <a:r>
              <a:rPr lang="en-GB"/>
              <a:t>Currently HTML5</a:t>
            </a:r>
          </a:p>
          <a:p>
            <a:r>
              <a:rPr lang="en-GB"/>
              <a:t>Defines the structure of web content</a:t>
            </a:r>
          </a:p>
          <a:p>
            <a:r>
              <a:rPr lang="en-GB"/>
              <a:t>Declarative</a:t>
            </a:r>
          </a:p>
          <a:p>
            <a:r>
              <a:rPr lang="en-GB"/>
              <a:t>Tags and Attributes</a:t>
            </a:r>
          </a:p>
          <a:p>
            <a:r>
              <a:rPr lang="en-GB"/>
              <a:t>Makes up the Document Object Model (DOM)</a:t>
            </a:r>
          </a:p>
        </p:txBody>
      </p:sp>
    </p:spTree>
    <p:extLst>
      <p:ext uri="{BB962C8B-B14F-4D97-AF65-F5344CB8AC3E}">
        <p14:creationId xmlns:p14="http://schemas.microsoft.com/office/powerpoint/2010/main" val="30471845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of a method declaration: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void main() {</a:t>
            </a:r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 // Empty body of the main method</a:t>
            </a:r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/>
              <a:t>This method declaration contains four things: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method does not return anything as indicated by the keyword </a:t>
            </a:r>
            <a:r>
              <a:rPr lang="en-GB" dirty="0" smtClean="0"/>
              <a:t>void</a:t>
            </a:r>
            <a:endParaRPr lang="en-GB" dirty="0"/>
          </a:p>
          <a:p>
            <a:pPr lvl="1"/>
            <a:r>
              <a:rPr lang="en-GB" dirty="0" smtClean="0"/>
              <a:t>The </a:t>
            </a:r>
            <a:r>
              <a:rPr lang="en-GB" dirty="0"/>
              <a:t>name of the method is </a:t>
            </a:r>
            <a:r>
              <a:rPr lang="en-GB" dirty="0" smtClean="0"/>
              <a:t>main</a:t>
            </a:r>
            <a:endParaRPr lang="en-GB" dirty="0"/>
          </a:p>
          <a:p>
            <a:pPr lvl="1"/>
            <a:r>
              <a:rPr lang="en-GB" dirty="0" smtClean="0"/>
              <a:t>The </a:t>
            </a:r>
            <a:r>
              <a:rPr lang="en-GB" dirty="0"/>
              <a:t>method requires no </a:t>
            </a:r>
            <a:r>
              <a:rPr lang="en-GB" dirty="0" smtClean="0"/>
              <a:t>arguments</a:t>
            </a:r>
            <a:endParaRPr lang="en-GB" dirty="0"/>
          </a:p>
          <a:p>
            <a:pPr lvl="1"/>
            <a:r>
              <a:rPr lang="en-GB" dirty="0" smtClean="0"/>
              <a:t>The </a:t>
            </a:r>
            <a:r>
              <a:rPr lang="en-GB" dirty="0"/>
              <a:t>method does not do anything as its body is empty</a:t>
            </a:r>
          </a:p>
        </p:txBody>
      </p:sp>
    </p:spTree>
    <p:extLst>
      <p:ext uri="{BB962C8B-B14F-4D97-AF65-F5344CB8AC3E}">
        <p14:creationId xmlns:p14="http://schemas.microsoft.com/office/powerpoint/2010/main" val="12152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values to the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need to specify two things about the values you want to pass to the method: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type of the value you want to </a:t>
            </a:r>
            <a:r>
              <a:rPr lang="en-GB" dirty="0" smtClean="0"/>
              <a:t>pass, e.g. to </a:t>
            </a:r>
            <a:r>
              <a:rPr lang="en-GB" dirty="0"/>
              <a:t>pass an </a:t>
            </a:r>
            <a:r>
              <a:rPr lang="en-GB" dirty="0" smtClean="0"/>
              <a:t>integer use ‘</a:t>
            </a:r>
            <a:r>
              <a:rPr lang="en-GB" dirty="0" err="1" smtClean="0"/>
              <a:t>int</a:t>
            </a:r>
            <a:r>
              <a:rPr lang="en-GB" dirty="0" smtClean="0"/>
              <a:t>’ 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identifier, which will hold the value you pass to the </a:t>
            </a:r>
            <a:r>
              <a:rPr lang="en-GB" dirty="0" smtClean="0"/>
              <a:t>method</a:t>
            </a:r>
          </a:p>
          <a:p>
            <a:pPr lvl="1"/>
            <a:r>
              <a:rPr lang="en-GB" dirty="0" smtClean="0"/>
              <a:t>Identifier </a:t>
            </a:r>
            <a:r>
              <a:rPr lang="en-GB" dirty="0"/>
              <a:t>is a </a:t>
            </a:r>
            <a:r>
              <a:rPr lang="en-GB" dirty="0" smtClean="0"/>
              <a:t>user-defined name, called </a:t>
            </a:r>
            <a:r>
              <a:rPr lang="en-GB" dirty="0"/>
              <a:t>a parameter </a:t>
            </a:r>
            <a:r>
              <a:rPr lang="en-GB" dirty="0" smtClean="0"/>
              <a:t>name</a:t>
            </a:r>
            <a:endParaRPr lang="en-GB" dirty="0"/>
          </a:p>
          <a:p>
            <a:r>
              <a:rPr lang="en-GB" dirty="0"/>
              <a:t>If you want the main method to accept one integer value from its caller, its declaration will </a:t>
            </a:r>
            <a:r>
              <a:rPr lang="en-GB" dirty="0" smtClean="0"/>
              <a:t>look like this: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void main(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GB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endParaRPr lang="en-GB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107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large amounts of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Here </a:t>
            </a:r>
            <a:r>
              <a:rPr lang="en-GB" dirty="0" err="1" smtClean="0"/>
              <a:t>num</a:t>
            </a:r>
            <a:r>
              <a:rPr lang="en-GB" dirty="0" smtClean="0"/>
              <a:t> </a:t>
            </a:r>
            <a:r>
              <a:rPr lang="en-GB" dirty="0"/>
              <a:t>is an identifier of the type </a:t>
            </a:r>
            <a:r>
              <a:rPr lang="en-GB" dirty="0" err="1"/>
              <a:t>int</a:t>
            </a:r>
            <a:r>
              <a:rPr lang="en-GB" dirty="0"/>
              <a:t> and it can hold one integer </a:t>
            </a:r>
            <a:r>
              <a:rPr lang="en-GB" dirty="0" smtClean="0"/>
              <a:t>value</a:t>
            </a:r>
          </a:p>
          <a:p>
            <a:pPr lvl="1"/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endParaRPr lang="en-GB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/>
              <a:t>If </a:t>
            </a:r>
            <a:r>
              <a:rPr lang="en-GB" dirty="0"/>
              <a:t>you </a:t>
            </a:r>
            <a:r>
              <a:rPr lang="en-GB" dirty="0" smtClean="0"/>
              <a:t>use square brackets </a:t>
            </a:r>
            <a:r>
              <a:rPr lang="en-GB" dirty="0"/>
              <a:t>it means that </a:t>
            </a:r>
            <a:r>
              <a:rPr lang="en-GB" dirty="0" err="1"/>
              <a:t>num</a:t>
            </a:r>
            <a:r>
              <a:rPr lang="en-GB" dirty="0"/>
              <a:t> is an array of </a:t>
            </a:r>
            <a:r>
              <a:rPr lang="en-GB" dirty="0" err="1"/>
              <a:t>int</a:t>
            </a:r>
            <a:r>
              <a:rPr lang="en-GB" dirty="0"/>
              <a:t> and it can hold as many integer values as you want</a:t>
            </a:r>
          </a:p>
          <a:p>
            <a:pPr lvl="1"/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endParaRPr lang="en-GB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to </a:t>
            </a:r>
            <a:r>
              <a:rPr lang="en-GB" dirty="0" smtClean="0"/>
              <a:t>pass many </a:t>
            </a:r>
            <a:r>
              <a:rPr lang="en-GB" dirty="0"/>
              <a:t>names to the method main, you can change its declaration as follows:</a:t>
            </a:r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void main(String[] name) {</a:t>
            </a:r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521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constructor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The </a:t>
            </a:r>
            <a:r>
              <a:rPr lang="en-GB" dirty="0"/>
              <a:t>JVM requires that the name of the method must be </a:t>
            </a:r>
            <a:r>
              <a:rPr lang="en-GB" dirty="0" smtClean="0"/>
              <a:t>main</a:t>
            </a:r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// Welcome.java</a:t>
            </a:r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com.jdojo.intro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class Welcome {</a:t>
            </a:r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("Welcome to the Java world.");</a:t>
            </a:r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/>
              <a:t>public</a:t>
            </a:r>
            <a:r>
              <a:rPr lang="en-GB" dirty="0"/>
              <a:t> </a:t>
            </a:r>
            <a:r>
              <a:rPr lang="en-GB" dirty="0" smtClean="0"/>
              <a:t>and/or </a:t>
            </a:r>
            <a:r>
              <a:rPr lang="en-GB" b="1" dirty="0" smtClean="0"/>
              <a:t>static</a:t>
            </a:r>
            <a:r>
              <a:rPr lang="en-GB" dirty="0" smtClean="0"/>
              <a:t> keywords must </a:t>
            </a:r>
            <a:r>
              <a:rPr lang="en-GB" dirty="0"/>
              <a:t>be present to declare the main method</a:t>
            </a:r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8681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compiling a Java source code into bytecode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675" y="3201194"/>
            <a:ext cx="82486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4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dirty="0" err="1" smtClean="0"/>
              <a:t>javac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</a:t>
            </a:r>
            <a:r>
              <a:rPr lang="en-GB" dirty="0" smtClean="0"/>
              <a:t>upply </a:t>
            </a:r>
            <a:r>
              <a:rPr lang="en-GB" dirty="0"/>
              <a:t>the source code </a:t>
            </a:r>
            <a:r>
              <a:rPr lang="en-GB" dirty="0" smtClean="0"/>
              <a:t>(Welcome.java</a:t>
            </a:r>
            <a:r>
              <a:rPr lang="en-GB" dirty="0"/>
              <a:t>) as input to the Java compiler and it generates a new </a:t>
            </a:r>
            <a:r>
              <a:rPr lang="en-GB" dirty="0" smtClean="0"/>
              <a:t>file (</a:t>
            </a:r>
            <a:r>
              <a:rPr lang="en-GB" dirty="0"/>
              <a:t>or a set of files) with extension .</a:t>
            </a:r>
            <a:r>
              <a:rPr lang="en-GB" dirty="0" smtClean="0"/>
              <a:t>class</a:t>
            </a:r>
          </a:p>
          <a:p>
            <a:r>
              <a:rPr lang="en-GB" dirty="0" smtClean="0"/>
              <a:t>The </a:t>
            </a:r>
            <a:r>
              <a:rPr lang="en-GB" dirty="0"/>
              <a:t>file with extension .class is called a class </a:t>
            </a:r>
            <a:r>
              <a:rPr lang="en-GB" dirty="0" smtClean="0"/>
              <a:t>file</a:t>
            </a:r>
          </a:p>
          <a:p>
            <a:r>
              <a:rPr lang="en-GB" dirty="0" smtClean="0"/>
              <a:t>A </a:t>
            </a:r>
            <a:r>
              <a:rPr lang="en-GB" dirty="0"/>
              <a:t>class file is in a </a:t>
            </a:r>
            <a:r>
              <a:rPr lang="en-GB" dirty="0" smtClean="0"/>
              <a:t>special format </a:t>
            </a:r>
            <a:r>
              <a:rPr lang="en-GB" dirty="0"/>
              <a:t>called </a:t>
            </a:r>
            <a:r>
              <a:rPr lang="en-GB" dirty="0" smtClean="0"/>
              <a:t>bytecode</a:t>
            </a:r>
          </a:p>
          <a:p>
            <a:r>
              <a:rPr lang="en-GB" dirty="0" smtClean="0"/>
              <a:t>Bytecode </a:t>
            </a:r>
            <a:r>
              <a:rPr lang="en-GB" dirty="0"/>
              <a:t>is a machine language for Java virtual machine (JVM</a:t>
            </a:r>
            <a:r>
              <a:rPr lang="en-GB" dirty="0" smtClean="0"/>
              <a:t>)</a:t>
            </a:r>
          </a:p>
          <a:p>
            <a:r>
              <a:rPr lang="en-GB" dirty="0" smtClean="0"/>
              <a:t>At a command prompt, enter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javac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Welcome.java</a:t>
            </a:r>
          </a:p>
          <a:p>
            <a:pPr lvl="1"/>
            <a:r>
              <a:rPr lang="en-GB" dirty="0" smtClean="0"/>
              <a:t>NB may need to add </a:t>
            </a:r>
            <a:r>
              <a:rPr lang="en-GB" dirty="0"/>
              <a:t>the JAVA_HOME\bin directory to </a:t>
            </a:r>
            <a:r>
              <a:rPr lang="en-GB" dirty="0" smtClean="0"/>
              <a:t>the PATH </a:t>
            </a:r>
            <a:r>
              <a:rPr lang="en-GB" dirty="0"/>
              <a:t>environment variable</a:t>
            </a:r>
          </a:p>
        </p:txBody>
      </p:sp>
    </p:spTree>
    <p:extLst>
      <p:ext uri="{BB962C8B-B14F-4D97-AF65-F5344CB8AC3E}">
        <p14:creationId xmlns:p14="http://schemas.microsoft.com/office/powerpoint/2010/main" val="293571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Classes in One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</a:t>
            </a:r>
            <a:r>
              <a:rPr lang="en-GB" dirty="0" smtClean="0"/>
              <a:t>declare as </a:t>
            </a:r>
            <a:r>
              <a:rPr lang="en-GB" dirty="0"/>
              <a:t>many classes as you want in one Java source </a:t>
            </a:r>
            <a:r>
              <a:rPr lang="en-GB" dirty="0" smtClean="0"/>
              <a:t>code</a:t>
            </a:r>
          </a:p>
          <a:p>
            <a:r>
              <a:rPr lang="en-GB" dirty="0" smtClean="0"/>
              <a:t>The </a:t>
            </a:r>
            <a:r>
              <a:rPr lang="en-GB" dirty="0"/>
              <a:t>compiler </a:t>
            </a:r>
            <a:r>
              <a:rPr lang="en-GB" dirty="0" smtClean="0"/>
              <a:t>scans the </a:t>
            </a:r>
            <a:r>
              <a:rPr lang="en-GB" dirty="0"/>
              <a:t>whole source code </a:t>
            </a:r>
            <a:r>
              <a:rPr lang="en-GB" dirty="0" smtClean="0"/>
              <a:t>file</a:t>
            </a:r>
          </a:p>
          <a:p>
            <a:r>
              <a:rPr lang="en-GB" dirty="0" smtClean="0"/>
              <a:t>It </a:t>
            </a:r>
            <a:r>
              <a:rPr lang="en-GB" dirty="0"/>
              <a:t>creates one class file for each class declared in the source </a:t>
            </a:r>
            <a:r>
              <a:rPr lang="en-GB" dirty="0" smtClean="0"/>
              <a:t>code</a:t>
            </a:r>
          </a:p>
          <a:p>
            <a:r>
              <a:rPr lang="en-GB" dirty="0" smtClean="0"/>
              <a:t>If </a:t>
            </a:r>
            <a:r>
              <a:rPr lang="en-GB" dirty="0"/>
              <a:t>the </a:t>
            </a:r>
            <a:r>
              <a:rPr lang="en-GB" dirty="0" smtClean="0"/>
              <a:t>Welcome.java file </a:t>
            </a:r>
            <a:r>
              <a:rPr lang="en-GB" dirty="0"/>
              <a:t>had three classes, Welcome, Thanks and Bye, the compiler would have generated three class files, </a:t>
            </a:r>
            <a:r>
              <a:rPr lang="en-GB" dirty="0" err="1"/>
              <a:t>Welcome.class</a:t>
            </a:r>
            <a:r>
              <a:rPr lang="en-GB" dirty="0" smtClean="0"/>
              <a:t>, </a:t>
            </a:r>
            <a:r>
              <a:rPr lang="en-GB" dirty="0" err="1" smtClean="0"/>
              <a:t>Thanks.class</a:t>
            </a:r>
            <a:r>
              <a:rPr lang="en-GB" dirty="0"/>
              <a:t>, and </a:t>
            </a:r>
            <a:r>
              <a:rPr lang="en-GB" dirty="0" err="1"/>
              <a:t>Bye.class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14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the compiled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 a command prompt, enter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java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com.intro.Welcome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/>
              <a:t>The JVM </a:t>
            </a:r>
            <a:r>
              <a:rPr lang="en-GB" dirty="0"/>
              <a:t>tries to locate the bytecode (here, </a:t>
            </a:r>
            <a:r>
              <a:rPr lang="en-GB" dirty="0" err="1" smtClean="0"/>
              <a:t>Welcome.class</a:t>
            </a:r>
            <a:r>
              <a:rPr lang="en-GB" dirty="0" smtClean="0"/>
              <a:t> file</a:t>
            </a:r>
            <a:r>
              <a:rPr lang="en-GB" dirty="0"/>
              <a:t>) for the </a:t>
            </a:r>
            <a:r>
              <a:rPr lang="en-GB" dirty="0" err="1"/>
              <a:t>com.jdojo.intro.Welcome</a:t>
            </a:r>
            <a:r>
              <a:rPr lang="en-GB" dirty="0"/>
              <a:t> class on your </a:t>
            </a:r>
            <a:r>
              <a:rPr lang="en-GB" dirty="0" smtClean="0"/>
              <a:t>machine</a:t>
            </a:r>
          </a:p>
          <a:p>
            <a:r>
              <a:rPr lang="en-GB" dirty="0" smtClean="0"/>
              <a:t>JVM </a:t>
            </a:r>
            <a:r>
              <a:rPr lang="en-GB" dirty="0"/>
              <a:t>replaces every dot in the fully qualified name of </a:t>
            </a:r>
            <a:r>
              <a:rPr lang="en-GB" dirty="0" smtClean="0"/>
              <a:t>the class </a:t>
            </a:r>
            <a:r>
              <a:rPr lang="en-GB" dirty="0"/>
              <a:t>with the file-separator character on the host system</a:t>
            </a:r>
          </a:p>
        </p:txBody>
      </p:sp>
    </p:spTree>
    <p:extLst>
      <p:ext uri="{BB962C8B-B14F-4D97-AF65-F5344CB8AC3E}">
        <p14:creationId xmlns:p14="http://schemas.microsoft.com/office/powerpoint/2010/main" val="275752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 and Memory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variable has three properties: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memory location to hold the value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type of the data stored at the memory location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name (also called identifier) to refer to the memory location</a:t>
            </a:r>
          </a:p>
        </p:txBody>
      </p:sp>
    </p:spTree>
    <p:extLst>
      <p:ext uri="{BB962C8B-B14F-4D97-AF65-F5344CB8AC3E}">
        <p14:creationId xmlns:p14="http://schemas.microsoft.com/office/powerpoint/2010/main" val="5941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following two lines in a Java program indicate the fact that there are two integers, num1 and </a:t>
            </a:r>
            <a:r>
              <a:rPr lang="en-GB" dirty="0" smtClean="0"/>
              <a:t>num2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num1;</a:t>
            </a:r>
          </a:p>
          <a:p>
            <a:pPr marL="457200" lvl="1" indent="0">
              <a:buNone/>
            </a:pP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num2;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784" y="2426638"/>
            <a:ext cx="34480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2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Cascading Style Sheets</a:t>
            </a:r>
          </a:p>
          <a:p>
            <a:r>
              <a:rPr lang="en-GB"/>
              <a:t>Declares the style applied to HTML</a:t>
            </a:r>
          </a:p>
          <a:p>
            <a:pPr lvl="1"/>
            <a:r>
              <a:rPr lang="en-GB"/>
              <a:t>e.g. colours, fonts, sizes and layout</a:t>
            </a:r>
          </a:p>
          <a:p>
            <a:r>
              <a:rPr lang="en-GB"/>
              <a:t>Also essential to provide alternative styling for different screen sizes</a:t>
            </a:r>
          </a:p>
        </p:txBody>
      </p:sp>
    </p:spTree>
    <p:extLst>
      <p:ext uri="{BB962C8B-B14F-4D97-AF65-F5344CB8AC3E}">
        <p14:creationId xmlns:p14="http://schemas.microsoft.com/office/powerpoint/2010/main" val="23676052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code </a:t>
            </a:r>
            <a:r>
              <a:rPr lang="en-GB" dirty="0"/>
              <a:t>stores 50 in num1 and 70 in </a:t>
            </a:r>
            <a:r>
              <a:rPr lang="en-GB" dirty="0" smtClean="0"/>
              <a:t>num2</a:t>
            </a:r>
          </a:p>
          <a:p>
            <a:endParaRPr lang="en-GB" dirty="0" smtClean="0"/>
          </a:p>
          <a:p>
            <a:endParaRPr lang="en-GB" dirty="0"/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num1 = 50;</a:t>
            </a:r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num2 = 70;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181" y="2426637"/>
            <a:ext cx="34004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8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code adds the two numbers and stores the result in another memory location</a:t>
            </a:r>
          </a:p>
          <a:p>
            <a:pPr marL="0" indent="0">
              <a:buNone/>
            </a:pPr>
            <a:endParaRPr lang="en-GB" dirty="0" smtClean="0"/>
          </a:p>
          <a:p>
            <a:pPr marL="457200" lvl="1" indent="0">
              <a:buNone/>
            </a:pP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num3 = num1 + num2;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173" y="2415381"/>
            <a:ext cx="33432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7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</a:t>
            </a:r>
            <a:r>
              <a:rPr lang="en-GB" dirty="0" smtClean="0"/>
              <a:t>States </a:t>
            </a:r>
            <a:r>
              <a:rPr lang="en-GB" dirty="0"/>
              <a:t>using </a:t>
            </a:r>
            <a:r>
              <a:rPr lang="en-GB" dirty="0" smtClean="0"/>
              <a:t>null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02" y="1897677"/>
            <a:ext cx="11913316" cy="44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2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7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Data Types in Java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460" y="1410299"/>
            <a:ext cx="8475080" cy="526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</a:t>
            </a:r>
            <a:r>
              <a:rPr lang="en-GB" dirty="0"/>
              <a:t>types are defined in terms </a:t>
            </a:r>
            <a:r>
              <a:rPr lang="en-GB" dirty="0" smtClean="0"/>
              <a:t>of:</a:t>
            </a:r>
            <a:endParaRPr lang="en-GB" dirty="0"/>
          </a:p>
          <a:p>
            <a:r>
              <a:rPr lang="en-GB" dirty="0" smtClean="0"/>
              <a:t>A </a:t>
            </a:r>
            <a:r>
              <a:rPr lang="en-GB" dirty="0"/>
              <a:t>set of values (or data objects</a:t>
            </a:r>
            <a:r>
              <a:rPr lang="en-GB" dirty="0" smtClean="0"/>
              <a:t>)</a:t>
            </a:r>
          </a:p>
          <a:p>
            <a:pPr lvl="1"/>
            <a:r>
              <a:rPr lang="en-GB" dirty="0"/>
              <a:t>An </a:t>
            </a:r>
            <a:r>
              <a:rPr lang="en-GB" dirty="0" err="1"/>
              <a:t>int</a:t>
            </a:r>
            <a:r>
              <a:rPr lang="en-GB" dirty="0"/>
              <a:t> data type consists of a set of all integers between -2,147,483,648 and 2,147,483,647.</a:t>
            </a:r>
          </a:p>
          <a:p>
            <a:r>
              <a:rPr lang="en-GB" dirty="0" smtClean="0"/>
              <a:t>A </a:t>
            </a:r>
            <a:r>
              <a:rPr lang="en-GB" dirty="0"/>
              <a:t>set of operations that can be applied to all values in the </a:t>
            </a:r>
            <a:r>
              <a:rPr lang="en-GB" dirty="0" smtClean="0"/>
              <a:t>set</a:t>
            </a:r>
          </a:p>
          <a:p>
            <a:pPr lvl="1"/>
            <a:r>
              <a:rPr lang="en-GB" dirty="0" smtClean="0"/>
              <a:t>Operations </a:t>
            </a:r>
            <a:r>
              <a:rPr lang="en-GB" dirty="0"/>
              <a:t>such as addition, subtraction, multiplication, division, comparison, and </a:t>
            </a:r>
            <a:r>
              <a:rPr lang="en-GB" dirty="0" smtClean="0"/>
              <a:t>many more </a:t>
            </a:r>
            <a:r>
              <a:rPr lang="en-GB" dirty="0"/>
              <a:t>are defined for the </a:t>
            </a:r>
            <a:r>
              <a:rPr lang="en-GB" dirty="0" err="1"/>
              <a:t>int</a:t>
            </a:r>
            <a:r>
              <a:rPr lang="en-GB" dirty="0"/>
              <a:t> data type.</a:t>
            </a:r>
          </a:p>
          <a:p>
            <a:r>
              <a:rPr lang="en-GB" dirty="0" smtClean="0"/>
              <a:t>A </a:t>
            </a:r>
            <a:r>
              <a:rPr lang="en-GB" dirty="0"/>
              <a:t>data representation, which determines how the values are </a:t>
            </a:r>
            <a:r>
              <a:rPr lang="en-GB" dirty="0" smtClean="0"/>
              <a:t>stored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value of the </a:t>
            </a:r>
            <a:r>
              <a:rPr lang="en-GB" dirty="0" err="1"/>
              <a:t>int</a:t>
            </a:r>
            <a:r>
              <a:rPr lang="en-GB" dirty="0"/>
              <a:t> data type is represented in 32-bit memory in 2’s compliment </a:t>
            </a:r>
            <a:r>
              <a:rPr lang="en-GB" dirty="0" smtClean="0"/>
              <a:t>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215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Identifiers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no limit on the number of characters used in an </a:t>
            </a:r>
            <a:r>
              <a:rPr lang="en-GB" dirty="0" smtClean="0"/>
              <a:t>identifier</a:t>
            </a:r>
          </a:p>
          <a:p>
            <a:pPr lvl="1"/>
            <a:r>
              <a:rPr lang="en-GB" dirty="0" smtClean="0"/>
              <a:t>An </a:t>
            </a:r>
            <a:r>
              <a:rPr lang="en-GB" dirty="0"/>
              <a:t>identifier can be </a:t>
            </a:r>
            <a:r>
              <a:rPr lang="en-GB" dirty="0" smtClean="0"/>
              <a:t>as small </a:t>
            </a:r>
            <a:r>
              <a:rPr lang="en-GB" dirty="0"/>
              <a:t>as one character long </a:t>
            </a:r>
            <a:r>
              <a:rPr lang="en-GB" dirty="0" smtClean="0"/>
              <a:t>or </a:t>
            </a:r>
            <a:r>
              <a:rPr lang="en-GB" dirty="0"/>
              <a:t>as big as you </a:t>
            </a:r>
            <a:r>
              <a:rPr lang="en-GB" dirty="0" smtClean="0"/>
              <a:t>want</a:t>
            </a:r>
          </a:p>
          <a:p>
            <a:r>
              <a:rPr lang="en-GB" dirty="0" smtClean="0"/>
              <a:t>Identifiers </a:t>
            </a:r>
            <a:r>
              <a:rPr lang="en-GB" dirty="0"/>
              <a:t>are case </a:t>
            </a:r>
            <a:r>
              <a:rPr lang="en-GB" dirty="0" smtClean="0"/>
              <a:t>sensitive</a:t>
            </a:r>
          </a:p>
          <a:p>
            <a:pPr lvl="1"/>
            <a:r>
              <a:rPr lang="en-GB" dirty="0" err="1" smtClean="0"/>
              <a:t>num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dirty="0" err="1"/>
              <a:t>Num</a:t>
            </a:r>
            <a:r>
              <a:rPr lang="en-GB" dirty="0"/>
              <a:t> are two different </a:t>
            </a:r>
            <a:r>
              <a:rPr lang="en-GB" dirty="0" smtClean="0"/>
              <a:t>identifiers</a:t>
            </a:r>
          </a:p>
          <a:p>
            <a:r>
              <a:rPr lang="en-GB" dirty="0" smtClean="0"/>
              <a:t>Use letters, numbers and underscore</a:t>
            </a:r>
          </a:p>
          <a:p>
            <a:pPr lvl="1"/>
            <a:r>
              <a:rPr lang="en-GB" dirty="0" smtClean="0"/>
              <a:t>E.g.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, x1,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theCurrent_Time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ja-JP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獺</a:t>
            </a:r>
            <a:endParaRPr lang="en-GB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/>
              <a:t>Cannot start with a number</a:t>
            </a:r>
          </a:p>
          <a:p>
            <a:r>
              <a:rPr lang="en-GB" dirty="0" smtClean="0"/>
              <a:t>Cannot use hyphen or most punctuation marks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7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23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Keywords </a:t>
            </a:r>
            <a:r>
              <a:rPr lang="en-GB" dirty="0"/>
              <a:t>and Reserved Words in Java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127" y="1166473"/>
            <a:ext cx="9913431" cy="564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9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Punctuation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211" y="1912434"/>
            <a:ext cx="3506497" cy="20185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124" y="3997830"/>
            <a:ext cx="9111147" cy="16123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99708" y="2771848"/>
            <a:ext cx="2951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ym typeface="Wingdings" panose="05000000000000000000" pitchFamily="2" charset="2"/>
              </a:rPr>
              <a:t> Separators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80145" y="4497818"/>
            <a:ext cx="239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ym typeface="Wingdings" panose="05000000000000000000" pitchFamily="2" charset="2"/>
              </a:rPr>
              <a:t>Operators 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1797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164648" y="1424423"/>
            <a:ext cx="2980459" cy="363682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Java primitive data types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535" y="0"/>
            <a:ext cx="11065013" cy="688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(no relation to Java)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The programming language for web content</a:t>
            </a:r>
          </a:p>
          <a:p>
            <a:r>
              <a:rPr lang="en-GB"/>
              <a:t>Much less strict than Java</a:t>
            </a:r>
          </a:p>
          <a:p>
            <a:pPr lvl="1"/>
            <a:r>
              <a:rPr lang="en-GB"/>
              <a:t>Any idiot can make a web page</a:t>
            </a:r>
          </a:p>
          <a:p>
            <a:r>
              <a:rPr lang="en-GB"/>
              <a:t>Officially called ECMAScript</a:t>
            </a:r>
          </a:p>
          <a:p>
            <a:pPr lvl="1"/>
            <a:r>
              <a:rPr lang="en-GB"/>
              <a:t>ES3, ES5, ES6...</a:t>
            </a:r>
          </a:p>
          <a:p>
            <a:r>
              <a:rPr lang="en-GB"/>
              <a:t>Now becoming popular even outside web content</a:t>
            </a:r>
          </a:p>
        </p:txBody>
      </p:sp>
    </p:spTree>
    <p:extLst>
      <p:ext uri="{BB962C8B-B14F-4D97-AF65-F5344CB8AC3E}">
        <p14:creationId xmlns:p14="http://schemas.microsoft.com/office/powerpoint/2010/main" val="11836214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Boolean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Things do not default to </a:t>
            </a:r>
            <a:r>
              <a:rPr lang="en-GB" dirty="0" err="1" smtClean="0"/>
              <a:t>truthy</a:t>
            </a:r>
            <a:r>
              <a:rPr lang="en-GB" dirty="0" smtClean="0"/>
              <a:t> or </a:t>
            </a:r>
            <a:r>
              <a:rPr lang="en-GB" dirty="0" err="1" smtClean="0"/>
              <a:t>falsy</a:t>
            </a:r>
            <a:endParaRPr lang="en-GB" dirty="0" smtClean="0"/>
          </a:p>
          <a:p>
            <a:r>
              <a:rPr lang="en-GB" dirty="0" smtClean="0"/>
              <a:t>So must explicitly store true or false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311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include </a:t>
            </a:r>
            <a:r>
              <a:rPr lang="en-GB" dirty="0"/>
              <a:t>a character literal </a:t>
            </a:r>
            <a:r>
              <a:rPr lang="en-GB" dirty="0" smtClean="0"/>
              <a:t>in a </a:t>
            </a:r>
            <a:r>
              <a:rPr lang="en-GB" dirty="0"/>
              <a:t>Java program, simply place it between </a:t>
            </a:r>
            <a:r>
              <a:rPr lang="en-GB" b="1" dirty="0"/>
              <a:t>single</a:t>
            </a:r>
            <a:r>
              <a:rPr lang="en-GB" dirty="0"/>
              <a:t> </a:t>
            </a:r>
            <a:r>
              <a:rPr lang="en-GB" dirty="0" smtClean="0"/>
              <a:t>quotes</a:t>
            </a:r>
          </a:p>
          <a:p>
            <a:pPr lvl="1"/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char c = 'A';</a:t>
            </a:r>
          </a:p>
          <a:p>
            <a:pPr lvl="1"/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char tab = '\t',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nul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= '\000', aleph = '\u05D0', slash = '\\';</a:t>
            </a:r>
          </a:p>
        </p:txBody>
      </p:sp>
    </p:spTree>
    <p:extLst>
      <p:ext uri="{BB962C8B-B14F-4D97-AF65-F5344CB8AC3E}">
        <p14:creationId xmlns:p14="http://schemas.microsoft.com/office/powerpoint/2010/main" val="347927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String type is a </a:t>
            </a:r>
            <a:r>
              <a:rPr lang="en-GB" dirty="0" smtClean="0"/>
              <a:t>class </a:t>
            </a:r>
            <a:r>
              <a:rPr lang="en-GB" dirty="0"/>
              <a:t>and is </a:t>
            </a:r>
            <a:r>
              <a:rPr lang="en-GB" dirty="0" smtClean="0"/>
              <a:t>not one </a:t>
            </a:r>
            <a:r>
              <a:rPr lang="en-GB" dirty="0"/>
              <a:t>of the primitive types of the </a:t>
            </a:r>
            <a:r>
              <a:rPr lang="en-GB" dirty="0" smtClean="0"/>
              <a:t>language</a:t>
            </a:r>
          </a:p>
          <a:p>
            <a:r>
              <a:rPr lang="en-GB" dirty="0" smtClean="0"/>
              <a:t>Because </a:t>
            </a:r>
            <a:r>
              <a:rPr lang="en-GB" dirty="0"/>
              <a:t>strings are so commonly </a:t>
            </a:r>
            <a:r>
              <a:rPr lang="en-GB" dirty="0" smtClean="0"/>
              <a:t>used Java </a:t>
            </a:r>
            <a:r>
              <a:rPr lang="en-GB" dirty="0"/>
              <a:t>does have a syntax for including string values literally </a:t>
            </a:r>
            <a:endParaRPr lang="en-GB" dirty="0" smtClean="0"/>
          </a:p>
          <a:p>
            <a:r>
              <a:rPr lang="en-GB" dirty="0" smtClean="0"/>
              <a:t>A string </a:t>
            </a:r>
            <a:r>
              <a:rPr lang="en-GB" dirty="0"/>
              <a:t>literal consists of arbitrary text within </a:t>
            </a:r>
            <a:r>
              <a:rPr lang="en-GB" b="1" dirty="0"/>
              <a:t>double</a:t>
            </a:r>
            <a:r>
              <a:rPr lang="en-GB" dirty="0"/>
              <a:t> </a:t>
            </a:r>
            <a:r>
              <a:rPr lang="en-GB" dirty="0" smtClean="0"/>
              <a:t>quotes</a:t>
            </a:r>
          </a:p>
          <a:p>
            <a:pPr lvl="1"/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"Hello, world"</a:t>
            </a:r>
          </a:p>
          <a:p>
            <a:pPr lvl="1"/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"'This' is a string</a:t>
            </a:r>
          </a:p>
          <a:p>
            <a:r>
              <a:rPr lang="en-GB" dirty="0"/>
              <a:t>String is a reference </a:t>
            </a:r>
            <a:r>
              <a:rPr lang="en-GB" dirty="0" smtClean="0"/>
              <a:t>type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010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</a:t>
            </a:r>
            <a:r>
              <a:rPr lang="en-GB" dirty="0" smtClean="0"/>
              <a:t>Types and Wrapper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integer types in Java are byte, short, </a:t>
            </a:r>
            <a:r>
              <a:rPr lang="en-GB" dirty="0" err="1"/>
              <a:t>int</a:t>
            </a:r>
            <a:r>
              <a:rPr lang="en-GB" dirty="0"/>
              <a:t>, and </a:t>
            </a:r>
            <a:r>
              <a:rPr lang="en-GB" dirty="0" smtClean="0"/>
              <a:t>long</a:t>
            </a:r>
          </a:p>
          <a:p>
            <a:r>
              <a:rPr lang="en-GB" dirty="0" smtClean="0"/>
              <a:t>These types </a:t>
            </a:r>
            <a:r>
              <a:rPr lang="en-GB" dirty="0"/>
              <a:t>differ only in the number of bits </a:t>
            </a:r>
            <a:r>
              <a:rPr lang="en-GB" dirty="0" smtClean="0"/>
              <a:t>and therefore </a:t>
            </a:r>
            <a:r>
              <a:rPr lang="en-GB" dirty="0"/>
              <a:t>in the range </a:t>
            </a:r>
            <a:r>
              <a:rPr lang="en-GB" dirty="0" smtClean="0"/>
              <a:t>of numbers </a:t>
            </a:r>
            <a:r>
              <a:rPr lang="en-GB" dirty="0"/>
              <a:t>each type can </a:t>
            </a:r>
            <a:r>
              <a:rPr lang="en-GB" dirty="0" smtClean="0"/>
              <a:t>represent</a:t>
            </a:r>
          </a:p>
          <a:p>
            <a:pPr lvl="1"/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1234 // An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pPr lvl="1"/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1234l // A long value</a:t>
            </a:r>
          </a:p>
          <a:p>
            <a:pPr lvl="1"/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0xffL // Another long value</a:t>
            </a:r>
          </a:p>
          <a:p>
            <a:r>
              <a:rPr lang="en-GB" dirty="0"/>
              <a:t>Each integer type has a </a:t>
            </a:r>
            <a:r>
              <a:rPr lang="en-GB" dirty="0" smtClean="0"/>
              <a:t>wrapper </a:t>
            </a:r>
            <a:r>
              <a:rPr lang="en-GB" dirty="0"/>
              <a:t>class: Byte, Short, Integer, </a:t>
            </a:r>
            <a:r>
              <a:rPr lang="en-GB" dirty="0" smtClean="0"/>
              <a:t>and Long</a:t>
            </a:r>
          </a:p>
          <a:p>
            <a:r>
              <a:rPr lang="en-GB" dirty="0" smtClean="0"/>
              <a:t>These define </a:t>
            </a:r>
            <a:r>
              <a:rPr lang="en-GB" dirty="0"/>
              <a:t>MIN_VALUE and MAX_VALUE constants </a:t>
            </a:r>
            <a:endParaRPr lang="en-GB" dirty="0" smtClean="0"/>
          </a:p>
          <a:p>
            <a:pPr lvl="1"/>
            <a:r>
              <a:rPr lang="en-GB" dirty="0" smtClean="0"/>
              <a:t>They also </a:t>
            </a:r>
            <a:r>
              <a:rPr lang="en-GB" dirty="0"/>
              <a:t>define useful static methods, such </a:t>
            </a:r>
            <a:r>
              <a:rPr lang="en-GB" dirty="0" smtClean="0"/>
              <a:t>as </a:t>
            </a:r>
            <a:r>
              <a:rPr lang="en-GB" dirty="0" err="1" smtClean="0"/>
              <a:t>Byte.parseByte</a:t>
            </a:r>
            <a:r>
              <a:rPr lang="en-GB" dirty="0"/>
              <a:t>() and </a:t>
            </a:r>
            <a:r>
              <a:rPr lang="en-GB" dirty="0" err="1"/>
              <a:t>Integer.parseInt</a:t>
            </a:r>
            <a:r>
              <a:rPr lang="en-GB" dirty="0"/>
              <a:t>(), for converting strings </a:t>
            </a:r>
            <a:r>
              <a:rPr lang="en-GB" dirty="0" smtClean="0"/>
              <a:t>to integer 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24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</a:t>
            </a:r>
            <a:r>
              <a:rPr lang="en-GB" dirty="0" smtClean="0"/>
              <a:t>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Real </a:t>
            </a:r>
            <a:r>
              <a:rPr lang="en-GB" dirty="0"/>
              <a:t>numbers </a:t>
            </a:r>
            <a:r>
              <a:rPr lang="en-GB" dirty="0" smtClean="0"/>
              <a:t>are represented </a:t>
            </a:r>
            <a:r>
              <a:rPr lang="en-GB" dirty="0"/>
              <a:t>by the float and double data </a:t>
            </a:r>
            <a:r>
              <a:rPr lang="en-GB" dirty="0" smtClean="0"/>
              <a:t>types</a:t>
            </a:r>
          </a:p>
          <a:p>
            <a:r>
              <a:rPr lang="en-GB" dirty="0" smtClean="0"/>
              <a:t>Float </a:t>
            </a:r>
            <a:r>
              <a:rPr lang="en-GB" dirty="0"/>
              <a:t>is a 32-bit, single-precision floating-point </a:t>
            </a:r>
            <a:r>
              <a:rPr lang="en-GB" dirty="0" smtClean="0"/>
              <a:t>value</a:t>
            </a:r>
          </a:p>
          <a:p>
            <a:pPr lvl="1"/>
            <a:r>
              <a:rPr lang="en-GB" dirty="0" smtClean="0"/>
              <a:t>Decimals up to 38 digits</a:t>
            </a:r>
          </a:p>
          <a:p>
            <a:r>
              <a:rPr lang="en-GB" dirty="0" smtClean="0"/>
              <a:t>Double </a:t>
            </a:r>
            <a:r>
              <a:rPr lang="en-GB" dirty="0"/>
              <a:t>is </a:t>
            </a:r>
            <a:r>
              <a:rPr lang="en-GB" dirty="0" smtClean="0"/>
              <a:t>a 64-bit</a:t>
            </a:r>
            <a:r>
              <a:rPr lang="en-GB" dirty="0"/>
              <a:t>, double-precision floating-point </a:t>
            </a:r>
            <a:r>
              <a:rPr lang="en-GB" dirty="0" smtClean="0"/>
              <a:t>value</a:t>
            </a:r>
          </a:p>
          <a:p>
            <a:pPr lvl="1"/>
            <a:r>
              <a:rPr lang="en-GB" dirty="0" smtClean="0"/>
              <a:t>Decimals up to 300 digits</a:t>
            </a:r>
          </a:p>
          <a:p>
            <a:r>
              <a:rPr lang="en-GB" dirty="0"/>
              <a:t>Floating-point literals can also use </a:t>
            </a:r>
            <a:r>
              <a:rPr lang="en-GB" dirty="0" smtClean="0"/>
              <a:t>exponential notation</a:t>
            </a:r>
          </a:p>
          <a:p>
            <a:pPr lvl="1"/>
            <a:r>
              <a:rPr lang="en-GB" sz="3000" dirty="0">
                <a:latin typeface="Consolas" panose="020B0609020204030204" pitchFamily="49" charset="0"/>
                <a:cs typeface="Consolas" panose="020B0609020204030204" pitchFamily="49" charset="0"/>
              </a:rPr>
              <a:t>1.2345E02 // 1.2345 * 10^2 or 123.45</a:t>
            </a:r>
          </a:p>
          <a:p>
            <a:pPr lvl="1"/>
            <a:r>
              <a:rPr lang="en-GB" sz="3000" dirty="0">
                <a:latin typeface="Consolas" panose="020B0609020204030204" pitchFamily="49" charset="0"/>
                <a:cs typeface="Consolas" panose="020B0609020204030204" pitchFamily="49" charset="0"/>
              </a:rPr>
              <a:t>1e-6 // 1 * 10^-6 or 0.000001</a:t>
            </a:r>
          </a:p>
          <a:p>
            <a:pPr lvl="1"/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6.02e23 // Avogadro's Number: 6.02 * 10^23</a:t>
            </a:r>
          </a:p>
          <a:p>
            <a:r>
              <a:rPr lang="en-GB" dirty="0"/>
              <a:t>Floating-point literals are double values by </a:t>
            </a:r>
            <a:r>
              <a:rPr lang="en-GB" dirty="0" smtClean="0"/>
              <a:t>default</a:t>
            </a:r>
          </a:p>
          <a:p>
            <a:pPr lvl="1"/>
            <a:r>
              <a:rPr lang="en-GB" dirty="0" smtClean="0"/>
              <a:t>To </a:t>
            </a:r>
            <a:r>
              <a:rPr lang="en-GB" dirty="0"/>
              <a:t>include a float value </a:t>
            </a:r>
            <a:r>
              <a:rPr lang="en-GB" dirty="0" smtClean="0"/>
              <a:t>literally </a:t>
            </a:r>
            <a:r>
              <a:rPr lang="en-GB" dirty="0"/>
              <a:t>follow the number with f or </a:t>
            </a:r>
            <a:r>
              <a:rPr lang="en-GB" dirty="0" smtClean="0"/>
              <a:t>F</a:t>
            </a:r>
            <a:endParaRPr lang="en-GB" dirty="0"/>
          </a:p>
          <a:p>
            <a:pPr lvl="1"/>
            <a:r>
              <a:rPr lang="en-GB" sz="3000" dirty="0">
                <a:latin typeface="Consolas" panose="020B0609020204030204" pitchFamily="49" charset="0"/>
                <a:cs typeface="Consolas" panose="020B0609020204030204" pitchFamily="49" charset="0"/>
              </a:rPr>
              <a:t>double d = 6.02E23;</a:t>
            </a:r>
          </a:p>
          <a:p>
            <a:pPr lvl="1"/>
            <a:r>
              <a:rPr lang="en-GB" sz="3000" dirty="0">
                <a:latin typeface="Consolas" panose="020B0609020204030204" pitchFamily="49" charset="0"/>
                <a:cs typeface="Consolas" panose="020B0609020204030204" pitchFamily="49" charset="0"/>
              </a:rPr>
              <a:t>float f = 6.02e23f;</a:t>
            </a:r>
          </a:p>
        </p:txBody>
      </p:sp>
    </p:spTree>
    <p:extLst>
      <p:ext uri="{BB962C8B-B14F-4D97-AF65-F5344CB8AC3E}">
        <p14:creationId xmlns:p14="http://schemas.microsoft.com/office/powerpoint/2010/main" val="10014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Real 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Most real numbers, by their very nature, cannot be represented exactly in any </a:t>
            </a:r>
            <a:r>
              <a:rPr lang="en-GB" dirty="0" smtClean="0"/>
              <a:t>finite number </a:t>
            </a:r>
            <a:r>
              <a:rPr lang="en-GB" dirty="0"/>
              <a:t>of </a:t>
            </a:r>
            <a:r>
              <a:rPr lang="en-GB" dirty="0" smtClean="0"/>
              <a:t>bits</a:t>
            </a:r>
          </a:p>
          <a:p>
            <a:r>
              <a:rPr lang="en-GB" dirty="0" smtClean="0"/>
              <a:t>It </a:t>
            </a:r>
            <a:r>
              <a:rPr lang="en-GB" dirty="0"/>
              <a:t>is important to remember that float and double values </a:t>
            </a:r>
            <a:r>
              <a:rPr lang="en-GB" dirty="0" smtClean="0"/>
              <a:t>are only </a:t>
            </a:r>
            <a:r>
              <a:rPr lang="en-GB" dirty="0"/>
              <a:t>approximations of the numbers they are meant to </a:t>
            </a:r>
            <a:r>
              <a:rPr lang="en-GB" dirty="0" smtClean="0"/>
              <a:t>represent</a:t>
            </a:r>
          </a:p>
          <a:p>
            <a:r>
              <a:rPr lang="en-GB" dirty="0" smtClean="0"/>
              <a:t>Float </a:t>
            </a:r>
            <a:r>
              <a:rPr lang="en-GB" dirty="0"/>
              <a:t>is a </a:t>
            </a:r>
            <a:r>
              <a:rPr lang="en-GB" dirty="0" smtClean="0"/>
              <a:t>32-bit approximation</a:t>
            </a:r>
            <a:r>
              <a:rPr lang="en-GB" dirty="0"/>
              <a:t>, which results in at least six significant decimal </a:t>
            </a:r>
            <a:r>
              <a:rPr lang="en-GB" dirty="0" smtClean="0"/>
              <a:t>digits</a:t>
            </a:r>
          </a:p>
          <a:p>
            <a:r>
              <a:rPr lang="en-GB" dirty="0" smtClean="0"/>
              <a:t>Double is </a:t>
            </a:r>
            <a:r>
              <a:rPr lang="en-GB" dirty="0"/>
              <a:t>a 64-bit approximation, which results in at least 15 significant </a:t>
            </a:r>
            <a:r>
              <a:rPr lang="en-GB" dirty="0" smtClean="0"/>
              <a:t>digits</a:t>
            </a:r>
          </a:p>
        </p:txBody>
      </p:sp>
    </p:spTree>
    <p:extLst>
      <p:ext uri="{BB962C8B-B14F-4D97-AF65-F5344CB8AC3E}">
        <p14:creationId xmlns:p14="http://schemas.microsoft.com/office/powerpoint/2010/main" val="177780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Float and Double Special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 addition to representing ordinary numbers, the float and double types can also represent four special values</a:t>
            </a:r>
          </a:p>
          <a:p>
            <a:pPr lvl="1"/>
            <a:r>
              <a:rPr lang="en-GB" dirty="0"/>
              <a:t>positive and negative infinity, zero, and </a:t>
            </a:r>
            <a:r>
              <a:rPr lang="en-GB" dirty="0" err="1"/>
              <a:t>NaN</a:t>
            </a:r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Java floating-point types make a distinction between positive zero and </a:t>
            </a:r>
            <a:r>
              <a:rPr lang="en-GB" dirty="0" smtClean="0"/>
              <a:t>negative zero</a:t>
            </a:r>
            <a:r>
              <a:rPr lang="en-GB" dirty="0"/>
              <a:t>, depending on the direction from which the underflow </a:t>
            </a:r>
            <a:r>
              <a:rPr lang="en-GB" dirty="0" smtClean="0"/>
              <a:t>occurred</a:t>
            </a:r>
          </a:p>
          <a:p>
            <a:r>
              <a:rPr lang="en-GB" dirty="0" smtClean="0"/>
              <a:t>Statements </a:t>
            </a:r>
            <a:r>
              <a:rPr lang="en-GB" dirty="0"/>
              <a:t>that result in these special values:</a:t>
            </a:r>
          </a:p>
          <a:p>
            <a:pPr lvl="1"/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inf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= 1.0/0.0; // Infinity</a:t>
            </a:r>
          </a:p>
          <a:p>
            <a:pPr lvl="1"/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neginf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= -1.0/0.0; // Negative Infinity</a:t>
            </a:r>
          </a:p>
          <a:p>
            <a:pPr lvl="1"/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negzero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= -1.0/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inf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; // Negative zero</a:t>
            </a:r>
          </a:p>
          <a:p>
            <a:pPr lvl="1"/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= 0.0/0.0; // Not-a-number</a:t>
            </a:r>
          </a:p>
        </p:txBody>
      </p:sp>
    </p:spTree>
    <p:extLst>
      <p:ext uri="{BB962C8B-B14F-4D97-AF65-F5344CB8AC3E}">
        <p14:creationId xmlns:p14="http://schemas.microsoft.com/office/powerpoint/2010/main" val="8796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Integer, float and Decimal Behaviours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Integer arithmetic in Java never produces an overflow or an underflow when </a:t>
            </a:r>
            <a:r>
              <a:rPr lang="en-GB" dirty="0" smtClean="0"/>
              <a:t>you exceed </a:t>
            </a:r>
            <a:r>
              <a:rPr lang="en-GB" dirty="0"/>
              <a:t>the range of a given integer </a:t>
            </a:r>
            <a:r>
              <a:rPr lang="en-GB" dirty="0" smtClean="0"/>
              <a:t>type</a:t>
            </a:r>
          </a:p>
          <a:p>
            <a:r>
              <a:rPr lang="en-GB" dirty="0" smtClean="0"/>
              <a:t>Instead</a:t>
            </a:r>
            <a:r>
              <a:rPr lang="en-GB" dirty="0"/>
              <a:t>, numbers just wrap </a:t>
            </a:r>
            <a:r>
              <a:rPr lang="en-GB" dirty="0" smtClean="0"/>
              <a:t>around</a:t>
            </a:r>
          </a:p>
          <a:p>
            <a:pPr lvl="1"/>
            <a:r>
              <a:rPr lang="en-GB" sz="3000" dirty="0">
                <a:latin typeface="Consolas" panose="020B0609020204030204" pitchFamily="49" charset="0"/>
                <a:cs typeface="Consolas" panose="020B0609020204030204" pitchFamily="49" charset="0"/>
              </a:rPr>
              <a:t>byte b1 = 127, b2 = 1; // Largest byte is 127</a:t>
            </a:r>
          </a:p>
          <a:p>
            <a:pPr lvl="1"/>
            <a:r>
              <a:rPr lang="en-GB" sz="3000" dirty="0">
                <a:latin typeface="Consolas" panose="020B0609020204030204" pitchFamily="49" charset="0"/>
                <a:cs typeface="Consolas" panose="020B0609020204030204" pitchFamily="49" charset="0"/>
              </a:rPr>
              <a:t>byte sum = (byte)(b1 + b2); // Sum wraps to -128, the smallest byte</a:t>
            </a:r>
          </a:p>
          <a:p>
            <a:r>
              <a:rPr lang="en-GB" dirty="0" smtClean="0"/>
              <a:t>Floating-point </a:t>
            </a:r>
            <a:r>
              <a:rPr lang="en-GB" dirty="0"/>
              <a:t>arithmetic never throws </a:t>
            </a:r>
            <a:r>
              <a:rPr lang="en-GB" dirty="0" smtClean="0"/>
              <a:t>exceptions, even </a:t>
            </a:r>
            <a:r>
              <a:rPr lang="en-GB" dirty="0"/>
              <a:t>when performing illegal operations, like dividing zero by zero or </a:t>
            </a:r>
            <a:r>
              <a:rPr lang="en-GB" dirty="0" smtClean="0"/>
              <a:t>taking the </a:t>
            </a:r>
            <a:r>
              <a:rPr lang="en-GB" dirty="0"/>
              <a:t>square root of a negative </a:t>
            </a:r>
            <a:r>
              <a:rPr lang="en-GB" dirty="0" smtClean="0"/>
              <a:t>number</a:t>
            </a:r>
          </a:p>
          <a:p>
            <a:r>
              <a:rPr lang="en-GB" dirty="0" err="1" smtClean="0"/>
              <a:t>NaN</a:t>
            </a:r>
            <a:r>
              <a:rPr lang="en-GB" dirty="0" smtClean="0"/>
              <a:t> </a:t>
            </a:r>
            <a:r>
              <a:rPr lang="en-GB" dirty="0"/>
              <a:t>is </a:t>
            </a:r>
            <a:r>
              <a:rPr lang="en-GB" dirty="0" smtClean="0"/>
              <a:t>not a number so </a:t>
            </a:r>
            <a:r>
              <a:rPr lang="en-GB" dirty="0"/>
              <a:t>the == operator says that it is not equal to any other number, </a:t>
            </a:r>
            <a:r>
              <a:rPr lang="en-GB" dirty="0" smtClean="0"/>
              <a:t>including itself</a:t>
            </a:r>
          </a:p>
          <a:p>
            <a:pPr lvl="1"/>
            <a:r>
              <a:rPr lang="en-GB" dirty="0" smtClean="0"/>
              <a:t>To </a:t>
            </a:r>
            <a:r>
              <a:rPr lang="en-GB" dirty="0"/>
              <a:t>check </a:t>
            </a:r>
            <a:r>
              <a:rPr lang="en-GB" dirty="0" smtClean="0"/>
              <a:t>if a </a:t>
            </a:r>
            <a:r>
              <a:rPr lang="en-GB" dirty="0"/>
              <a:t>float or double value is </a:t>
            </a:r>
            <a:r>
              <a:rPr lang="en-GB" dirty="0" err="1" smtClean="0"/>
              <a:t>NaN</a:t>
            </a:r>
            <a:r>
              <a:rPr lang="en-GB" dirty="0" smtClean="0"/>
              <a:t> use </a:t>
            </a:r>
            <a:r>
              <a:rPr lang="en-GB" dirty="0" err="1" smtClean="0"/>
              <a:t>Float.isNaN</a:t>
            </a:r>
            <a:r>
              <a:rPr lang="en-GB" dirty="0"/>
              <a:t>() and </a:t>
            </a:r>
            <a:r>
              <a:rPr lang="en-GB" dirty="0" err="1"/>
              <a:t>Double.isNaN</a:t>
            </a:r>
            <a:r>
              <a:rPr lang="en-GB" dirty="0" smtClean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52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Type </a:t>
            </a:r>
            <a:r>
              <a:rPr lang="en-GB" dirty="0" smtClean="0"/>
              <a:t>Casts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Force a </a:t>
            </a:r>
            <a:r>
              <a:rPr lang="en-GB" dirty="0"/>
              <a:t>narrowing conversion </a:t>
            </a:r>
            <a:r>
              <a:rPr lang="en-GB" dirty="0" smtClean="0"/>
              <a:t>using </a:t>
            </a:r>
            <a:r>
              <a:rPr lang="en-GB" dirty="0"/>
              <a:t>a </a:t>
            </a:r>
            <a:r>
              <a:rPr lang="en-GB" dirty="0" smtClean="0"/>
              <a:t>cast</a:t>
            </a:r>
            <a:endParaRPr lang="en-GB" dirty="0"/>
          </a:p>
          <a:p>
            <a:r>
              <a:rPr lang="en-GB" dirty="0" smtClean="0"/>
              <a:t>Perform </a:t>
            </a:r>
            <a:r>
              <a:rPr lang="en-GB" dirty="0"/>
              <a:t>a cast by placing the name of </a:t>
            </a:r>
            <a:r>
              <a:rPr lang="en-GB" dirty="0" smtClean="0"/>
              <a:t>the desired </a:t>
            </a:r>
            <a:r>
              <a:rPr lang="en-GB" dirty="0"/>
              <a:t>type in parentheses before the value to be </a:t>
            </a:r>
            <a:r>
              <a:rPr lang="en-GB" dirty="0" smtClean="0"/>
              <a:t>converted</a:t>
            </a:r>
          </a:p>
          <a:p>
            <a:pPr lvl="1"/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= 13;</a:t>
            </a:r>
          </a:p>
          <a:p>
            <a:pPr lvl="1"/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byte b = (byte)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; // Force the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to be converted to a byte</a:t>
            </a:r>
          </a:p>
          <a:p>
            <a:pPr lvl="1"/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) 13.456; // Force this double literal to the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13</a:t>
            </a:r>
          </a:p>
          <a:p>
            <a:r>
              <a:rPr lang="en-GB" dirty="0" smtClean="0"/>
              <a:t>The </a:t>
            </a:r>
            <a:r>
              <a:rPr lang="en-GB" dirty="0"/>
              <a:t>fractional part of the floating-point value is </a:t>
            </a:r>
            <a:r>
              <a:rPr lang="en-GB" dirty="0" smtClean="0"/>
              <a:t>truncated so </a:t>
            </a:r>
            <a:r>
              <a:rPr lang="en-GB" dirty="0"/>
              <a:t>the floating-point value is rounded toward zero, not toward the </a:t>
            </a:r>
            <a:r>
              <a:rPr lang="en-GB" dirty="0" smtClean="0"/>
              <a:t>nearest integer</a:t>
            </a:r>
          </a:p>
          <a:p>
            <a:pPr lvl="1"/>
            <a:r>
              <a:rPr lang="en-GB" dirty="0" smtClean="0"/>
              <a:t>Use </a:t>
            </a:r>
            <a:r>
              <a:rPr lang="en-GB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en-GB" sz="30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GB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Math.floor</a:t>
            </a:r>
            <a:r>
              <a:rPr lang="en-GB" sz="30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GB" dirty="0"/>
              <a:t>and </a:t>
            </a:r>
            <a:r>
              <a:rPr lang="en-GB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Math.ceil</a:t>
            </a:r>
            <a:r>
              <a:rPr lang="en-GB" sz="30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GB" dirty="0" smtClean="0"/>
              <a:t>for other </a:t>
            </a:r>
            <a:r>
              <a:rPr lang="en-GB" dirty="0"/>
              <a:t>types of rounding</a:t>
            </a:r>
          </a:p>
        </p:txBody>
      </p:sp>
    </p:spTree>
    <p:extLst>
      <p:ext uri="{BB962C8B-B14F-4D97-AF65-F5344CB8AC3E}">
        <p14:creationId xmlns:p14="http://schemas.microsoft.com/office/powerpoint/2010/main" val="139698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Side Effects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Often an expression has side effects</a:t>
            </a:r>
          </a:p>
          <a:p>
            <a:pPr lvl="1"/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++] += 2;</a:t>
            </a:r>
          </a:p>
          <a:p>
            <a:pPr lvl="1"/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++] = a[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++] + 2;</a:t>
            </a:r>
          </a:p>
          <a:p>
            <a:r>
              <a:rPr lang="en-GB" dirty="0" smtClean="0"/>
              <a:t>Can be really useful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3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Web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Just a place to keep web content</a:t>
            </a:r>
          </a:p>
          <a:p>
            <a:r>
              <a:rPr lang="en-GB"/>
              <a:t>Includes loads of security measures</a:t>
            </a:r>
          </a:p>
          <a:p>
            <a:r>
              <a:rPr lang="en-GB"/>
              <a:t>Only publicly accessible using HTTP</a:t>
            </a:r>
          </a:p>
          <a:p>
            <a:pPr lvl="1"/>
            <a:r>
              <a:rPr lang="en-GB"/>
              <a:t>Hypertext Transfer Protocol</a:t>
            </a:r>
          </a:p>
          <a:p>
            <a:r>
              <a:rPr lang="en-GB"/>
              <a:t>Often the place to run Java</a:t>
            </a:r>
          </a:p>
          <a:p>
            <a:pPr lvl="1"/>
            <a:r>
              <a:rPr lang="en-GB"/>
              <a:t>Alternatively PHP, .NET</a:t>
            </a:r>
          </a:p>
          <a:p>
            <a:r>
              <a:rPr lang="en-GB"/>
              <a:t>Apache is a hugely popular open source server </a:t>
            </a:r>
          </a:p>
          <a:p>
            <a:r>
              <a:rPr lang="en-GB" err="1"/>
              <a:t>Microsift</a:t>
            </a:r>
            <a:r>
              <a:rPr lang="en-GB"/>
              <a:t> have IIS (Internet information Server)</a:t>
            </a:r>
          </a:p>
        </p:txBody>
      </p:sp>
    </p:spTree>
    <p:extLst>
      <p:ext uri="{BB962C8B-B14F-4D97-AF65-F5344CB8AC3E}">
        <p14:creationId xmlns:p14="http://schemas.microsoft.com/office/powerpoint/2010/main" val="1900422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Conditional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conditional operator </a:t>
            </a:r>
            <a:r>
              <a:rPr lang="en-GB" dirty="0" smtClean="0"/>
              <a:t>evaluates the </a:t>
            </a:r>
            <a:r>
              <a:rPr lang="en-GB" dirty="0"/>
              <a:t>first </a:t>
            </a:r>
            <a:r>
              <a:rPr lang="en-GB" dirty="0" smtClean="0"/>
              <a:t>operand</a:t>
            </a:r>
          </a:p>
          <a:p>
            <a:r>
              <a:rPr lang="en-GB" dirty="0" smtClean="0"/>
              <a:t>If true</a:t>
            </a:r>
            <a:r>
              <a:rPr lang="en-GB" dirty="0"/>
              <a:t>, </a:t>
            </a:r>
            <a:r>
              <a:rPr lang="en-GB" dirty="0" smtClean="0"/>
              <a:t>evaluate </a:t>
            </a:r>
            <a:r>
              <a:rPr lang="en-GB" dirty="0"/>
              <a:t>and returns the </a:t>
            </a:r>
            <a:r>
              <a:rPr lang="en-GB" dirty="0" smtClean="0"/>
              <a:t>second operand</a:t>
            </a:r>
          </a:p>
          <a:p>
            <a:r>
              <a:rPr lang="en-GB" dirty="0" smtClean="0"/>
              <a:t>If false evaluate and returns the </a:t>
            </a:r>
            <a:r>
              <a:rPr lang="en-GB" dirty="0"/>
              <a:t>third </a:t>
            </a:r>
            <a:r>
              <a:rPr lang="en-GB" dirty="0" smtClean="0"/>
              <a:t>operand</a:t>
            </a:r>
          </a:p>
          <a:p>
            <a:pPr lvl="1"/>
            <a:r>
              <a:rPr lang="es-E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 = (x &gt; y) ? x : y;</a:t>
            </a:r>
          </a:p>
          <a:p>
            <a:pPr lvl="1"/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String name = (name != null) ? name : "unknown";</a:t>
            </a:r>
          </a:p>
        </p:txBody>
      </p:sp>
    </p:spTree>
    <p:extLst>
      <p:ext uri="{BB962C8B-B14F-4D97-AF65-F5344CB8AC3E}">
        <p14:creationId xmlns:p14="http://schemas.microsoft.com/office/powerpoint/2010/main" val="353559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instanceof</a:t>
            </a:r>
            <a:r>
              <a:rPr lang="en-GB" dirty="0"/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Use </a:t>
            </a:r>
            <a:r>
              <a:rPr lang="en-GB" dirty="0"/>
              <a:t>only with reference types and objects, </a:t>
            </a:r>
            <a:r>
              <a:rPr lang="en-GB" dirty="0" smtClean="0"/>
              <a:t>not primitive </a:t>
            </a:r>
            <a:r>
              <a:rPr lang="en-GB" dirty="0"/>
              <a:t>types and </a:t>
            </a:r>
            <a:r>
              <a:rPr lang="en-GB" dirty="0" smtClean="0"/>
              <a:t>values</a:t>
            </a:r>
            <a:endParaRPr lang="en-GB" dirty="0"/>
          </a:p>
          <a:p>
            <a:pPr marL="457200" lvl="1" indent="0">
              <a:buNone/>
            </a:pPr>
            <a:r>
              <a:rPr lang="en-GB" sz="3000" dirty="0">
                <a:latin typeface="Consolas" panose="020B0609020204030204" pitchFamily="49" charset="0"/>
                <a:cs typeface="Consolas" panose="020B0609020204030204" pitchFamily="49" charset="0"/>
              </a:rPr>
              <a:t>"string" </a:t>
            </a:r>
            <a:r>
              <a:rPr lang="en-GB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GB" sz="3000" dirty="0">
                <a:latin typeface="Consolas" panose="020B0609020204030204" pitchFamily="49" charset="0"/>
                <a:cs typeface="Consolas" panose="020B0609020204030204" pitchFamily="49" charset="0"/>
              </a:rPr>
              <a:t> String // True: all strings are instances of String</a:t>
            </a:r>
          </a:p>
          <a:p>
            <a:pPr marL="457200" lvl="1" indent="0">
              <a:buNone/>
            </a:pPr>
            <a:r>
              <a:rPr lang="en-GB" sz="3000" dirty="0">
                <a:latin typeface="Consolas" panose="020B0609020204030204" pitchFamily="49" charset="0"/>
                <a:cs typeface="Consolas" panose="020B0609020204030204" pitchFamily="49" charset="0"/>
              </a:rPr>
              <a:t>"" </a:t>
            </a:r>
            <a:r>
              <a:rPr lang="en-GB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GB" sz="3000" dirty="0">
                <a:latin typeface="Consolas" panose="020B0609020204030204" pitchFamily="49" charset="0"/>
                <a:cs typeface="Consolas" panose="020B0609020204030204" pitchFamily="49" charset="0"/>
              </a:rPr>
              <a:t> Object // True: strings are also instances of Object</a:t>
            </a:r>
          </a:p>
          <a:p>
            <a:pPr marL="457200" lvl="1" indent="0">
              <a:buNone/>
            </a:pPr>
            <a:r>
              <a:rPr lang="en-GB" sz="3000" dirty="0">
                <a:latin typeface="Consolas" panose="020B0609020204030204" pitchFamily="49" charset="0"/>
                <a:cs typeface="Consolas" panose="020B0609020204030204" pitchFamily="49" charset="0"/>
              </a:rPr>
              <a:t>null </a:t>
            </a:r>
            <a:r>
              <a:rPr lang="en-GB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GB" sz="3000" dirty="0">
                <a:latin typeface="Consolas" panose="020B0609020204030204" pitchFamily="49" charset="0"/>
                <a:cs typeface="Consolas" panose="020B0609020204030204" pitchFamily="49" charset="0"/>
              </a:rPr>
              <a:t> String // False: null is never an instance of anything</a:t>
            </a:r>
          </a:p>
          <a:p>
            <a:pPr marL="457200" lvl="1" indent="0">
              <a:buNone/>
            </a:pPr>
            <a:r>
              <a:rPr lang="en-GB" sz="3000" dirty="0">
                <a:latin typeface="Consolas" panose="020B0609020204030204" pitchFamily="49" charset="0"/>
                <a:cs typeface="Consolas" panose="020B0609020204030204" pitchFamily="49" charset="0"/>
              </a:rPr>
              <a:t>Object o = new </a:t>
            </a:r>
            <a:r>
              <a:rPr lang="en-GB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3000" dirty="0">
                <a:latin typeface="Consolas" panose="020B0609020204030204" pitchFamily="49" charset="0"/>
                <a:cs typeface="Consolas" panose="020B0609020204030204" pitchFamily="49" charset="0"/>
              </a:rPr>
              <a:t>[] {1,2,3};</a:t>
            </a:r>
          </a:p>
          <a:p>
            <a:pPr marL="457200" lvl="1" indent="0">
              <a:buNone/>
            </a:pPr>
            <a:r>
              <a:rPr lang="en-GB" sz="3000" dirty="0">
                <a:latin typeface="Consolas" panose="020B0609020204030204" pitchFamily="49" charset="0"/>
                <a:cs typeface="Consolas" panose="020B0609020204030204" pitchFamily="49" charset="0"/>
              </a:rPr>
              <a:t>o </a:t>
            </a:r>
            <a:r>
              <a:rPr lang="en-GB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GB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3000" dirty="0">
                <a:latin typeface="Consolas" panose="020B0609020204030204" pitchFamily="49" charset="0"/>
                <a:cs typeface="Consolas" panose="020B0609020204030204" pitchFamily="49" charset="0"/>
              </a:rPr>
              <a:t>[] // True: the array value is an </a:t>
            </a:r>
            <a:r>
              <a:rPr lang="en-GB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3000" dirty="0">
                <a:latin typeface="Consolas" panose="020B0609020204030204" pitchFamily="49" charset="0"/>
                <a:cs typeface="Consolas" panose="020B0609020204030204" pitchFamily="49" charset="0"/>
              </a:rPr>
              <a:t> array</a:t>
            </a:r>
          </a:p>
          <a:p>
            <a:pPr marL="457200" lvl="1" indent="0">
              <a:buNone/>
            </a:pPr>
            <a:r>
              <a:rPr lang="en-GB" sz="3000" dirty="0">
                <a:latin typeface="Consolas" panose="020B0609020204030204" pitchFamily="49" charset="0"/>
                <a:cs typeface="Consolas" panose="020B0609020204030204" pitchFamily="49" charset="0"/>
              </a:rPr>
              <a:t>o </a:t>
            </a:r>
            <a:r>
              <a:rPr lang="en-GB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GB" sz="3000" dirty="0">
                <a:latin typeface="Consolas" panose="020B0609020204030204" pitchFamily="49" charset="0"/>
                <a:cs typeface="Consolas" panose="020B0609020204030204" pitchFamily="49" charset="0"/>
              </a:rPr>
              <a:t> byte[] // False: the array value is not a byte array</a:t>
            </a:r>
          </a:p>
          <a:p>
            <a:pPr marL="457200" lvl="1" indent="0">
              <a:buNone/>
            </a:pPr>
            <a:r>
              <a:rPr lang="en-GB" sz="3000" dirty="0">
                <a:latin typeface="Consolas" panose="020B0609020204030204" pitchFamily="49" charset="0"/>
                <a:cs typeface="Consolas" panose="020B0609020204030204" pitchFamily="49" charset="0"/>
              </a:rPr>
              <a:t>o </a:t>
            </a:r>
            <a:r>
              <a:rPr lang="en-GB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GB" sz="3000" dirty="0">
                <a:latin typeface="Consolas" panose="020B0609020204030204" pitchFamily="49" charset="0"/>
                <a:cs typeface="Consolas" panose="020B0609020204030204" pitchFamily="49" charset="0"/>
              </a:rPr>
              <a:t> Object // True: all arrays are instances of Object</a:t>
            </a:r>
          </a:p>
          <a:p>
            <a:r>
              <a:rPr lang="en-GB" dirty="0" smtClean="0"/>
              <a:t>Use </a:t>
            </a:r>
            <a:r>
              <a:rPr lang="en-GB" dirty="0" err="1"/>
              <a:t>instanceof</a:t>
            </a:r>
            <a:r>
              <a:rPr lang="en-GB" dirty="0"/>
              <a:t> to make sure that it is safe to cast an object</a:t>
            </a:r>
          </a:p>
          <a:p>
            <a:pPr marL="457200" lvl="1" indent="0">
              <a:buNone/>
            </a:pPr>
            <a:r>
              <a:rPr lang="en-GB" sz="4000" dirty="0">
                <a:latin typeface="Consolas" panose="020B0609020204030204" pitchFamily="49" charset="0"/>
                <a:cs typeface="Consolas" panose="020B0609020204030204" pitchFamily="49" charset="0"/>
              </a:rPr>
              <a:t>if (object </a:t>
            </a:r>
            <a:r>
              <a:rPr lang="en-GB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GB" sz="4000" dirty="0">
                <a:latin typeface="Consolas" panose="020B0609020204030204" pitchFamily="49" charset="0"/>
                <a:cs typeface="Consolas" panose="020B0609020204030204" pitchFamily="49" charset="0"/>
              </a:rPr>
              <a:t> Point) {</a:t>
            </a:r>
          </a:p>
          <a:p>
            <a:pPr marL="457200" lvl="1" indent="0">
              <a:buNone/>
            </a:pPr>
            <a:r>
              <a:rPr lang="en-GB" sz="4000" dirty="0">
                <a:latin typeface="Consolas" panose="020B0609020204030204" pitchFamily="49" charset="0"/>
                <a:cs typeface="Consolas" panose="020B0609020204030204" pitchFamily="49" charset="0"/>
              </a:rPr>
              <a:t>   Point p = (Point) object;</a:t>
            </a:r>
          </a:p>
          <a:p>
            <a:pPr marL="457200" lvl="1" indent="0">
              <a:buNone/>
            </a:pPr>
            <a:r>
              <a:rPr lang="en-GB" sz="4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281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Labelled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</a:t>
            </a:r>
            <a:r>
              <a:rPr lang="en-GB" dirty="0"/>
              <a:t>statement that has been given a name </a:t>
            </a:r>
            <a:endParaRPr lang="en-GB" dirty="0" smtClean="0"/>
          </a:p>
          <a:p>
            <a:r>
              <a:rPr lang="en-GB" dirty="0" smtClean="0"/>
              <a:t>Labels </a:t>
            </a:r>
            <a:r>
              <a:rPr lang="en-GB" dirty="0"/>
              <a:t>are used by the break and continue </a:t>
            </a:r>
            <a:r>
              <a:rPr lang="en-GB" dirty="0" smtClean="0"/>
              <a:t>statements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rowLoop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: for(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r = 0; r &lt;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rows.length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; r++) { // Labelled loop</a:t>
            </a:r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colLoop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: for(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c = 0; c &lt;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columns.length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) { // Another one</a:t>
            </a:r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break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rowLoop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; // Use a label</a:t>
            </a:r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385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Signature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method </a:t>
            </a:r>
            <a:r>
              <a:rPr lang="en-GB" dirty="0"/>
              <a:t>signature specifies the </a:t>
            </a:r>
            <a:r>
              <a:rPr lang="en-GB" dirty="0" smtClean="0"/>
              <a:t>following</a:t>
            </a:r>
            <a:endParaRPr lang="en-GB" dirty="0"/>
          </a:p>
          <a:p>
            <a:pPr lvl="1"/>
            <a:r>
              <a:rPr lang="en-GB" dirty="0" smtClean="0"/>
              <a:t>The </a:t>
            </a:r>
            <a:r>
              <a:rPr lang="en-GB" dirty="0"/>
              <a:t>name of the method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number, order, type, and name of the parameters used by the method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type of the value returned by the method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checked exceptions that the method can </a:t>
            </a:r>
            <a:r>
              <a:rPr lang="en-GB" dirty="0" smtClean="0"/>
              <a:t>throw</a:t>
            </a:r>
            <a:endParaRPr lang="en-GB" dirty="0"/>
          </a:p>
          <a:p>
            <a:pPr lvl="1"/>
            <a:r>
              <a:rPr lang="en-GB" dirty="0" smtClean="0"/>
              <a:t>Various </a:t>
            </a:r>
            <a:r>
              <a:rPr lang="en-GB" dirty="0"/>
              <a:t>method modifiers that provide additional information about </a:t>
            </a:r>
            <a:r>
              <a:rPr lang="en-GB" dirty="0" smtClean="0"/>
              <a:t>the method</a:t>
            </a:r>
            <a:endParaRPr lang="en-GB" dirty="0"/>
          </a:p>
          <a:p>
            <a:r>
              <a:rPr lang="en-GB" dirty="0"/>
              <a:t>A method signature defines everything you need to know about a method </a:t>
            </a:r>
            <a:r>
              <a:rPr lang="en-GB" dirty="0" smtClean="0"/>
              <a:t>before calling it</a:t>
            </a:r>
          </a:p>
          <a:p>
            <a:r>
              <a:rPr lang="en-GB" dirty="0" smtClean="0"/>
              <a:t>It </a:t>
            </a:r>
            <a:r>
              <a:rPr lang="en-GB" dirty="0"/>
              <a:t>is the method specification and defines the API for the </a:t>
            </a:r>
            <a:r>
              <a:rPr lang="en-GB" dirty="0" smtClean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47177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</a:t>
            </a:r>
            <a:r>
              <a:rPr lang="en-GB" dirty="0" smtClean="0"/>
              <a:t>Signature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modifiers </a:t>
            </a:r>
            <a:r>
              <a:rPr lang="en-GB" dirty="0"/>
              <a:t>type name ( </a:t>
            </a:r>
            <a:r>
              <a:rPr lang="en-GB" dirty="0" err="1"/>
              <a:t>paramlist</a:t>
            </a:r>
            <a:r>
              <a:rPr lang="en-GB" dirty="0"/>
              <a:t> ) [ throws</a:t>
            </a:r>
            <a:r>
              <a:rPr lang="en-GB" b="1" dirty="0"/>
              <a:t> </a:t>
            </a:r>
            <a:r>
              <a:rPr lang="en-GB" dirty="0"/>
              <a:t>exceptions ]</a:t>
            </a:r>
          </a:p>
          <a:p>
            <a:r>
              <a:rPr lang="en-GB" dirty="0" smtClean="0"/>
              <a:t>modifiers </a:t>
            </a:r>
          </a:p>
          <a:p>
            <a:pPr lvl="1"/>
            <a:r>
              <a:rPr lang="en-GB" dirty="0" smtClean="0"/>
              <a:t>zero </a:t>
            </a:r>
            <a:r>
              <a:rPr lang="en-GB" dirty="0"/>
              <a:t>or more special modifier keywords, separated </a:t>
            </a:r>
            <a:r>
              <a:rPr lang="en-GB" dirty="0" smtClean="0"/>
              <a:t>by spaces</a:t>
            </a:r>
          </a:p>
          <a:p>
            <a:pPr lvl="1"/>
            <a:r>
              <a:rPr lang="en-GB" dirty="0" smtClean="0"/>
              <a:t>E.g. public </a:t>
            </a:r>
            <a:r>
              <a:rPr lang="en-GB" dirty="0"/>
              <a:t>and static </a:t>
            </a:r>
            <a:endParaRPr lang="en-GB" dirty="0" smtClean="0"/>
          </a:p>
          <a:p>
            <a:r>
              <a:rPr lang="en-GB" dirty="0" smtClean="0"/>
              <a:t>type 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return type of the </a:t>
            </a:r>
            <a:r>
              <a:rPr lang="en-GB" dirty="0" smtClean="0"/>
              <a:t>method</a:t>
            </a:r>
          </a:p>
          <a:p>
            <a:pPr lvl="1"/>
            <a:r>
              <a:rPr lang="en-GB" dirty="0" smtClean="0"/>
              <a:t>If the method </a:t>
            </a:r>
            <a:r>
              <a:rPr lang="en-GB" dirty="0"/>
              <a:t>does not return a value, type must be </a:t>
            </a:r>
            <a:r>
              <a:rPr lang="en-GB" dirty="0" smtClean="0"/>
              <a:t>void</a:t>
            </a:r>
          </a:p>
          <a:p>
            <a:pPr lvl="1"/>
            <a:r>
              <a:rPr lang="en-GB" dirty="0" smtClean="0"/>
              <a:t>Otherwise </a:t>
            </a:r>
            <a:r>
              <a:rPr lang="en-GB" dirty="0"/>
              <a:t>it must include a return statement that returns a value of </a:t>
            </a:r>
            <a:r>
              <a:rPr lang="en-GB" dirty="0" smtClean="0"/>
              <a:t>the </a:t>
            </a:r>
            <a:r>
              <a:rPr lang="en-GB" dirty="0"/>
              <a:t>declared </a:t>
            </a:r>
            <a:r>
              <a:rPr lang="en-GB" dirty="0" smtClean="0"/>
              <a:t>type</a:t>
            </a:r>
            <a:endParaRPr lang="en-GB" dirty="0"/>
          </a:p>
          <a:p>
            <a:r>
              <a:rPr lang="en-GB" dirty="0" smtClean="0"/>
              <a:t>name </a:t>
            </a:r>
          </a:p>
          <a:p>
            <a:pPr lvl="1"/>
            <a:r>
              <a:rPr lang="en-GB" dirty="0" smtClean="0"/>
              <a:t>May contain </a:t>
            </a:r>
            <a:r>
              <a:rPr lang="en-GB" dirty="0"/>
              <a:t>letters in any language represented by the Unicode character </a:t>
            </a:r>
            <a:r>
              <a:rPr lang="en-GB" dirty="0" smtClean="0"/>
              <a:t>set</a:t>
            </a:r>
          </a:p>
          <a:p>
            <a:r>
              <a:rPr lang="en-GB" dirty="0" smtClean="0"/>
              <a:t>Method Overloading</a:t>
            </a:r>
          </a:p>
          <a:p>
            <a:pPr lvl="1"/>
            <a:r>
              <a:rPr lang="en-GB" dirty="0" smtClean="0"/>
              <a:t>Can </a:t>
            </a:r>
            <a:r>
              <a:rPr lang="en-GB" dirty="0"/>
              <a:t>define more than one method with the same </a:t>
            </a:r>
            <a:r>
              <a:rPr lang="en-GB" dirty="0" smtClean="0"/>
              <a:t>name</a:t>
            </a:r>
          </a:p>
          <a:p>
            <a:pPr lvl="1"/>
            <a:r>
              <a:rPr lang="en-GB" dirty="0" smtClean="0"/>
              <a:t>Each </a:t>
            </a:r>
            <a:r>
              <a:rPr lang="en-GB" dirty="0"/>
              <a:t>version of the method has a different parameter </a:t>
            </a:r>
            <a:r>
              <a:rPr lang="en-GB" dirty="0" smtClean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31497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Method Definitions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This </a:t>
            </a:r>
            <a:r>
              <a:rPr lang="en-GB" dirty="0"/>
              <a:t>method is passed an array of strings and has no return </a:t>
            </a:r>
            <a:r>
              <a:rPr lang="en-GB" dirty="0" smtClean="0"/>
              <a:t>value</a:t>
            </a:r>
            <a:endParaRPr lang="en-GB" dirty="0"/>
          </a:p>
          <a:p>
            <a:r>
              <a:rPr lang="en-GB" dirty="0" smtClean="0"/>
              <a:t>All </a:t>
            </a:r>
            <a:r>
              <a:rPr lang="en-GB" dirty="0"/>
              <a:t>Java programs have an entry point with this name and </a:t>
            </a:r>
            <a:r>
              <a:rPr lang="en-GB" dirty="0" smtClean="0"/>
              <a:t>signature</a:t>
            </a:r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args.length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&gt; 0)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("Hello " +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("Hello world");</a:t>
            </a:r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smtClean="0"/>
              <a:t>This method is passed two double arguments and returns a double</a:t>
            </a:r>
          </a:p>
          <a:p>
            <a:pPr marL="457200" lvl="1" indent="0">
              <a:buNone/>
            </a:pPr>
            <a:r>
              <a:rPr lang="en-GB" sz="3000" dirty="0">
                <a:latin typeface="Consolas" panose="020B0609020204030204" pitchFamily="49" charset="0"/>
                <a:cs typeface="Consolas" panose="020B0609020204030204" pitchFamily="49" charset="0"/>
              </a:rPr>
              <a:t>static double </a:t>
            </a:r>
            <a:r>
              <a:rPr lang="en-GB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distanceFromOrigin</a:t>
            </a:r>
            <a:r>
              <a:rPr lang="en-GB" sz="3000" dirty="0">
                <a:latin typeface="Consolas" panose="020B0609020204030204" pitchFamily="49" charset="0"/>
                <a:cs typeface="Consolas" panose="020B0609020204030204" pitchFamily="49" charset="0"/>
              </a:rPr>
              <a:t>(double x, double y) {</a:t>
            </a:r>
          </a:p>
          <a:p>
            <a:pPr marL="457200" lvl="1" indent="0">
              <a:buNone/>
            </a:pPr>
            <a:r>
              <a:rPr lang="en-GB" sz="3000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GB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Math.sqrt</a:t>
            </a:r>
            <a:r>
              <a:rPr lang="en-GB" sz="3000" dirty="0">
                <a:latin typeface="Consolas" panose="020B0609020204030204" pitchFamily="49" charset="0"/>
                <a:cs typeface="Consolas" panose="020B0609020204030204" pitchFamily="49" charset="0"/>
              </a:rPr>
              <a:t>(x*x + y*y);</a:t>
            </a:r>
          </a:p>
          <a:p>
            <a:pPr marL="457200" lvl="1" indent="0">
              <a:buNone/>
            </a:pPr>
            <a:r>
              <a:rPr lang="en-GB" sz="3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80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Constructor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constructor</a:t>
            </a:r>
            <a:r>
              <a:rPr lang="en-GB" i="1" dirty="0"/>
              <a:t> </a:t>
            </a:r>
            <a:r>
              <a:rPr lang="en-GB" dirty="0"/>
              <a:t>is a block of code, similar to a </a:t>
            </a:r>
            <a:r>
              <a:rPr lang="en-GB" dirty="0" smtClean="0"/>
              <a:t>method</a:t>
            </a:r>
          </a:p>
          <a:p>
            <a:r>
              <a:rPr lang="en-GB" dirty="0" smtClean="0"/>
              <a:t>Used </a:t>
            </a:r>
            <a:r>
              <a:rPr lang="en-GB" dirty="0"/>
              <a:t>to initialize newly created </a:t>
            </a:r>
            <a:r>
              <a:rPr lang="en-GB" dirty="0" smtClean="0"/>
              <a:t>objects</a:t>
            </a:r>
          </a:p>
          <a:p>
            <a:r>
              <a:rPr lang="en-GB" dirty="0" smtClean="0"/>
              <a:t>Constructors </a:t>
            </a:r>
            <a:r>
              <a:rPr lang="en-GB" dirty="0"/>
              <a:t>are defined in a very similar way to methods, except that their signatures do not include </a:t>
            </a:r>
            <a:r>
              <a:rPr lang="en-GB" dirty="0" smtClean="0"/>
              <a:t>a type specification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6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Classes </a:t>
            </a:r>
            <a:r>
              <a:rPr lang="en-GB" dirty="0"/>
              <a:t>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</a:t>
            </a:r>
            <a:r>
              <a:rPr lang="en-GB" dirty="0" smtClean="0"/>
              <a:t>lasses define </a:t>
            </a:r>
            <a:r>
              <a:rPr lang="en-GB" dirty="0"/>
              <a:t>new data </a:t>
            </a:r>
            <a:r>
              <a:rPr lang="en-GB" dirty="0" smtClean="0"/>
              <a:t>types</a:t>
            </a:r>
          </a:p>
          <a:p>
            <a:r>
              <a:rPr lang="en-GB" dirty="0" smtClean="0"/>
              <a:t>Important </a:t>
            </a:r>
            <a:r>
              <a:rPr lang="en-GB" dirty="0"/>
              <a:t>to distinguish between the data </a:t>
            </a:r>
            <a:r>
              <a:rPr lang="en-GB" dirty="0" smtClean="0"/>
              <a:t>type itself </a:t>
            </a:r>
            <a:r>
              <a:rPr lang="en-GB" dirty="0"/>
              <a:t>and the values the data type </a:t>
            </a:r>
            <a:r>
              <a:rPr lang="en-GB" dirty="0" smtClean="0"/>
              <a:t>represents</a:t>
            </a:r>
          </a:p>
          <a:p>
            <a:pPr lvl="1"/>
            <a:r>
              <a:rPr lang="en-GB" dirty="0" smtClean="0"/>
              <a:t>char </a:t>
            </a:r>
            <a:r>
              <a:rPr lang="en-GB" dirty="0"/>
              <a:t>is a data type: it represents </a:t>
            </a:r>
            <a:r>
              <a:rPr lang="en-GB" dirty="0" smtClean="0"/>
              <a:t>Unicode characters</a:t>
            </a:r>
          </a:p>
          <a:p>
            <a:pPr lvl="1"/>
            <a:r>
              <a:rPr lang="en-GB" dirty="0" smtClean="0"/>
              <a:t>a char </a:t>
            </a:r>
            <a:r>
              <a:rPr lang="en-GB" dirty="0"/>
              <a:t>value represents a single specific </a:t>
            </a:r>
            <a:r>
              <a:rPr lang="en-GB" dirty="0" smtClean="0"/>
              <a:t>character</a:t>
            </a:r>
            <a:endParaRPr lang="en-GB" dirty="0"/>
          </a:p>
          <a:p>
            <a:pPr lvl="1"/>
            <a:r>
              <a:rPr lang="en-GB" dirty="0" smtClean="0"/>
              <a:t>a </a:t>
            </a:r>
            <a:r>
              <a:rPr lang="en-GB" dirty="0"/>
              <a:t>class is </a:t>
            </a:r>
            <a:r>
              <a:rPr lang="en-GB" dirty="0" smtClean="0"/>
              <a:t>a data type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class value is called an </a:t>
            </a:r>
            <a:r>
              <a:rPr lang="en-GB" i="1" dirty="0" smtClean="0"/>
              <a:t>object</a:t>
            </a:r>
            <a:endParaRPr lang="en-GB" dirty="0" smtClean="0"/>
          </a:p>
          <a:p>
            <a:r>
              <a:rPr lang="en-GB" dirty="0" smtClean="0"/>
              <a:t>Each class defines </a:t>
            </a:r>
            <a:r>
              <a:rPr lang="en-GB" dirty="0"/>
              <a:t>a type </a:t>
            </a:r>
            <a:r>
              <a:rPr lang="en-GB" dirty="0" smtClean="0"/>
              <a:t>or </a:t>
            </a:r>
            <a:r>
              <a:rPr lang="en-GB" dirty="0"/>
              <a:t>kind, or species, or </a:t>
            </a:r>
            <a:r>
              <a:rPr lang="en-GB" dirty="0" smtClean="0"/>
              <a:t>class </a:t>
            </a:r>
            <a:r>
              <a:rPr lang="en-GB" dirty="0"/>
              <a:t>of </a:t>
            </a:r>
            <a:r>
              <a:rPr lang="en-GB" dirty="0" smtClean="0"/>
              <a:t>objects</a:t>
            </a:r>
          </a:p>
          <a:p>
            <a:r>
              <a:rPr lang="en-GB" dirty="0" smtClean="0"/>
              <a:t>The </a:t>
            </a:r>
            <a:r>
              <a:rPr lang="en-GB" dirty="0"/>
              <a:t>Java platform includes thousands of predefined classes that are </a:t>
            </a:r>
            <a:r>
              <a:rPr lang="en-GB" dirty="0" smtClean="0"/>
              <a:t>guaranteed to </a:t>
            </a:r>
            <a:r>
              <a:rPr lang="en-GB" dirty="0"/>
              <a:t>be available on every computer that runs </a:t>
            </a:r>
            <a:r>
              <a:rPr lang="en-GB" dirty="0" smtClean="0"/>
              <a:t>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1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class in Java may consist of five components:</a:t>
            </a:r>
          </a:p>
          <a:p>
            <a:pPr lvl="1"/>
            <a:r>
              <a:rPr lang="en-GB" dirty="0" smtClean="0"/>
              <a:t>Fields</a:t>
            </a:r>
            <a:endParaRPr lang="en-GB" dirty="0"/>
          </a:p>
          <a:p>
            <a:pPr lvl="1"/>
            <a:r>
              <a:rPr lang="en-GB" dirty="0" smtClean="0"/>
              <a:t>Methods</a:t>
            </a:r>
            <a:endParaRPr lang="en-GB" dirty="0"/>
          </a:p>
          <a:p>
            <a:pPr lvl="1"/>
            <a:r>
              <a:rPr lang="en-GB" dirty="0" smtClean="0"/>
              <a:t>Constructors</a:t>
            </a:r>
            <a:endParaRPr lang="en-GB" dirty="0"/>
          </a:p>
          <a:p>
            <a:pPr lvl="1"/>
            <a:r>
              <a:rPr lang="en-GB" dirty="0" smtClean="0"/>
              <a:t>Static </a:t>
            </a:r>
            <a:r>
              <a:rPr lang="en-GB" dirty="0"/>
              <a:t>initializers</a:t>
            </a:r>
          </a:p>
          <a:p>
            <a:pPr lvl="1"/>
            <a:r>
              <a:rPr lang="en-GB" dirty="0" smtClean="0"/>
              <a:t>Instance </a:t>
            </a:r>
            <a:r>
              <a:rPr lang="en-GB" dirty="0"/>
              <a:t>initializers</a:t>
            </a:r>
          </a:p>
          <a:p>
            <a:r>
              <a:rPr lang="en-GB" dirty="0"/>
              <a:t>Fields and methods are also known as members of the class</a:t>
            </a:r>
          </a:p>
        </p:txBody>
      </p:sp>
    </p:spTree>
    <p:extLst>
      <p:ext uri="{BB962C8B-B14F-4D97-AF65-F5344CB8AC3E}">
        <p14:creationId xmlns:p14="http://schemas.microsoft.com/office/powerpoint/2010/main" val="193613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</a:t>
            </a:r>
            <a:r>
              <a:rPr lang="en-GB" dirty="0" smtClean="0"/>
              <a:t>Variables </a:t>
            </a:r>
            <a:r>
              <a:rPr lang="en-GB" dirty="0"/>
              <a:t>and </a:t>
            </a:r>
            <a:r>
              <a:rPr lang="en-GB" dirty="0" smtClean="0"/>
              <a:t>Instance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// Human.java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com.jdojo.cls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class Human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String name; // An instance variable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String gender; // An instance variable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static long count; // A class variable because of the static modifier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678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Extremely efficient place to store and retrieve data</a:t>
            </a:r>
          </a:p>
          <a:p>
            <a:r>
              <a:rPr lang="en-GB" dirty="0"/>
              <a:t>Usually on a Database Server</a:t>
            </a:r>
          </a:p>
          <a:p>
            <a:r>
              <a:rPr lang="en-GB" dirty="0"/>
              <a:t>Usually made up of indexed tables with links between indexes</a:t>
            </a:r>
          </a:p>
          <a:p>
            <a:r>
              <a:rPr lang="en-GB" dirty="0"/>
              <a:t>Most commonly uses SQL </a:t>
            </a:r>
          </a:p>
          <a:p>
            <a:pPr lvl="1"/>
            <a:r>
              <a:rPr lang="en-GB" dirty="0"/>
              <a:t>Structured Query Language</a:t>
            </a:r>
          </a:p>
          <a:p>
            <a:r>
              <a:rPr lang="en-GB" dirty="0"/>
              <a:t>CRUD</a:t>
            </a:r>
          </a:p>
          <a:p>
            <a:pPr lvl="1"/>
            <a:r>
              <a:rPr lang="en-GB" dirty="0"/>
              <a:t>Create, Read, Update, Delete</a:t>
            </a:r>
          </a:p>
          <a:p>
            <a:r>
              <a:rPr lang="en-GB" dirty="0"/>
              <a:t>Recently small flat-file databases exist on browsers</a:t>
            </a:r>
          </a:p>
          <a:p>
            <a:r>
              <a:rPr lang="en-GB" dirty="0"/>
              <a:t>Also recently NoSQL databases are gaining popularity</a:t>
            </a:r>
          </a:p>
        </p:txBody>
      </p:sp>
    </p:spTree>
    <p:extLst>
      <p:ext uri="{BB962C8B-B14F-4D97-AF65-F5344CB8AC3E}">
        <p14:creationId xmlns:p14="http://schemas.microsoft.com/office/powerpoint/2010/main" val="10421626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Memory states when a reference variable is declared </a:t>
            </a:r>
            <a:r>
              <a:rPr lang="en-GB" dirty="0" smtClean="0"/>
              <a:t>and assigned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837" y="2786856"/>
            <a:ext cx="86963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1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Dot Notation to Access Fields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Dot notation is used to refer to instance </a:t>
            </a:r>
            <a:r>
              <a:rPr lang="en-GB" dirty="0" smtClean="0"/>
              <a:t>variables</a:t>
            </a:r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jack.name = "Jack Parker";</a:t>
            </a:r>
          </a:p>
          <a:p>
            <a:r>
              <a:rPr lang="en-GB" dirty="0"/>
              <a:t>The following statement assigns the value of the name instance variable to a String variable </a:t>
            </a:r>
            <a:r>
              <a:rPr lang="en-GB" dirty="0" err="1" smtClean="0"/>
              <a:t>aName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aName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= jack.name;</a:t>
            </a:r>
          </a:p>
          <a:p>
            <a:r>
              <a:rPr lang="en-GB" dirty="0" smtClean="0"/>
              <a:t>Both of the following refer </a:t>
            </a:r>
            <a:r>
              <a:rPr lang="en-GB" dirty="0"/>
              <a:t>to the count class variable of the Human </a:t>
            </a:r>
            <a:r>
              <a:rPr lang="en-GB" dirty="0" smtClean="0"/>
              <a:t>class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Human.count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= 101;</a:t>
            </a:r>
          </a:p>
          <a:p>
            <a:pPr marL="457200" lvl="1" indent="0">
              <a:buNone/>
            </a:pP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jack.count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= 101;</a:t>
            </a:r>
          </a:p>
        </p:txBody>
      </p:sp>
    </p:spTree>
    <p:extLst>
      <p:ext uri="{BB962C8B-B14F-4D97-AF65-F5344CB8AC3E}">
        <p14:creationId xmlns:p14="http://schemas.microsoft.com/office/powerpoint/2010/main" val="36352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Default Initialization of </a:t>
            </a:r>
            <a:r>
              <a:rPr lang="en-GB" dirty="0" smtClean="0"/>
              <a:t>Fields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</a:t>
            </a:r>
            <a:r>
              <a:rPr lang="en-GB" dirty="0"/>
              <a:t>fields of a class, static as well as non-static, are initialized to a default </a:t>
            </a:r>
            <a:r>
              <a:rPr lang="en-GB" dirty="0" smtClean="0"/>
              <a:t>value</a:t>
            </a:r>
          </a:p>
          <a:p>
            <a:r>
              <a:rPr lang="en-GB" dirty="0" smtClean="0"/>
              <a:t>The </a:t>
            </a:r>
            <a:r>
              <a:rPr lang="en-GB" dirty="0"/>
              <a:t>default value of a field depends </a:t>
            </a:r>
            <a:r>
              <a:rPr lang="en-GB" dirty="0" smtClean="0"/>
              <a:t>on its </a:t>
            </a:r>
            <a:r>
              <a:rPr lang="en-GB" dirty="0"/>
              <a:t>data </a:t>
            </a:r>
            <a:r>
              <a:rPr lang="en-GB" dirty="0" smtClean="0"/>
              <a:t>type</a:t>
            </a:r>
            <a:endParaRPr lang="en-GB" dirty="0"/>
          </a:p>
          <a:p>
            <a:pPr lvl="1"/>
            <a:r>
              <a:rPr lang="en-GB" dirty="0" smtClean="0"/>
              <a:t>A numeric field </a:t>
            </a:r>
            <a:r>
              <a:rPr lang="en-GB" dirty="0"/>
              <a:t>(byte, short, char, </a:t>
            </a:r>
            <a:r>
              <a:rPr lang="en-GB" dirty="0" err="1"/>
              <a:t>int</a:t>
            </a:r>
            <a:r>
              <a:rPr lang="en-GB" dirty="0"/>
              <a:t>, long, float, and double) is initialized to zero.</a:t>
            </a:r>
          </a:p>
          <a:p>
            <a:pPr lvl="1"/>
            <a:r>
              <a:rPr lang="en-GB" dirty="0" smtClean="0"/>
              <a:t>A </a:t>
            </a:r>
            <a:r>
              <a:rPr lang="en-GB" dirty="0" err="1"/>
              <a:t>boolean</a:t>
            </a:r>
            <a:r>
              <a:rPr lang="en-GB" dirty="0"/>
              <a:t> field is initialized to false.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reference type field is initialized to null.</a:t>
            </a:r>
          </a:p>
        </p:txBody>
      </p:sp>
    </p:spTree>
    <p:extLst>
      <p:ext uri="{BB962C8B-B14F-4D97-AF65-F5344CB8AC3E}">
        <p14:creationId xmlns:p14="http://schemas.microsoft.com/office/powerpoint/2010/main" val="111562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 of a Lambda </a:t>
            </a:r>
            <a:r>
              <a:rPr lang="en-GB" dirty="0" smtClean="0"/>
              <a:t>Expression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</a:t>
            </a:r>
            <a:r>
              <a:rPr lang="en-GB" dirty="0"/>
              <a:t>lambda expression is essentially a function that does not have a name, and can </a:t>
            </a:r>
            <a:r>
              <a:rPr lang="en-GB" dirty="0" smtClean="0"/>
              <a:t>be treated </a:t>
            </a:r>
            <a:r>
              <a:rPr lang="en-GB" dirty="0"/>
              <a:t>as a value in the </a:t>
            </a:r>
            <a:r>
              <a:rPr lang="en-GB" dirty="0" smtClean="0"/>
              <a:t>language</a:t>
            </a:r>
          </a:p>
          <a:p>
            <a:r>
              <a:rPr lang="en-GB" dirty="0" smtClean="0"/>
              <a:t>In </a:t>
            </a:r>
            <a:r>
              <a:rPr lang="en-GB" dirty="0"/>
              <a:t>Java, this means that a lambda is an anonymous </a:t>
            </a:r>
            <a:r>
              <a:rPr lang="en-GB" dirty="0" smtClean="0"/>
              <a:t>method that </a:t>
            </a:r>
            <a:r>
              <a:rPr lang="en-GB" dirty="0"/>
              <a:t>is defined on some </a:t>
            </a:r>
            <a:r>
              <a:rPr lang="en-GB" dirty="0" smtClean="0"/>
              <a:t>class</a:t>
            </a:r>
          </a:p>
          <a:p>
            <a:r>
              <a:rPr lang="en-GB" dirty="0"/>
              <a:t>The syntax for a lambda expression looks like this:</a:t>
            </a:r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paramlist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) -&gt; { statements }</a:t>
            </a:r>
          </a:p>
          <a:p>
            <a:r>
              <a:rPr lang="en-GB" dirty="0" smtClean="0"/>
              <a:t>Simple example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Runnable r = () -&gt; 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("Hello World");</a:t>
            </a:r>
          </a:p>
        </p:txBody>
      </p:sp>
    </p:spTree>
    <p:extLst>
      <p:ext uri="{BB962C8B-B14F-4D97-AF65-F5344CB8AC3E}">
        <p14:creationId xmlns:p14="http://schemas.microsoft.com/office/powerpoint/2010/main" val="363282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Each </a:t>
            </a:r>
            <a:r>
              <a:rPr lang="en-GB" dirty="0"/>
              <a:t>file can contain </a:t>
            </a:r>
            <a:r>
              <a:rPr lang="en-GB" dirty="0" smtClean="0"/>
              <a:t>at most </a:t>
            </a:r>
            <a:r>
              <a:rPr lang="en-GB" dirty="0"/>
              <a:t>one top-level class that is declared </a:t>
            </a:r>
            <a:r>
              <a:rPr lang="en-GB" dirty="0" smtClean="0"/>
              <a:t>public</a:t>
            </a:r>
          </a:p>
          <a:p>
            <a:r>
              <a:rPr lang="en-GB" dirty="0" smtClean="0"/>
              <a:t>A </a:t>
            </a:r>
            <a:r>
              <a:rPr lang="en-GB" dirty="0"/>
              <a:t>public class is one that </a:t>
            </a:r>
            <a:r>
              <a:rPr lang="en-GB" dirty="0" smtClean="0"/>
              <a:t>is designed </a:t>
            </a:r>
            <a:r>
              <a:rPr lang="en-GB" dirty="0"/>
              <a:t>for use by other classes in other </a:t>
            </a:r>
            <a:r>
              <a:rPr lang="en-GB" dirty="0" smtClean="0"/>
              <a:t>packages</a:t>
            </a:r>
          </a:p>
          <a:p>
            <a:r>
              <a:rPr lang="en-GB" dirty="0" smtClean="0"/>
              <a:t>A </a:t>
            </a:r>
            <a:r>
              <a:rPr lang="en-GB" dirty="0"/>
              <a:t>class can contain any </a:t>
            </a:r>
            <a:r>
              <a:rPr lang="en-GB" dirty="0" smtClean="0"/>
              <a:t>number </a:t>
            </a:r>
            <a:r>
              <a:rPr lang="en-GB" dirty="0"/>
              <a:t>of nested or inner classes that are </a:t>
            </a:r>
            <a:r>
              <a:rPr lang="en-GB" dirty="0" smtClean="0"/>
              <a:t>public</a:t>
            </a:r>
          </a:p>
          <a:p>
            <a:r>
              <a:rPr lang="en-GB" dirty="0" smtClean="0"/>
              <a:t>If </a:t>
            </a:r>
            <a:r>
              <a:rPr lang="en-GB" dirty="0"/>
              <a:t>a Java file contains </a:t>
            </a:r>
            <a:r>
              <a:rPr lang="en-GB" dirty="0" smtClean="0"/>
              <a:t>a public </a:t>
            </a:r>
            <a:r>
              <a:rPr lang="en-GB" dirty="0"/>
              <a:t>class, the name of the file must be the same as the name of the class, with </a:t>
            </a:r>
            <a:r>
              <a:rPr lang="en-GB" dirty="0" smtClean="0"/>
              <a:t>the extension </a:t>
            </a:r>
            <a:r>
              <a:rPr lang="en-GB" dirty="0"/>
              <a:t>.java </a:t>
            </a:r>
            <a:r>
              <a:rPr lang="en-GB" dirty="0" smtClean="0"/>
              <a:t>appended</a:t>
            </a:r>
          </a:p>
          <a:p>
            <a:pPr lvl="1"/>
            <a:r>
              <a:rPr lang="en-GB" dirty="0" smtClean="0"/>
              <a:t>Regardless </a:t>
            </a:r>
            <a:r>
              <a:rPr lang="en-GB" dirty="0"/>
              <a:t>of whether your classes </a:t>
            </a:r>
            <a:r>
              <a:rPr lang="en-GB" dirty="0" smtClean="0"/>
              <a:t>are public </a:t>
            </a:r>
            <a:r>
              <a:rPr lang="en-GB" dirty="0"/>
              <a:t>or not, it is good programming practice to define only one per file and </a:t>
            </a:r>
            <a:r>
              <a:rPr lang="en-GB" dirty="0" smtClean="0"/>
              <a:t>to give </a:t>
            </a:r>
            <a:r>
              <a:rPr lang="en-GB" dirty="0"/>
              <a:t>the file the same name as the </a:t>
            </a:r>
            <a:r>
              <a:rPr lang="en-GB" dirty="0" smtClean="0"/>
              <a:t>class</a:t>
            </a:r>
            <a:endParaRPr lang="en-GB" dirty="0"/>
          </a:p>
          <a:p>
            <a:pPr lvl="1"/>
            <a:r>
              <a:rPr lang="en-GB" dirty="0"/>
              <a:t>When a Java file is compiled, each of the classes it defines is compiled into a </a:t>
            </a:r>
            <a:r>
              <a:rPr lang="en-GB" dirty="0" smtClean="0"/>
              <a:t>separate class </a:t>
            </a:r>
            <a:r>
              <a:rPr lang="en-GB" dirty="0"/>
              <a:t>file that contains Java byte codes to be interpreted by the Java Virtual Machine.</a:t>
            </a:r>
          </a:p>
        </p:txBody>
      </p:sp>
    </p:spTree>
    <p:extLst>
      <p:ext uri="{BB962C8B-B14F-4D97-AF65-F5344CB8AC3E}">
        <p14:creationId xmlns:p14="http://schemas.microsoft.com/office/powerpoint/2010/main" val="10314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Environment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 Java SE Development Kit (JDK) accept all defaults</a:t>
            </a:r>
          </a:p>
          <a:p>
            <a:pPr lvl="1"/>
            <a:r>
              <a:rPr lang="en-GB" dirty="0" smtClean="0"/>
              <a:t>Notice the install location</a:t>
            </a:r>
          </a:p>
          <a:p>
            <a:r>
              <a:rPr lang="en-GB" dirty="0" smtClean="0"/>
              <a:t>Set JAVA_HOME to </a:t>
            </a:r>
          </a:p>
          <a:p>
            <a:pPr lvl="1"/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C:\Progra~1\Java\jdk1.8.0_65   (or similar)</a:t>
            </a:r>
          </a:p>
          <a:p>
            <a:r>
              <a:rPr lang="en-GB" dirty="0" smtClean="0"/>
              <a:t>Also add Java bin folder to Path environment variable</a:t>
            </a:r>
          </a:p>
          <a:p>
            <a:r>
              <a:rPr lang="en-GB" dirty="0" smtClean="0"/>
              <a:t>Install IDE(s)</a:t>
            </a:r>
          </a:p>
          <a:p>
            <a:pPr lvl="1"/>
            <a:r>
              <a:rPr lang="en-GB" dirty="0" smtClean="0"/>
              <a:t>NetBeans (with optional servers and </a:t>
            </a:r>
            <a:r>
              <a:rPr lang="en-GB" dirty="0" err="1" smtClean="0"/>
              <a:t>junit</a:t>
            </a:r>
            <a:r>
              <a:rPr lang="en-GB" dirty="0" smtClean="0"/>
              <a:t>) – takes ages to install</a:t>
            </a:r>
          </a:p>
          <a:p>
            <a:pPr lvl="1"/>
            <a:r>
              <a:rPr lang="en-GB" dirty="0" smtClean="0"/>
              <a:t>Eclipse (just unzip it somewhere)</a:t>
            </a:r>
          </a:p>
          <a:p>
            <a:pPr lvl="1"/>
            <a:r>
              <a:rPr lang="en-GB" dirty="0" smtClean="0"/>
              <a:t>IntelliJ (currently the most polished)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3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Apache Derby as a 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Derby is written and implemented completely in </a:t>
            </a:r>
            <a:r>
              <a:rPr lang="en-GB" dirty="0" smtClean="0"/>
              <a:t>Java </a:t>
            </a:r>
          </a:p>
          <a:p>
            <a:r>
              <a:rPr lang="en-GB" dirty="0" smtClean="0"/>
              <a:t>It provides a small </a:t>
            </a:r>
            <a:r>
              <a:rPr lang="en-GB" dirty="0"/>
              <a:t>standards-based database engine </a:t>
            </a:r>
            <a:endParaRPr lang="en-GB" dirty="0" smtClean="0"/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db.apache.org/derby/derby_downloads.html</a:t>
            </a:r>
            <a:endParaRPr lang="en-GB" dirty="0" smtClean="0"/>
          </a:p>
          <a:p>
            <a:r>
              <a:rPr lang="en-GB" dirty="0" smtClean="0"/>
              <a:t>Unzip </a:t>
            </a:r>
            <a:r>
              <a:rPr lang="en-GB" dirty="0" smtClean="0"/>
              <a:t>anywhere</a:t>
            </a:r>
          </a:p>
          <a:p>
            <a:pPr lvl="1"/>
            <a:r>
              <a:rPr lang="en-GB" dirty="0" smtClean="0"/>
              <a:t>Add DERBY_HOME to Environment variables</a:t>
            </a:r>
          </a:p>
          <a:p>
            <a:pPr lvl="2"/>
            <a:r>
              <a:rPr lang="en-GB" dirty="0" smtClean="0"/>
              <a:t>e.g</a:t>
            </a:r>
            <a:r>
              <a:rPr lang="en-GB" dirty="0"/>
              <a:t>. </a:t>
            </a:r>
            <a:r>
              <a:rPr lang="en-GB" dirty="0" smtClean="0"/>
              <a:t>&lt;path&gt;\db-derby-10.14.1.0-bin</a:t>
            </a:r>
          </a:p>
          <a:p>
            <a:pPr lvl="1"/>
            <a:r>
              <a:rPr lang="en-GB" dirty="0" smtClean="0"/>
              <a:t>Add %DERBY_HOME%/bin to PATH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29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 on Environment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Changing environment Variables usually means you need to close and re-open the process that uses them</a:t>
            </a:r>
          </a:p>
          <a:p>
            <a:pPr lvl="1"/>
            <a:r>
              <a:rPr lang="en-GB" dirty="0" smtClean="0"/>
              <a:t>E.g. a command </a:t>
            </a:r>
            <a:r>
              <a:rPr lang="en-GB" dirty="0" smtClean="0"/>
              <a:t>prompt</a:t>
            </a:r>
          </a:p>
          <a:p>
            <a:pPr lvl="1"/>
            <a:endParaRPr lang="en-GB" dirty="0"/>
          </a:p>
          <a:p>
            <a:r>
              <a:rPr lang="en-GB" dirty="0" smtClean="0"/>
              <a:t>You can view some system Information</a:t>
            </a:r>
          </a:p>
          <a:p>
            <a:pPr lvl="1"/>
            <a:r>
              <a:rPr lang="en-GB" dirty="0" err="1" smtClean="0"/>
              <a:t>sysinfo</a:t>
            </a:r>
            <a:endParaRPr lang="en-GB" dirty="0" smtClean="0"/>
          </a:p>
          <a:p>
            <a:pPr lvl="1"/>
            <a:r>
              <a:rPr lang="en-GB" dirty="0" smtClean="0"/>
              <a:t>or</a:t>
            </a:r>
            <a:endParaRPr lang="en-GB" dirty="0" smtClean="0"/>
          </a:p>
          <a:p>
            <a:pPr lvl="1"/>
            <a:r>
              <a:rPr lang="en-GB" dirty="0" err="1" smtClean="0"/>
              <a:t>systeminfo</a:t>
            </a:r>
            <a:r>
              <a:rPr lang="en-GB" dirty="0" smtClean="0"/>
              <a:t> (windows 10)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674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ij</a:t>
            </a:r>
            <a:r>
              <a:rPr lang="en-GB" dirty="0" smtClean="0"/>
              <a:t> Tool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derbytools.jar provides </a:t>
            </a:r>
            <a:r>
              <a:rPr lang="en-GB" dirty="0"/>
              <a:t>the </a:t>
            </a:r>
            <a:r>
              <a:rPr lang="en-GB" dirty="0" err="1"/>
              <a:t>ij</a:t>
            </a:r>
            <a:r>
              <a:rPr lang="en-GB" dirty="0"/>
              <a:t> </a:t>
            </a:r>
            <a:r>
              <a:rPr lang="en-GB" dirty="0" smtClean="0"/>
              <a:t>tool</a:t>
            </a:r>
          </a:p>
          <a:p>
            <a:pPr lvl="1"/>
            <a:r>
              <a:rPr lang="en-GB" dirty="0" smtClean="0"/>
              <a:t>A command line for the derby database</a:t>
            </a:r>
          </a:p>
          <a:p>
            <a:r>
              <a:rPr lang="en-GB" dirty="0" smtClean="0"/>
              <a:t>To invoke </a:t>
            </a:r>
            <a:r>
              <a:rPr lang="en-GB" dirty="0" err="1" smtClean="0"/>
              <a:t>ij</a:t>
            </a:r>
            <a:r>
              <a:rPr lang="en-GB" dirty="0" smtClean="0"/>
              <a:t> type this at a command prompt:</a:t>
            </a:r>
          </a:p>
          <a:p>
            <a:pPr lvl="1"/>
            <a:r>
              <a:rPr lang="en-GB" dirty="0"/>
              <a:t>java </a:t>
            </a:r>
            <a:r>
              <a:rPr lang="en-GB" dirty="0" err="1" smtClean="0"/>
              <a:t>org.apache.derby.tools.ij</a:t>
            </a:r>
            <a:r>
              <a:rPr lang="en-GB" dirty="0" smtClean="0"/>
              <a:t>   (</a:t>
            </a:r>
            <a:r>
              <a:rPr lang="en-GB" smtClean="0"/>
              <a:t>or else </a:t>
            </a:r>
            <a:r>
              <a:rPr lang="en-GB" dirty="0" smtClean="0"/>
              <a:t>just type </a:t>
            </a:r>
            <a:r>
              <a:rPr lang="en-GB" dirty="0" err="1" smtClean="0"/>
              <a:t>ij</a:t>
            </a:r>
            <a:r>
              <a:rPr lang="en-GB" dirty="0" smtClean="0"/>
              <a:t>)</a:t>
            </a:r>
            <a:endParaRPr lang="en-GB" dirty="0" smtClean="0"/>
          </a:p>
          <a:p>
            <a:r>
              <a:rPr lang="en-GB" dirty="0" smtClean="0"/>
              <a:t>Some sample </a:t>
            </a:r>
            <a:r>
              <a:rPr lang="en-GB" dirty="0" err="1" smtClean="0"/>
              <a:t>ij</a:t>
            </a:r>
            <a:r>
              <a:rPr lang="en-GB" dirty="0" smtClean="0"/>
              <a:t> statements:</a:t>
            </a:r>
          </a:p>
          <a:p>
            <a:r>
              <a:rPr lang="en-GB" dirty="0" smtClean="0"/>
              <a:t>Create a database (if doesn’t exist) and connect to it</a:t>
            </a:r>
          </a:p>
          <a:p>
            <a:pPr lvl="1"/>
            <a:r>
              <a:rPr lang="en-GB" dirty="0" err="1"/>
              <a:t>ij</a:t>
            </a:r>
            <a:r>
              <a:rPr lang="en-GB" dirty="0"/>
              <a:t>&gt; connect '</a:t>
            </a:r>
            <a:r>
              <a:rPr lang="en-GB" dirty="0" err="1"/>
              <a:t>jdbc:derby:MyDbTest;create</a:t>
            </a:r>
            <a:r>
              <a:rPr lang="en-GB" dirty="0"/>
              <a:t>=true</a:t>
            </a:r>
            <a:r>
              <a:rPr lang="en-GB" dirty="0" smtClean="0"/>
              <a:t>';</a:t>
            </a:r>
          </a:p>
          <a:p>
            <a:r>
              <a:rPr lang="en-GB" dirty="0" smtClean="0"/>
              <a:t>Connect as a client to a database</a:t>
            </a:r>
          </a:p>
          <a:p>
            <a:pPr lvl="1"/>
            <a:r>
              <a:rPr lang="en-GB" dirty="0" err="1"/>
              <a:t>ij</a:t>
            </a:r>
            <a:r>
              <a:rPr lang="en-GB" dirty="0"/>
              <a:t>&gt; connect '</a:t>
            </a:r>
            <a:r>
              <a:rPr lang="en-GB" dirty="0" err="1"/>
              <a:t>jdbc:derby</a:t>
            </a:r>
            <a:r>
              <a:rPr lang="en-GB" dirty="0"/>
              <a:t>://localhost:1527/</a:t>
            </a:r>
            <a:r>
              <a:rPr lang="en-GB" dirty="0" err="1"/>
              <a:t>MyDbTest;create</a:t>
            </a:r>
            <a:r>
              <a:rPr lang="en-GB" dirty="0"/>
              <a:t>=true';</a:t>
            </a:r>
          </a:p>
        </p:txBody>
      </p:sp>
    </p:spTree>
    <p:extLst>
      <p:ext uri="{BB962C8B-B14F-4D97-AF65-F5344CB8AC3E}">
        <p14:creationId xmlns:p14="http://schemas.microsoft.com/office/powerpoint/2010/main" val="166861601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Connecting to a Derby Database from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At a command prompt, start the derby server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java -jar %DERBY_HOME%\lib\derbyrun.jar server start</a:t>
            </a:r>
          </a:p>
          <a:p>
            <a:r>
              <a:rPr lang="en-GB" dirty="0" smtClean="0"/>
              <a:t>Add derbyclient.jar as an external JAR for the project</a:t>
            </a:r>
          </a:p>
          <a:p>
            <a:pPr lvl="1"/>
            <a:r>
              <a:rPr lang="en-GB" dirty="0" smtClean="0"/>
              <a:t>File-&gt; Project Structure -&gt; Project Settings -&gt; Libraries  +</a:t>
            </a:r>
          </a:p>
          <a:p>
            <a:r>
              <a:rPr lang="en-GB" dirty="0" smtClean="0"/>
              <a:t>To shut down the derby server just type ctrl-c</a:t>
            </a:r>
          </a:p>
          <a:p>
            <a:r>
              <a:rPr lang="en-GB" dirty="0" smtClean="0"/>
              <a:t>or: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java -jar %DERBY_HOME%\lib\derbyrun.jar server shutdown</a:t>
            </a:r>
          </a:p>
        </p:txBody>
      </p:sp>
    </p:spTree>
    <p:extLst>
      <p:ext uri="{BB962C8B-B14F-4D97-AF65-F5344CB8AC3E}">
        <p14:creationId xmlns:p14="http://schemas.microsoft.com/office/powerpoint/2010/main" val="353934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4660</Words>
  <Application>Microsoft Office PowerPoint</Application>
  <PresentationFormat>Widescreen</PresentationFormat>
  <Paragraphs>638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7" baseType="lpstr">
      <vt:lpstr>ＭＳ Ｐゴシック</vt:lpstr>
      <vt:lpstr>Arial</vt:lpstr>
      <vt:lpstr>Calibri</vt:lpstr>
      <vt:lpstr>Calibri Light</vt:lpstr>
      <vt:lpstr>Consolas</vt:lpstr>
      <vt:lpstr>Wingdings</vt:lpstr>
      <vt:lpstr>Office Theme</vt:lpstr>
      <vt:lpstr>Java, Web and Design</vt:lpstr>
      <vt:lpstr>Technical Training: 19 days</vt:lpstr>
      <vt:lpstr>What we cover</vt:lpstr>
      <vt:lpstr>Java</vt:lpstr>
      <vt:lpstr>HTML</vt:lpstr>
      <vt:lpstr>CSS</vt:lpstr>
      <vt:lpstr>JavaScript (no relation to Java)</vt:lpstr>
      <vt:lpstr>Web Servers</vt:lpstr>
      <vt:lpstr>Databases</vt:lpstr>
      <vt:lpstr>Other Languages</vt:lpstr>
      <vt:lpstr>What we cover when</vt:lpstr>
      <vt:lpstr>Exercises, Reviews and Projects</vt:lpstr>
      <vt:lpstr>Computers</vt:lpstr>
      <vt:lpstr>Machine Language</vt:lpstr>
      <vt:lpstr>Add two numbers</vt:lpstr>
      <vt:lpstr>Assembly Language</vt:lpstr>
      <vt:lpstr>The relationship between assembly code, assembler, and machine code</vt:lpstr>
      <vt:lpstr>High Level Languages</vt:lpstr>
      <vt:lpstr>The relationship between source code, a compiler, and machine code</vt:lpstr>
      <vt:lpstr>Components of a Programming Language</vt:lpstr>
      <vt:lpstr>Common Programming approaches</vt:lpstr>
      <vt:lpstr>Week 1: Java</vt:lpstr>
      <vt:lpstr>Overview of Java course content</vt:lpstr>
      <vt:lpstr>Where to write code</vt:lpstr>
      <vt:lpstr>Where to run Java code</vt:lpstr>
      <vt:lpstr>What Is Java?</vt:lpstr>
      <vt:lpstr>What is bytecode?</vt:lpstr>
      <vt:lpstr>Why is it called bytecode?</vt:lpstr>
      <vt:lpstr>Interpreted versus Compiled Code</vt:lpstr>
      <vt:lpstr>PowerPoint Presentation</vt:lpstr>
      <vt:lpstr>How Java code is compiled and loaded</vt:lpstr>
      <vt:lpstr>A JVM as a translator between bytecode and an operating system</vt:lpstr>
      <vt:lpstr>A Java Object (i.e. a Class)</vt:lpstr>
      <vt:lpstr>The state and the interface for a Person object</vt:lpstr>
      <vt:lpstr>Errors that may occur</vt:lpstr>
      <vt:lpstr>Debugging</vt:lpstr>
      <vt:lpstr>Four Principles of Object-Oriented Java</vt:lpstr>
      <vt:lpstr>PowerPoint Presentation</vt:lpstr>
      <vt:lpstr>Java Programming</vt:lpstr>
      <vt:lpstr>Some Terms</vt:lpstr>
      <vt:lpstr>System Requirements are simple</vt:lpstr>
      <vt:lpstr>Java source code</vt:lpstr>
      <vt:lpstr>Parts of a Java program</vt:lpstr>
      <vt:lpstr>A package collects Java types together</vt:lpstr>
      <vt:lpstr>Import Declarations</vt:lpstr>
      <vt:lpstr>Package Declaration</vt:lpstr>
      <vt:lpstr>Class Declaration</vt:lpstr>
      <vt:lpstr>Comments in code</vt:lpstr>
      <vt:lpstr>Method Declaration</vt:lpstr>
      <vt:lpstr>example of a method declaration:</vt:lpstr>
      <vt:lpstr>Passing values to the method</vt:lpstr>
      <vt:lpstr>Passing large amounts of parameters</vt:lpstr>
      <vt:lpstr>Main constructor method</vt:lpstr>
      <vt:lpstr>compiling a Java source code into bytecode</vt:lpstr>
      <vt:lpstr>Using javac</vt:lpstr>
      <vt:lpstr>Multiple Classes in One File</vt:lpstr>
      <vt:lpstr>Running the compiled code</vt:lpstr>
      <vt:lpstr>Variables and Memory</vt:lpstr>
      <vt:lpstr>Memory States</vt:lpstr>
      <vt:lpstr>Memory States</vt:lpstr>
      <vt:lpstr>Memory States</vt:lpstr>
      <vt:lpstr>Memory States using null</vt:lpstr>
      <vt:lpstr>Java Data Types</vt:lpstr>
      <vt:lpstr>Primitive Data Types in Java</vt:lpstr>
      <vt:lpstr>Defining Data Types</vt:lpstr>
      <vt:lpstr>Identifiers</vt:lpstr>
      <vt:lpstr>Keywords and Reserved Words in Java</vt:lpstr>
      <vt:lpstr>Punctuation</vt:lpstr>
      <vt:lpstr>Java primitive data types</vt:lpstr>
      <vt:lpstr>Boolean</vt:lpstr>
      <vt:lpstr>Char</vt:lpstr>
      <vt:lpstr>String literals</vt:lpstr>
      <vt:lpstr>Integer Types and Wrapper Classes</vt:lpstr>
      <vt:lpstr>Floating-Point Types</vt:lpstr>
      <vt:lpstr>Real Numbers</vt:lpstr>
      <vt:lpstr>Float and Double Special Values</vt:lpstr>
      <vt:lpstr>Integer, float and Decimal Behaviours</vt:lpstr>
      <vt:lpstr>Primitive Type Casts</vt:lpstr>
      <vt:lpstr>Side Effects</vt:lpstr>
      <vt:lpstr>The Conditional Operator</vt:lpstr>
      <vt:lpstr>The instanceof Operator</vt:lpstr>
      <vt:lpstr>Labelled Statements</vt:lpstr>
      <vt:lpstr>Method Signature</vt:lpstr>
      <vt:lpstr>Method Signature Details</vt:lpstr>
      <vt:lpstr>Example Method Definitions</vt:lpstr>
      <vt:lpstr>Constructor</vt:lpstr>
      <vt:lpstr>Classes and Objects</vt:lpstr>
      <vt:lpstr>Classes</vt:lpstr>
      <vt:lpstr>Class Variables and Instance Variables</vt:lpstr>
      <vt:lpstr>Memory states when a reference variable is declared and assigned</vt:lpstr>
      <vt:lpstr>Using Dot Notation to Access Fields of a Class</vt:lpstr>
      <vt:lpstr>Default Initialization of Fields</vt:lpstr>
      <vt:lpstr>Definition of a Lambda Expression</vt:lpstr>
      <vt:lpstr>Java Files</vt:lpstr>
      <vt:lpstr>Development Environment Setup</vt:lpstr>
      <vt:lpstr>Using Apache Derby as a Database</vt:lpstr>
      <vt:lpstr>Note on Environment Variables</vt:lpstr>
      <vt:lpstr>The ij Tool</vt:lpstr>
      <vt:lpstr>Connecting to a Derby Database from Java</vt:lpstr>
      <vt:lpstr>Simple App (provided with Apache Derby)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rf711</dc:creator>
  <cp:lastModifiedBy>rf711</cp:lastModifiedBy>
  <cp:revision>241</cp:revision>
  <dcterms:created xsi:type="dcterms:W3CDTF">2015-10-22T19:42:40Z</dcterms:created>
  <dcterms:modified xsi:type="dcterms:W3CDTF">2017-10-26T10:10:31Z</dcterms:modified>
</cp:coreProperties>
</file>