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SemiBold"/>
      <p:regular r:id="rId23"/>
      <p:bold r:id="rId24"/>
      <p:italic r:id="rId25"/>
      <p:boldItalic r:id="rId26"/>
    </p:embeddedFont>
    <p:embeddedFont>
      <p:font typeface="Nunito"/>
      <p:regular r:id="rId27"/>
      <p:bold r:id="rId28"/>
      <p:italic r:id="rId29"/>
      <p:boldItalic r:id="rId30"/>
    </p:embeddedFont>
    <p:embeddedFont>
      <p:font typeface="Maven Pro"/>
      <p:regular r:id="rId31"/>
      <p:bold r:id="rId32"/>
    </p:embeddedFont>
    <p:embeddedFont>
      <p:font typeface="Maven Pro Medium"/>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SemiBold-bold.fntdata"/><Relationship Id="rId23" Type="http://schemas.openxmlformats.org/officeDocument/2006/relationships/font" Target="fonts/NunitoSemiBo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SemiBold-boldItalic.fntdata"/><Relationship Id="rId25" Type="http://schemas.openxmlformats.org/officeDocument/2006/relationships/font" Target="fonts/NunitoSemiBold-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6.xml"/><Relationship Id="rId33" Type="http://schemas.openxmlformats.org/officeDocument/2006/relationships/font" Target="fonts/MavenProMedium-regular.fntdata"/><Relationship Id="rId10" Type="http://schemas.openxmlformats.org/officeDocument/2006/relationships/slide" Target="slides/slide5.xml"/><Relationship Id="rId32"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avenProMedium-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77075cac6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77075cac6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77075cac6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77075cac6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ebbfca2d4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ebbfca2d4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ebbfca2d4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ebbfca2d4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ebbfca2d4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ebbfca2d4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ebbfca2d4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ebbfca2d4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ebbfca2d4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ebbfca2d4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ebbfca2d46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ebbfca2d46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eb97495184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eb97495184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eb97495184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eb97495184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eb97495184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eb97495184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eb97495184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eb97495184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hyperlink" Target="mailto:kaneezmasoomaofficial@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1.jpg"/><Relationship Id="rId4" Type="http://schemas.openxmlformats.org/officeDocument/2006/relationships/image" Target="../media/image14.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1.jp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1.jp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1.jpg"/><Relationship Id="rId4" Type="http://schemas.openxmlformats.org/officeDocument/2006/relationships/image" Target="../media/image20.png"/><Relationship Id="rId5"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1.jpg"/><Relationship Id="rId4" Type="http://schemas.openxmlformats.org/officeDocument/2006/relationships/image" Target="../media/image18.png"/><Relationship Id="rId5"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1.jp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983075" y="163528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Amazon Sales Analysis</a:t>
            </a:r>
            <a:endParaRPr/>
          </a:p>
        </p:txBody>
      </p:sp>
      <p:sp>
        <p:nvSpPr>
          <p:cNvPr id="278" name="Google Shape;278;p13"/>
          <p:cNvSpPr txBox="1"/>
          <p:nvPr>
            <p:ph idx="1" type="subTitle"/>
          </p:nvPr>
        </p:nvSpPr>
        <p:spPr>
          <a:xfrm>
            <a:off x="983075" y="3765625"/>
            <a:ext cx="42555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By: Kaneez Masoo</a:t>
            </a:r>
            <a:r>
              <a:rPr lang="en"/>
              <a:t>ma</a:t>
            </a:r>
            <a:endParaRPr/>
          </a:p>
          <a:p>
            <a:pPr indent="0" lvl="0" marL="0" rtl="0" algn="l">
              <a:spcBef>
                <a:spcPts val="0"/>
              </a:spcBef>
              <a:spcAft>
                <a:spcPts val="0"/>
              </a:spcAft>
              <a:buNone/>
            </a:pPr>
            <a:r>
              <a:rPr lang="en"/>
              <a:t>Email: </a:t>
            </a:r>
            <a:r>
              <a:rPr lang="en" u="sng">
                <a:solidFill>
                  <a:srgbClr val="13F2F2"/>
                </a:solidFill>
                <a:hlinkClick r:id="rId4">
                  <a:extLst>
                    <a:ext uri="{A12FA001-AC4F-418D-AE19-62706E023703}">
                      <ahyp:hlinkClr val="tx"/>
                    </a:ext>
                  </a:extLst>
                </a:hlinkClick>
              </a:rPr>
              <a:t>kaneezmasoomaofficial@gmail.com</a:t>
            </a:r>
            <a:endParaRPr>
              <a:solidFill>
                <a:srgbClr val="13F2F2"/>
              </a:solidFill>
            </a:endParaRPr>
          </a:p>
          <a:p>
            <a:pPr indent="0" lvl="0" marL="0" rtl="0" algn="l">
              <a:spcBef>
                <a:spcPts val="0"/>
              </a:spcBef>
              <a:spcAft>
                <a:spcPts val="0"/>
              </a:spcAft>
              <a:buNone/>
            </a:pPr>
            <a:r>
              <a:t/>
            </a:r>
            <a:endParaRPr/>
          </a:p>
        </p:txBody>
      </p:sp>
      <p:sp>
        <p:nvSpPr>
          <p:cNvPr id="279" name="Google Shape;279;p13"/>
          <p:cNvSpPr txBox="1"/>
          <p:nvPr>
            <p:ph idx="1" type="subTitle"/>
          </p:nvPr>
        </p:nvSpPr>
        <p:spPr>
          <a:xfrm>
            <a:off x="983075" y="3070225"/>
            <a:ext cx="4255500" cy="695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Comprehensive Sales Data Review</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7" name="Shape 357"/>
        <p:cNvGrpSpPr/>
        <p:nvPr/>
      </p:nvGrpSpPr>
      <p:grpSpPr>
        <a:xfrm>
          <a:off x="0" y="0"/>
          <a:ext cx="0" cy="0"/>
          <a:chOff x="0" y="0"/>
          <a:chExt cx="0" cy="0"/>
        </a:xfrm>
      </p:grpSpPr>
      <p:sp>
        <p:nvSpPr>
          <p:cNvPr id="358" name="Google Shape;358;p22"/>
          <p:cNvSpPr txBox="1"/>
          <p:nvPr>
            <p:ph type="title"/>
          </p:nvPr>
        </p:nvSpPr>
        <p:spPr>
          <a:xfrm>
            <a:off x="243300" y="184975"/>
            <a:ext cx="5008500" cy="81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solidFill>
                  <a:srgbClr val="13F2F2"/>
                </a:solidFill>
              </a:rPr>
              <a:t>Overall Sales Overview</a:t>
            </a:r>
            <a:endParaRPr sz="2820">
              <a:solidFill>
                <a:srgbClr val="13F2F2"/>
              </a:solidFill>
            </a:endParaRPr>
          </a:p>
          <a:p>
            <a:pPr indent="0" lvl="0" marL="0" rtl="0" algn="l">
              <a:spcBef>
                <a:spcPts val="0"/>
              </a:spcBef>
              <a:spcAft>
                <a:spcPts val="0"/>
              </a:spcAft>
              <a:buSzPts val="990"/>
              <a:buNone/>
            </a:pPr>
            <a:r>
              <a:t/>
            </a:r>
            <a:endParaRPr sz="2820"/>
          </a:p>
          <a:p>
            <a:pPr indent="0" lvl="0" marL="0" rtl="0" algn="l">
              <a:spcBef>
                <a:spcPts val="0"/>
              </a:spcBef>
              <a:spcAft>
                <a:spcPts val="0"/>
              </a:spcAft>
              <a:buSzPts val="990"/>
              <a:buNone/>
            </a:pPr>
            <a:r>
              <a:t/>
            </a:r>
            <a:endParaRPr sz="2820"/>
          </a:p>
        </p:txBody>
      </p:sp>
      <p:sp>
        <p:nvSpPr>
          <p:cNvPr id="359" name="Google Shape;359;p22"/>
          <p:cNvSpPr txBox="1"/>
          <p:nvPr>
            <p:ph idx="1" type="body"/>
          </p:nvPr>
        </p:nvSpPr>
        <p:spPr>
          <a:xfrm>
            <a:off x="243300" y="852650"/>
            <a:ext cx="4965900" cy="413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D9D9D9"/>
                </a:solidFill>
              </a:rPr>
              <a:t>Total Revenue:</a:t>
            </a:r>
            <a:r>
              <a:rPr b="1" lang="en" sz="1400">
                <a:solidFill>
                  <a:srgbClr val="13F2F2"/>
                </a:solidFill>
              </a:rPr>
              <a:t> </a:t>
            </a:r>
            <a:r>
              <a:rPr lang="en" sz="1400">
                <a:solidFill>
                  <a:srgbClr val="13F2F2"/>
                </a:solidFill>
              </a:rPr>
              <a:t>$137.35M</a:t>
            </a:r>
            <a:endParaRPr sz="1400">
              <a:solidFill>
                <a:srgbClr val="13F2F2"/>
              </a:solidFill>
            </a:endParaRPr>
          </a:p>
          <a:p>
            <a:pPr indent="0" lvl="0" marL="0" rtl="0" algn="l">
              <a:spcBef>
                <a:spcPts val="1200"/>
              </a:spcBef>
              <a:spcAft>
                <a:spcPts val="0"/>
              </a:spcAft>
              <a:buNone/>
            </a:pPr>
            <a:r>
              <a:rPr b="1" lang="en" sz="1400">
                <a:solidFill>
                  <a:srgbClr val="D9D9D9"/>
                </a:solidFill>
              </a:rPr>
              <a:t>Total Units Sold:</a:t>
            </a:r>
            <a:r>
              <a:rPr lang="en" sz="1400">
                <a:solidFill>
                  <a:srgbClr val="13F2F2"/>
                </a:solidFill>
              </a:rPr>
              <a:t> 513K</a:t>
            </a:r>
            <a:endParaRPr sz="1400">
              <a:solidFill>
                <a:srgbClr val="13F2F2"/>
              </a:solidFill>
            </a:endParaRPr>
          </a:p>
          <a:p>
            <a:pPr indent="0" lvl="0" marL="0" rtl="0" algn="l">
              <a:spcBef>
                <a:spcPts val="1200"/>
              </a:spcBef>
              <a:spcAft>
                <a:spcPts val="0"/>
              </a:spcAft>
              <a:buNone/>
            </a:pPr>
            <a:r>
              <a:rPr b="1" lang="en" sz="1400">
                <a:solidFill>
                  <a:srgbClr val="CCCCCC"/>
                </a:solidFill>
              </a:rPr>
              <a:t>Total Profit:</a:t>
            </a:r>
            <a:r>
              <a:rPr lang="en" sz="1400">
                <a:solidFill>
                  <a:srgbClr val="CCCCCC"/>
                </a:solidFill>
              </a:rPr>
              <a:t> </a:t>
            </a:r>
            <a:r>
              <a:rPr lang="en" sz="1400">
                <a:solidFill>
                  <a:srgbClr val="13F2F2"/>
                </a:solidFill>
              </a:rPr>
              <a:t>$44.17M</a:t>
            </a:r>
            <a:endParaRPr sz="1400">
              <a:solidFill>
                <a:srgbClr val="13F2F2"/>
              </a:solidFill>
            </a:endParaRPr>
          </a:p>
          <a:p>
            <a:pPr indent="0" lvl="0" marL="0" rtl="0" algn="l">
              <a:spcBef>
                <a:spcPts val="1200"/>
              </a:spcBef>
              <a:spcAft>
                <a:spcPts val="0"/>
              </a:spcAft>
              <a:buNone/>
            </a:pPr>
            <a:r>
              <a:rPr b="1" lang="en" sz="1400">
                <a:solidFill>
                  <a:srgbClr val="D9D9D9"/>
                </a:solidFill>
              </a:rPr>
              <a:t>Total Cost:</a:t>
            </a:r>
            <a:r>
              <a:rPr lang="en" sz="1400">
                <a:solidFill>
                  <a:srgbClr val="D9D9D9"/>
                </a:solidFill>
              </a:rPr>
              <a:t> </a:t>
            </a:r>
            <a:r>
              <a:rPr lang="en" sz="1400">
                <a:solidFill>
                  <a:srgbClr val="13F2F2"/>
                </a:solidFill>
              </a:rPr>
              <a:t>$93.18M</a:t>
            </a:r>
            <a:endParaRPr sz="1400">
              <a:solidFill>
                <a:srgbClr val="13F2F2"/>
              </a:solidFill>
            </a:endParaRPr>
          </a:p>
          <a:p>
            <a:pPr indent="0" lvl="0" marL="0" rtl="0" algn="l">
              <a:spcBef>
                <a:spcPts val="1200"/>
              </a:spcBef>
              <a:spcAft>
                <a:spcPts val="0"/>
              </a:spcAft>
              <a:buNone/>
            </a:pPr>
            <a:r>
              <a:rPr b="1" lang="en" sz="1408">
                <a:solidFill>
                  <a:srgbClr val="13F2F2"/>
                </a:solidFill>
              </a:rPr>
              <a:t>-</a:t>
            </a:r>
            <a:r>
              <a:rPr lang="en" sz="1408">
                <a:solidFill>
                  <a:srgbClr val="13F2F2"/>
                </a:solidFill>
              </a:rPr>
              <a:t> </a:t>
            </a:r>
            <a:r>
              <a:rPr lang="en" sz="1408">
                <a:solidFill>
                  <a:srgbClr val="13F2F2"/>
                </a:solidFill>
              </a:rPr>
              <a:t>Revenue peaked in 2012 at $32M, with fluctuations observed in subsequent years.</a:t>
            </a:r>
            <a:endParaRPr sz="1408">
              <a:solidFill>
                <a:srgbClr val="13F2F2"/>
              </a:solidFill>
            </a:endParaRPr>
          </a:p>
          <a:p>
            <a:pPr indent="0" lvl="0" marL="0" rtl="0" algn="l">
              <a:spcBef>
                <a:spcPts val="1200"/>
              </a:spcBef>
              <a:spcAft>
                <a:spcPts val="0"/>
              </a:spcAft>
              <a:buNone/>
            </a:pPr>
            <a:r>
              <a:rPr b="1" lang="en" sz="1408">
                <a:solidFill>
                  <a:srgbClr val="13F2F2"/>
                </a:solidFill>
              </a:rPr>
              <a:t>- </a:t>
            </a:r>
            <a:r>
              <a:rPr lang="en" sz="1408">
                <a:solidFill>
                  <a:srgbClr val="13F2F2"/>
                </a:solidFill>
              </a:rPr>
              <a:t>Revenue peaks in February and November, indicating seasonality in sales.</a:t>
            </a:r>
            <a:endParaRPr sz="1408">
              <a:solidFill>
                <a:srgbClr val="13F2F2"/>
              </a:solidFill>
            </a:endParaRPr>
          </a:p>
          <a:p>
            <a:pPr indent="0" lvl="0" marL="0" rtl="0" algn="l">
              <a:spcBef>
                <a:spcPts val="1200"/>
              </a:spcBef>
              <a:spcAft>
                <a:spcPts val="0"/>
              </a:spcAft>
              <a:buNone/>
            </a:pPr>
            <a:r>
              <a:t/>
            </a:r>
            <a:endParaRPr sz="1408">
              <a:solidFill>
                <a:srgbClr val="13F2F2"/>
              </a:solidFill>
            </a:endParaRPr>
          </a:p>
          <a:p>
            <a:pPr indent="0" lvl="0" marL="0" rtl="0" algn="l">
              <a:spcBef>
                <a:spcPts val="1200"/>
              </a:spcBef>
              <a:spcAft>
                <a:spcPts val="0"/>
              </a:spcAft>
              <a:buNone/>
            </a:pPr>
            <a:r>
              <a:t/>
            </a:r>
            <a:endParaRPr sz="1508">
              <a:solidFill>
                <a:srgbClr val="13F2F2"/>
              </a:solidFill>
            </a:endParaRPr>
          </a:p>
          <a:p>
            <a:pPr indent="0" lvl="0" marL="0" rtl="0" algn="l">
              <a:spcBef>
                <a:spcPts val="1200"/>
              </a:spcBef>
              <a:spcAft>
                <a:spcPts val="1200"/>
              </a:spcAft>
              <a:buNone/>
            </a:pPr>
            <a:r>
              <a:t/>
            </a:r>
            <a:endParaRPr/>
          </a:p>
        </p:txBody>
      </p:sp>
      <p:pic>
        <p:nvPicPr>
          <p:cNvPr id="360" name="Google Shape;360;p22"/>
          <p:cNvPicPr preferRelativeResize="0"/>
          <p:nvPr/>
        </p:nvPicPr>
        <p:blipFill>
          <a:blip r:embed="rId4">
            <a:alphaModFix/>
          </a:blip>
          <a:stretch>
            <a:fillRect/>
          </a:stretch>
        </p:blipFill>
        <p:spPr>
          <a:xfrm>
            <a:off x="5028975" y="113975"/>
            <a:ext cx="3962625" cy="2415350"/>
          </a:xfrm>
          <a:prstGeom prst="rect">
            <a:avLst/>
          </a:prstGeom>
          <a:noFill/>
          <a:ln>
            <a:noFill/>
          </a:ln>
        </p:spPr>
      </p:pic>
      <p:pic>
        <p:nvPicPr>
          <p:cNvPr id="361" name="Google Shape;361;p22"/>
          <p:cNvPicPr preferRelativeResize="0"/>
          <p:nvPr/>
        </p:nvPicPr>
        <p:blipFill>
          <a:blip r:embed="rId5">
            <a:alphaModFix/>
          </a:blip>
          <a:stretch>
            <a:fillRect/>
          </a:stretch>
        </p:blipFill>
        <p:spPr>
          <a:xfrm>
            <a:off x="5028975" y="2752725"/>
            <a:ext cx="3962625" cy="2238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5" name="Shape 365"/>
        <p:cNvGrpSpPr/>
        <p:nvPr/>
      </p:nvGrpSpPr>
      <p:grpSpPr>
        <a:xfrm>
          <a:off x="0" y="0"/>
          <a:ext cx="0" cy="0"/>
          <a:chOff x="0" y="0"/>
          <a:chExt cx="0" cy="0"/>
        </a:xfrm>
      </p:grpSpPr>
      <p:sp>
        <p:nvSpPr>
          <p:cNvPr id="366" name="Google Shape;366;p23"/>
          <p:cNvSpPr txBox="1"/>
          <p:nvPr>
            <p:ph type="title"/>
          </p:nvPr>
        </p:nvSpPr>
        <p:spPr>
          <a:xfrm>
            <a:off x="243300" y="184975"/>
            <a:ext cx="8609700" cy="81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solidFill>
                  <a:srgbClr val="13F2F2"/>
                </a:solidFill>
              </a:rPr>
              <a:t>Profit Distribution by Region and Country</a:t>
            </a:r>
            <a:endParaRPr sz="2820">
              <a:solidFill>
                <a:srgbClr val="13F2F2"/>
              </a:solidFill>
            </a:endParaRPr>
          </a:p>
          <a:p>
            <a:pPr indent="0" lvl="0" marL="0" rtl="0" algn="l">
              <a:spcBef>
                <a:spcPts val="0"/>
              </a:spcBef>
              <a:spcAft>
                <a:spcPts val="0"/>
              </a:spcAft>
              <a:buSzPts val="990"/>
              <a:buNone/>
            </a:pPr>
            <a:r>
              <a:t/>
            </a:r>
            <a:endParaRPr sz="2820"/>
          </a:p>
          <a:p>
            <a:pPr indent="0" lvl="0" marL="0" rtl="0" algn="l">
              <a:spcBef>
                <a:spcPts val="0"/>
              </a:spcBef>
              <a:spcAft>
                <a:spcPts val="0"/>
              </a:spcAft>
              <a:buSzPts val="990"/>
              <a:buNone/>
            </a:pPr>
            <a:r>
              <a:t/>
            </a:r>
            <a:endParaRPr sz="2820"/>
          </a:p>
        </p:txBody>
      </p:sp>
      <p:sp>
        <p:nvSpPr>
          <p:cNvPr id="367" name="Google Shape;367;p23"/>
          <p:cNvSpPr txBox="1"/>
          <p:nvPr>
            <p:ph idx="1" type="body"/>
          </p:nvPr>
        </p:nvSpPr>
        <p:spPr>
          <a:xfrm>
            <a:off x="65750" y="3758475"/>
            <a:ext cx="9014400" cy="1198500"/>
          </a:xfrm>
          <a:prstGeom prst="rect">
            <a:avLst/>
          </a:prstGeom>
        </p:spPr>
        <p:txBody>
          <a:bodyPr anchorCtr="0" anchor="t" bIns="91425" lIns="91425" spcFirstLastPara="1" rIns="91425" wrap="square" tIns="91425">
            <a:normAutofit fontScale="25000" lnSpcReduction="20000"/>
          </a:bodyPr>
          <a:lstStyle/>
          <a:p>
            <a:pPr indent="0" lvl="0" marL="0" rtl="0" algn="l">
              <a:lnSpc>
                <a:spcPct val="90000"/>
              </a:lnSpc>
              <a:spcBef>
                <a:spcPts val="0"/>
              </a:spcBef>
              <a:spcAft>
                <a:spcPts val="0"/>
              </a:spcAft>
              <a:buNone/>
            </a:pPr>
            <a:r>
              <a:rPr b="1" lang="en" sz="4900">
                <a:solidFill>
                  <a:srgbClr val="D9D9D9"/>
                </a:solidFill>
              </a:rPr>
              <a:t>Top Countries by Profit:</a:t>
            </a:r>
            <a:r>
              <a:rPr lang="en" sz="4900">
                <a:solidFill>
                  <a:srgbClr val="D9D9D9"/>
                </a:solidFill>
                <a:latin typeface="Nunito SemiBold"/>
                <a:ea typeface="Nunito SemiBold"/>
                <a:cs typeface="Nunito SemiBold"/>
                <a:sym typeface="Nunito SemiBold"/>
              </a:rPr>
              <a:t> </a:t>
            </a:r>
            <a:r>
              <a:rPr lang="en" sz="4900">
                <a:solidFill>
                  <a:srgbClr val="13F2F2"/>
                </a:solidFill>
              </a:rPr>
              <a:t>Djibouti, Myanmar, Pakistan, Samoa, Honduras, Iceland, Azerbaijan.</a:t>
            </a:r>
            <a:endParaRPr sz="4900">
              <a:solidFill>
                <a:srgbClr val="13F2F2"/>
              </a:solidFill>
            </a:endParaRPr>
          </a:p>
          <a:p>
            <a:pPr indent="0" lvl="0" marL="0" rtl="0" algn="l">
              <a:lnSpc>
                <a:spcPct val="90000"/>
              </a:lnSpc>
              <a:spcBef>
                <a:spcPts val="600"/>
              </a:spcBef>
              <a:spcAft>
                <a:spcPts val="0"/>
              </a:spcAft>
              <a:buNone/>
            </a:pPr>
            <a:r>
              <a:rPr b="1" lang="en" sz="4900">
                <a:solidFill>
                  <a:srgbClr val="D9D9D9"/>
                </a:solidFill>
              </a:rPr>
              <a:t>Leading Regions:</a:t>
            </a:r>
            <a:r>
              <a:rPr lang="en" sz="4900">
                <a:solidFill>
                  <a:srgbClr val="D9D9D9"/>
                </a:solidFill>
              </a:rPr>
              <a:t> </a:t>
            </a:r>
            <a:r>
              <a:rPr lang="en" sz="4900">
                <a:solidFill>
                  <a:srgbClr val="13F2F2"/>
                </a:solidFill>
              </a:rPr>
              <a:t>Sub-Saharan Africa and Europe show the highest total profits.</a:t>
            </a:r>
            <a:endParaRPr sz="4900">
              <a:solidFill>
                <a:srgbClr val="13F2F2"/>
              </a:solidFill>
            </a:endParaRPr>
          </a:p>
          <a:p>
            <a:pPr indent="0" lvl="0" marL="0" rtl="0" algn="l">
              <a:lnSpc>
                <a:spcPct val="90000"/>
              </a:lnSpc>
              <a:spcBef>
                <a:spcPts val="600"/>
              </a:spcBef>
              <a:spcAft>
                <a:spcPts val="0"/>
              </a:spcAft>
              <a:buNone/>
            </a:pPr>
            <a:r>
              <a:rPr b="1" lang="en" sz="4900">
                <a:solidFill>
                  <a:srgbClr val="D9D9D9"/>
                </a:solidFill>
              </a:rPr>
              <a:t>Moderate Performers:</a:t>
            </a:r>
            <a:r>
              <a:rPr lang="en" sz="4900">
                <a:solidFill>
                  <a:srgbClr val="D9D9D9"/>
                </a:solidFill>
              </a:rPr>
              <a:t> </a:t>
            </a:r>
            <a:r>
              <a:rPr lang="en" sz="4900">
                <a:solidFill>
                  <a:srgbClr val="13F2F2"/>
                </a:solidFill>
              </a:rPr>
              <a:t>Asia, Middle East and North Africa, Australia and Oceania, and Central America and the Caribbean.</a:t>
            </a:r>
            <a:endParaRPr sz="4900">
              <a:solidFill>
                <a:srgbClr val="13F2F2"/>
              </a:solidFill>
            </a:endParaRPr>
          </a:p>
          <a:p>
            <a:pPr indent="0" lvl="0" marL="0" rtl="0" algn="l">
              <a:lnSpc>
                <a:spcPct val="90000"/>
              </a:lnSpc>
              <a:spcBef>
                <a:spcPts val="600"/>
              </a:spcBef>
              <a:spcAft>
                <a:spcPts val="0"/>
              </a:spcAft>
              <a:buNone/>
            </a:pPr>
            <a:r>
              <a:rPr b="1" lang="en" sz="4900">
                <a:solidFill>
                  <a:srgbClr val="D9D9D9"/>
                </a:solidFill>
              </a:rPr>
              <a:t>Lowest Profit:</a:t>
            </a:r>
            <a:r>
              <a:rPr lang="en" sz="4900">
                <a:solidFill>
                  <a:srgbClr val="13F2F2"/>
                </a:solidFill>
              </a:rPr>
              <a:t> North America indicates more localized economic contributions.</a:t>
            </a:r>
            <a:endParaRPr sz="4900">
              <a:solidFill>
                <a:srgbClr val="13F2F2"/>
              </a:solidFill>
            </a:endParaRPr>
          </a:p>
          <a:p>
            <a:pPr indent="0" lvl="0" marL="0" rtl="0" algn="l">
              <a:lnSpc>
                <a:spcPct val="90000"/>
              </a:lnSpc>
              <a:spcBef>
                <a:spcPts val="600"/>
              </a:spcBef>
              <a:spcAft>
                <a:spcPts val="0"/>
              </a:spcAft>
              <a:buNone/>
            </a:pPr>
            <a:r>
              <a:t/>
            </a:r>
            <a:endParaRPr sz="4900">
              <a:solidFill>
                <a:srgbClr val="13F2F2"/>
              </a:solidFill>
            </a:endParaRPr>
          </a:p>
          <a:p>
            <a:pPr indent="0" lvl="0" marL="0" rtl="0" algn="l">
              <a:spcBef>
                <a:spcPts val="6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68" name="Google Shape;368;p23"/>
          <p:cNvPicPr preferRelativeResize="0"/>
          <p:nvPr/>
        </p:nvPicPr>
        <p:blipFill>
          <a:blip r:embed="rId4">
            <a:alphaModFix/>
          </a:blip>
          <a:stretch>
            <a:fillRect/>
          </a:stretch>
        </p:blipFill>
        <p:spPr>
          <a:xfrm>
            <a:off x="291025" y="809750"/>
            <a:ext cx="8561951" cy="2800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2" name="Shape 372"/>
        <p:cNvGrpSpPr/>
        <p:nvPr/>
      </p:nvGrpSpPr>
      <p:grpSpPr>
        <a:xfrm>
          <a:off x="0" y="0"/>
          <a:ext cx="0" cy="0"/>
          <a:chOff x="0" y="0"/>
          <a:chExt cx="0" cy="0"/>
        </a:xfrm>
      </p:grpSpPr>
      <p:sp>
        <p:nvSpPr>
          <p:cNvPr id="373" name="Google Shape;373;p24"/>
          <p:cNvSpPr txBox="1"/>
          <p:nvPr>
            <p:ph type="title"/>
          </p:nvPr>
        </p:nvSpPr>
        <p:spPr>
          <a:xfrm>
            <a:off x="147850" y="100125"/>
            <a:ext cx="5008500" cy="81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solidFill>
                  <a:srgbClr val="13F2F2"/>
                </a:solidFill>
              </a:rPr>
              <a:t>Profit Margin by Item Type</a:t>
            </a:r>
            <a:endParaRPr sz="2820">
              <a:solidFill>
                <a:srgbClr val="13F2F2"/>
              </a:solidFill>
            </a:endParaRPr>
          </a:p>
          <a:p>
            <a:pPr indent="0" lvl="0" marL="0" rtl="0" algn="l">
              <a:spcBef>
                <a:spcPts val="0"/>
              </a:spcBef>
              <a:spcAft>
                <a:spcPts val="0"/>
              </a:spcAft>
              <a:buSzPts val="990"/>
              <a:buNone/>
            </a:pPr>
            <a:r>
              <a:t/>
            </a:r>
            <a:endParaRPr sz="2820"/>
          </a:p>
          <a:p>
            <a:pPr indent="0" lvl="0" marL="0" rtl="0" algn="l">
              <a:spcBef>
                <a:spcPts val="0"/>
              </a:spcBef>
              <a:spcAft>
                <a:spcPts val="0"/>
              </a:spcAft>
              <a:buSzPts val="990"/>
              <a:buNone/>
            </a:pPr>
            <a:r>
              <a:t/>
            </a:r>
            <a:endParaRPr sz="2820"/>
          </a:p>
        </p:txBody>
      </p:sp>
      <p:sp>
        <p:nvSpPr>
          <p:cNvPr id="374" name="Google Shape;374;p24"/>
          <p:cNvSpPr txBox="1"/>
          <p:nvPr>
            <p:ph idx="1" type="body"/>
          </p:nvPr>
        </p:nvSpPr>
        <p:spPr>
          <a:xfrm>
            <a:off x="202675" y="831450"/>
            <a:ext cx="4507200" cy="3414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solidFill>
                  <a:srgbClr val="D9D9D9"/>
                </a:solidFill>
              </a:rPr>
              <a:t>Cosmetics </a:t>
            </a:r>
            <a:r>
              <a:rPr lang="en" sz="1400">
                <a:solidFill>
                  <a:srgbClr val="13F2F2"/>
                </a:solidFill>
              </a:rPr>
              <a:t>lead in revenue ($36.60M) but have a moderate profit margin (39.77%).</a:t>
            </a:r>
            <a:endParaRPr sz="1400">
              <a:solidFill>
                <a:srgbClr val="13F2F2"/>
              </a:solidFill>
            </a:endParaRPr>
          </a:p>
          <a:p>
            <a:pPr indent="0" lvl="0" marL="0" rtl="0" algn="l">
              <a:spcBef>
                <a:spcPts val="1200"/>
              </a:spcBef>
              <a:spcAft>
                <a:spcPts val="0"/>
              </a:spcAft>
              <a:buNone/>
            </a:pPr>
            <a:r>
              <a:rPr lang="en" sz="1400">
                <a:solidFill>
                  <a:srgbClr val="D9D9D9"/>
                </a:solidFill>
              </a:rPr>
              <a:t>Clothes</a:t>
            </a:r>
            <a:r>
              <a:rPr lang="en" sz="1400">
                <a:solidFill>
                  <a:srgbClr val="13F2F2"/>
                </a:solidFill>
              </a:rPr>
              <a:t> combine high profit margin (67.20%) with substantial revenue ($7.79M), making them highly profitable.</a:t>
            </a:r>
            <a:endParaRPr sz="1400">
              <a:solidFill>
                <a:srgbClr val="13F2F2"/>
              </a:solidFill>
            </a:endParaRPr>
          </a:p>
          <a:p>
            <a:pPr indent="0" lvl="0" marL="0" rtl="0" algn="l">
              <a:spcBef>
                <a:spcPts val="1200"/>
              </a:spcBef>
              <a:spcAft>
                <a:spcPts val="0"/>
              </a:spcAft>
              <a:buNone/>
            </a:pPr>
            <a:r>
              <a:rPr lang="en" sz="1400">
                <a:solidFill>
                  <a:srgbClr val="CCCCCC"/>
                </a:solidFill>
              </a:rPr>
              <a:t>Office Supplies </a:t>
            </a:r>
            <a:r>
              <a:rPr lang="en" sz="1400">
                <a:solidFill>
                  <a:srgbClr val="13F2F2"/>
                </a:solidFill>
              </a:rPr>
              <a:t>has low profit margin (19.39%) despite generating significant revenue ($30.58M).</a:t>
            </a:r>
            <a:endParaRPr sz="1400">
              <a:solidFill>
                <a:srgbClr val="13F2F2"/>
              </a:solidFill>
            </a:endParaRPr>
          </a:p>
          <a:p>
            <a:pPr indent="0" lvl="0" marL="0" rtl="0" algn="l">
              <a:spcBef>
                <a:spcPts val="1200"/>
              </a:spcBef>
              <a:spcAft>
                <a:spcPts val="0"/>
              </a:spcAft>
              <a:buNone/>
            </a:pPr>
            <a:r>
              <a:rPr lang="en" sz="1400">
                <a:solidFill>
                  <a:srgbClr val="D9D9D9"/>
                </a:solidFill>
              </a:rPr>
              <a:t>Fruits</a:t>
            </a:r>
            <a:r>
              <a:rPr lang="en" sz="1400">
                <a:solidFill>
                  <a:srgbClr val="13F2F2"/>
                </a:solidFill>
              </a:rPr>
              <a:t> ($0.47M) and </a:t>
            </a:r>
            <a:r>
              <a:rPr lang="en" sz="1400">
                <a:solidFill>
                  <a:srgbClr val="D9D9D9"/>
                </a:solidFill>
              </a:rPr>
              <a:t>Vegetables</a:t>
            </a:r>
            <a:r>
              <a:rPr lang="en" sz="1400">
                <a:solidFill>
                  <a:srgbClr val="13F2F2"/>
                </a:solidFill>
              </a:rPr>
              <a:t> ($3.09M) have lower revenues but maintain modest profit margins (25.8% and 40.98%, respectively).</a:t>
            </a:r>
            <a:endParaRPr sz="1400">
              <a:solidFill>
                <a:srgbClr val="13F2F2"/>
              </a:solidFill>
            </a:endParaRPr>
          </a:p>
          <a:p>
            <a:pPr indent="0" lvl="0" marL="0" rtl="0" algn="l">
              <a:spcBef>
                <a:spcPts val="1200"/>
              </a:spcBef>
              <a:spcAft>
                <a:spcPts val="1200"/>
              </a:spcAft>
              <a:buNone/>
            </a:pPr>
            <a:r>
              <a:t/>
            </a:r>
            <a:endParaRPr>
              <a:solidFill>
                <a:srgbClr val="13F2F2"/>
              </a:solidFill>
            </a:endParaRPr>
          </a:p>
        </p:txBody>
      </p:sp>
      <p:pic>
        <p:nvPicPr>
          <p:cNvPr id="375" name="Google Shape;375;p24"/>
          <p:cNvPicPr preferRelativeResize="0"/>
          <p:nvPr/>
        </p:nvPicPr>
        <p:blipFill rotWithShape="1">
          <a:blip r:embed="rId4">
            <a:alphaModFix/>
          </a:blip>
          <a:srcRect b="1263" l="-1265" r="0" t="0"/>
          <a:stretch/>
        </p:blipFill>
        <p:spPr>
          <a:xfrm>
            <a:off x="4709875" y="831450"/>
            <a:ext cx="4302925" cy="3330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9" name="Shape 379"/>
        <p:cNvGrpSpPr/>
        <p:nvPr/>
      </p:nvGrpSpPr>
      <p:grpSpPr>
        <a:xfrm>
          <a:off x="0" y="0"/>
          <a:ext cx="0" cy="0"/>
          <a:chOff x="0" y="0"/>
          <a:chExt cx="0" cy="0"/>
        </a:xfrm>
      </p:grpSpPr>
      <p:sp>
        <p:nvSpPr>
          <p:cNvPr id="380" name="Google Shape;380;p25"/>
          <p:cNvSpPr txBox="1"/>
          <p:nvPr>
            <p:ph type="title"/>
          </p:nvPr>
        </p:nvSpPr>
        <p:spPr>
          <a:xfrm>
            <a:off x="243300" y="68175"/>
            <a:ext cx="8179200" cy="81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solidFill>
                  <a:srgbClr val="13F2F2"/>
                </a:solidFill>
              </a:rPr>
              <a:t>Sales by </a:t>
            </a:r>
            <a:r>
              <a:rPr lang="en" sz="2820">
                <a:solidFill>
                  <a:srgbClr val="13F2F2"/>
                </a:solidFill>
              </a:rPr>
              <a:t>Items, </a:t>
            </a:r>
            <a:r>
              <a:rPr lang="en" sz="2820">
                <a:solidFill>
                  <a:srgbClr val="13F2F2"/>
                </a:solidFill>
              </a:rPr>
              <a:t>Region </a:t>
            </a:r>
            <a:r>
              <a:rPr lang="en" sz="2820">
                <a:solidFill>
                  <a:srgbClr val="13F2F2"/>
                </a:solidFill>
              </a:rPr>
              <a:t>and Sales Channel </a:t>
            </a:r>
            <a:endParaRPr sz="2820">
              <a:solidFill>
                <a:srgbClr val="13F2F2"/>
              </a:solidFill>
            </a:endParaRPr>
          </a:p>
          <a:p>
            <a:pPr indent="0" lvl="0" marL="0" rtl="0" algn="l">
              <a:spcBef>
                <a:spcPts val="0"/>
              </a:spcBef>
              <a:spcAft>
                <a:spcPts val="0"/>
              </a:spcAft>
              <a:buSzPts val="990"/>
              <a:buNone/>
            </a:pPr>
            <a:r>
              <a:t/>
            </a:r>
            <a:endParaRPr sz="2820"/>
          </a:p>
          <a:p>
            <a:pPr indent="0" lvl="0" marL="0" rtl="0" algn="l">
              <a:spcBef>
                <a:spcPts val="0"/>
              </a:spcBef>
              <a:spcAft>
                <a:spcPts val="0"/>
              </a:spcAft>
              <a:buSzPts val="990"/>
              <a:buNone/>
            </a:pPr>
            <a:r>
              <a:t/>
            </a:r>
            <a:endParaRPr sz="2820"/>
          </a:p>
        </p:txBody>
      </p:sp>
      <p:sp>
        <p:nvSpPr>
          <p:cNvPr id="381" name="Google Shape;381;p25"/>
          <p:cNvSpPr txBox="1"/>
          <p:nvPr>
            <p:ph idx="1" type="body"/>
          </p:nvPr>
        </p:nvSpPr>
        <p:spPr>
          <a:xfrm>
            <a:off x="64800" y="3616700"/>
            <a:ext cx="5017200" cy="15267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b="1" lang="en" sz="5600">
                <a:solidFill>
                  <a:srgbClr val="D9D9D9"/>
                </a:solidFill>
                <a:latin typeface="Arial"/>
                <a:ea typeface="Arial"/>
                <a:cs typeface="Arial"/>
                <a:sym typeface="Arial"/>
              </a:rPr>
              <a:t>Europe and Middle East &amp; North Africa</a:t>
            </a:r>
            <a:r>
              <a:rPr lang="en" sz="5600">
                <a:solidFill>
                  <a:srgbClr val="D9D9D9"/>
                </a:solidFill>
                <a:latin typeface="Arial"/>
                <a:ea typeface="Arial"/>
                <a:cs typeface="Arial"/>
                <a:sym typeface="Arial"/>
              </a:rPr>
              <a:t>: </a:t>
            </a:r>
            <a:r>
              <a:rPr lang="en" sz="5600">
                <a:solidFill>
                  <a:srgbClr val="13F2F2"/>
                </a:solidFill>
                <a:latin typeface="Arial"/>
                <a:ea typeface="Arial"/>
                <a:cs typeface="Arial"/>
                <a:sym typeface="Arial"/>
              </a:rPr>
              <a:t>Top cosmetic consumers.</a:t>
            </a:r>
            <a:endParaRPr sz="5600">
              <a:solidFill>
                <a:srgbClr val="13F2F2"/>
              </a:solidFill>
              <a:latin typeface="Arial"/>
              <a:ea typeface="Arial"/>
              <a:cs typeface="Arial"/>
              <a:sym typeface="Arial"/>
            </a:endParaRPr>
          </a:p>
          <a:p>
            <a:pPr indent="0" lvl="0" marL="0" rtl="0" algn="l">
              <a:lnSpc>
                <a:spcPct val="100000"/>
              </a:lnSpc>
              <a:spcBef>
                <a:spcPts val="600"/>
              </a:spcBef>
              <a:spcAft>
                <a:spcPts val="0"/>
              </a:spcAft>
              <a:buNone/>
            </a:pPr>
            <a:r>
              <a:rPr b="1" lang="en" sz="5600">
                <a:solidFill>
                  <a:srgbClr val="D9D9D9"/>
                </a:solidFill>
                <a:latin typeface="Arial"/>
                <a:ea typeface="Arial"/>
                <a:cs typeface="Arial"/>
                <a:sym typeface="Arial"/>
              </a:rPr>
              <a:t>Baby Food</a:t>
            </a:r>
            <a:r>
              <a:rPr lang="en" sz="5600">
                <a:solidFill>
                  <a:srgbClr val="D9D9D9"/>
                </a:solidFill>
                <a:latin typeface="Arial"/>
                <a:ea typeface="Arial"/>
                <a:cs typeface="Arial"/>
                <a:sym typeface="Arial"/>
              </a:rPr>
              <a:t>: </a:t>
            </a:r>
            <a:r>
              <a:rPr lang="en" sz="5600">
                <a:solidFill>
                  <a:srgbClr val="13F2F2"/>
                </a:solidFill>
                <a:latin typeface="Arial"/>
                <a:ea typeface="Arial"/>
                <a:cs typeface="Arial"/>
                <a:sym typeface="Arial"/>
              </a:rPr>
              <a:t>Predominantly sold in Europe &amp; Australia.</a:t>
            </a:r>
            <a:endParaRPr sz="5600">
              <a:solidFill>
                <a:srgbClr val="13F2F2"/>
              </a:solidFill>
              <a:latin typeface="Arial"/>
              <a:ea typeface="Arial"/>
              <a:cs typeface="Arial"/>
              <a:sym typeface="Arial"/>
            </a:endParaRPr>
          </a:p>
          <a:p>
            <a:pPr indent="0" lvl="0" marL="0" rtl="0" algn="l">
              <a:lnSpc>
                <a:spcPct val="100000"/>
              </a:lnSpc>
              <a:spcBef>
                <a:spcPts val="600"/>
              </a:spcBef>
              <a:spcAft>
                <a:spcPts val="0"/>
              </a:spcAft>
              <a:buNone/>
            </a:pPr>
            <a:r>
              <a:rPr b="1" lang="en" sz="5600">
                <a:solidFill>
                  <a:srgbClr val="D9D9D9"/>
                </a:solidFill>
                <a:latin typeface="Arial"/>
                <a:ea typeface="Arial"/>
                <a:cs typeface="Arial"/>
                <a:sym typeface="Arial"/>
              </a:rPr>
              <a:t>Fruits</a:t>
            </a:r>
            <a:r>
              <a:rPr lang="en" sz="5600">
                <a:solidFill>
                  <a:srgbClr val="D9D9D9"/>
                </a:solidFill>
                <a:latin typeface="Arial"/>
                <a:ea typeface="Arial"/>
                <a:cs typeface="Arial"/>
                <a:sym typeface="Arial"/>
              </a:rPr>
              <a:t>:</a:t>
            </a:r>
            <a:r>
              <a:rPr lang="en" sz="5600">
                <a:solidFill>
                  <a:srgbClr val="13F2F2"/>
                </a:solidFill>
                <a:latin typeface="Arial"/>
                <a:ea typeface="Arial"/>
                <a:cs typeface="Arial"/>
                <a:sym typeface="Arial"/>
              </a:rPr>
              <a:t> Majorly sold in Sub-Saharan Africa.</a:t>
            </a:r>
            <a:endParaRPr sz="5600">
              <a:solidFill>
                <a:srgbClr val="13F2F2"/>
              </a:solidFill>
              <a:latin typeface="Arial"/>
              <a:ea typeface="Arial"/>
              <a:cs typeface="Arial"/>
              <a:sym typeface="Arial"/>
            </a:endParaRPr>
          </a:p>
          <a:p>
            <a:pPr indent="0" lvl="0" marL="0" rtl="0" algn="l">
              <a:lnSpc>
                <a:spcPct val="100000"/>
              </a:lnSpc>
              <a:spcBef>
                <a:spcPts val="600"/>
              </a:spcBef>
              <a:spcAft>
                <a:spcPts val="0"/>
              </a:spcAft>
              <a:buNone/>
            </a:pPr>
            <a:r>
              <a:rPr b="1" lang="en" sz="5600">
                <a:solidFill>
                  <a:srgbClr val="D9D9D9"/>
                </a:solidFill>
                <a:latin typeface="Arial"/>
                <a:ea typeface="Arial"/>
                <a:cs typeface="Arial"/>
                <a:sym typeface="Arial"/>
              </a:rPr>
              <a:t>Personal Care</a:t>
            </a:r>
            <a:r>
              <a:rPr lang="en" sz="5600">
                <a:solidFill>
                  <a:srgbClr val="D9D9D9"/>
                </a:solidFill>
                <a:latin typeface="Arial"/>
                <a:ea typeface="Arial"/>
                <a:cs typeface="Arial"/>
                <a:sym typeface="Arial"/>
              </a:rPr>
              <a:t>:</a:t>
            </a:r>
            <a:r>
              <a:rPr lang="en" sz="5600">
                <a:solidFill>
                  <a:srgbClr val="13F2F2"/>
                </a:solidFill>
                <a:latin typeface="Arial"/>
                <a:ea typeface="Arial"/>
                <a:cs typeface="Arial"/>
                <a:sym typeface="Arial"/>
              </a:rPr>
              <a:t> Dominated by North America and Sub-Saharan Africa.</a:t>
            </a:r>
            <a:endParaRPr sz="5600">
              <a:solidFill>
                <a:srgbClr val="13F2F2"/>
              </a:solidFill>
              <a:latin typeface="Arial"/>
              <a:ea typeface="Arial"/>
              <a:cs typeface="Arial"/>
              <a:sym typeface="Arial"/>
            </a:endParaRPr>
          </a:p>
          <a:p>
            <a:pPr indent="0" lvl="0" marL="0" rtl="0" algn="l">
              <a:lnSpc>
                <a:spcPct val="90000"/>
              </a:lnSpc>
              <a:spcBef>
                <a:spcPts val="600"/>
              </a:spcBef>
              <a:spcAft>
                <a:spcPts val="0"/>
              </a:spcAft>
              <a:buNone/>
            </a:pPr>
            <a:r>
              <a:t/>
            </a:r>
            <a:endParaRPr sz="1400">
              <a:solidFill>
                <a:srgbClr val="13F2F2"/>
              </a:solidFill>
            </a:endParaRPr>
          </a:p>
          <a:p>
            <a:pPr indent="0" lvl="0" marL="0" rtl="0" algn="l">
              <a:spcBef>
                <a:spcPts val="600"/>
              </a:spcBef>
              <a:spcAft>
                <a:spcPts val="1200"/>
              </a:spcAft>
              <a:buNone/>
            </a:pPr>
            <a:r>
              <a:t/>
            </a:r>
            <a:endParaRPr sz="1400">
              <a:solidFill>
                <a:srgbClr val="13F2F2"/>
              </a:solidFill>
            </a:endParaRPr>
          </a:p>
        </p:txBody>
      </p:sp>
      <p:pic>
        <p:nvPicPr>
          <p:cNvPr id="382" name="Google Shape;382;p25"/>
          <p:cNvPicPr preferRelativeResize="0"/>
          <p:nvPr/>
        </p:nvPicPr>
        <p:blipFill>
          <a:blip r:embed="rId4">
            <a:alphaModFix/>
          </a:blip>
          <a:stretch>
            <a:fillRect/>
          </a:stretch>
        </p:blipFill>
        <p:spPr>
          <a:xfrm>
            <a:off x="5198650" y="757225"/>
            <a:ext cx="3679976" cy="2774625"/>
          </a:xfrm>
          <a:prstGeom prst="rect">
            <a:avLst/>
          </a:prstGeom>
          <a:noFill/>
          <a:ln>
            <a:noFill/>
          </a:ln>
        </p:spPr>
      </p:pic>
      <p:pic>
        <p:nvPicPr>
          <p:cNvPr id="383" name="Google Shape;383;p25"/>
          <p:cNvPicPr preferRelativeResize="0"/>
          <p:nvPr/>
        </p:nvPicPr>
        <p:blipFill>
          <a:blip r:embed="rId5">
            <a:alphaModFix/>
          </a:blip>
          <a:stretch>
            <a:fillRect/>
          </a:stretch>
        </p:blipFill>
        <p:spPr>
          <a:xfrm>
            <a:off x="116025" y="640550"/>
            <a:ext cx="5082626" cy="2848874"/>
          </a:xfrm>
          <a:prstGeom prst="rect">
            <a:avLst/>
          </a:prstGeom>
          <a:noFill/>
          <a:ln>
            <a:noFill/>
          </a:ln>
        </p:spPr>
      </p:pic>
      <p:sp>
        <p:nvSpPr>
          <p:cNvPr id="384" name="Google Shape;384;p25"/>
          <p:cNvSpPr txBox="1"/>
          <p:nvPr/>
        </p:nvSpPr>
        <p:spPr>
          <a:xfrm>
            <a:off x="5082000" y="3602750"/>
            <a:ext cx="4146900" cy="1554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lang="en">
                <a:solidFill>
                  <a:srgbClr val="D9D9D9"/>
                </a:solidFill>
              </a:rPr>
              <a:t>Sub-Saharan Africa:</a:t>
            </a:r>
            <a:r>
              <a:rPr lang="en">
                <a:solidFill>
                  <a:srgbClr val="13F2F2"/>
                </a:solidFill>
              </a:rPr>
              <a:t> Leads in offline and online sales, followed by </a:t>
            </a:r>
            <a:r>
              <a:rPr lang="en">
                <a:solidFill>
                  <a:srgbClr val="D9D9D9"/>
                </a:solidFill>
              </a:rPr>
              <a:t>Europe.</a:t>
            </a:r>
            <a:endParaRPr>
              <a:solidFill>
                <a:srgbClr val="D9D9D9"/>
              </a:solidFill>
            </a:endParaRPr>
          </a:p>
          <a:p>
            <a:pPr indent="0" lvl="0" marL="0" rtl="0" algn="l">
              <a:lnSpc>
                <a:spcPct val="100000"/>
              </a:lnSpc>
              <a:spcBef>
                <a:spcPts val="1200"/>
              </a:spcBef>
              <a:spcAft>
                <a:spcPts val="0"/>
              </a:spcAft>
              <a:buNone/>
            </a:pPr>
            <a:r>
              <a:rPr lang="en">
                <a:solidFill>
                  <a:srgbClr val="D9D9D9"/>
                </a:solidFill>
              </a:rPr>
              <a:t>Asia, North, and Central America: </a:t>
            </a:r>
            <a:r>
              <a:rPr lang="en">
                <a:solidFill>
                  <a:srgbClr val="13F2F2"/>
                </a:solidFill>
              </a:rPr>
              <a:t>Potential for significant improvement in online sales.</a:t>
            </a:r>
            <a:endParaRPr>
              <a:solidFill>
                <a:srgbClr val="13F2F2"/>
              </a:solidFill>
            </a:endParaRPr>
          </a:p>
          <a:p>
            <a:pPr indent="0" lvl="0" marL="0" rtl="0" algn="l">
              <a:spcBef>
                <a:spcPts val="120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8" name="Shape 388"/>
        <p:cNvGrpSpPr/>
        <p:nvPr/>
      </p:nvGrpSpPr>
      <p:grpSpPr>
        <a:xfrm>
          <a:off x="0" y="0"/>
          <a:ext cx="0" cy="0"/>
          <a:chOff x="0" y="0"/>
          <a:chExt cx="0" cy="0"/>
        </a:xfrm>
      </p:grpSpPr>
      <p:sp>
        <p:nvSpPr>
          <p:cNvPr id="389" name="Google Shape;389;p26"/>
          <p:cNvSpPr txBox="1"/>
          <p:nvPr>
            <p:ph type="title"/>
          </p:nvPr>
        </p:nvSpPr>
        <p:spPr>
          <a:xfrm>
            <a:off x="152400" y="89525"/>
            <a:ext cx="3710100" cy="81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solidFill>
                  <a:srgbClr val="13F2F2"/>
                </a:solidFill>
              </a:rPr>
              <a:t>More Insights</a:t>
            </a:r>
            <a:endParaRPr sz="2820">
              <a:solidFill>
                <a:srgbClr val="13F2F2"/>
              </a:solidFill>
            </a:endParaRPr>
          </a:p>
          <a:p>
            <a:pPr indent="0" lvl="0" marL="0" rtl="0" algn="l">
              <a:spcBef>
                <a:spcPts val="0"/>
              </a:spcBef>
              <a:spcAft>
                <a:spcPts val="0"/>
              </a:spcAft>
              <a:buSzPts val="990"/>
              <a:buNone/>
            </a:pPr>
            <a:r>
              <a:t/>
            </a:r>
            <a:endParaRPr sz="2820"/>
          </a:p>
          <a:p>
            <a:pPr indent="0" lvl="0" marL="0" rtl="0" algn="l">
              <a:spcBef>
                <a:spcPts val="0"/>
              </a:spcBef>
              <a:spcAft>
                <a:spcPts val="0"/>
              </a:spcAft>
              <a:buSzPts val="990"/>
              <a:buNone/>
            </a:pPr>
            <a:r>
              <a:t/>
            </a:r>
            <a:endParaRPr sz="2820"/>
          </a:p>
        </p:txBody>
      </p:sp>
      <p:sp>
        <p:nvSpPr>
          <p:cNvPr id="390" name="Google Shape;390;p26"/>
          <p:cNvSpPr txBox="1"/>
          <p:nvPr>
            <p:ph idx="1" type="body"/>
          </p:nvPr>
        </p:nvSpPr>
        <p:spPr>
          <a:xfrm>
            <a:off x="64800" y="3684250"/>
            <a:ext cx="9014400" cy="107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SzPts val="440"/>
              <a:buNone/>
            </a:pPr>
            <a:r>
              <a:rPr b="1" lang="en" sz="1420">
                <a:solidFill>
                  <a:srgbClr val="D9D9D9"/>
                </a:solidFill>
              </a:rPr>
              <a:t>High Processing Time for Medium Priority Orders:</a:t>
            </a:r>
            <a:r>
              <a:rPr b="1" lang="en" sz="1420">
                <a:solidFill>
                  <a:srgbClr val="13F2F2"/>
                </a:solidFill>
              </a:rPr>
              <a:t> Despite having lower average order sizes, </a:t>
            </a:r>
            <a:r>
              <a:rPr b="1" lang="en" sz="1420">
                <a:solidFill>
                  <a:srgbClr val="D9D9D9"/>
                </a:solidFill>
              </a:rPr>
              <a:t>Baby Food </a:t>
            </a:r>
            <a:r>
              <a:rPr b="1" lang="en" sz="1420">
                <a:solidFill>
                  <a:srgbClr val="13F2F2"/>
                </a:solidFill>
              </a:rPr>
              <a:t>and </a:t>
            </a:r>
            <a:r>
              <a:rPr b="1" lang="en" sz="1420">
                <a:solidFill>
                  <a:srgbClr val="D9D9D9"/>
                </a:solidFill>
              </a:rPr>
              <a:t>Clothes</a:t>
            </a:r>
            <a:r>
              <a:rPr b="1" lang="en" sz="1420">
                <a:solidFill>
                  <a:srgbClr val="13F2F2"/>
                </a:solidFill>
              </a:rPr>
              <a:t> significantly increase the average processing time for medium priority orders. This indicates potential inefficiencies or complexities in handling these specific item types at this priority level.</a:t>
            </a:r>
            <a:endParaRPr sz="300"/>
          </a:p>
        </p:txBody>
      </p:sp>
      <p:pic>
        <p:nvPicPr>
          <p:cNvPr id="391" name="Google Shape;391;p26"/>
          <p:cNvPicPr preferRelativeResize="0"/>
          <p:nvPr/>
        </p:nvPicPr>
        <p:blipFill>
          <a:blip r:embed="rId4">
            <a:alphaModFix/>
          </a:blip>
          <a:stretch>
            <a:fillRect/>
          </a:stretch>
        </p:blipFill>
        <p:spPr>
          <a:xfrm>
            <a:off x="659563" y="1068838"/>
            <a:ext cx="2695768" cy="2452400"/>
          </a:xfrm>
          <a:prstGeom prst="rect">
            <a:avLst/>
          </a:prstGeom>
          <a:noFill/>
          <a:ln>
            <a:noFill/>
          </a:ln>
        </p:spPr>
      </p:pic>
      <p:pic>
        <p:nvPicPr>
          <p:cNvPr id="392" name="Google Shape;392;p26"/>
          <p:cNvPicPr preferRelativeResize="0"/>
          <p:nvPr/>
        </p:nvPicPr>
        <p:blipFill>
          <a:blip r:embed="rId5">
            <a:alphaModFix/>
          </a:blip>
          <a:stretch>
            <a:fillRect/>
          </a:stretch>
        </p:blipFill>
        <p:spPr>
          <a:xfrm>
            <a:off x="3580100" y="693275"/>
            <a:ext cx="4976700" cy="285758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6" name="Shape 396"/>
        <p:cNvGrpSpPr/>
        <p:nvPr/>
      </p:nvGrpSpPr>
      <p:grpSpPr>
        <a:xfrm>
          <a:off x="0" y="0"/>
          <a:ext cx="0" cy="0"/>
          <a:chOff x="0" y="0"/>
          <a:chExt cx="0" cy="0"/>
        </a:xfrm>
      </p:grpSpPr>
      <p:sp>
        <p:nvSpPr>
          <p:cNvPr id="397" name="Google Shape;397;p27"/>
          <p:cNvSpPr txBox="1"/>
          <p:nvPr>
            <p:ph type="title"/>
          </p:nvPr>
        </p:nvSpPr>
        <p:spPr>
          <a:xfrm>
            <a:off x="152400" y="89525"/>
            <a:ext cx="3710100" cy="81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solidFill>
                  <a:srgbClr val="13F2F2"/>
                </a:solidFill>
              </a:rPr>
              <a:t>More Insights</a:t>
            </a:r>
            <a:endParaRPr sz="2820">
              <a:solidFill>
                <a:srgbClr val="13F2F2"/>
              </a:solidFill>
            </a:endParaRPr>
          </a:p>
          <a:p>
            <a:pPr indent="0" lvl="0" marL="0" rtl="0" algn="l">
              <a:spcBef>
                <a:spcPts val="0"/>
              </a:spcBef>
              <a:spcAft>
                <a:spcPts val="0"/>
              </a:spcAft>
              <a:buSzPts val="990"/>
              <a:buNone/>
            </a:pPr>
            <a:r>
              <a:t/>
            </a:r>
            <a:endParaRPr sz="2820"/>
          </a:p>
          <a:p>
            <a:pPr indent="0" lvl="0" marL="0" rtl="0" algn="l">
              <a:spcBef>
                <a:spcPts val="0"/>
              </a:spcBef>
              <a:spcAft>
                <a:spcPts val="0"/>
              </a:spcAft>
              <a:buSzPts val="990"/>
              <a:buNone/>
            </a:pPr>
            <a:r>
              <a:t/>
            </a:r>
            <a:endParaRPr sz="2820"/>
          </a:p>
        </p:txBody>
      </p:sp>
      <p:sp>
        <p:nvSpPr>
          <p:cNvPr id="398" name="Google Shape;398;p27"/>
          <p:cNvSpPr txBox="1"/>
          <p:nvPr>
            <p:ph idx="1" type="body"/>
          </p:nvPr>
        </p:nvSpPr>
        <p:spPr>
          <a:xfrm>
            <a:off x="733875" y="3588800"/>
            <a:ext cx="7964400" cy="1071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SzPts val="110"/>
              <a:buNone/>
            </a:pPr>
            <a:r>
              <a:rPr b="1" lang="en" sz="5600">
                <a:solidFill>
                  <a:srgbClr val="D9D9D9"/>
                </a:solidFill>
              </a:rPr>
              <a:t>High Unit Cost Items:</a:t>
            </a:r>
            <a:r>
              <a:rPr b="1" lang="en" sz="5600">
                <a:solidFill>
                  <a:srgbClr val="13F2F2"/>
                </a:solidFill>
              </a:rPr>
              <a:t> Office Supplies, Household, Meat</a:t>
            </a:r>
            <a:endParaRPr b="1" sz="5600">
              <a:solidFill>
                <a:srgbClr val="13F2F2"/>
              </a:solidFill>
            </a:endParaRPr>
          </a:p>
          <a:p>
            <a:pPr indent="0" lvl="0" marL="0" rtl="0" algn="l">
              <a:spcBef>
                <a:spcPts val="600"/>
              </a:spcBef>
              <a:spcAft>
                <a:spcPts val="0"/>
              </a:spcAft>
              <a:buSzPts val="110"/>
              <a:buNone/>
            </a:pPr>
            <a:r>
              <a:rPr b="1" lang="en" sz="5600">
                <a:solidFill>
                  <a:srgbClr val="D9D9D9"/>
                </a:solidFill>
              </a:rPr>
              <a:t>Areas Requiring Further Research: </a:t>
            </a:r>
            <a:r>
              <a:rPr b="1" lang="en" sz="5600">
                <a:solidFill>
                  <a:srgbClr val="13F2F2"/>
                </a:solidFill>
              </a:rPr>
              <a:t>Exploring unit cost dynamics through comparative analysis, seasonal variations, sustainability impact, risk management, customer insights, and future trends opens avenues for comprehensive research and strategic insights.</a:t>
            </a:r>
            <a:endParaRPr b="1" sz="5600">
              <a:solidFill>
                <a:srgbClr val="13F2F2"/>
              </a:solidFill>
            </a:endParaRPr>
          </a:p>
          <a:p>
            <a:pPr indent="0" lvl="0" marL="0" rtl="0" algn="l">
              <a:spcBef>
                <a:spcPts val="600"/>
              </a:spcBef>
              <a:spcAft>
                <a:spcPts val="1200"/>
              </a:spcAft>
              <a:buSzPct val="30985"/>
              <a:buNone/>
            </a:pPr>
            <a:r>
              <a:t/>
            </a:r>
            <a:endParaRPr b="1" sz="1420">
              <a:solidFill>
                <a:srgbClr val="13F2F2"/>
              </a:solidFill>
            </a:endParaRPr>
          </a:p>
        </p:txBody>
      </p:sp>
      <p:pic>
        <p:nvPicPr>
          <p:cNvPr id="399" name="Google Shape;399;p27"/>
          <p:cNvPicPr preferRelativeResize="0"/>
          <p:nvPr/>
        </p:nvPicPr>
        <p:blipFill>
          <a:blip r:embed="rId4">
            <a:alphaModFix/>
          </a:blip>
          <a:stretch>
            <a:fillRect/>
          </a:stretch>
        </p:blipFill>
        <p:spPr>
          <a:xfrm>
            <a:off x="2837725" y="544775"/>
            <a:ext cx="4976700" cy="27982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3" name="Shape 403"/>
        <p:cNvGrpSpPr/>
        <p:nvPr/>
      </p:nvGrpSpPr>
      <p:grpSpPr>
        <a:xfrm>
          <a:off x="0" y="0"/>
          <a:ext cx="0" cy="0"/>
          <a:chOff x="0" y="0"/>
          <a:chExt cx="0" cy="0"/>
        </a:xfrm>
      </p:grpSpPr>
      <p:sp>
        <p:nvSpPr>
          <p:cNvPr id="404" name="Google Shape;404;p28"/>
          <p:cNvSpPr txBox="1"/>
          <p:nvPr>
            <p:ph type="title"/>
          </p:nvPr>
        </p:nvSpPr>
        <p:spPr>
          <a:xfrm>
            <a:off x="1261375" y="248600"/>
            <a:ext cx="7278000" cy="68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Strategic Suggestions for Sales Enhancement and Profit Optimization</a:t>
            </a:r>
            <a:endParaRPr/>
          </a:p>
        </p:txBody>
      </p:sp>
      <p:sp>
        <p:nvSpPr>
          <p:cNvPr id="405" name="Google Shape;405;p28"/>
          <p:cNvSpPr txBox="1"/>
          <p:nvPr>
            <p:ph idx="1" type="body"/>
          </p:nvPr>
        </p:nvSpPr>
        <p:spPr>
          <a:xfrm>
            <a:off x="1303800" y="1414725"/>
            <a:ext cx="7278000" cy="31167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Sales Channel Optimization: </a:t>
            </a:r>
            <a:r>
              <a:rPr lang="en" sz="1400">
                <a:solidFill>
                  <a:srgbClr val="000000"/>
                </a:solidFill>
                <a:latin typeface="Arial"/>
                <a:ea typeface="Arial"/>
                <a:cs typeface="Arial"/>
                <a:sym typeface="Arial"/>
              </a:rPr>
              <a:t>Exploring strategies to enhance online sales in Asia, North America, and Central America.</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Profitability Analysis: </a:t>
            </a:r>
            <a:r>
              <a:rPr lang="en" sz="1400">
                <a:solidFill>
                  <a:srgbClr val="000000"/>
                </a:solidFill>
                <a:latin typeface="Arial"/>
                <a:ea typeface="Arial"/>
                <a:cs typeface="Arial"/>
                <a:sym typeface="Arial"/>
              </a:rPr>
              <a:t>Investigating reasons behind lower profit margins for high-revenue items like Office Supplies and Meat.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Regional Sales Trends: </a:t>
            </a:r>
            <a:r>
              <a:rPr lang="en" sz="1400">
                <a:solidFill>
                  <a:srgbClr val="000000"/>
                </a:solidFill>
                <a:latin typeface="Arial"/>
                <a:ea typeface="Arial"/>
                <a:cs typeface="Arial"/>
                <a:sym typeface="Arial"/>
              </a:rPr>
              <a:t>Understanding consumer preferences in key product sales regions (e.g., cosmetics in Europe, personal care in North America) to tailor marketing strategies and potentially improve regional sales.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Cost Efficiency Measures:</a:t>
            </a:r>
            <a:r>
              <a:rPr lang="en" sz="1400">
                <a:solidFill>
                  <a:srgbClr val="000000"/>
                </a:solidFill>
                <a:latin typeface="Arial"/>
                <a:ea typeface="Arial"/>
                <a:cs typeface="Arial"/>
                <a:sym typeface="Arial"/>
              </a:rPr>
              <a:t> Identifying opportunities to reduce unit costs for high-cost items such as Household and Office Supplies to achieve cost efficiencies.</a:t>
            </a:r>
            <a:endParaRPr sz="14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9" name="Shape 409"/>
        <p:cNvGrpSpPr/>
        <p:nvPr/>
      </p:nvGrpSpPr>
      <p:grpSpPr>
        <a:xfrm>
          <a:off x="0" y="0"/>
          <a:ext cx="0" cy="0"/>
          <a:chOff x="0" y="0"/>
          <a:chExt cx="0" cy="0"/>
        </a:xfrm>
      </p:grpSpPr>
      <p:sp>
        <p:nvSpPr>
          <p:cNvPr id="410" name="Google Shape;410;p29"/>
          <p:cNvSpPr txBox="1"/>
          <p:nvPr>
            <p:ph idx="4294967295" type="title"/>
          </p:nvPr>
        </p:nvSpPr>
        <p:spPr>
          <a:xfrm>
            <a:off x="2852150" y="1880000"/>
            <a:ext cx="3820500" cy="9993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4200"/>
              <a:t>Thank You!</a:t>
            </a:r>
            <a:endParaRPr sz="4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3" name="Shape 283"/>
        <p:cNvGrpSpPr/>
        <p:nvPr/>
      </p:nvGrpSpPr>
      <p:grpSpPr>
        <a:xfrm>
          <a:off x="0" y="0"/>
          <a:ext cx="0" cy="0"/>
          <a:chOff x="0" y="0"/>
          <a:chExt cx="0" cy="0"/>
        </a:xfrm>
      </p:grpSpPr>
      <p:sp>
        <p:nvSpPr>
          <p:cNvPr id="284" name="Google Shape;284;p14"/>
          <p:cNvSpPr txBox="1"/>
          <p:nvPr>
            <p:ph type="title"/>
          </p:nvPr>
        </p:nvSpPr>
        <p:spPr>
          <a:xfrm>
            <a:off x="1240175" y="1132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Company Overview &amp; Context</a:t>
            </a:r>
            <a:endParaRPr/>
          </a:p>
        </p:txBody>
      </p:sp>
      <p:grpSp>
        <p:nvGrpSpPr>
          <p:cNvPr id="285" name="Google Shape;285;p14"/>
          <p:cNvGrpSpPr/>
          <p:nvPr/>
        </p:nvGrpSpPr>
        <p:grpSpPr>
          <a:xfrm>
            <a:off x="199502" y="767845"/>
            <a:ext cx="3599261" cy="4037502"/>
            <a:chOff x="431925" y="1304875"/>
            <a:chExt cx="2628925" cy="3416400"/>
          </a:xfrm>
        </p:grpSpPr>
        <p:sp>
          <p:nvSpPr>
            <p:cNvPr id="286" name="Google Shape;286;p14"/>
            <p:cNvSpPr txBox="1"/>
            <p:nvPr/>
          </p:nvSpPr>
          <p:spPr>
            <a:xfrm>
              <a:off x="431925" y="1304875"/>
              <a:ext cx="2628900" cy="464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14"/>
          <p:cNvSpPr txBox="1"/>
          <p:nvPr>
            <p:ph idx="4294967295" type="body"/>
          </p:nvPr>
        </p:nvSpPr>
        <p:spPr>
          <a:xfrm>
            <a:off x="199500" y="84362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lt1"/>
                </a:solidFill>
              </a:rPr>
              <a:t>Company</a:t>
            </a:r>
            <a:endParaRPr b="1">
              <a:solidFill>
                <a:schemeClr val="lt1"/>
              </a:solidFill>
            </a:endParaRPr>
          </a:p>
        </p:txBody>
      </p:sp>
      <p:sp>
        <p:nvSpPr>
          <p:cNvPr id="289" name="Google Shape;289;p14"/>
          <p:cNvSpPr txBox="1"/>
          <p:nvPr>
            <p:ph idx="4294967295" type="body"/>
          </p:nvPr>
        </p:nvSpPr>
        <p:spPr>
          <a:xfrm>
            <a:off x="180363" y="1388900"/>
            <a:ext cx="36375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000000"/>
                </a:solidFill>
              </a:rPr>
              <a:t>Amazon</a:t>
            </a:r>
            <a:endParaRPr b="1" sz="1600">
              <a:solidFill>
                <a:srgbClr val="000000"/>
              </a:solidFill>
            </a:endParaRPr>
          </a:p>
          <a:p>
            <a:pPr indent="0" lvl="0" marL="0" rtl="0" algn="l">
              <a:spcBef>
                <a:spcPts val="1200"/>
              </a:spcBef>
              <a:spcAft>
                <a:spcPts val="0"/>
              </a:spcAft>
              <a:buNone/>
            </a:pPr>
            <a:r>
              <a:rPr lang="en" sz="1400">
                <a:solidFill>
                  <a:srgbClr val="000000"/>
                </a:solidFill>
                <a:latin typeface="Nunito SemiBold"/>
                <a:ea typeface="Nunito SemiBold"/>
                <a:cs typeface="Nunito SemiBold"/>
                <a:sym typeface="Nunito SemiBold"/>
              </a:rPr>
              <a:t>Industry: </a:t>
            </a:r>
            <a:r>
              <a:rPr lang="en" sz="1400">
                <a:solidFill>
                  <a:srgbClr val="000000"/>
                </a:solidFill>
              </a:rPr>
              <a:t>E-commerce and Technology</a:t>
            </a:r>
            <a:endParaRPr sz="1400">
              <a:solidFill>
                <a:srgbClr val="000000"/>
              </a:solidFill>
            </a:endParaRPr>
          </a:p>
          <a:p>
            <a:pPr indent="0" lvl="0" marL="0" rtl="0" algn="l">
              <a:spcBef>
                <a:spcPts val="1200"/>
              </a:spcBef>
              <a:spcAft>
                <a:spcPts val="0"/>
              </a:spcAft>
              <a:buNone/>
            </a:pPr>
            <a:r>
              <a:rPr lang="en" sz="1400">
                <a:solidFill>
                  <a:srgbClr val="000000"/>
                </a:solidFill>
                <a:latin typeface="Nunito SemiBold"/>
                <a:ea typeface="Nunito SemiBold"/>
                <a:cs typeface="Nunito SemiBold"/>
                <a:sym typeface="Nunito SemiBold"/>
              </a:rPr>
              <a:t>Founded:</a:t>
            </a:r>
            <a:r>
              <a:rPr lang="en" sz="1400">
                <a:solidFill>
                  <a:srgbClr val="000000"/>
                </a:solidFill>
              </a:rPr>
              <a:t> 1994 by Jeff Bezos</a:t>
            </a:r>
            <a:endParaRPr sz="1400">
              <a:solidFill>
                <a:srgbClr val="000000"/>
              </a:solidFill>
            </a:endParaRPr>
          </a:p>
          <a:p>
            <a:pPr indent="0" lvl="0" marL="0" rtl="0" algn="l">
              <a:spcBef>
                <a:spcPts val="1200"/>
              </a:spcBef>
              <a:spcAft>
                <a:spcPts val="0"/>
              </a:spcAft>
              <a:buNone/>
            </a:pPr>
            <a:r>
              <a:rPr lang="en" sz="1400">
                <a:solidFill>
                  <a:srgbClr val="000000"/>
                </a:solidFill>
                <a:latin typeface="Nunito SemiBold"/>
                <a:ea typeface="Nunito SemiBold"/>
                <a:cs typeface="Nunito SemiBold"/>
                <a:sym typeface="Nunito SemiBold"/>
              </a:rPr>
              <a:t>Headquarters:</a:t>
            </a:r>
            <a:r>
              <a:rPr lang="en" sz="1400">
                <a:solidFill>
                  <a:srgbClr val="000000"/>
                </a:solidFill>
              </a:rPr>
              <a:t> Seattle, Washington, USA</a:t>
            </a:r>
            <a:endParaRPr sz="1400">
              <a:solidFill>
                <a:srgbClr val="000000"/>
              </a:solidFill>
            </a:endParaRPr>
          </a:p>
          <a:p>
            <a:pPr indent="0" lvl="0" marL="0" rtl="0" algn="l">
              <a:spcBef>
                <a:spcPts val="1200"/>
              </a:spcBef>
              <a:spcAft>
                <a:spcPts val="0"/>
              </a:spcAft>
              <a:buNone/>
            </a:pPr>
            <a:r>
              <a:rPr lang="en" sz="1400">
                <a:solidFill>
                  <a:srgbClr val="000000"/>
                </a:solidFill>
                <a:latin typeface="Nunito SemiBold"/>
                <a:ea typeface="Nunito SemiBold"/>
                <a:cs typeface="Nunito SemiBold"/>
                <a:sym typeface="Nunito SemiBold"/>
              </a:rPr>
              <a:t>Products and Services:</a:t>
            </a:r>
            <a:r>
              <a:rPr lang="en" sz="1400">
                <a:solidFill>
                  <a:srgbClr val="000000"/>
                </a:solidFill>
              </a:rPr>
              <a:t> Online retail, cloud computing, digital streaming, and artificial intelligence</a:t>
            </a:r>
            <a:endParaRPr sz="1400">
              <a:solidFill>
                <a:srgbClr val="000000"/>
              </a:solidFill>
            </a:endParaRPr>
          </a:p>
          <a:p>
            <a:pPr indent="0" lvl="0" marL="0" rtl="0" algn="l">
              <a:spcBef>
                <a:spcPts val="1200"/>
              </a:spcBef>
              <a:spcAft>
                <a:spcPts val="1200"/>
              </a:spcAft>
              <a:buNone/>
            </a:pPr>
            <a:r>
              <a:rPr lang="en" sz="1400">
                <a:solidFill>
                  <a:srgbClr val="000000"/>
                </a:solidFill>
                <a:latin typeface="Nunito SemiBold"/>
                <a:ea typeface="Nunito SemiBold"/>
                <a:cs typeface="Nunito SemiBold"/>
                <a:sym typeface="Nunito SemiBold"/>
              </a:rPr>
              <a:t>Global Reach: </a:t>
            </a:r>
            <a:r>
              <a:rPr lang="en" sz="1400">
                <a:solidFill>
                  <a:srgbClr val="000000"/>
                </a:solidFill>
              </a:rPr>
              <a:t>Operations in numerous countries with a vast range of product categories</a:t>
            </a:r>
            <a:endParaRPr sz="1400"/>
          </a:p>
        </p:txBody>
      </p:sp>
      <p:grpSp>
        <p:nvGrpSpPr>
          <p:cNvPr id="290" name="Google Shape;290;p14"/>
          <p:cNvGrpSpPr/>
          <p:nvPr/>
        </p:nvGrpSpPr>
        <p:grpSpPr>
          <a:xfrm>
            <a:off x="4020523" y="767863"/>
            <a:ext cx="4924618" cy="3953458"/>
            <a:chOff x="3320450" y="1304875"/>
            <a:chExt cx="2632500" cy="3416400"/>
          </a:xfrm>
        </p:grpSpPr>
        <p:sp>
          <p:nvSpPr>
            <p:cNvPr id="291" name="Google Shape;291;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14"/>
          <p:cNvSpPr txBox="1"/>
          <p:nvPr>
            <p:ph idx="4294967295" type="body"/>
          </p:nvPr>
        </p:nvSpPr>
        <p:spPr>
          <a:xfrm>
            <a:off x="4020375" y="84362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lt1"/>
                </a:solidFill>
              </a:rPr>
              <a:t>Context</a:t>
            </a:r>
            <a:endParaRPr b="1">
              <a:solidFill>
                <a:schemeClr val="lt1"/>
              </a:solidFill>
            </a:endParaRPr>
          </a:p>
        </p:txBody>
      </p:sp>
      <p:sp>
        <p:nvSpPr>
          <p:cNvPr id="294" name="Google Shape;294;p14"/>
          <p:cNvSpPr txBox="1"/>
          <p:nvPr>
            <p:ph idx="4294967295" type="body"/>
          </p:nvPr>
        </p:nvSpPr>
        <p:spPr>
          <a:xfrm>
            <a:off x="4020375" y="1523475"/>
            <a:ext cx="4835100" cy="27948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None/>
            </a:pPr>
            <a:r>
              <a:rPr lang="en" sz="1400"/>
              <a:t>Amazon, the world's largest online retailer, has achieved significant success and growth in its sales across various regions, item types, and sales channels. This analysis focuses on Amazon's sales data from 2010 to 2017, providing a comprehensive review of the total revenue, units sold, costs, and profits. By examining these metrics, we can uncover trends, patterns, and insights that drive Amazon's business decisions and strategies.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8" name="Shape 298"/>
        <p:cNvGrpSpPr/>
        <p:nvPr/>
      </p:nvGrpSpPr>
      <p:grpSpPr>
        <a:xfrm>
          <a:off x="0" y="0"/>
          <a:ext cx="0" cy="0"/>
          <a:chOff x="0" y="0"/>
          <a:chExt cx="0" cy="0"/>
        </a:xfrm>
      </p:grpSpPr>
      <p:sp>
        <p:nvSpPr>
          <p:cNvPr id="299" name="Google Shape;29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grpSp>
        <p:nvGrpSpPr>
          <p:cNvPr id="300" name="Google Shape;300;p15"/>
          <p:cNvGrpSpPr/>
          <p:nvPr/>
        </p:nvGrpSpPr>
        <p:grpSpPr>
          <a:xfrm>
            <a:off x="1303940" y="1304875"/>
            <a:ext cx="2910363" cy="3416400"/>
            <a:chOff x="6212550" y="1304875"/>
            <a:chExt cx="2634290" cy="3416400"/>
          </a:xfrm>
        </p:grpSpPr>
        <p:sp>
          <p:nvSpPr>
            <p:cNvPr id="301" name="Google Shape;301;p15"/>
            <p:cNvSpPr/>
            <p:nvPr/>
          </p:nvSpPr>
          <p:spPr>
            <a:xfrm>
              <a:off x="6214340" y="1304875"/>
              <a:ext cx="26325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Amazon's extensive sales data needs to be analyzed to uncover insights and trends across various regions, item types, and sales channels. Without this analysis, it is challenging to identify high-revenue areas, optimize inventory, and enhance sales strategies, leading to potential inefficiencies and missed opportunities.</a:t>
              </a:r>
              <a:endParaRPr>
                <a:latin typeface="Nunito"/>
                <a:ea typeface="Nunito"/>
                <a:cs typeface="Nunito"/>
                <a:sym typeface="Nunito"/>
              </a:endParaRPr>
            </a:p>
          </p:txBody>
        </p:sp>
        <p:sp>
          <p:nvSpPr>
            <p:cNvPr id="302" name="Google Shape;302;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The Problem</a:t>
              </a:r>
              <a:endParaRPr b="1">
                <a:latin typeface="Nunito"/>
                <a:ea typeface="Nunito"/>
                <a:cs typeface="Nunito"/>
                <a:sym typeface="Nunito"/>
              </a:endParaRPr>
            </a:p>
          </p:txBody>
        </p:sp>
      </p:grpSp>
      <p:grpSp>
        <p:nvGrpSpPr>
          <p:cNvPr id="303" name="Google Shape;303;p15"/>
          <p:cNvGrpSpPr/>
          <p:nvPr/>
        </p:nvGrpSpPr>
        <p:grpSpPr>
          <a:xfrm>
            <a:off x="4406540" y="1304875"/>
            <a:ext cx="2908388" cy="3416400"/>
            <a:chOff x="6214338" y="1304875"/>
            <a:chExt cx="2632502" cy="3416400"/>
          </a:xfrm>
        </p:grpSpPr>
        <p:sp>
          <p:nvSpPr>
            <p:cNvPr id="304" name="Google Shape;304;p15"/>
            <p:cNvSpPr/>
            <p:nvPr/>
          </p:nvSpPr>
          <p:spPr>
            <a:xfrm>
              <a:off x="6214340" y="1304875"/>
              <a:ext cx="26325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a:t>
              </a:r>
              <a:r>
                <a:rPr lang="en">
                  <a:latin typeface="Nunito"/>
                  <a:ea typeface="Nunito"/>
                  <a:cs typeface="Nunito"/>
                  <a:sym typeface="Nunito"/>
                </a:rPr>
                <a:t> </a:t>
              </a:r>
              <a:r>
                <a:rPr lang="en">
                  <a:latin typeface="Nunito"/>
                  <a:ea typeface="Nunito"/>
                  <a:cs typeface="Nunito"/>
                  <a:sym typeface="Nunito"/>
                </a:rPr>
                <a:t>Uneven distribution of sales across regions and item types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a:t>
              </a:r>
              <a:r>
                <a:rPr lang="en">
                  <a:latin typeface="Nunito"/>
                  <a:ea typeface="Nunito"/>
                  <a:cs typeface="Nunito"/>
                  <a:sym typeface="Nunito"/>
                </a:rPr>
                <a:t> Need for better understanding of customer purchasing behavior</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a:t>
              </a:r>
              <a:r>
                <a:rPr lang="en">
                  <a:latin typeface="Nunito"/>
                  <a:ea typeface="Nunito"/>
                  <a:cs typeface="Nunito"/>
                  <a:sym typeface="Nunito"/>
                </a:rPr>
                <a:t> Identification of peak sales periods and factors influencing them</a:t>
              </a:r>
              <a:endParaRPr>
                <a:latin typeface="Nunito"/>
                <a:ea typeface="Nunito"/>
                <a:cs typeface="Nunito"/>
                <a:sym typeface="Nunito"/>
              </a:endParaRPr>
            </a:p>
            <a:p>
              <a:pPr indent="0" lvl="0" marL="0" rtl="0" algn="l">
                <a:spcBef>
                  <a:spcPts val="0"/>
                </a:spcBef>
                <a:spcAft>
                  <a:spcPts val="0"/>
                </a:spcAft>
                <a:buNone/>
              </a:pPr>
              <a:r>
                <a:t/>
              </a:r>
              <a:endParaRPr/>
            </a:p>
          </p:txBody>
        </p:sp>
        <p:sp>
          <p:nvSpPr>
            <p:cNvPr id="305" name="Google Shape;305;p15"/>
            <p:cNvSpPr txBox="1"/>
            <p:nvPr/>
          </p:nvSpPr>
          <p:spPr>
            <a:xfrm>
              <a:off x="6214338"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
                <a:t>Challenges</a:t>
              </a:r>
              <a:r>
                <a:rPr b="1" lang="en"/>
                <a:t> Identified</a:t>
              </a:r>
              <a:endParaRPr b="1"/>
            </a:p>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9" name="Shape 309"/>
        <p:cNvGrpSpPr/>
        <p:nvPr/>
      </p:nvGrpSpPr>
      <p:grpSpPr>
        <a:xfrm>
          <a:off x="0" y="0"/>
          <a:ext cx="0" cy="0"/>
          <a:chOff x="0" y="0"/>
          <a:chExt cx="0" cy="0"/>
        </a:xfrm>
      </p:grpSpPr>
      <p:sp>
        <p:nvSpPr>
          <p:cNvPr id="310" name="Google Shape;310;p16"/>
          <p:cNvSpPr txBox="1"/>
          <p:nvPr>
            <p:ph type="title"/>
          </p:nvPr>
        </p:nvSpPr>
        <p:spPr>
          <a:xfrm>
            <a:off x="1303800" y="6091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None/>
            </a:pPr>
            <a:r>
              <a:rPr lang="en" sz="3155">
                <a:solidFill>
                  <a:srgbClr val="000000"/>
                </a:solidFill>
              </a:rPr>
              <a:t>Objective</a:t>
            </a:r>
            <a:endParaRPr sz="3155">
              <a:solidFill>
                <a:srgbClr val="000000"/>
              </a:solidFill>
            </a:endParaRPr>
          </a:p>
          <a:p>
            <a:pPr indent="0" lvl="0" marL="0" rtl="0" algn="l">
              <a:spcBef>
                <a:spcPts val="400"/>
              </a:spcBef>
              <a:spcAft>
                <a:spcPts val="0"/>
              </a:spcAft>
              <a:buNone/>
            </a:pPr>
            <a:r>
              <a:t/>
            </a:r>
            <a:endParaRPr/>
          </a:p>
        </p:txBody>
      </p:sp>
      <p:sp>
        <p:nvSpPr>
          <p:cNvPr id="311" name="Google Shape;311;p16"/>
          <p:cNvSpPr txBox="1"/>
          <p:nvPr>
            <p:ph idx="4294967295" type="body"/>
          </p:nvPr>
        </p:nvSpPr>
        <p:spPr>
          <a:xfrm>
            <a:off x="432350" y="1451576"/>
            <a:ext cx="2257200" cy="314400"/>
          </a:xfrm>
          <a:prstGeom prst="rect">
            <a:avLst/>
          </a:prstGeom>
        </p:spPr>
        <p:txBody>
          <a:bodyPr anchorCtr="0" anchor="ctr"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312" name="Google Shape;312;p16"/>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grpSp>
        <p:nvGrpSpPr>
          <p:cNvPr id="313" name="Google Shape;313;p16"/>
          <p:cNvGrpSpPr/>
          <p:nvPr/>
        </p:nvGrpSpPr>
        <p:grpSpPr>
          <a:xfrm>
            <a:off x="614465" y="1515225"/>
            <a:ext cx="2910363" cy="3416400"/>
            <a:chOff x="6212550" y="1304875"/>
            <a:chExt cx="2634290" cy="3416400"/>
          </a:xfrm>
        </p:grpSpPr>
        <p:sp>
          <p:nvSpPr>
            <p:cNvPr id="314" name="Google Shape;314;p16"/>
            <p:cNvSpPr/>
            <p:nvPr/>
          </p:nvSpPr>
          <p:spPr>
            <a:xfrm>
              <a:off x="6214340" y="1304875"/>
              <a:ext cx="26325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a:latin typeface="Nunito"/>
                <a:ea typeface="Nunito"/>
                <a:cs typeface="Nunito"/>
                <a:sym typeface="Nunito"/>
              </a:endParaRPr>
            </a:p>
            <a:p>
              <a:pPr indent="0" lvl="0" marL="0" rtl="0" algn="l">
                <a:lnSpc>
                  <a:spcPct val="115000"/>
                </a:lnSpc>
                <a:spcBef>
                  <a:spcPts val="1200"/>
                </a:spcBef>
                <a:spcAft>
                  <a:spcPts val="1200"/>
                </a:spcAft>
                <a:buNone/>
              </a:pPr>
              <a:r>
                <a:rPr lang="en">
                  <a:latin typeface="Nunito"/>
                  <a:ea typeface="Nunito"/>
                  <a:cs typeface="Nunito"/>
                  <a:sym typeface="Nunito"/>
                </a:rPr>
                <a:t>To conduct a detailed analysis of Amazon's sales data from 2010 to 2017, focusing on identifying key metrics and trends. The goal is to derive actionable insights that can help optimize inventory management, improve sales strategies, and identify top-performing regions and item types to drive business decisions.</a:t>
              </a:r>
              <a:endParaRPr>
                <a:latin typeface="Nunito"/>
                <a:ea typeface="Nunito"/>
                <a:cs typeface="Nunito"/>
                <a:sym typeface="Nunito"/>
              </a:endParaRPr>
            </a:p>
          </p:txBody>
        </p:sp>
        <p:sp>
          <p:nvSpPr>
            <p:cNvPr id="315" name="Google Shape;315;p1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Purpose</a:t>
              </a:r>
              <a:endParaRPr b="1">
                <a:latin typeface="Nunito"/>
                <a:ea typeface="Nunito"/>
                <a:cs typeface="Nunito"/>
                <a:sym typeface="Nunito"/>
              </a:endParaRPr>
            </a:p>
          </p:txBody>
        </p:sp>
      </p:grpSp>
      <p:grpSp>
        <p:nvGrpSpPr>
          <p:cNvPr id="316" name="Google Shape;316;p16"/>
          <p:cNvGrpSpPr/>
          <p:nvPr/>
        </p:nvGrpSpPr>
        <p:grpSpPr>
          <a:xfrm>
            <a:off x="3693638" y="1515225"/>
            <a:ext cx="2872862" cy="3416400"/>
            <a:chOff x="6121809" y="1304875"/>
            <a:chExt cx="2724900" cy="3416400"/>
          </a:xfrm>
        </p:grpSpPr>
        <p:sp>
          <p:nvSpPr>
            <p:cNvPr id="317" name="Google Shape;317;p16"/>
            <p:cNvSpPr/>
            <p:nvPr/>
          </p:nvSpPr>
          <p:spPr>
            <a:xfrm>
              <a:off x="6121809" y="1304875"/>
              <a:ext cx="2724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a:latin typeface="Nunito"/>
                  <a:ea typeface="Nunito"/>
                  <a:cs typeface="Nunito"/>
                  <a:sym typeface="Nunito"/>
                </a:rPr>
                <a:t>- </a:t>
              </a:r>
              <a:r>
                <a:rPr lang="en">
                  <a:latin typeface="Nunito"/>
                  <a:ea typeface="Nunito"/>
                  <a:cs typeface="Nunito"/>
                  <a:sym typeface="Nunito"/>
                </a:rPr>
                <a:t>Revenue generation across different regions</a:t>
              </a:r>
              <a:endParaRPr>
                <a:latin typeface="Nunito"/>
                <a:ea typeface="Nunito"/>
                <a:cs typeface="Nunito"/>
                <a:sym typeface="Nunito"/>
              </a:endParaRPr>
            </a:p>
            <a:p>
              <a:pPr indent="0" lvl="0" marL="0" rtl="0" algn="l">
                <a:lnSpc>
                  <a:spcPct val="115000"/>
                </a:lnSpc>
                <a:spcBef>
                  <a:spcPts val="1200"/>
                </a:spcBef>
                <a:spcAft>
                  <a:spcPts val="0"/>
                </a:spcAft>
                <a:buNone/>
              </a:pPr>
              <a:r>
                <a:rPr b="1" lang="en">
                  <a:latin typeface="Nunito"/>
                  <a:ea typeface="Nunito"/>
                  <a:cs typeface="Nunito"/>
                  <a:sym typeface="Nunito"/>
                </a:rPr>
                <a:t>- </a:t>
              </a:r>
              <a:r>
                <a:rPr lang="en">
                  <a:latin typeface="Nunito"/>
                  <a:ea typeface="Nunito"/>
                  <a:cs typeface="Nunito"/>
                  <a:sym typeface="Nunito"/>
                </a:rPr>
                <a:t>Item types contributing to sales</a:t>
              </a:r>
              <a:endParaRPr>
                <a:latin typeface="Nunito"/>
                <a:ea typeface="Nunito"/>
                <a:cs typeface="Nunito"/>
                <a:sym typeface="Nunito"/>
              </a:endParaRPr>
            </a:p>
            <a:p>
              <a:pPr indent="0" lvl="0" marL="0" rtl="0" algn="l">
                <a:lnSpc>
                  <a:spcPct val="115000"/>
                </a:lnSpc>
                <a:spcBef>
                  <a:spcPts val="1200"/>
                </a:spcBef>
                <a:spcAft>
                  <a:spcPts val="0"/>
                </a:spcAft>
                <a:buNone/>
              </a:pPr>
              <a:r>
                <a:rPr b="1" lang="en">
                  <a:latin typeface="Nunito"/>
                  <a:ea typeface="Nunito"/>
                  <a:cs typeface="Nunito"/>
                  <a:sym typeface="Nunito"/>
                </a:rPr>
                <a:t>- </a:t>
              </a:r>
              <a:r>
                <a:rPr lang="en">
                  <a:latin typeface="Nunito"/>
                  <a:ea typeface="Nunito"/>
                  <a:cs typeface="Nunito"/>
                  <a:sym typeface="Nunito"/>
                </a:rPr>
                <a:t>Sales channels (online vs. offline)</a:t>
              </a:r>
              <a:endParaRPr>
                <a:latin typeface="Nunito"/>
                <a:ea typeface="Nunito"/>
                <a:cs typeface="Nunito"/>
                <a:sym typeface="Nunito"/>
              </a:endParaRPr>
            </a:p>
            <a:p>
              <a:pPr indent="0" lvl="0" marL="0" rtl="0" algn="l">
                <a:lnSpc>
                  <a:spcPct val="115000"/>
                </a:lnSpc>
                <a:spcBef>
                  <a:spcPts val="1200"/>
                </a:spcBef>
                <a:spcAft>
                  <a:spcPts val="1200"/>
                </a:spcAft>
                <a:buNone/>
              </a:pPr>
              <a:r>
                <a:t/>
              </a:r>
              <a:endParaRPr>
                <a:latin typeface="Nunito"/>
                <a:ea typeface="Nunito"/>
                <a:cs typeface="Nunito"/>
                <a:sym typeface="Nunito"/>
              </a:endParaRPr>
            </a:p>
          </p:txBody>
        </p:sp>
        <p:sp>
          <p:nvSpPr>
            <p:cNvPr id="318" name="Google Shape;318;p1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en">
                  <a:latin typeface="Nunito"/>
                  <a:ea typeface="Nunito"/>
                  <a:cs typeface="Nunito"/>
                  <a:sym typeface="Nunito"/>
                </a:rPr>
                <a:t>Focus Areas</a:t>
              </a:r>
              <a:endParaRPr b="1">
                <a:latin typeface="Nunito"/>
                <a:ea typeface="Nunito"/>
                <a:cs typeface="Nunito"/>
                <a:sym typeface="Nunito"/>
              </a:endParaRPr>
            </a:p>
          </p:txBody>
        </p:sp>
      </p:grpSp>
      <p:grpSp>
        <p:nvGrpSpPr>
          <p:cNvPr id="319" name="Google Shape;319;p16"/>
          <p:cNvGrpSpPr/>
          <p:nvPr/>
        </p:nvGrpSpPr>
        <p:grpSpPr>
          <a:xfrm>
            <a:off x="6713824" y="1515225"/>
            <a:ext cx="2143869" cy="3416400"/>
            <a:chOff x="5863929" y="1304875"/>
            <a:chExt cx="2982981" cy="3416400"/>
          </a:xfrm>
        </p:grpSpPr>
        <p:sp>
          <p:nvSpPr>
            <p:cNvPr id="320" name="Google Shape;320;p16"/>
            <p:cNvSpPr/>
            <p:nvPr/>
          </p:nvSpPr>
          <p:spPr>
            <a:xfrm>
              <a:off x="5865810" y="1304875"/>
              <a:ext cx="29811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a:latin typeface="Nunito SemiBold"/>
                  <a:ea typeface="Nunito SemiBold"/>
                  <a:cs typeface="Nunito SemiBold"/>
                  <a:sym typeface="Nunito SemiBold"/>
                </a:rPr>
                <a:t>Data Analysis: </a:t>
              </a:r>
              <a:r>
                <a:rPr lang="en">
                  <a:latin typeface="Nunito"/>
                  <a:ea typeface="Nunito"/>
                  <a:cs typeface="Nunito"/>
                  <a:sym typeface="Nunito"/>
                </a:rPr>
                <a:t>Python</a:t>
              </a:r>
              <a:endParaRPr>
                <a:latin typeface="Nunito"/>
                <a:ea typeface="Nunito"/>
                <a:cs typeface="Nunito"/>
                <a:sym typeface="Nunito"/>
              </a:endParaRPr>
            </a:p>
            <a:p>
              <a:pPr indent="0" lvl="0" marL="0" rtl="0" algn="l">
                <a:lnSpc>
                  <a:spcPct val="115000"/>
                </a:lnSpc>
                <a:spcBef>
                  <a:spcPts val="1200"/>
                </a:spcBef>
                <a:spcAft>
                  <a:spcPts val="0"/>
                </a:spcAft>
                <a:buNone/>
              </a:pPr>
              <a:r>
                <a:rPr lang="en">
                  <a:latin typeface="Nunito SemiBold"/>
                  <a:ea typeface="Nunito SemiBold"/>
                  <a:cs typeface="Nunito SemiBold"/>
                  <a:sym typeface="Nunito SemiBold"/>
                </a:rPr>
                <a:t>Data Visualization: </a:t>
              </a:r>
              <a:r>
                <a:rPr lang="en">
                  <a:latin typeface="Nunito"/>
                  <a:ea typeface="Nunito"/>
                  <a:cs typeface="Nunito"/>
                  <a:sym typeface="Nunito"/>
                </a:rPr>
                <a:t>PowerBI</a:t>
              </a:r>
              <a:endParaRPr>
                <a:latin typeface="Nunito"/>
                <a:ea typeface="Nunito"/>
                <a:cs typeface="Nunito"/>
                <a:sym typeface="Nunito"/>
              </a:endParaRPr>
            </a:p>
            <a:p>
              <a:pPr indent="0" lvl="0" marL="0" rtl="0" algn="l">
                <a:lnSpc>
                  <a:spcPct val="115000"/>
                </a:lnSpc>
                <a:spcBef>
                  <a:spcPts val="1200"/>
                </a:spcBef>
                <a:spcAft>
                  <a:spcPts val="1200"/>
                </a:spcAft>
                <a:buNone/>
              </a:pPr>
              <a:r>
                <a:rPr lang="en">
                  <a:latin typeface="Nunito SemiBold"/>
                  <a:ea typeface="Nunito SemiBold"/>
                  <a:cs typeface="Nunito SemiBold"/>
                  <a:sym typeface="Nunito SemiBold"/>
                </a:rPr>
                <a:t>Libraries: </a:t>
              </a:r>
              <a:r>
                <a:rPr lang="en">
                  <a:latin typeface="Nunito"/>
                  <a:ea typeface="Nunito"/>
                  <a:cs typeface="Nunito"/>
                  <a:sym typeface="Nunito"/>
                </a:rPr>
                <a:t>Pandas, Matplotlib, Seaborn</a:t>
              </a:r>
              <a:endParaRPr>
                <a:latin typeface="Nunito"/>
                <a:ea typeface="Nunito"/>
                <a:cs typeface="Nunito"/>
                <a:sym typeface="Nunito"/>
              </a:endParaRPr>
            </a:p>
          </p:txBody>
        </p:sp>
        <p:sp>
          <p:nvSpPr>
            <p:cNvPr id="321" name="Google Shape;321;p16"/>
            <p:cNvSpPr txBox="1"/>
            <p:nvPr/>
          </p:nvSpPr>
          <p:spPr>
            <a:xfrm>
              <a:off x="5863929" y="1304875"/>
              <a:ext cx="29811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en">
                  <a:latin typeface="Nunito"/>
                  <a:ea typeface="Nunito"/>
                  <a:cs typeface="Nunito"/>
                  <a:sym typeface="Nunito"/>
                </a:rPr>
                <a:t>Tools &amp; Libraries</a:t>
              </a:r>
              <a:endParaRPr b="1">
                <a:latin typeface="Nunito"/>
                <a:ea typeface="Nunito"/>
                <a:cs typeface="Nunito"/>
                <a:sym typeface="Nuni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5" name="Shape 325"/>
        <p:cNvGrpSpPr/>
        <p:nvPr/>
      </p:nvGrpSpPr>
      <p:grpSpPr>
        <a:xfrm>
          <a:off x="0" y="0"/>
          <a:ext cx="0" cy="0"/>
          <a:chOff x="0" y="0"/>
          <a:chExt cx="0" cy="0"/>
        </a:xfrm>
      </p:grpSpPr>
      <p:sp>
        <p:nvSpPr>
          <p:cNvPr id="326" name="Google Shape;326;p17"/>
          <p:cNvSpPr txBox="1"/>
          <p:nvPr>
            <p:ph type="title"/>
          </p:nvPr>
        </p:nvSpPr>
        <p:spPr>
          <a:xfrm>
            <a:off x="2831600" y="86850"/>
            <a:ext cx="3746400" cy="946200"/>
          </a:xfrm>
          <a:prstGeom prst="rect">
            <a:avLst/>
          </a:prstGeom>
          <a:gradFill>
            <a:gsLst>
              <a:gs pos="0">
                <a:srgbClr val="7DAFAF"/>
              </a:gs>
              <a:gs pos="100000">
                <a:srgbClr val="466363"/>
              </a:gs>
            </a:gsLst>
            <a:path path="circle">
              <a:fillToRect b="50%" l="50%" r="50%" t="50%"/>
            </a:path>
            <a:tileRect/>
          </a:gradFill>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lang="en">
                <a:solidFill>
                  <a:srgbClr val="000000"/>
                </a:solidFill>
              </a:rPr>
              <a:t>Data Introduction</a:t>
            </a:r>
            <a:endParaRPr sz="4300">
              <a:solidFill>
                <a:srgbClr val="000000"/>
              </a:solidFill>
            </a:endParaRPr>
          </a:p>
        </p:txBody>
      </p:sp>
      <p:sp>
        <p:nvSpPr>
          <p:cNvPr id="327" name="Google Shape;327;p17"/>
          <p:cNvSpPr txBox="1"/>
          <p:nvPr/>
        </p:nvSpPr>
        <p:spPr>
          <a:xfrm>
            <a:off x="1543200" y="2931300"/>
            <a:ext cx="6057600" cy="1391400"/>
          </a:xfrm>
          <a:prstGeom prst="rect">
            <a:avLst/>
          </a:prstGeom>
          <a:gradFill>
            <a:gsLst>
              <a:gs pos="0">
                <a:schemeClr val="lt2"/>
              </a:gs>
              <a:gs pos="100000">
                <a:srgbClr val="466363"/>
              </a:gs>
            </a:gsLst>
            <a:path path="circle">
              <a:fillToRect b="50%" l="50%" r="50%" t="50%"/>
            </a:path>
            <a:tileRect/>
          </a:gradFill>
          <a:ln>
            <a:noFill/>
          </a:ln>
        </p:spPr>
        <p:txBody>
          <a:bodyPr anchorCtr="0" anchor="t" bIns="91425" lIns="91425" spcFirstLastPara="1" rIns="91425" wrap="square" tIns="91425">
            <a:spAutoFit/>
          </a:bodyPr>
          <a:lstStyle/>
          <a:p>
            <a:pPr indent="-317500" lvl="1" marL="914400" rtl="0" algn="l">
              <a:lnSpc>
                <a:spcPct val="115000"/>
              </a:lnSpc>
              <a:spcBef>
                <a:spcPts val="1200"/>
              </a:spcBef>
              <a:spcAft>
                <a:spcPts val="0"/>
              </a:spcAft>
              <a:buClr>
                <a:srgbClr val="434343"/>
              </a:buClr>
              <a:buSzPts val="1400"/>
              <a:buChar char="○"/>
            </a:pPr>
            <a:r>
              <a:rPr b="1" lang="en">
                <a:solidFill>
                  <a:srgbClr val="434343"/>
                </a:solidFill>
                <a:latin typeface="Maven Pro"/>
                <a:ea typeface="Maven Pro"/>
                <a:cs typeface="Maven Pro"/>
                <a:sym typeface="Maven Pro"/>
              </a:rPr>
              <a:t>Data Coverage:</a:t>
            </a:r>
            <a:r>
              <a:rPr lang="en">
                <a:solidFill>
                  <a:srgbClr val="434343"/>
                </a:solidFill>
                <a:latin typeface="Maven Pro"/>
                <a:ea typeface="Maven Pro"/>
                <a:cs typeface="Maven Pro"/>
                <a:sym typeface="Maven Pro"/>
              </a:rPr>
              <a:t> Sales data from 2010 to 2017</a:t>
            </a:r>
            <a:endParaRPr>
              <a:solidFill>
                <a:srgbClr val="434343"/>
              </a:solidFill>
              <a:latin typeface="Maven Pro"/>
              <a:ea typeface="Maven Pro"/>
              <a:cs typeface="Maven Pro"/>
              <a:sym typeface="Maven Pro"/>
            </a:endParaRPr>
          </a:p>
          <a:p>
            <a:pPr indent="-317500" lvl="1" marL="914400" rtl="0" algn="l">
              <a:lnSpc>
                <a:spcPct val="115000"/>
              </a:lnSpc>
              <a:spcBef>
                <a:spcPts val="0"/>
              </a:spcBef>
              <a:spcAft>
                <a:spcPts val="0"/>
              </a:spcAft>
              <a:buClr>
                <a:srgbClr val="434343"/>
              </a:buClr>
              <a:buSzPts val="1400"/>
              <a:buFont typeface="Maven Pro"/>
              <a:buChar char="○"/>
            </a:pPr>
            <a:r>
              <a:rPr b="1" lang="en">
                <a:solidFill>
                  <a:srgbClr val="434343"/>
                </a:solidFill>
                <a:latin typeface="Maven Pro"/>
                <a:ea typeface="Maven Pro"/>
                <a:cs typeface="Maven Pro"/>
                <a:sym typeface="Maven Pro"/>
              </a:rPr>
              <a:t>Data Types:</a:t>
            </a:r>
            <a:endParaRPr b="1">
              <a:solidFill>
                <a:srgbClr val="434343"/>
              </a:solidFill>
              <a:latin typeface="Maven Pro"/>
              <a:ea typeface="Maven Pro"/>
              <a:cs typeface="Maven Pro"/>
              <a:sym typeface="Maven Pro"/>
            </a:endParaRPr>
          </a:p>
          <a:p>
            <a:pPr indent="-317500" lvl="2" marL="1371600" rtl="0" algn="l">
              <a:lnSpc>
                <a:spcPct val="115000"/>
              </a:lnSpc>
              <a:spcBef>
                <a:spcPts val="0"/>
              </a:spcBef>
              <a:spcAft>
                <a:spcPts val="0"/>
              </a:spcAft>
              <a:buClr>
                <a:srgbClr val="434343"/>
              </a:buClr>
              <a:buSzPts val="1400"/>
              <a:buFont typeface="Maven Pro"/>
              <a:buChar char="■"/>
            </a:pPr>
            <a:r>
              <a:rPr lang="en">
                <a:solidFill>
                  <a:srgbClr val="434343"/>
                </a:solidFill>
                <a:latin typeface="Maven Pro Medium"/>
                <a:ea typeface="Maven Pro Medium"/>
                <a:cs typeface="Maven Pro Medium"/>
                <a:sym typeface="Maven Pro Medium"/>
              </a:rPr>
              <a:t>Numerical:</a:t>
            </a:r>
            <a:r>
              <a:rPr lang="en">
                <a:solidFill>
                  <a:srgbClr val="434343"/>
                </a:solidFill>
                <a:latin typeface="Maven Pro"/>
                <a:ea typeface="Maven Pro"/>
                <a:cs typeface="Maven Pro"/>
                <a:sym typeface="Maven Pro"/>
              </a:rPr>
              <a:t> Revenue, Units Sold, Cost, Profit</a:t>
            </a:r>
            <a:endParaRPr>
              <a:solidFill>
                <a:srgbClr val="434343"/>
              </a:solidFill>
              <a:latin typeface="Maven Pro"/>
              <a:ea typeface="Maven Pro"/>
              <a:cs typeface="Maven Pro"/>
              <a:sym typeface="Maven Pro"/>
            </a:endParaRPr>
          </a:p>
          <a:p>
            <a:pPr indent="-317500" lvl="2" marL="1371600" rtl="0" algn="l">
              <a:lnSpc>
                <a:spcPct val="115000"/>
              </a:lnSpc>
              <a:spcBef>
                <a:spcPts val="0"/>
              </a:spcBef>
              <a:spcAft>
                <a:spcPts val="0"/>
              </a:spcAft>
              <a:buClr>
                <a:srgbClr val="434343"/>
              </a:buClr>
              <a:buSzPts val="1400"/>
              <a:buFont typeface="Maven Pro"/>
              <a:buChar char="■"/>
            </a:pPr>
            <a:r>
              <a:rPr lang="en">
                <a:solidFill>
                  <a:srgbClr val="434343"/>
                </a:solidFill>
                <a:latin typeface="Maven Pro Medium"/>
                <a:ea typeface="Maven Pro Medium"/>
                <a:cs typeface="Maven Pro Medium"/>
                <a:sym typeface="Maven Pro Medium"/>
              </a:rPr>
              <a:t>Categorical:</a:t>
            </a:r>
            <a:r>
              <a:rPr lang="en">
                <a:solidFill>
                  <a:srgbClr val="434343"/>
                </a:solidFill>
                <a:latin typeface="Maven Pro"/>
                <a:ea typeface="Maven Pro"/>
                <a:cs typeface="Maven Pro"/>
                <a:sym typeface="Maven Pro"/>
              </a:rPr>
              <a:t> Region, Item Type, Sales Channel, Order Priority</a:t>
            </a:r>
            <a:endParaRPr>
              <a:solidFill>
                <a:srgbClr val="434343"/>
              </a:solidFill>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1" name="Shape 331"/>
        <p:cNvGrpSpPr/>
        <p:nvPr/>
      </p:nvGrpSpPr>
      <p:grpSpPr>
        <a:xfrm>
          <a:off x="0" y="0"/>
          <a:ext cx="0" cy="0"/>
          <a:chOff x="0" y="0"/>
          <a:chExt cx="0" cy="0"/>
        </a:xfrm>
      </p:grpSpPr>
      <p:sp>
        <p:nvSpPr>
          <p:cNvPr id="332" name="Google Shape;332;p18"/>
          <p:cNvSpPr txBox="1"/>
          <p:nvPr>
            <p:ph type="title"/>
          </p:nvPr>
        </p:nvSpPr>
        <p:spPr>
          <a:xfrm>
            <a:off x="1303800" y="598575"/>
            <a:ext cx="4997700" cy="83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Metrics to be Evaluated</a:t>
            </a:r>
            <a:endParaRPr/>
          </a:p>
        </p:txBody>
      </p:sp>
      <p:sp>
        <p:nvSpPr>
          <p:cNvPr id="333" name="Google Shape;333;p18"/>
          <p:cNvSpPr txBox="1"/>
          <p:nvPr>
            <p:ph idx="1" type="body"/>
          </p:nvPr>
        </p:nvSpPr>
        <p:spPr>
          <a:xfrm>
            <a:off x="1367450" y="1312825"/>
            <a:ext cx="7256700" cy="3639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700"/>
              <a:t>Total Revenue</a:t>
            </a:r>
            <a:endParaRPr sz="5700"/>
          </a:p>
          <a:p>
            <a:pPr indent="0" lvl="0" marL="0" rtl="0" algn="l">
              <a:spcBef>
                <a:spcPts val="1200"/>
              </a:spcBef>
              <a:spcAft>
                <a:spcPts val="0"/>
              </a:spcAft>
              <a:buNone/>
            </a:pPr>
            <a:r>
              <a:rPr lang="en" sz="5700"/>
              <a:t>Total Units Sold</a:t>
            </a:r>
            <a:endParaRPr sz="5700"/>
          </a:p>
          <a:p>
            <a:pPr indent="0" lvl="0" marL="0" rtl="0" algn="l">
              <a:spcBef>
                <a:spcPts val="1200"/>
              </a:spcBef>
              <a:spcAft>
                <a:spcPts val="0"/>
              </a:spcAft>
              <a:buNone/>
            </a:pPr>
            <a:r>
              <a:rPr lang="en" sz="5700"/>
              <a:t>Total Profit</a:t>
            </a:r>
            <a:endParaRPr sz="5700"/>
          </a:p>
          <a:p>
            <a:pPr indent="0" lvl="0" marL="0" rtl="0" algn="l">
              <a:spcBef>
                <a:spcPts val="1200"/>
              </a:spcBef>
              <a:spcAft>
                <a:spcPts val="0"/>
              </a:spcAft>
              <a:buNone/>
            </a:pPr>
            <a:r>
              <a:rPr lang="en" sz="5700"/>
              <a:t>Total Cost</a:t>
            </a:r>
            <a:endParaRPr sz="5700"/>
          </a:p>
          <a:p>
            <a:pPr indent="0" lvl="0" marL="0" rtl="0" algn="l">
              <a:spcBef>
                <a:spcPts val="1200"/>
              </a:spcBef>
              <a:spcAft>
                <a:spcPts val="0"/>
              </a:spcAft>
              <a:buNone/>
            </a:pPr>
            <a:r>
              <a:rPr lang="en" sz="5700"/>
              <a:t>Revenue by Region</a:t>
            </a:r>
            <a:endParaRPr sz="5700"/>
          </a:p>
          <a:p>
            <a:pPr indent="0" lvl="0" marL="0" rtl="0" algn="l">
              <a:spcBef>
                <a:spcPts val="1200"/>
              </a:spcBef>
              <a:spcAft>
                <a:spcPts val="0"/>
              </a:spcAft>
              <a:buNone/>
            </a:pPr>
            <a:r>
              <a:rPr lang="en" sz="5700"/>
              <a:t>Revenue by Item Type</a:t>
            </a:r>
            <a:endParaRPr sz="5700"/>
          </a:p>
          <a:p>
            <a:pPr indent="0" lvl="0" marL="0" rtl="0" algn="l">
              <a:spcBef>
                <a:spcPts val="1200"/>
              </a:spcBef>
              <a:spcAft>
                <a:spcPts val="0"/>
              </a:spcAft>
              <a:buNone/>
            </a:pPr>
            <a:r>
              <a:rPr lang="en" sz="5700"/>
              <a:t>Revenue by Sales Channel</a:t>
            </a:r>
            <a:endParaRPr sz="5700"/>
          </a:p>
          <a:p>
            <a:pPr indent="0" lvl="0" marL="0" rtl="0" algn="l">
              <a:spcBef>
                <a:spcPts val="1200"/>
              </a:spcBef>
              <a:spcAft>
                <a:spcPts val="0"/>
              </a:spcAft>
              <a:buNone/>
            </a:pPr>
            <a:r>
              <a:rPr lang="en" sz="5700"/>
              <a:t>Units Sold by Item Type</a:t>
            </a:r>
            <a:endParaRPr sz="5700"/>
          </a:p>
          <a:p>
            <a:pPr indent="0" lvl="0" marL="0" rtl="0" algn="l">
              <a:spcBef>
                <a:spcPts val="1200"/>
              </a:spcBef>
              <a:spcAft>
                <a:spcPts val="0"/>
              </a:spcAft>
              <a:buNone/>
            </a:pPr>
            <a:r>
              <a:rPr lang="en" sz="5700"/>
              <a:t>Processing Time</a:t>
            </a:r>
            <a:endParaRPr sz="5700"/>
          </a:p>
          <a:p>
            <a:pPr indent="0" lvl="0" marL="0" rtl="0" algn="l">
              <a:spcBef>
                <a:spcPts val="1200"/>
              </a:spcBef>
              <a:spcAft>
                <a:spcPts val="0"/>
              </a:spcAft>
              <a:buNone/>
            </a:pPr>
            <a:r>
              <a:rPr lang="en" sz="5700"/>
              <a:t>Profit </a:t>
            </a:r>
            <a:r>
              <a:rPr lang="en" sz="5700"/>
              <a:t>Margin</a:t>
            </a:r>
            <a:endParaRPr sz="5700"/>
          </a:p>
          <a:p>
            <a:pPr indent="0" lvl="0" marL="0" rtl="0" algn="l">
              <a:spcBef>
                <a:spcPts val="1200"/>
              </a:spcBef>
              <a:spcAft>
                <a:spcPts val="1200"/>
              </a:spcAft>
              <a:buNone/>
            </a:pPr>
            <a:r>
              <a:t/>
            </a:r>
            <a:endParaRPr sz="5700"/>
          </a:p>
        </p:txBody>
      </p:sp>
      <p:pic>
        <p:nvPicPr>
          <p:cNvPr id="334" name="Google Shape;334;p18" title="Vector for free use: Keyboard icon vector"/>
          <p:cNvPicPr preferRelativeResize="0"/>
          <p:nvPr/>
        </p:nvPicPr>
        <p:blipFill>
          <a:blip r:embed="rId4">
            <a:alphaModFix amt="29000"/>
          </a:blip>
          <a:stretch>
            <a:fillRect/>
          </a:stretch>
        </p:blipFill>
        <p:spPr>
          <a:xfrm>
            <a:off x="5559225" y="2350200"/>
            <a:ext cx="2799750" cy="2602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8" name="Shape 338"/>
        <p:cNvGrpSpPr/>
        <p:nvPr/>
      </p:nvGrpSpPr>
      <p:grpSpPr>
        <a:xfrm>
          <a:off x="0" y="0"/>
          <a:ext cx="0" cy="0"/>
          <a:chOff x="0" y="0"/>
          <a:chExt cx="0" cy="0"/>
        </a:xfrm>
      </p:grpSpPr>
      <p:sp>
        <p:nvSpPr>
          <p:cNvPr id="339" name="Google Shape;339;p19"/>
          <p:cNvSpPr txBox="1"/>
          <p:nvPr/>
        </p:nvSpPr>
        <p:spPr>
          <a:xfrm>
            <a:off x="1286600" y="1114300"/>
            <a:ext cx="69345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Order Date:</a:t>
            </a:r>
            <a:r>
              <a:rPr lang="en">
                <a:latin typeface="Nunito SemiBold"/>
                <a:ea typeface="Nunito SemiBold"/>
                <a:cs typeface="Nunito SemiBold"/>
                <a:sym typeface="Nunito SemiBold"/>
              </a:rPr>
              <a:t> </a:t>
            </a:r>
            <a:r>
              <a:rPr lang="en">
                <a:latin typeface="Nunito"/>
                <a:ea typeface="Nunito"/>
                <a:cs typeface="Nunito"/>
                <a:sym typeface="Nunito"/>
              </a:rPr>
              <a:t>The date when the order was placed.</a:t>
            </a:r>
            <a:endParaRPr>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Ship Date:</a:t>
            </a:r>
            <a:r>
              <a:rPr lang="en">
                <a:latin typeface="Nunito"/>
                <a:ea typeface="Nunito"/>
                <a:cs typeface="Nunito"/>
                <a:sym typeface="Nunito"/>
              </a:rPr>
              <a:t> The date when the order was shipped.</a:t>
            </a:r>
            <a:endParaRPr>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Order ID:</a:t>
            </a:r>
            <a:r>
              <a:rPr lang="en">
                <a:latin typeface="Nunito"/>
                <a:ea typeface="Nunito"/>
                <a:cs typeface="Nunito"/>
                <a:sym typeface="Nunito"/>
              </a:rPr>
              <a:t> Unique identifier for each order.</a:t>
            </a:r>
            <a:endParaRPr>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Item Type:</a:t>
            </a:r>
            <a:r>
              <a:rPr lang="en">
                <a:latin typeface="Nunito"/>
                <a:ea typeface="Nunito"/>
                <a:cs typeface="Nunito"/>
                <a:sym typeface="Nunito"/>
              </a:rPr>
              <a:t> Type of item sold (e.g., Cosmetics, Baby Food, Office Supplies; Total 12)</a:t>
            </a:r>
            <a:endParaRPr>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Sales Channel:</a:t>
            </a:r>
            <a:r>
              <a:rPr lang="en">
                <a:latin typeface="Nunito"/>
                <a:ea typeface="Nunito"/>
                <a:cs typeface="Nunito"/>
                <a:sym typeface="Nunito"/>
              </a:rPr>
              <a:t> Channel through which the sale was made (Online or Offline).</a:t>
            </a:r>
            <a:endParaRPr>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Region:</a:t>
            </a:r>
            <a:r>
              <a:rPr lang="en">
                <a:latin typeface="Nunito"/>
                <a:ea typeface="Nunito"/>
                <a:cs typeface="Nunito"/>
                <a:sym typeface="Nunito"/>
              </a:rPr>
              <a:t> Geographical region where the order was placed.(Total 7)</a:t>
            </a:r>
            <a:endParaRPr>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Country:</a:t>
            </a:r>
            <a:r>
              <a:rPr lang="en">
                <a:latin typeface="Nunito"/>
                <a:ea typeface="Nunito"/>
                <a:cs typeface="Nunito"/>
                <a:sym typeface="Nunito"/>
              </a:rPr>
              <a:t> Country where the order was placed.(Total 76)</a:t>
            </a:r>
            <a:endParaRPr>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Units Sold:</a:t>
            </a:r>
            <a:r>
              <a:rPr lang="en">
                <a:latin typeface="Nunito"/>
                <a:ea typeface="Nunito"/>
                <a:cs typeface="Nunito"/>
                <a:sym typeface="Nunito"/>
              </a:rPr>
              <a:t> Number of units sold in the order.</a:t>
            </a:r>
            <a:endParaRPr>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Unit Price:</a:t>
            </a:r>
            <a:r>
              <a:rPr lang="en">
                <a:latin typeface="Nunito"/>
                <a:ea typeface="Nunito"/>
                <a:cs typeface="Nunito"/>
                <a:sym typeface="Nunito"/>
              </a:rPr>
              <a:t> Price per unit of the item.</a:t>
            </a:r>
            <a:endParaRPr>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Unit Cost:</a:t>
            </a:r>
            <a:r>
              <a:rPr lang="en">
                <a:latin typeface="Nunito"/>
                <a:ea typeface="Nunito"/>
                <a:cs typeface="Nunito"/>
                <a:sym typeface="Nunito"/>
              </a:rPr>
              <a:t> Cost per unit of the item.</a:t>
            </a:r>
            <a:endParaRPr>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Total Revenue:</a:t>
            </a:r>
            <a:r>
              <a:rPr lang="en">
                <a:latin typeface="Nunito"/>
                <a:ea typeface="Nunito"/>
                <a:cs typeface="Nunito"/>
                <a:sym typeface="Nunito"/>
              </a:rPr>
              <a:t> Total revenue generated from the order.</a:t>
            </a:r>
            <a:endParaRPr>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Total Cost:</a:t>
            </a:r>
            <a:r>
              <a:rPr lang="en">
                <a:latin typeface="Nunito"/>
                <a:ea typeface="Nunito"/>
                <a:cs typeface="Nunito"/>
                <a:sym typeface="Nunito"/>
              </a:rPr>
              <a:t> Total cost incurred for the order.</a:t>
            </a:r>
            <a:endParaRPr>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Total Profit:</a:t>
            </a:r>
            <a:r>
              <a:rPr lang="en">
                <a:latin typeface="Nunito"/>
                <a:ea typeface="Nunito"/>
                <a:cs typeface="Nunito"/>
                <a:sym typeface="Nunito"/>
              </a:rPr>
              <a:t> Profit generated from the order.</a:t>
            </a:r>
            <a:endParaRPr>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Order Priority:</a:t>
            </a:r>
            <a:r>
              <a:rPr lang="en">
                <a:latin typeface="Nunito"/>
                <a:ea typeface="Nunito"/>
                <a:cs typeface="Nunito"/>
                <a:sym typeface="Nunito"/>
              </a:rPr>
              <a:t> Priority level of the order (C - Critical, H - High, L - Low, M - Medium)</a:t>
            </a:r>
            <a:endParaRPr>
              <a:latin typeface="Nunito"/>
              <a:ea typeface="Nunito"/>
              <a:cs typeface="Nunito"/>
              <a:sym typeface="Nunito"/>
            </a:endParaRPr>
          </a:p>
        </p:txBody>
      </p:sp>
      <p:sp>
        <p:nvSpPr>
          <p:cNvPr id="340" name="Google Shape;340;p19"/>
          <p:cNvSpPr txBox="1"/>
          <p:nvPr>
            <p:ph type="title"/>
          </p:nvPr>
        </p:nvSpPr>
        <p:spPr>
          <a:xfrm>
            <a:off x="1796250" y="328800"/>
            <a:ext cx="7030500" cy="69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Attributes</a:t>
            </a:r>
            <a:endParaRPr/>
          </a:p>
        </p:txBody>
      </p:sp>
      <p:pic>
        <p:nvPicPr>
          <p:cNvPr id="341" name="Google Shape;341;p19" title="HD wallpaper: brown handled magnifying glass, magnification ..."/>
          <p:cNvPicPr preferRelativeResize="0"/>
          <p:nvPr/>
        </p:nvPicPr>
        <p:blipFill>
          <a:blip r:embed="rId4">
            <a:alphaModFix amt="10000"/>
          </a:blip>
          <a:stretch>
            <a:fillRect/>
          </a:stretch>
        </p:blipFill>
        <p:spPr>
          <a:xfrm flipH="1" rot="900004">
            <a:off x="5400700" y="1126797"/>
            <a:ext cx="3192151" cy="3612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5" name="Shape 345"/>
        <p:cNvGrpSpPr/>
        <p:nvPr/>
      </p:nvGrpSpPr>
      <p:grpSpPr>
        <a:xfrm>
          <a:off x="0" y="0"/>
          <a:ext cx="0" cy="0"/>
          <a:chOff x="0" y="0"/>
          <a:chExt cx="0" cy="0"/>
        </a:xfrm>
      </p:grpSpPr>
      <p:sp>
        <p:nvSpPr>
          <p:cNvPr id="346" name="Google Shape;346;p20"/>
          <p:cNvSpPr txBox="1"/>
          <p:nvPr>
            <p:ph type="title"/>
          </p:nvPr>
        </p:nvSpPr>
        <p:spPr>
          <a:xfrm>
            <a:off x="1303800" y="248600"/>
            <a:ext cx="4499400" cy="72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Engineered Features</a:t>
            </a:r>
            <a:endParaRPr/>
          </a:p>
        </p:txBody>
      </p:sp>
      <p:sp>
        <p:nvSpPr>
          <p:cNvPr id="347" name="Google Shape;347;p20"/>
          <p:cNvSpPr txBox="1"/>
          <p:nvPr>
            <p:ph idx="2" type="body"/>
          </p:nvPr>
        </p:nvSpPr>
        <p:spPr>
          <a:xfrm>
            <a:off x="1711550" y="1159450"/>
            <a:ext cx="6467100" cy="18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Profit Margin: </a:t>
            </a:r>
            <a:r>
              <a:rPr lang="en" sz="1400"/>
              <a:t>Total Profit / Total Revenue, indicating profitability of each sale.</a:t>
            </a:r>
            <a:endParaRPr sz="1400"/>
          </a:p>
          <a:p>
            <a:pPr indent="0" lvl="0" marL="0" rtl="0" algn="l">
              <a:spcBef>
                <a:spcPts val="1200"/>
              </a:spcBef>
              <a:spcAft>
                <a:spcPts val="0"/>
              </a:spcAft>
              <a:buNone/>
            </a:pPr>
            <a:r>
              <a:rPr b="1" lang="en" sz="1400"/>
              <a:t>Processing Time: </a:t>
            </a:r>
            <a:r>
              <a:rPr lang="en" sz="1400"/>
              <a:t>Days taken to process the order (Ship Date - Order Date).</a:t>
            </a:r>
            <a:endParaRPr sz="1400"/>
          </a:p>
          <a:p>
            <a:pPr indent="0" lvl="0" marL="0" rtl="0" algn="l">
              <a:spcBef>
                <a:spcPts val="1200"/>
              </a:spcBef>
              <a:spcAft>
                <a:spcPts val="0"/>
              </a:spcAft>
              <a:buNone/>
            </a:pPr>
            <a:r>
              <a:rPr b="1" lang="en" sz="1400"/>
              <a:t>Order Month:</a:t>
            </a:r>
            <a:r>
              <a:rPr lang="en" sz="1400"/>
              <a:t> Month in which the order was placed, for seasonality analysis.</a:t>
            </a:r>
            <a:endParaRPr sz="1400"/>
          </a:p>
          <a:p>
            <a:pPr indent="0" lvl="0" marL="0" rtl="0" algn="l">
              <a:spcBef>
                <a:spcPts val="1200"/>
              </a:spcBef>
              <a:spcAft>
                <a:spcPts val="1200"/>
              </a:spcAft>
              <a:buNone/>
            </a:pPr>
            <a:r>
              <a:rPr b="1" lang="en" sz="1400"/>
              <a:t>Order Year: </a:t>
            </a:r>
            <a:r>
              <a:rPr lang="en" sz="1400"/>
              <a:t>Year in which the order was placed, for trend analysis.</a:t>
            </a:r>
            <a:endParaRPr sz="1400"/>
          </a:p>
        </p:txBody>
      </p:sp>
      <p:pic>
        <p:nvPicPr>
          <p:cNvPr id="348" name="Google Shape;348;p20" title="3D brown gear icon vector drawing | Public domain vectors"/>
          <p:cNvPicPr preferRelativeResize="0"/>
          <p:nvPr/>
        </p:nvPicPr>
        <p:blipFill>
          <a:blip r:embed="rId4">
            <a:alphaModFix amt="50000"/>
          </a:blip>
          <a:stretch>
            <a:fillRect/>
          </a:stretch>
        </p:blipFill>
        <p:spPr>
          <a:xfrm>
            <a:off x="6833625" y="2341150"/>
            <a:ext cx="1865150" cy="18651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2" name="Shape 352"/>
        <p:cNvGrpSpPr/>
        <p:nvPr/>
      </p:nvGrpSpPr>
      <p:grpSpPr>
        <a:xfrm>
          <a:off x="0" y="0"/>
          <a:ext cx="0" cy="0"/>
          <a:chOff x="0" y="0"/>
          <a:chExt cx="0" cy="0"/>
        </a:xfrm>
      </p:grpSpPr>
      <p:sp>
        <p:nvSpPr>
          <p:cNvPr id="353" name="Google Shape;353;p21"/>
          <p:cNvSpPr txBox="1"/>
          <p:nvPr>
            <p:ph type="title"/>
          </p:nvPr>
        </p:nvSpPr>
        <p:spPr>
          <a:xfrm>
            <a:off x="802800" y="14762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13F2F2"/>
                </a:solidFill>
              </a:rPr>
              <a:t>Data Analysis</a:t>
            </a:r>
            <a:endParaRPr>
              <a:solidFill>
                <a:srgbClr val="13F2F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