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6" r:id="rId4"/>
    <p:sldId id="263" r:id="rId5"/>
    <p:sldId id="257" r:id="rId6"/>
    <p:sldId id="258" r:id="rId7"/>
    <p:sldId id="259" r:id="rId8"/>
    <p:sldId id="260" r:id="rId9"/>
    <p:sldId id="261" r:id="rId10"/>
    <p:sldId id="264" r:id="rId11"/>
    <p:sldId id="265"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6CB"/>
    <a:srgbClr val="7C9592"/>
    <a:srgbClr val="1D7AD1"/>
    <a:srgbClr val="A8C7CC"/>
    <a:srgbClr val="97B4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6" autoAdjust="0"/>
    <p:restoredTop sz="90920" autoAdjust="0"/>
  </p:normalViewPr>
  <p:slideViewPr>
    <p:cSldViewPr snapToGrid="0">
      <p:cViewPr>
        <p:scale>
          <a:sx n="66" d="100"/>
          <a:sy n="66" d="100"/>
        </p:scale>
        <p:origin x="1190"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28270-E26F-4A93-8E23-DF77777A98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38A7808-6EA1-4933-B2AA-415101BE1DF5}">
      <dgm:prSet custT="1"/>
      <dgm:spPr>
        <a:noFill/>
        <a:ln>
          <a:noFill/>
        </a:ln>
      </dgm:spPr>
      <dgm:t>
        <a:bodyPr/>
        <a:lstStyle/>
        <a:p>
          <a:pPr rtl="0"/>
          <a:r>
            <a:rPr lang="en-US" sz="5500" dirty="0" smtClean="0"/>
            <a:t>Bird Strike Analysis: </a:t>
          </a:r>
          <a:r>
            <a:rPr lang="en-US" sz="5000" dirty="0" smtClean="0"/>
            <a:t>Enhancing Aircraft Safety</a:t>
          </a:r>
          <a:endParaRPr lang="en-IN" sz="5000" dirty="0"/>
        </a:p>
      </dgm:t>
    </dgm:pt>
    <dgm:pt modelId="{A3CFE2E1-3842-4E49-B4EE-5B2F68358C2D}" type="parTrans" cxnId="{155A17DE-F684-4785-A1E2-026FCF61E95E}">
      <dgm:prSet/>
      <dgm:spPr/>
      <dgm:t>
        <a:bodyPr/>
        <a:lstStyle/>
        <a:p>
          <a:endParaRPr lang="en-IN"/>
        </a:p>
      </dgm:t>
    </dgm:pt>
    <dgm:pt modelId="{83C16DBA-3182-4966-83A9-67A116404FCD}" type="sibTrans" cxnId="{155A17DE-F684-4785-A1E2-026FCF61E95E}">
      <dgm:prSet/>
      <dgm:spPr/>
      <dgm:t>
        <a:bodyPr/>
        <a:lstStyle/>
        <a:p>
          <a:endParaRPr lang="en-IN"/>
        </a:p>
      </dgm:t>
    </dgm:pt>
    <dgm:pt modelId="{02160B35-9C6F-471E-8808-FEBD1F72D713}" type="pres">
      <dgm:prSet presAssocID="{9DA28270-E26F-4A93-8E23-DF77777A98AA}" presName="linear" presStyleCnt="0">
        <dgm:presLayoutVars>
          <dgm:animLvl val="lvl"/>
          <dgm:resizeHandles val="exact"/>
        </dgm:presLayoutVars>
      </dgm:prSet>
      <dgm:spPr/>
    </dgm:pt>
    <dgm:pt modelId="{B94113FB-26F7-47F1-989B-9F8B8BFA40D4}" type="pres">
      <dgm:prSet presAssocID="{838A7808-6EA1-4933-B2AA-415101BE1DF5}" presName="parentText" presStyleLbl="node1" presStyleIdx="0" presStyleCnt="1" custLinFactY="72453" custLinFactNeighborX="19841" custLinFactNeighborY="100000">
        <dgm:presLayoutVars>
          <dgm:chMax val="0"/>
          <dgm:bulletEnabled val="1"/>
        </dgm:presLayoutVars>
      </dgm:prSet>
      <dgm:spPr/>
      <dgm:t>
        <a:bodyPr/>
        <a:lstStyle/>
        <a:p>
          <a:endParaRPr lang="en-IN"/>
        </a:p>
      </dgm:t>
    </dgm:pt>
  </dgm:ptLst>
  <dgm:cxnLst>
    <dgm:cxn modelId="{F60B7C7D-203A-48AF-BA07-19FCADC9A4FC}" type="presOf" srcId="{838A7808-6EA1-4933-B2AA-415101BE1DF5}" destId="{B94113FB-26F7-47F1-989B-9F8B8BFA40D4}" srcOrd="0" destOrd="0" presId="urn:microsoft.com/office/officeart/2005/8/layout/vList2"/>
    <dgm:cxn modelId="{D5D20004-755D-4C55-8666-B3D2FE3A7AFF}" type="presOf" srcId="{9DA28270-E26F-4A93-8E23-DF77777A98AA}" destId="{02160B35-9C6F-471E-8808-FEBD1F72D713}" srcOrd="0" destOrd="0" presId="urn:microsoft.com/office/officeart/2005/8/layout/vList2"/>
    <dgm:cxn modelId="{155A17DE-F684-4785-A1E2-026FCF61E95E}" srcId="{9DA28270-E26F-4A93-8E23-DF77777A98AA}" destId="{838A7808-6EA1-4933-B2AA-415101BE1DF5}" srcOrd="0" destOrd="0" parTransId="{A3CFE2E1-3842-4E49-B4EE-5B2F68358C2D}" sibTransId="{83C16DBA-3182-4966-83A9-67A116404FCD}"/>
    <dgm:cxn modelId="{95E6A87B-00C7-4404-BE90-F0C90199D251}" type="presParOf" srcId="{02160B35-9C6F-471E-8808-FEBD1F72D713}" destId="{B94113FB-26F7-47F1-989B-9F8B8BFA40D4}" srcOrd="0" destOrd="0" presId="urn:microsoft.com/office/officeart/2005/8/layout/vList2"/>
  </dgm:cxnLst>
  <dgm:bg>
    <a:solidFill>
      <a:schemeClr val="tx1">
        <a:alpha val="13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A28270-E26F-4A93-8E23-DF77777A98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38A7808-6EA1-4933-B2AA-415101BE1DF5}">
      <dgm:prSet/>
      <dgm:spPr>
        <a:noFill/>
        <a:ln>
          <a:noFill/>
        </a:ln>
      </dgm:spPr>
      <dgm:t>
        <a:bodyPr/>
        <a:lstStyle/>
        <a:p>
          <a:pPr rtl="0"/>
          <a:r>
            <a:rPr lang="en-US" dirty="0" smtClean="0"/>
            <a:t>Data Analysis</a:t>
          </a:r>
          <a:endParaRPr lang="en-IN" dirty="0"/>
        </a:p>
      </dgm:t>
    </dgm:pt>
    <dgm:pt modelId="{A3CFE2E1-3842-4E49-B4EE-5B2F68358C2D}" type="parTrans" cxnId="{155A17DE-F684-4785-A1E2-026FCF61E95E}">
      <dgm:prSet/>
      <dgm:spPr/>
      <dgm:t>
        <a:bodyPr/>
        <a:lstStyle/>
        <a:p>
          <a:endParaRPr lang="en-IN"/>
        </a:p>
      </dgm:t>
    </dgm:pt>
    <dgm:pt modelId="{83C16DBA-3182-4966-83A9-67A116404FCD}" type="sibTrans" cxnId="{155A17DE-F684-4785-A1E2-026FCF61E95E}">
      <dgm:prSet/>
      <dgm:spPr/>
      <dgm:t>
        <a:bodyPr/>
        <a:lstStyle/>
        <a:p>
          <a:endParaRPr lang="en-IN"/>
        </a:p>
      </dgm:t>
    </dgm:pt>
    <dgm:pt modelId="{02160B35-9C6F-471E-8808-FEBD1F72D713}" type="pres">
      <dgm:prSet presAssocID="{9DA28270-E26F-4A93-8E23-DF77777A98AA}" presName="linear" presStyleCnt="0">
        <dgm:presLayoutVars>
          <dgm:animLvl val="lvl"/>
          <dgm:resizeHandles val="exact"/>
        </dgm:presLayoutVars>
      </dgm:prSet>
      <dgm:spPr/>
    </dgm:pt>
    <dgm:pt modelId="{B94113FB-26F7-47F1-989B-9F8B8BFA40D4}" type="pres">
      <dgm:prSet presAssocID="{838A7808-6EA1-4933-B2AA-415101BE1DF5}" presName="parentText" presStyleLbl="node1" presStyleIdx="0" presStyleCnt="1" custLinFactY="-100000" custLinFactNeighborY="-188096">
        <dgm:presLayoutVars>
          <dgm:chMax val="0"/>
          <dgm:bulletEnabled val="1"/>
        </dgm:presLayoutVars>
      </dgm:prSet>
      <dgm:spPr/>
      <dgm:t>
        <a:bodyPr/>
        <a:lstStyle/>
        <a:p>
          <a:endParaRPr lang="en-IN"/>
        </a:p>
      </dgm:t>
    </dgm:pt>
  </dgm:ptLst>
  <dgm:cxnLst>
    <dgm:cxn modelId="{7DDF82E9-C7AD-48AA-AE34-5CB8B468D969}" type="presOf" srcId="{838A7808-6EA1-4933-B2AA-415101BE1DF5}" destId="{B94113FB-26F7-47F1-989B-9F8B8BFA40D4}" srcOrd="0" destOrd="0" presId="urn:microsoft.com/office/officeart/2005/8/layout/vList2"/>
    <dgm:cxn modelId="{155A17DE-F684-4785-A1E2-026FCF61E95E}" srcId="{9DA28270-E26F-4A93-8E23-DF77777A98AA}" destId="{838A7808-6EA1-4933-B2AA-415101BE1DF5}" srcOrd="0" destOrd="0" parTransId="{A3CFE2E1-3842-4E49-B4EE-5B2F68358C2D}" sibTransId="{83C16DBA-3182-4966-83A9-67A116404FCD}"/>
    <dgm:cxn modelId="{524921A4-85C9-493D-9A75-A61560EA4BB4}" type="presOf" srcId="{9DA28270-E26F-4A93-8E23-DF77777A98AA}" destId="{02160B35-9C6F-471E-8808-FEBD1F72D713}" srcOrd="0" destOrd="0" presId="urn:microsoft.com/office/officeart/2005/8/layout/vList2"/>
    <dgm:cxn modelId="{49BD2C32-F712-424E-8C5F-E7EB2DF672BE}" type="presParOf" srcId="{02160B35-9C6F-471E-8808-FEBD1F72D713}" destId="{B94113FB-26F7-47F1-989B-9F8B8BFA40D4}" srcOrd="0" destOrd="0" presId="urn:microsoft.com/office/officeart/2005/8/layout/vList2"/>
  </dgm:cxnLst>
  <dgm:bg>
    <a:solidFill>
      <a:schemeClr val="tx1">
        <a:alpha val="13000"/>
      </a:schemeClr>
    </a:solid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D6AF46-5B35-4878-B6F5-4C09453F13EF}" type="doc">
      <dgm:prSet loTypeId="urn:microsoft.com/office/officeart/2005/8/layout/hierarchy3" loCatId="list" qsTypeId="urn:microsoft.com/office/officeart/2005/8/quickstyle/simple3" qsCatId="simple" csTypeId="urn:microsoft.com/office/officeart/2005/8/colors/colorful5" csCatId="colorful" phldr="1"/>
      <dgm:spPr/>
      <dgm:t>
        <a:bodyPr/>
        <a:lstStyle/>
        <a:p>
          <a:endParaRPr lang="en-IN"/>
        </a:p>
      </dgm:t>
    </dgm:pt>
    <dgm:pt modelId="{D24F581B-B7DF-46D6-A868-3AAE0E26B8E4}">
      <dgm:prSet phldrT="[Text]" custT="1"/>
      <dgm:spPr/>
      <dgm:t>
        <a:bodyPr/>
        <a:lstStyle/>
        <a:p>
          <a:pPr algn="ctr"/>
          <a:r>
            <a:rPr lang="en-US" sz="2000" baseline="0" dirty="0" smtClean="0"/>
            <a:t>Total Cost Incurred</a:t>
          </a:r>
        </a:p>
        <a:p>
          <a:pPr algn="ctr"/>
          <a:r>
            <a:rPr lang="en-IN" sz="2000" baseline="0" dirty="0" smtClean="0"/>
            <a:t>$14,22,90,445</a:t>
          </a:r>
        </a:p>
        <a:p>
          <a:pPr algn="ctr"/>
          <a:endParaRPr lang="en-IN" sz="1100" baseline="0" dirty="0"/>
        </a:p>
      </dgm:t>
    </dgm:pt>
    <dgm:pt modelId="{971021B7-227E-4F1F-9EC0-9AD4A92A929F}" type="parTrans" cxnId="{5874C989-98EC-4CD2-AFB9-803962CDD809}">
      <dgm:prSet/>
      <dgm:spPr/>
      <dgm:t>
        <a:bodyPr/>
        <a:lstStyle/>
        <a:p>
          <a:endParaRPr lang="en-IN" baseline="0"/>
        </a:p>
      </dgm:t>
    </dgm:pt>
    <dgm:pt modelId="{94167450-84B3-435A-B170-07B15FF8B71F}" type="sibTrans" cxnId="{5874C989-98EC-4CD2-AFB9-803962CDD809}">
      <dgm:prSet/>
      <dgm:spPr/>
      <dgm:t>
        <a:bodyPr/>
        <a:lstStyle/>
        <a:p>
          <a:endParaRPr lang="en-IN" baseline="0"/>
        </a:p>
      </dgm:t>
    </dgm:pt>
    <dgm:pt modelId="{D630790E-E601-406C-BE9E-F1AF0767AA4B}">
      <dgm:prSet phldrT="[Text]" custT="1"/>
      <dgm:spPr/>
      <dgm:t>
        <a:bodyPr/>
        <a:lstStyle/>
        <a:p>
          <a:pPr algn="ctr"/>
          <a:r>
            <a:rPr lang="en-US" sz="2000" baseline="0" dirty="0" smtClean="0"/>
            <a:t>Avg. Height at the Time of Strike </a:t>
          </a:r>
        </a:p>
        <a:p>
          <a:pPr algn="ctr" rtl="0"/>
          <a:r>
            <a:rPr lang="en-IN" sz="2000" baseline="0" dirty="0" smtClean="0"/>
            <a:t>795 </a:t>
          </a:r>
          <a:r>
            <a:rPr lang="en-IN" sz="2000" baseline="0" dirty="0" err="1" smtClean="0"/>
            <a:t>ft</a:t>
          </a:r>
          <a:endParaRPr lang="en-IN" sz="2000" baseline="0" dirty="0"/>
        </a:p>
      </dgm:t>
    </dgm:pt>
    <dgm:pt modelId="{F4F08EE4-81B2-4509-A859-E3C358EB98E5}" type="parTrans" cxnId="{8F066297-C88C-482A-849F-6908C122427D}">
      <dgm:prSet/>
      <dgm:spPr/>
      <dgm:t>
        <a:bodyPr/>
        <a:lstStyle/>
        <a:p>
          <a:endParaRPr lang="en-IN" baseline="0"/>
        </a:p>
      </dgm:t>
    </dgm:pt>
    <dgm:pt modelId="{2608B7CC-6B5E-4CCD-A0CB-CA67BBCDA8B9}" type="sibTrans" cxnId="{8F066297-C88C-482A-849F-6908C122427D}">
      <dgm:prSet/>
      <dgm:spPr/>
      <dgm:t>
        <a:bodyPr/>
        <a:lstStyle/>
        <a:p>
          <a:endParaRPr lang="en-IN" baseline="0"/>
        </a:p>
      </dgm:t>
    </dgm:pt>
    <dgm:pt modelId="{CF5321FB-814A-4C9B-872A-F6A87D8ECB25}">
      <dgm:prSet phldrT="[Text]" custT="1"/>
      <dgm:spPr/>
      <dgm:t>
        <a:bodyPr/>
        <a:lstStyle/>
        <a:p>
          <a:pPr rtl="1"/>
          <a:r>
            <a:rPr lang="en-IN" sz="2000" baseline="0" dirty="0" smtClean="0"/>
            <a:t>Total Strikes</a:t>
          </a:r>
        </a:p>
        <a:p>
          <a:pPr rtl="1"/>
          <a:r>
            <a:rPr lang="en-IN" sz="2000" baseline="0" dirty="0" smtClean="0"/>
            <a:t>68,790</a:t>
          </a:r>
        </a:p>
        <a:p>
          <a:pPr rtl="1"/>
          <a:endParaRPr lang="en-IN" sz="1100" baseline="0" dirty="0"/>
        </a:p>
      </dgm:t>
    </dgm:pt>
    <dgm:pt modelId="{E52105AA-500F-49C5-8F05-9CD549B7CE9E}" type="parTrans" cxnId="{FBF1BC8A-FB4A-4E9D-ABA3-6C5DABAEF354}">
      <dgm:prSet/>
      <dgm:spPr/>
      <dgm:t>
        <a:bodyPr/>
        <a:lstStyle/>
        <a:p>
          <a:endParaRPr lang="en-IN" baseline="0"/>
        </a:p>
      </dgm:t>
    </dgm:pt>
    <dgm:pt modelId="{BDB98040-559B-4156-81EB-35360C5CEA9B}" type="sibTrans" cxnId="{FBF1BC8A-FB4A-4E9D-ABA3-6C5DABAEF354}">
      <dgm:prSet/>
      <dgm:spPr/>
      <dgm:t>
        <a:bodyPr/>
        <a:lstStyle/>
        <a:p>
          <a:endParaRPr lang="en-IN" baseline="0"/>
        </a:p>
      </dgm:t>
    </dgm:pt>
    <dgm:pt modelId="{D75526C6-7E29-4818-B4E4-09FF9B803743}">
      <dgm:prSet phldrT="[Text]" custT="1"/>
      <dgm:spPr/>
      <dgm:t>
        <a:bodyPr/>
        <a:lstStyle/>
        <a:p>
          <a:pPr algn="ctr"/>
          <a:r>
            <a:rPr lang="en-IN" sz="2000" baseline="0" dirty="0" smtClean="0"/>
            <a:t>Worst Hit Phase of Flight</a:t>
          </a:r>
        </a:p>
        <a:p>
          <a:pPr algn="ctr"/>
          <a:r>
            <a:rPr lang="en-US" sz="2000" baseline="0" dirty="0" smtClean="0"/>
            <a:t>Approach</a:t>
          </a:r>
          <a:endParaRPr lang="en-IN" sz="2000" baseline="0" dirty="0"/>
        </a:p>
      </dgm:t>
    </dgm:pt>
    <dgm:pt modelId="{51C3D9DB-F74A-437C-981E-1008887244C3}" type="parTrans" cxnId="{8E48CC9D-FE89-40D3-91DC-4B93AA55E014}">
      <dgm:prSet/>
      <dgm:spPr/>
      <dgm:t>
        <a:bodyPr/>
        <a:lstStyle/>
        <a:p>
          <a:endParaRPr lang="en-IN" baseline="0"/>
        </a:p>
      </dgm:t>
    </dgm:pt>
    <dgm:pt modelId="{38B790DD-215F-4029-B925-3447C76933C6}" type="sibTrans" cxnId="{8E48CC9D-FE89-40D3-91DC-4B93AA55E014}">
      <dgm:prSet/>
      <dgm:spPr/>
      <dgm:t>
        <a:bodyPr/>
        <a:lstStyle/>
        <a:p>
          <a:endParaRPr lang="en-IN" baseline="0"/>
        </a:p>
      </dgm:t>
    </dgm:pt>
    <dgm:pt modelId="{56A1FA8F-7E1C-466B-B388-FBA783AC8AD5}" type="pres">
      <dgm:prSet presAssocID="{50D6AF46-5B35-4878-B6F5-4C09453F13EF}" presName="diagram" presStyleCnt="0">
        <dgm:presLayoutVars>
          <dgm:chPref val="1"/>
          <dgm:dir/>
          <dgm:animOne val="branch"/>
          <dgm:animLvl val="lvl"/>
          <dgm:resizeHandles/>
        </dgm:presLayoutVars>
      </dgm:prSet>
      <dgm:spPr/>
    </dgm:pt>
    <dgm:pt modelId="{967BC302-14B0-41AE-9960-BD590A9890B1}" type="pres">
      <dgm:prSet presAssocID="{D24F581B-B7DF-46D6-A868-3AAE0E26B8E4}" presName="root" presStyleCnt="0"/>
      <dgm:spPr/>
    </dgm:pt>
    <dgm:pt modelId="{F85840FB-906E-48C5-8C15-9BFF847DB73C}" type="pres">
      <dgm:prSet presAssocID="{D24F581B-B7DF-46D6-A868-3AAE0E26B8E4}" presName="rootComposite" presStyleCnt="0"/>
      <dgm:spPr/>
    </dgm:pt>
    <dgm:pt modelId="{1E319A29-A7E7-4A2B-83A4-B406BD82D604}" type="pres">
      <dgm:prSet presAssocID="{D24F581B-B7DF-46D6-A868-3AAE0E26B8E4}" presName="rootText" presStyleLbl="node1" presStyleIdx="0" presStyleCnt="4" custLinFactX="100000" custLinFactNeighborX="168181" custLinFactNeighborY="-60387"/>
      <dgm:spPr/>
    </dgm:pt>
    <dgm:pt modelId="{9D7366B3-1E3B-4747-A6C9-3D91892E121F}" type="pres">
      <dgm:prSet presAssocID="{D24F581B-B7DF-46D6-A868-3AAE0E26B8E4}" presName="rootConnector" presStyleLbl="node1" presStyleIdx="0" presStyleCnt="4"/>
      <dgm:spPr/>
    </dgm:pt>
    <dgm:pt modelId="{9188FB6B-147A-4FD1-A622-478614C4CD3A}" type="pres">
      <dgm:prSet presAssocID="{D24F581B-B7DF-46D6-A868-3AAE0E26B8E4}" presName="childShape" presStyleCnt="0"/>
      <dgm:spPr/>
    </dgm:pt>
    <dgm:pt modelId="{BD8E292C-605F-40A3-B524-45386AAD5404}" type="pres">
      <dgm:prSet presAssocID="{D630790E-E601-406C-BE9E-F1AF0767AA4B}" presName="root" presStyleCnt="0"/>
      <dgm:spPr/>
    </dgm:pt>
    <dgm:pt modelId="{569CF1FC-0A89-4A7A-A236-17B5602AF375}" type="pres">
      <dgm:prSet presAssocID="{D630790E-E601-406C-BE9E-F1AF0767AA4B}" presName="rootComposite" presStyleCnt="0"/>
      <dgm:spPr/>
    </dgm:pt>
    <dgm:pt modelId="{59C7D110-DA7E-49E0-9EA7-C888AD1233C1}" type="pres">
      <dgm:prSet presAssocID="{D630790E-E601-406C-BE9E-F1AF0767AA4B}" presName="rootText" presStyleLbl="node1" presStyleIdx="1" presStyleCnt="4" custLinFactNeighborX="-23875" custLinFactNeighborY="64259"/>
      <dgm:spPr/>
    </dgm:pt>
    <dgm:pt modelId="{F16E4223-C027-410A-A1B9-1074F37F123A}" type="pres">
      <dgm:prSet presAssocID="{D630790E-E601-406C-BE9E-F1AF0767AA4B}" presName="rootConnector" presStyleLbl="node1" presStyleIdx="1" presStyleCnt="4"/>
      <dgm:spPr/>
    </dgm:pt>
    <dgm:pt modelId="{2A2689C1-ACBF-40FD-907A-60A1739CFCA2}" type="pres">
      <dgm:prSet presAssocID="{D630790E-E601-406C-BE9E-F1AF0767AA4B}" presName="childShape" presStyleCnt="0"/>
      <dgm:spPr/>
    </dgm:pt>
    <dgm:pt modelId="{658F9107-A849-4B0D-9132-FF7393102DCE}" type="pres">
      <dgm:prSet presAssocID="{CF5321FB-814A-4C9B-872A-F6A87D8ECB25}" presName="root" presStyleCnt="0"/>
      <dgm:spPr/>
    </dgm:pt>
    <dgm:pt modelId="{A80F1293-3139-4815-B494-A8BF05BA22E8}" type="pres">
      <dgm:prSet presAssocID="{CF5321FB-814A-4C9B-872A-F6A87D8ECB25}" presName="rootComposite" presStyleCnt="0"/>
      <dgm:spPr/>
    </dgm:pt>
    <dgm:pt modelId="{3F6B8464-0A09-428D-AEDD-D8A79A99659D}" type="pres">
      <dgm:prSet presAssocID="{CF5321FB-814A-4C9B-872A-F6A87D8ECB25}" presName="rootText" presStyleLbl="node1" presStyleIdx="2" presStyleCnt="4" custLinFactX="-48439" custLinFactNeighborX="-100000" custLinFactNeighborY="-59747"/>
      <dgm:spPr/>
    </dgm:pt>
    <dgm:pt modelId="{1487767C-6A21-40C8-BC46-9AB3A77EB49F}" type="pres">
      <dgm:prSet presAssocID="{CF5321FB-814A-4C9B-872A-F6A87D8ECB25}" presName="rootConnector" presStyleLbl="node1" presStyleIdx="2" presStyleCnt="4"/>
      <dgm:spPr/>
    </dgm:pt>
    <dgm:pt modelId="{F0B163D1-23F7-49B3-94DB-A696C8FD4C2A}" type="pres">
      <dgm:prSet presAssocID="{CF5321FB-814A-4C9B-872A-F6A87D8ECB25}" presName="childShape" presStyleCnt="0"/>
      <dgm:spPr/>
    </dgm:pt>
    <dgm:pt modelId="{779C758E-F66B-4DB7-95CC-98600D674ADB}" type="pres">
      <dgm:prSet presAssocID="{D75526C6-7E29-4818-B4E4-09FF9B803743}" presName="root" presStyleCnt="0"/>
      <dgm:spPr/>
    </dgm:pt>
    <dgm:pt modelId="{F0C06062-94C0-4F25-9C6D-AAA43460C449}" type="pres">
      <dgm:prSet presAssocID="{D75526C6-7E29-4818-B4E4-09FF9B803743}" presName="rootComposite" presStyleCnt="0"/>
      <dgm:spPr/>
    </dgm:pt>
    <dgm:pt modelId="{EFB3A77C-1134-4B46-8633-E3BBB9424F58}" type="pres">
      <dgm:prSet presAssocID="{D75526C6-7E29-4818-B4E4-09FF9B803743}" presName="rootText" presStyleLbl="node1" presStyleIdx="3" presStyleCnt="4" custLinFactX="-6819" custLinFactNeighborX="-100000" custLinFactNeighborY="64346"/>
      <dgm:spPr/>
    </dgm:pt>
    <dgm:pt modelId="{52A98447-CE00-45E2-BDFA-AE90AAB9F82E}" type="pres">
      <dgm:prSet presAssocID="{D75526C6-7E29-4818-B4E4-09FF9B803743}" presName="rootConnector" presStyleLbl="node1" presStyleIdx="3" presStyleCnt="4"/>
      <dgm:spPr/>
    </dgm:pt>
    <dgm:pt modelId="{1BC772BB-7CB6-4E44-88E6-6ACECE9EC976}" type="pres">
      <dgm:prSet presAssocID="{D75526C6-7E29-4818-B4E4-09FF9B803743}" presName="childShape" presStyleCnt="0"/>
      <dgm:spPr/>
    </dgm:pt>
  </dgm:ptLst>
  <dgm:cxnLst>
    <dgm:cxn modelId="{5424718A-5F1A-460C-8377-41D5816F62CB}" type="presOf" srcId="{D75526C6-7E29-4818-B4E4-09FF9B803743}" destId="{52A98447-CE00-45E2-BDFA-AE90AAB9F82E}" srcOrd="1" destOrd="0" presId="urn:microsoft.com/office/officeart/2005/8/layout/hierarchy3"/>
    <dgm:cxn modelId="{E00174AE-0959-4611-BBD2-852958885F8E}" type="presOf" srcId="{D24F581B-B7DF-46D6-A868-3AAE0E26B8E4}" destId="{9D7366B3-1E3B-4747-A6C9-3D91892E121F}" srcOrd="1" destOrd="0" presId="urn:microsoft.com/office/officeart/2005/8/layout/hierarchy3"/>
    <dgm:cxn modelId="{0DA1B79E-F1E6-4756-883B-078D5ECB1F66}" type="presOf" srcId="{D24F581B-B7DF-46D6-A868-3AAE0E26B8E4}" destId="{1E319A29-A7E7-4A2B-83A4-B406BD82D604}" srcOrd="0" destOrd="0" presId="urn:microsoft.com/office/officeart/2005/8/layout/hierarchy3"/>
    <dgm:cxn modelId="{D61D73AB-9C20-484A-AB0B-84710FDB393A}" type="presOf" srcId="{50D6AF46-5B35-4878-B6F5-4C09453F13EF}" destId="{56A1FA8F-7E1C-466B-B388-FBA783AC8AD5}" srcOrd="0" destOrd="0" presId="urn:microsoft.com/office/officeart/2005/8/layout/hierarchy3"/>
    <dgm:cxn modelId="{8F066297-C88C-482A-849F-6908C122427D}" srcId="{50D6AF46-5B35-4878-B6F5-4C09453F13EF}" destId="{D630790E-E601-406C-BE9E-F1AF0767AA4B}" srcOrd="1" destOrd="0" parTransId="{F4F08EE4-81B2-4509-A859-E3C358EB98E5}" sibTransId="{2608B7CC-6B5E-4CCD-A0CB-CA67BBCDA8B9}"/>
    <dgm:cxn modelId="{FEC2AC80-B07D-46B7-AE40-2F25852B74D9}" type="presOf" srcId="{CF5321FB-814A-4C9B-872A-F6A87D8ECB25}" destId="{3F6B8464-0A09-428D-AEDD-D8A79A99659D}" srcOrd="0" destOrd="0" presId="urn:microsoft.com/office/officeart/2005/8/layout/hierarchy3"/>
    <dgm:cxn modelId="{5874C989-98EC-4CD2-AFB9-803962CDD809}" srcId="{50D6AF46-5B35-4878-B6F5-4C09453F13EF}" destId="{D24F581B-B7DF-46D6-A868-3AAE0E26B8E4}" srcOrd="0" destOrd="0" parTransId="{971021B7-227E-4F1F-9EC0-9AD4A92A929F}" sibTransId="{94167450-84B3-435A-B170-07B15FF8B71F}"/>
    <dgm:cxn modelId="{6618EC99-0652-4B31-B911-EF0B8F122976}" type="presOf" srcId="{CF5321FB-814A-4C9B-872A-F6A87D8ECB25}" destId="{1487767C-6A21-40C8-BC46-9AB3A77EB49F}" srcOrd="1" destOrd="0" presId="urn:microsoft.com/office/officeart/2005/8/layout/hierarchy3"/>
    <dgm:cxn modelId="{5644AA5A-66DC-4FC6-BD2F-7DEB978742E2}" type="presOf" srcId="{D630790E-E601-406C-BE9E-F1AF0767AA4B}" destId="{59C7D110-DA7E-49E0-9EA7-C888AD1233C1}" srcOrd="0" destOrd="0" presId="urn:microsoft.com/office/officeart/2005/8/layout/hierarchy3"/>
    <dgm:cxn modelId="{77500F50-BEC8-4D83-9F7D-1E038CA81B8F}" type="presOf" srcId="{D630790E-E601-406C-BE9E-F1AF0767AA4B}" destId="{F16E4223-C027-410A-A1B9-1074F37F123A}" srcOrd="1" destOrd="0" presId="urn:microsoft.com/office/officeart/2005/8/layout/hierarchy3"/>
    <dgm:cxn modelId="{D1FD1C8D-FF67-489E-A786-F4FF64C82E35}" type="presOf" srcId="{D75526C6-7E29-4818-B4E4-09FF9B803743}" destId="{EFB3A77C-1134-4B46-8633-E3BBB9424F58}" srcOrd="0" destOrd="0" presId="urn:microsoft.com/office/officeart/2005/8/layout/hierarchy3"/>
    <dgm:cxn modelId="{8E48CC9D-FE89-40D3-91DC-4B93AA55E014}" srcId="{50D6AF46-5B35-4878-B6F5-4C09453F13EF}" destId="{D75526C6-7E29-4818-B4E4-09FF9B803743}" srcOrd="3" destOrd="0" parTransId="{51C3D9DB-F74A-437C-981E-1008887244C3}" sibTransId="{38B790DD-215F-4029-B925-3447C76933C6}"/>
    <dgm:cxn modelId="{FBF1BC8A-FB4A-4E9D-ABA3-6C5DABAEF354}" srcId="{50D6AF46-5B35-4878-B6F5-4C09453F13EF}" destId="{CF5321FB-814A-4C9B-872A-F6A87D8ECB25}" srcOrd="2" destOrd="0" parTransId="{E52105AA-500F-49C5-8F05-9CD549B7CE9E}" sibTransId="{BDB98040-559B-4156-81EB-35360C5CEA9B}"/>
    <dgm:cxn modelId="{9155D712-DA30-4176-BF92-6538B3E053DB}" type="presParOf" srcId="{56A1FA8F-7E1C-466B-B388-FBA783AC8AD5}" destId="{967BC302-14B0-41AE-9960-BD590A9890B1}" srcOrd="0" destOrd="0" presId="urn:microsoft.com/office/officeart/2005/8/layout/hierarchy3"/>
    <dgm:cxn modelId="{9E3D1FB2-37AB-474A-8089-B011A8A95686}" type="presParOf" srcId="{967BC302-14B0-41AE-9960-BD590A9890B1}" destId="{F85840FB-906E-48C5-8C15-9BFF847DB73C}" srcOrd="0" destOrd="0" presId="urn:microsoft.com/office/officeart/2005/8/layout/hierarchy3"/>
    <dgm:cxn modelId="{5535D38B-D540-46D9-B2BE-3BDF283B464C}" type="presParOf" srcId="{F85840FB-906E-48C5-8C15-9BFF847DB73C}" destId="{1E319A29-A7E7-4A2B-83A4-B406BD82D604}" srcOrd="0" destOrd="0" presId="urn:microsoft.com/office/officeart/2005/8/layout/hierarchy3"/>
    <dgm:cxn modelId="{10A5AEAF-ECC0-487C-911E-C6A6DDF6584A}" type="presParOf" srcId="{F85840FB-906E-48C5-8C15-9BFF847DB73C}" destId="{9D7366B3-1E3B-4747-A6C9-3D91892E121F}" srcOrd="1" destOrd="0" presId="urn:microsoft.com/office/officeart/2005/8/layout/hierarchy3"/>
    <dgm:cxn modelId="{109D1C45-C839-41FE-9B46-835BD37B7CA1}" type="presParOf" srcId="{967BC302-14B0-41AE-9960-BD590A9890B1}" destId="{9188FB6B-147A-4FD1-A622-478614C4CD3A}" srcOrd="1" destOrd="0" presId="urn:microsoft.com/office/officeart/2005/8/layout/hierarchy3"/>
    <dgm:cxn modelId="{953E6835-425E-4027-8C01-2EF4D6E3BA68}" type="presParOf" srcId="{56A1FA8F-7E1C-466B-B388-FBA783AC8AD5}" destId="{BD8E292C-605F-40A3-B524-45386AAD5404}" srcOrd="1" destOrd="0" presId="urn:microsoft.com/office/officeart/2005/8/layout/hierarchy3"/>
    <dgm:cxn modelId="{3D38BE55-EAC4-4DAC-B635-7586B4A30D14}" type="presParOf" srcId="{BD8E292C-605F-40A3-B524-45386AAD5404}" destId="{569CF1FC-0A89-4A7A-A236-17B5602AF375}" srcOrd="0" destOrd="0" presId="urn:microsoft.com/office/officeart/2005/8/layout/hierarchy3"/>
    <dgm:cxn modelId="{B87AFEA3-6CC0-4B61-B189-735A963313DE}" type="presParOf" srcId="{569CF1FC-0A89-4A7A-A236-17B5602AF375}" destId="{59C7D110-DA7E-49E0-9EA7-C888AD1233C1}" srcOrd="0" destOrd="0" presId="urn:microsoft.com/office/officeart/2005/8/layout/hierarchy3"/>
    <dgm:cxn modelId="{639A093F-671B-41C5-B39E-1F40FB7AFA7A}" type="presParOf" srcId="{569CF1FC-0A89-4A7A-A236-17B5602AF375}" destId="{F16E4223-C027-410A-A1B9-1074F37F123A}" srcOrd="1" destOrd="0" presId="urn:microsoft.com/office/officeart/2005/8/layout/hierarchy3"/>
    <dgm:cxn modelId="{7C0DF3DD-8B42-490B-9545-B94B47C20F6F}" type="presParOf" srcId="{BD8E292C-605F-40A3-B524-45386AAD5404}" destId="{2A2689C1-ACBF-40FD-907A-60A1739CFCA2}" srcOrd="1" destOrd="0" presId="urn:microsoft.com/office/officeart/2005/8/layout/hierarchy3"/>
    <dgm:cxn modelId="{42BE25B2-29DB-43E2-A3FE-526F0ECC0E54}" type="presParOf" srcId="{56A1FA8F-7E1C-466B-B388-FBA783AC8AD5}" destId="{658F9107-A849-4B0D-9132-FF7393102DCE}" srcOrd="2" destOrd="0" presId="urn:microsoft.com/office/officeart/2005/8/layout/hierarchy3"/>
    <dgm:cxn modelId="{F3F77E74-4F30-463C-8166-DE13325EDB35}" type="presParOf" srcId="{658F9107-A849-4B0D-9132-FF7393102DCE}" destId="{A80F1293-3139-4815-B494-A8BF05BA22E8}" srcOrd="0" destOrd="0" presId="urn:microsoft.com/office/officeart/2005/8/layout/hierarchy3"/>
    <dgm:cxn modelId="{06E48F95-650A-4BD4-95D0-806D315F9B9D}" type="presParOf" srcId="{A80F1293-3139-4815-B494-A8BF05BA22E8}" destId="{3F6B8464-0A09-428D-AEDD-D8A79A99659D}" srcOrd="0" destOrd="0" presId="urn:microsoft.com/office/officeart/2005/8/layout/hierarchy3"/>
    <dgm:cxn modelId="{A1B6A38B-F37B-4C87-9822-A650DBEFD099}" type="presParOf" srcId="{A80F1293-3139-4815-B494-A8BF05BA22E8}" destId="{1487767C-6A21-40C8-BC46-9AB3A77EB49F}" srcOrd="1" destOrd="0" presId="urn:microsoft.com/office/officeart/2005/8/layout/hierarchy3"/>
    <dgm:cxn modelId="{D5EDB7A0-E21D-4ACC-84C1-13262846D84E}" type="presParOf" srcId="{658F9107-A849-4B0D-9132-FF7393102DCE}" destId="{F0B163D1-23F7-49B3-94DB-A696C8FD4C2A}" srcOrd="1" destOrd="0" presId="urn:microsoft.com/office/officeart/2005/8/layout/hierarchy3"/>
    <dgm:cxn modelId="{C6277847-5143-47B3-A501-F13423EFB1A8}" type="presParOf" srcId="{56A1FA8F-7E1C-466B-B388-FBA783AC8AD5}" destId="{779C758E-F66B-4DB7-95CC-98600D674ADB}" srcOrd="3" destOrd="0" presId="urn:microsoft.com/office/officeart/2005/8/layout/hierarchy3"/>
    <dgm:cxn modelId="{4A6F78BC-014D-4DA3-8765-7703E1BDAE9F}" type="presParOf" srcId="{779C758E-F66B-4DB7-95CC-98600D674ADB}" destId="{F0C06062-94C0-4F25-9C6D-AAA43460C449}" srcOrd="0" destOrd="0" presId="urn:microsoft.com/office/officeart/2005/8/layout/hierarchy3"/>
    <dgm:cxn modelId="{4088E787-A117-4734-AEE4-A8998DBD19D9}" type="presParOf" srcId="{F0C06062-94C0-4F25-9C6D-AAA43460C449}" destId="{EFB3A77C-1134-4B46-8633-E3BBB9424F58}" srcOrd="0" destOrd="0" presId="urn:microsoft.com/office/officeart/2005/8/layout/hierarchy3"/>
    <dgm:cxn modelId="{4FBEE646-7669-441C-B256-72DD34FEBF72}" type="presParOf" srcId="{F0C06062-94C0-4F25-9C6D-AAA43460C449}" destId="{52A98447-CE00-45E2-BDFA-AE90AAB9F82E}" srcOrd="1" destOrd="0" presId="urn:microsoft.com/office/officeart/2005/8/layout/hierarchy3"/>
    <dgm:cxn modelId="{BE065DB1-B492-457D-A0FD-970E98D57FB4}" type="presParOf" srcId="{779C758E-F66B-4DB7-95CC-98600D674ADB}" destId="{1BC772BB-7CB6-4E44-88E6-6ACECE9EC976}" srcOrd="1" destOrd="0" presId="urn:microsoft.com/office/officeart/2005/8/layout/hierarchy3"/>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9DA28270-E26F-4A93-8E23-DF77777A98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38A7808-6EA1-4933-B2AA-415101BE1DF5}">
      <dgm:prSet custT="1"/>
      <dgm:spPr>
        <a:noFill/>
        <a:ln>
          <a:noFill/>
        </a:ln>
      </dgm:spPr>
      <dgm:t>
        <a:bodyPr/>
        <a:lstStyle/>
        <a:p>
          <a:pPr rtl="0"/>
          <a:r>
            <a:rPr lang="en-US" sz="4000" dirty="0" smtClean="0">
              <a:solidFill>
                <a:schemeClr val="tx1"/>
              </a:solidFill>
            </a:rPr>
            <a:t>Key Bird Strike KPIs</a:t>
          </a:r>
          <a:endParaRPr lang="en-IN" sz="4000" dirty="0">
            <a:solidFill>
              <a:schemeClr val="tx1"/>
            </a:solidFill>
          </a:endParaRPr>
        </a:p>
      </dgm:t>
    </dgm:pt>
    <dgm:pt modelId="{A3CFE2E1-3842-4E49-B4EE-5B2F68358C2D}" type="parTrans" cxnId="{155A17DE-F684-4785-A1E2-026FCF61E95E}">
      <dgm:prSet/>
      <dgm:spPr/>
      <dgm:t>
        <a:bodyPr/>
        <a:lstStyle/>
        <a:p>
          <a:endParaRPr lang="en-IN"/>
        </a:p>
      </dgm:t>
    </dgm:pt>
    <dgm:pt modelId="{83C16DBA-3182-4966-83A9-67A116404FCD}" type="sibTrans" cxnId="{155A17DE-F684-4785-A1E2-026FCF61E95E}">
      <dgm:prSet/>
      <dgm:spPr/>
      <dgm:t>
        <a:bodyPr/>
        <a:lstStyle/>
        <a:p>
          <a:endParaRPr lang="en-IN"/>
        </a:p>
      </dgm:t>
    </dgm:pt>
    <dgm:pt modelId="{02160B35-9C6F-471E-8808-FEBD1F72D713}" type="pres">
      <dgm:prSet presAssocID="{9DA28270-E26F-4A93-8E23-DF77777A98AA}" presName="linear" presStyleCnt="0">
        <dgm:presLayoutVars>
          <dgm:animLvl val="lvl"/>
          <dgm:resizeHandles val="exact"/>
        </dgm:presLayoutVars>
      </dgm:prSet>
      <dgm:spPr/>
    </dgm:pt>
    <dgm:pt modelId="{B94113FB-26F7-47F1-989B-9F8B8BFA40D4}" type="pres">
      <dgm:prSet presAssocID="{838A7808-6EA1-4933-B2AA-415101BE1DF5}" presName="parentText" presStyleLbl="node1" presStyleIdx="0" presStyleCnt="1" custLinFactNeighborX="2837" custLinFactNeighborY="-2027">
        <dgm:presLayoutVars>
          <dgm:chMax val="0"/>
          <dgm:bulletEnabled val="1"/>
        </dgm:presLayoutVars>
      </dgm:prSet>
      <dgm:spPr/>
    </dgm:pt>
  </dgm:ptLst>
  <dgm:cxnLst>
    <dgm:cxn modelId="{AF880BCD-FF76-492C-B2FB-6569DD006776}" type="presOf" srcId="{838A7808-6EA1-4933-B2AA-415101BE1DF5}" destId="{B94113FB-26F7-47F1-989B-9F8B8BFA40D4}" srcOrd="0" destOrd="0" presId="urn:microsoft.com/office/officeart/2005/8/layout/vList2"/>
    <dgm:cxn modelId="{176785FA-4A89-41AF-9A10-606F5E9428A8}" type="presOf" srcId="{9DA28270-E26F-4A93-8E23-DF77777A98AA}" destId="{02160B35-9C6F-471E-8808-FEBD1F72D713}" srcOrd="0" destOrd="0" presId="urn:microsoft.com/office/officeart/2005/8/layout/vList2"/>
    <dgm:cxn modelId="{155A17DE-F684-4785-A1E2-026FCF61E95E}" srcId="{9DA28270-E26F-4A93-8E23-DF77777A98AA}" destId="{838A7808-6EA1-4933-B2AA-415101BE1DF5}" srcOrd="0" destOrd="0" parTransId="{A3CFE2E1-3842-4E49-B4EE-5B2F68358C2D}" sibTransId="{83C16DBA-3182-4966-83A9-67A116404FCD}"/>
    <dgm:cxn modelId="{3BA0EEEE-2D9D-4380-BA6A-15672ED660E1}" type="presParOf" srcId="{02160B35-9C6F-471E-8808-FEBD1F72D713}" destId="{B94113FB-26F7-47F1-989B-9F8B8BFA40D4}"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113FB-26F7-47F1-989B-9F8B8BFA40D4}">
      <dsp:nvSpPr>
        <dsp:cNvPr id="0" name=""/>
        <dsp:cNvSpPr/>
      </dsp:nvSpPr>
      <dsp:spPr>
        <a:xfrm>
          <a:off x="0" y="96239"/>
          <a:ext cx="8167868" cy="2091375"/>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l" defTabSz="2444750" rtl="0">
            <a:lnSpc>
              <a:spcPct val="90000"/>
            </a:lnSpc>
            <a:spcBef>
              <a:spcPct val="0"/>
            </a:spcBef>
            <a:spcAft>
              <a:spcPct val="35000"/>
            </a:spcAft>
          </a:pPr>
          <a:r>
            <a:rPr lang="en-US" sz="5500" kern="1200" dirty="0" smtClean="0"/>
            <a:t>Bird Strike Analysis: </a:t>
          </a:r>
          <a:r>
            <a:rPr lang="en-US" sz="5000" kern="1200" dirty="0" smtClean="0"/>
            <a:t>Enhancing Aircraft Safety</a:t>
          </a:r>
          <a:endParaRPr lang="en-IN" sz="5000" kern="1200" dirty="0"/>
        </a:p>
      </dsp:txBody>
      <dsp:txXfrm>
        <a:off x="102093" y="198332"/>
        <a:ext cx="7963682" cy="1887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113FB-26F7-47F1-989B-9F8B8BFA40D4}">
      <dsp:nvSpPr>
        <dsp:cNvPr id="0" name=""/>
        <dsp:cNvSpPr/>
      </dsp:nvSpPr>
      <dsp:spPr>
        <a:xfrm>
          <a:off x="0" y="0"/>
          <a:ext cx="6400800" cy="1319175"/>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l" defTabSz="2444750" rtl="0">
            <a:lnSpc>
              <a:spcPct val="90000"/>
            </a:lnSpc>
            <a:spcBef>
              <a:spcPct val="0"/>
            </a:spcBef>
            <a:spcAft>
              <a:spcPct val="35000"/>
            </a:spcAft>
          </a:pPr>
          <a:r>
            <a:rPr lang="en-US" sz="5500" kern="1200" dirty="0" smtClean="0"/>
            <a:t>Data Analysis</a:t>
          </a:r>
          <a:endParaRPr lang="en-IN" sz="5500" kern="1200" dirty="0"/>
        </a:p>
      </dsp:txBody>
      <dsp:txXfrm>
        <a:off x="64397" y="64397"/>
        <a:ext cx="6272006"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19A29-A7E7-4A2B-83A4-B406BD82D604}">
      <dsp:nvSpPr>
        <dsp:cNvPr id="0" name=""/>
        <dsp:cNvSpPr/>
      </dsp:nvSpPr>
      <dsp:spPr>
        <a:xfrm>
          <a:off x="6883212" y="2012846"/>
          <a:ext cx="2565796" cy="1282898"/>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baseline="0" dirty="0" smtClean="0"/>
            <a:t>Total Cost Incurred</a:t>
          </a:r>
        </a:p>
        <a:p>
          <a:pPr lvl="0" algn="ctr" defTabSz="889000">
            <a:lnSpc>
              <a:spcPct val="90000"/>
            </a:lnSpc>
            <a:spcBef>
              <a:spcPct val="0"/>
            </a:spcBef>
            <a:spcAft>
              <a:spcPct val="35000"/>
            </a:spcAft>
          </a:pPr>
          <a:r>
            <a:rPr lang="en-IN" sz="2000" kern="1200" baseline="0" dirty="0" smtClean="0"/>
            <a:t>$14,22,90,445</a:t>
          </a:r>
        </a:p>
        <a:p>
          <a:pPr lvl="0" algn="ctr" defTabSz="889000">
            <a:lnSpc>
              <a:spcPct val="90000"/>
            </a:lnSpc>
            <a:spcBef>
              <a:spcPct val="0"/>
            </a:spcBef>
            <a:spcAft>
              <a:spcPct val="35000"/>
            </a:spcAft>
          </a:pPr>
          <a:endParaRPr lang="en-IN" sz="1100" kern="1200" baseline="0" dirty="0"/>
        </a:p>
      </dsp:txBody>
      <dsp:txXfrm>
        <a:off x="6920787" y="2050421"/>
        <a:ext cx="2490646" cy="1207748"/>
      </dsp:txXfrm>
    </dsp:sp>
    <dsp:sp modelId="{59C7D110-DA7E-49E0-9EA7-C888AD1233C1}">
      <dsp:nvSpPr>
        <dsp:cNvPr id="0" name=""/>
        <dsp:cNvSpPr/>
      </dsp:nvSpPr>
      <dsp:spPr>
        <a:xfrm>
          <a:off x="2596894" y="3611928"/>
          <a:ext cx="2565796" cy="1282898"/>
        </a:xfrm>
        <a:prstGeom prst="roundRect">
          <a:avLst>
            <a:gd name="adj" fmla="val 10000"/>
          </a:avLst>
        </a:prstGeom>
        <a:gradFill rotWithShape="0">
          <a:gsLst>
            <a:gs pos="0">
              <a:schemeClr val="accent5">
                <a:hueOff val="-2451115"/>
                <a:satOff val="-3409"/>
                <a:lumOff val="-1307"/>
                <a:alphaOff val="0"/>
                <a:lumMod val="110000"/>
                <a:satMod val="105000"/>
                <a:tint val="67000"/>
              </a:schemeClr>
            </a:gs>
            <a:gs pos="50000">
              <a:schemeClr val="accent5">
                <a:hueOff val="-2451115"/>
                <a:satOff val="-3409"/>
                <a:lumOff val="-1307"/>
                <a:alphaOff val="0"/>
                <a:lumMod val="105000"/>
                <a:satMod val="103000"/>
                <a:tint val="73000"/>
              </a:schemeClr>
            </a:gs>
            <a:gs pos="100000">
              <a:schemeClr val="accent5">
                <a:hueOff val="-2451115"/>
                <a:satOff val="-3409"/>
                <a:lumOff val="-130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baseline="0" dirty="0" smtClean="0"/>
            <a:t>Avg. Height at the Time of Strike </a:t>
          </a:r>
        </a:p>
        <a:p>
          <a:pPr lvl="0" algn="ctr" defTabSz="889000" rtl="0">
            <a:lnSpc>
              <a:spcPct val="90000"/>
            </a:lnSpc>
            <a:spcBef>
              <a:spcPct val="0"/>
            </a:spcBef>
            <a:spcAft>
              <a:spcPct val="35000"/>
            </a:spcAft>
          </a:pPr>
          <a:r>
            <a:rPr lang="en-IN" sz="2000" kern="1200" baseline="0" dirty="0" smtClean="0"/>
            <a:t>795 </a:t>
          </a:r>
          <a:r>
            <a:rPr lang="en-IN" sz="2000" kern="1200" baseline="0" dirty="0" err="1" smtClean="0"/>
            <a:t>ft</a:t>
          </a:r>
          <a:endParaRPr lang="en-IN" sz="2000" kern="1200" baseline="0" dirty="0"/>
        </a:p>
      </dsp:txBody>
      <dsp:txXfrm>
        <a:off x="2634469" y="3649503"/>
        <a:ext cx="2490646" cy="1207748"/>
      </dsp:txXfrm>
    </dsp:sp>
    <dsp:sp modelId="{3F6B8464-0A09-428D-AEDD-D8A79A99659D}">
      <dsp:nvSpPr>
        <dsp:cNvPr id="0" name=""/>
        <dsp:cNvSpPr/>
      </dsp:nvSpPr>
      <dsp:spPr>
        <a:xfrm>
          <a:off x="2608081" y="2021057"/>
          <a:ext cx="2565796" cy="1282898"/>
        </a:xfrm>
        <a:prstGeom prst="roundRect">
          <a:avLst>
            <a:gd name="adj" fmla="val 10000"/>
          </a:avLst>
        </a:prstGeom>
        <a:gradFill rotWithShape="0">
          <a:gsLst>
            <a:gs pos="0">
              <a:schemeClr val="accent5">
                <a:hueOff val="-4902230"/>
                <a:satOff val="-6819"/>
                <a:lumOff val="-2615"/>
                <a:alphaOff val="0"/>
                <a:lumMod val="110000"/>
                <a:satMod val="105000"/>
                <a:tint val="67000"/>
              </a:schemeClr>
            </a:gs>
            <a:gs pos="50000">
              <a:schemeClr val="accent5">
                <a:hueOff val="-4902230"/>
                <a:satOff val="-6819"/>
                <a:lumOff val="-2615"/>
                <a:alphaOff val="0"/>
                <a:lumMod val="105000"/>
                <a:satMod val="103000"/>
                <a:tint val="73000"/>
              </a:schemeClr>
            </a:gs>
            <a:gs pos="100000">
              <a:schemeClr val="accent5">
                <a:hueOff val="-4902230"/>
                <a:satOff val="-6819"/>
                <a:lumOff val="-261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rtl="1">
            <a:lnSpc>
              <a:spcPct val="90000"/>
            </a:lnSpc>
            <a:spcBef>
              <a:spcPct val="0"/>
            </a:spcBef>
            <a:spcAft>
              <a:spcPct val="35000"/>
            </a:spcAft>
          </a:pPr>
          <a:r>
            <a:rPr lang="en-IN" sz="2000" kern="1200" baseline="0" dirty="0" smtClean="0"/>
            <a:t>Total Strikes</a:t>
          </a:r>
        </a:p>
        <a:p>
          <a:pPr lvl="0" algn="ctr" defTabSz="889000" rtl="1">
            <a:lnSpc>
              <a:spcPct val="90000"/>
            </a:lnSpc>
            <a:spcBef>
              <a:spcPct val="0"/>
            </a:spcBef>
            <a:spcAft>
              <a:spcPct val="35000"/>
            </a:spcAft>
          </a:pPr>
          <a:r>
            <a:rPr lang="en-IN" sz="2000" kern="1200" baseline="0" dirty="0" smtClean="0"/>
            <a:t>68,790</a:t>
          </a:r>
        </a:p>
        <a:p>
          <a:pPr lvl="0" algn="ctr" defTabSz="889000" rtl="1">
            <a:lnSpc>
              <a:spcPct val="90000"/>
            </a:lnSpc>
            <a:spcBef>
              <a:spcPct val="0"/>
            </a:spcBef>
            <a:spcAft>
              <a:spcPct val="35000"/>
            </a:spcAft>
          </a:pPr>
          <a:endParaRPr lang="en-IN" sz="1100" kern="1200" baseline="0" dirty="0"/>
        </a:p>
      </dsp:txBody>
      <dsp:txXfrm>
        <a:off x="2645656" y="2058632"/>
        <a:ext cx="2490646" cy="1207748"/>
      </dsp:txXfrm>
    </dsp:sp>
    <dsp:sp modelId="{EFB3A77C-1134-4B46-8633-E3BBB9424F58}">
      <dsp:nvSpPr>
        <dsp:cNvPr id="0" name=""/>
        <dsp:cNvSpPr/>
      </dsp:nvSpPr>
      <dsp:spPr>
        <a:xfrm>
          <a:off x="6883212" y="3613044"/>
          <a:ext cx="2565796" cy="1282898"/>
        </a:xfrm>
        <a:prstGeom prst="roundRect">
          <a:avLst>
            <a:gd name="adj" fmla="val 10000"/>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IN" sz="2000" kern="1200" baseline="0" dirty="0" smtClean="0"/>
            <a:t>Worst Hit Phase of Flight</a:t>
          </a:r>
        </a:p>
        <a:p>
          <a:pPr lvl="0" algn="ctr" defTabSz="889000">
            <a:lnSpc>
              <a:spcPct val="90000"/>
            </a:lnSpc>
            <a:spcBef>
              <a:spcPct val="0"/>
            </a:spcBef>
            <a:spcAft>
              <a:spcPct val="35000"/>
            </a:spcAft>
          </a:pPr>
          <a:r>
            <a:rPr lang="en-US" sz="2000" kern="1200" baseline="0" dirty="0" smtClean="0"/>
            <a:t>Approach</a:t>
          </a:r>
          <a:endParaRPr lang="en-IN" sz="2000" kern="1200" baseline="0" dirty="0"/>
        </a:p>
      </dsp:txBody>
      <dsp:txXfrm>
        <a:off x="6920787" y="3650619"/>
        <a:ext cx="2490646" cy="1207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113FB-26F7-47F1-989B-9F8B8BFA40D4}">
      <dsp:nvSpPr>
        <dsp:cNvPr id="0" name=""/>
        <dsp:cNvSpPr/>
      </dsp:nvSpPr>
      <dsp:spPr>
        <a:xfrm>
          <a:off x="0" y="0"/>
          <a:ext cx="4358993" cy="807002"/>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smtClean="0">
              <a:solidFill>
                <a:schemeClr val="tx1"/>
              </a:solidFill>
            </a:rPr>
            <a:t>Key Bird Strike KPIs</a:t>
          </a:r>
          <a:endParaRPr lang="en-IN" sz="4000" kern="1200" dirty="0">
            <a:solidFill>
              <a:schemeClr val="tx1"/>
            </a:solidFill>
          </a:endParaRPr>
        </a:p>
      </dsp:txBody>
      <dsp:txXfrm>
        <a:off x="39395" y="39395"/>
        <a:ext cx="4280203" cy="7282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1427F19-5F7B-48A7-9239-2E8DE6717E15}"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117374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427F19-5F7B-48A7-9239-2E8DE6717E15}"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148278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427F19-5F7B-48A7-9239-2E8DE6717E15}"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352417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427F19-5F7B-48A7-9239-2E8DE6717E15}"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111951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27F19-5F7B-48A7-9239-2E8DE6717E15}"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394748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1427F19-5F7B-48A7-9239-2E8DE6717E15}"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134943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1427F19-5F7B-48A7-9239-2E8DE6717E15}" type="datetimeFigureOut">
              <a:rPr lang="en-IN" smtClean="0"/>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138489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1427F19-5F7B-48A7-9239-2E8DE6717E15}" type="datetimeFigureOut">
              <a:rPr lang="en-IN" smtClean="0"/>
              <a:t>27-07-2024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399789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27F19-5F7B-48A7-9239-2E8DE6717E15}" type="datetimeFigureOut">
              <a:rPr lang="en-IN" smtClean="0"/>
              <a:t>27-07-2024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319788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27F19-5F7B-48A7-9239-2E8DE6717E15}"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168892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27F19-5F7B-48A7-9239-2E8DE6717E15}"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08E07-F16B-4A8F-BC01-747DAFF8242E}" type="slidenum">
              <a:rPr lang="en-IN" smtClean="0"/>
              <a:t>‹#›</a:t>
            </a:fld>
            <a:endParaRPr lang="en-IN"/>
          </a:p>
        </p:txBody>
      </p:sp>
    </p:spTree>
    <p:extLst>
      <p:ext uri="{BB962C8B-B14F-4D97-AF65-F5344CB8AC3E}">
        <p14:creationId xmlns:p14="http://schemas.microsoft.com/office/powerpoint/2010/main" val="240275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27F19-5F7B-48A7-9239-2E8DE6717E15}" type="datetimeFigureOut">
              <a:rPr lang="en-IN" smtClean="0"/>
              <a:t>27-07-2024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08E07-F16B-4A8F-BC01-747DAFF8242E}" type="slidenum">
              <a:rPr lang="en-IN" smtClean="0"/>
              <a:t>‹#›</a:t>
            </a:fld>
            <a:endParaRPr lang="en-IN"/>
          </a:p>
        </p:txBody>
      </p:sp>
    </p:spTree>
    <p:extLst>
      <p:ext uri="{BB962C8B-B14F-4D97-AF65-F5344CB8AC3E}">
        <p14:creationId xmlns:p14="http://schemas.microsoft.com/office/powerpoint/2010/main" val="154452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1572"/>
          <a:stretch/>
        </p:blipFill>
        <p:spPr>
          <a:xfrm>
            <a:off x="0" y="0"/>
            <a:ext cx="12192000" cy="6858000"/>
          </a:xfrm>
          <a:prstGeom prst="rect">
            <a:avLst/>
          </a:prstGeom>
          <a:noFill/>
        </p:spPr>
      </p:pic>
      <p:sp>
        <p:nvSpPr>
          <p:cNvPr id="3" name="Subtitle 2"/>
          <p:cNvSpPr>
            <a:spLocks noGrp="1"/>
          </p:cNvSpPr>
          <p:nvPr>
            <p:ph type="subTitle" idx="1"/>
          </p:nvPr>
        </p:nvSpPr>
        <p:spPr>
          <a:xfrm>
            <a:off x="7963382" y="4803494"/>
            <a:ext cx="4228618" cy="873405"/>
          </a:xfrm>
          <a:gradFill flip="none" rotWithShape="1">
            <a:gsLst>
              <a:gs pos="88000">
                <a:srgbClr val="A8C7CC">
                  <a:alpha val="99000"/>
                  <a:lumMod val="100000"/>
                </a:srgbClr>
              </a:gs>
              <a:gs pos="4545">
                <a:srgbClr val="A7C6CB"/>
              </a:gs>
              <a:gs pos="7000">
                <a:srgbClr val="A8C7CC">
                  <a:alpha val="99000"/>
                </a:srgbClr>
              </a:gs>
              <a:gs pos="67000">
                <a:schemeClr val="accent1">
                  <a:lumMod val="45000"/>
                  <a:lumOff val="55000"/>
                </a:schemeClr>
              </a:gs>
              <a:gs pos="100000">
                <a:schemeClr val="accent1">
                  <a:lumMod val="45000"/>
                  <a:lumOff val="55000"/>
                </a:schemeClr>
              </a:gs>
              <a:gs pos="18000">
                <a:srgbClr val="A7C6CB"/>
              </a:gs>
              <a:gs pos="73000">
                <a:srgbClr val="B0CEE1"/>
              </a:gs>
              <a:gs pos="2000">
                <a:srgbClr val="B2CFE5"/>
              </a:gs>
              <a:gs pos="0">
                <a:srgbClr val="A7C6CB"/>
              </a:gs>
            </a:gsLst>
            <a:lin ang="10800000" scaled="1"/>
            <a:tileRect/>
          </a:gradFill>
          <a:effectLst>
            <a:softEdge rad="12700"/>
          </a:effectLst>
        </p:spPr>
        <p:txBody>
          <a:bodyPr>
            <a:noAutofit/>
          </a:bodyPr>
          <a:lstStyle/>
          <a:p>
            <a:r>
              <a:rPr lang="en-US" sz="1800" dirty="0" smtClean="0"/>
              <a:t>Presented By: Kaneez Masooma</a:t>
            </a:r>
          </a:p>
          <a:p>
            <a:r>
              <a:rPr lang="en-US" sz="1400" dirty="0" smtClean="0"/>
              <a:t>Email: kaneezmasoomaofficial@gmail.com</a:t>
            </a:r>
            <a:endParaRPr lang="en-IN" sz="1400" dirty="0"/>
          </a:p>
        </p:txBody>
      </p:sp>
      <p:graphicFrame>
        <p:nvGraphicFramePr>
          <p:cNvPr id="7" name="Diagram 6"/>
          <p:cNvGraphicFramePr/>
          <p:nvPr>
            <p:extLst>
              <p:ext uri="{D42A27DB-BD31-4B8C-83A1-F6EECF244321}">
                <p14:modId xmlns:p14="http://schemas.microsoft.com/office/powerpoint/2010/main" val="4226282639"/>
              </p:ext>
            </p:extLst>
          </p:nvPr>
        </p:nvGraphicFramePr>
        <p:xfrm>
          <a:off x="4024132" y="2308185"/>
          <a:ext cx="8167868" cy="2187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4302246" y="4149617"/>
            <a:ext cx="6167376" cy="369332"/>
          </a:xfrm>
          <a:prstGeom prst="rect">
            <a:avLst/>
          </a:prstGeom>
          <a:noFill/>
        </p:spPr>
        <p:txBody>
          <a:bodyPr wrap="square" rtlCol="0">
            <a:spAutoFit/>
          </a:bodyPr>
          <a:lstStyle/>
          <a:p>
            <a:r>
              <a:rPr lang="en-US" i="1" dirty="0" smtClean="0"/>
              <a:t>A Comprehensive Study of Bird Strikes in the USA (2000-2011)</a:t>
            </a:r>
            <a:endParaRPr lang="en-IN" i="1" dirty="0"/>
          </a:p>
        </p:txBody>
      </p:sp>
    </p:spTree>
    <p:extLst>
      <p:ext uri="{BB962C8B-B14F-4D97-AF65-F5344CB8AC3E}">
        <p14:creationId xmlns:p14="http://schemas.microsoft.com/office/powerpoint/2010/main" val="12080862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781" y="365125"/>
            <a:ext cx="10515600" cy="954089"/>
          </a:xfrm>
        </p:spPr>
        <p:txBody>
          <a:bodyPr/>
          <a:lstStyle/>
          <a:p>
            <a:pPr algn="ctr"/>
            <a:r>
              <a:rPr lang="en-US" dirty="0" smtClean="0"/>
              <a:t>Effect of Strike at Different Altitudes</a:t>
            </a:r>
            <a:endParaRPr lang="en-IN" dirty="0"/>
          </a:p>
        </p:txBody>
      </p:sp>
      <p:pic>
        <p:nvPicPr>
          <p:cNvPr id="13" name="Picture 12"/>
          <p:cNvPicPr>
            <a:picLocks noChangeAspect="1"/>
          </p:cNvPicPr>
          <p:nvPr/>
        </p:nvPicPr>
        <p:blipFill>
          <a:blip r:embed="rId2"/>
          <a:stretch>
            <a:fillRect/>
          </a:stretch>
        </p:blipFill>
        <p:spPr>
          <a:xfrm>
            <a:off x="6356723" y="1690688"/>
            <a:ext cx="4997077" cy="4486275"/>
          </a:xfrm>
          <a:prstGeom prst="rect">
            <a:avLst/>
          </a:prstGeom>
        </p:spPr>
      </p:pic>
      <p:sp>
        <p:nvSpPr>
          <p:cNvPr id="3" name="Content Placeholder 2"/>
          <p:cNvSpPr>
            <a:spLocks noGrp="1"/>
          </p:cNvSpPr>
          <p:nvPr>
            <p:ph idx="1"/>
          </p:nvPr>
        </p:nvSpPr>
        <p:spPr>
          <a:xfrm>
            <a:off x="1241781" y="2492376"/>
            <a:ext cx="3149600" cy="2511425"/>
          </a:xfrm>
        </p:spPr>
        <p:txBody>
          <a:bodyPr>
            <a:noAutofit/>
          </a:bodyPr>
          <a:lstStyle/>
          <a:p>
            <a:r>
              <a:rPr lang="en-US" sz="2000" dirty="0" smtClean="0"/>
              <a:t>In every instance where no damage was reported, the aircraft was flying below 900 feet. </a:t>
            </a:r>
          </a:p>
          <a:p>
            <a:r>
              <a:rPr lang="en-US" sz="2000" dirty="0" smtClean="0"/>
              <a:t>Conversely, all incidents of damage occurred at altitudes near or above 1000 feet.</a:t>
            </a:r>
            <a:endParaRPr lang="en-IN" sz="2000"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407" y="4356101"/>
            <a:ext cx="1006639" cy="6477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7807" y="2730501"/>
            <a:ext cx="1006639" cy="647700"/>
          </a:xfrm>
          <a:prstGeom prst="rect">
            <a:avLst/>
          </a:prstGeom>
        </p:spPr>
      </p:pic>
      <p:sp>
        <p:nvSpPr>
          <p:cNvPr id="15" name="Rounded Rectangle 14"/>
          <p:cNvSpPr/>
          <p:nvPr/>
        </p:nvSpPr>
        <p:spPr>
          <a:xfrm>
            <a:off x="2333264" y="473869"/>
            <a:ext cx="8332634" cy="7366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6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73385" y="706136"/>
            <a:ext cx="5880099" cy="5358998"/>
          </a:xfrm>
          <a:prstGeom prst="rect">
            <a:avLst/>
          </a:prstGeom>
        </p:spPr>
      </p:pic>
      <p:sp>
        <p:nvSpPr>
          <p:cNvPr id="2" name="Title 1"/>
          <p:cNvSpPr>
            <a:spLocks noGrp="1"/>
          </p:cNvSpPr>
          <p:nvPr>
            <p:ph type="title"/>
          </p:nvPr>
        </p:nvSpPr>
        <p:spPr>
          <a:xfrm>
            <a:off x="888633" y="491160"/>
            <a:ext cx="4914904" cy="727554"/>
          </a:xfrm>
        </p:spPr>
        <p:txBody>
          <a:bodyPr>
            <a:normAutofit fontScale="90000"/>
          </a:bodyPr>
          <a:lstStyle/>
          <a:p>
            <a:pPr algn="ctr"/>
            <a:r>
              <a:rPr lang="en-US" dirty="0" smtClean="0"/>
              <a:t>Flight Phase &amp; Altitude</a:t>
            </a:r>
            <a:endParaRPr lang="en-IN" dirty="0"/>
          </a:p>
        </p:txBody>
      </p:sp>
      <p:pic>
        <p:nvPicPr>
          <p:cNvPr id="5" name="Picture 4"/>
          <p:cNvPicPr>
            <a:picLocks noChangeAspect="1"/>
          </p:cNvPicPr>
          <p:nvPr/>
        </p:nvPicPr>
        <p:blipFill>
          <a:blip r:embed="rId3"/>
          <a:stretch>
            <a:fillRect/>
          </a:stretch>
        </p:blipFill>
        <p:spPr>
          <a:xfrm>
            <a:off x="10656820" y="2755900"/>
            <a:ext cx="962159" cy="920811"/>
          </a:xfrm>
          <a:prstGeom prst="rect">
            <a:avLst/>
          </a:prstGeom>
        </p:spPr>
      </p:pic>
      <p:sp>
        <p:nvSpPr>
          <p:cNvPr id="6" name="TextBox 5"/>
          <p:cNvSpPr txBox="1"/>
          <p:nvPr/>
        </p:nvSpPr>
        <p:spPr>
          <a:xfrm>
            <a:off x="818785" y="1893896"/>
            <a:ext cx="5054600" cy="2862322"/>
          </a:xfrm>
          <a:prstGeom prst="rect">
            <a:avLst/>
          </a:prstGeom>
          <a:noFill/>
        </p:spPr>
        <p:txBody>
          <a:bodyPr wrap="square" rtlCol="0">
            <a:spAutoFit/>
          </a:bodyPr>
          <a:lstStyle/>
          <a:p>
            <a:pPr marL="177800" indent="-177800">
              <a:buFont typeface="Arial" panose="020B0604020202020204" pitchFamily="34" charset="0"/>
              <a:buChar char="•"/>
            </a:pPr>
            <a:r>
              <a:rPr lang="en-US" sz="2000" dirty="0" smtClean="0"/>
              <a:t>Majority of bird strike occur at Approach, Climb &amp; Landing phases.</a:t>
            </a:r>
          </a:p>
          <a:p>
            <a:pPr marL="177800" indent="-177800">
              <a:buFont typeface="Arial" panose="020B0604020202020204" pitchFamily="34" charset="0"/>
              <a:buChar char="•"/>
            </a:pPr>
            <a:r>
              <a:rPr lang="en-US" sz="2000" dirty="0" smtClean="0"/>
              <a:t>The highest altitude for bird strikes is seen during the descent phase, peaking around 6000 feet.</a:t>
            </a:r>
          </a:p>
          <a:p>
            <a:pPr marL="177800" indent="-177800">
              <a:buFont typeface="Arial" panose="020B0604020202020204" pitchFamily="34" charset="0"/>
              <a:buChar char="•"/>
            </a:pPr>
            <a:r>
              <a:rPr lang="en-US" sz="2000" dirty="0" smtClean="0"/>
              <a:t>Bird strikes at ground level, such as during taxiing, parked, are rare and usually involve smaller birds.</a:t>
            </a:r>
          </a:p>
          <a:p>
            <a:pPr marL="177800" indent="-177800">
              <a:buFont typeface="Arial" panose="020B0604020202020204" pitchFamily="34" charset="0"/>
              <a:buChar char="•"/>
            </a:pPr>
            <a:r>
              <a:rPr lang="en-US" sz="2000" dirty="0" smtClean="0"/>
              <a:t>At take-off, large birds are also involved.</a:t>
            </a:r>
            <a:endParaRPr lang="en-IN" sz="2000" dirty="0"/>
          </a:p>
        </p:txBody>
      </p:sp>
      <p:sp>
        <p:nvSpPr>
          <p:cNvPr id="9" name="Rounded Rectangle 8"/>
          <p:cNvSpPr/>
          <p:nvPr/>
        </p:nvSpPr>
        <p:spPr>
          <a:xfrm>
            <a:off x="942028" y="491160"/>
            <a:ext cx="4808114" cy="769258"/>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2401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758" y="440516"/>
            <a:ext cx="4439856" cy="763818"/>
          </a:xfrm>
        </p:spPr>
        <p:txBody>
          <a:bodyPr>
            <a:normAutofit/>
          </a:bodyPr>
          <a:lstStyle/>
          <a:p>
            <a:r>
              <a:rPr lang="en-US" sz="4000" dirty="0" smtClean="0"/>
              <a:t>Wildlife Size &amp; Effect</a:t>
            </a:r>
            <a:endParaRPr lang="en-IN" sz="4000" dirty="0"/>
          </a:p>
        </p:txBody>
      </p:sp>
      <p:pic>
        <p:nvPicPr>
          <p:cNvPr id="3" name="Picture 2"/>
          <p:cNvPicPr>
            <a:picLocks noChangeAspect="1"/>
          </p:cNvPicPr>
          <p:nvPr/>
        </p:nvPicPr>
        <p:blipFill>
          <a:blip r:embed="rId2"/>
          <a:stretch>
            <a:fillRect/>
          </a:stretch>
        </p:blipFill>
        <p:spPr>
          <a:xfrm>
            <a:off x="942372" y="3333509"/>
            <a:ext cx="9960979" cy="2233913"/>
          </a:xfrm>
          <a:prstGeom prst="rect">
            <a:avLst/>
          </a:prstGeom>
        </p:spPr>
      </p:pic>
      <p:sp>
        <p:nvSpPr>
          <p:cNvPr id="4" name="TextBox 3"/>
          <p:cNvSpPr txBox="1"/>
          <p:nvPr/>
        </p:nvSpPr>
        <p:spPr>
          <a:xfrm>
            <a:off x="942372" y="1574157"/>
            <a:ext cx="5090931" cy="1020986"/>
          </a:xfrm>
          <a:prstGeom prst="rect">
            <a:avLst/>
          </a:prstGeom>
          <a:noFill/>
        </p:spPr>
        <p:txBody>
          <a:bodyPr wrap="square" rtlCol="0">
            <a:spAutoFit/>
          </a:bodyPr>
          <a:lstStyle/>
          <a:p>
            <a:r>
              <a:rPr lang="en-US" sz="2000" b="1" dirty="0" smtClean="0"/>
              <a:t>Comment: </a:t>
            </a:r>
            <a:r>
              <a:rPr lang="en-US" sz="2000" dirty="0" smtClean="0"/>
              <a:t>Although less frequent, strikes involving large and medium birds result in more significant damage.</a:t>
            </a:r>
            <a:endParaRPr lang="en-IN" sz="2000" dirty="0"/>
          </a:p>
        </p:txBody>
      </p:sp>
      <p:sp>
        <p:nvSpPr>
          <p:cNvPr id="5" name="Rounded Rectangle 4"/>
          <p:cNvSpPr/>
          <p:nvPr/>
        </p:nvSpPr>
        <p:spPr>
          <a:xfrm>
            <a:off x="4029758" y="440516"/>
            <a:ext cx="4350313" cy="723491"/>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6453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859" y="371207"/>
            <a:ext cx="6532382" cy="639921"/>
          </a:xfrm>
        </p:spPr>
        <p:txBody>
          <a:bodyPr>
            <a:normAutofit fontScale="90000"/>
          </a:bodyPr>
          <a:lstStyle/>
          <a:p>
            <a:pPr algn="ctr"/>
            <a:r>
              <a:rPr lang="en-IN" sz="4000" dirty="0" smtClean="0"/>
              <a:t>Recommendations and Conclusion</a:t>
            </a:r>
            <a:endParaRPr lang="en-IN" sz="4000" dirty="0"/>
          </a:p>
        </p:txBody>
      </p:sp>
      <p:sp>
        <p:nvSpPr>
          <p:cNvPr id="3" name="Text Placeholder 2"/>
          <p:cNvSpPr>
            <a:spLocks noGrp="1"/>
          </p:cNvSpPr>
          <p:nvPr>
            <p:ph type="body" idx="1"/>
          </p:nvPr>
        </p:nvSpPr>
        <p:spPr>
          <a:xfrm>
            <a:off x="1711527" y="1527859"/>
            <a:ext cx="8451045" cy="3159888"/>
          </a:xfrm>
        </p:spPr>
        <p:txBody>
          <a:bodyPr>
            <a:normAutofit lnSpcReduction="10000"/>
          </a:bodyPr>
          <a:lstStyle/>
          <a:p>
            <a:pPr marL="173038" indent="-173038">
              <a:buFont typeface="Arial" panose="020B0604020202020204" pitchFamily="34" charset="0"/>
              <a:buChar char="•"/>
            </a:pPr>
            <a:r>
              <a:rPr lang="en-US" sz="2000" dirty="0" smtClean="0">
                <a:solidFill>
                  <a:schemeClr val="tx1"/>
                </a:solidFill>
              </a:rPr>
              <a:t>The analysis of bird strike data from 2000-2011 reveals critical insights into the factors contributing to these incidents. By understanding the patterns and impact of bird strikes, we can implement effective measures to mitigate risks. </a:t>
            </a:r>
          </a:p>
          <a:p>
            <a:pPr marL="173038" indent="-173038">
              <a:buFont typeface="Arial" panose="020B0604020202020204" pitchFamily="34" charset="0"/>
              <a:buChar char="•"/>
              <a:tabLst>
                <a:tab pos="92075" algn="l"/>
              </a:tabLst>
            </a:pPr>
            <a:r>
              <a:rPr lang="en-US" sz="2000" dirty="0" smtClean="0">
                <a:solidFill>
                  <a:schemeClr val="tx1"/>
                </a:solidFill>
              </a:rPr>
              <a:t>Continuous monitoring, advanced detection systems, habitat management, and enhanced pilot training are essential to reducing the frequency and severity of bird strikes. </a:t>
            </a:r>
          </a:p>
          <a:p>
            <a:pPr marL="173038" indent="-173038">
              <a:buFont typeface="Arial" panose="020B0604020202020204" pitchFamily="34" charset="0"/>
              <a:buChar char="•"/>
              <a:tabLst>
                <a:tab pos="92075" algn="l"/>
              </a:tabLst>
            </a:pPr>
            <a:r>
              <a:rPr lang="en-US" sz="2000" dirty="0" smtClean="0">
                <a:solidFill>
                  <a:schemeClr val="tx1"/>
                </a:solidFill>
              </a:rPr>
              <a:t>Collaborative efforts between aviation authorities, wildlife experts, and policymakers will ensure the safety and reliability of air travel, protecting both human lives and wildlife. </a:t>
            </a:r>
          </a:p>
          <a:p>
            <a:pPr>
              <a:tabLst>
                <a:tab pos="92075" algn="l"/>
              </a:tabLst>
            </a:pPr>
            <a:r>
              <a:rPr lang="en-US" sz="2000" dirty="0" smtClean="0">
                <a:solidFill>
                  <a:schemeClr val="tx1"/>
                </a:solidFill>
              </a:rPr>
              <a:t>Together, we can create a safer aviation environment and minimize the threats posed by bird strikes.</a:t>
            </a:r>
            <a:endParaRPr lang="en-IN" sz="2000" dirty="0">
              <a:solidFill>
                <a:schemeClr val="tx1"/>
              </a:solidFill>
            </a:endParaRPr>
          </a:p>
        </p:txBody>
      </p:sp>
      <p:sp>
        <p:nvSpPr>
          <p:cNvPr id="4" name="Rounded Rectangle 3"/>
          <p:cNvSpPr/>
          <p:nvPr/>
        </p:nvSpPr>
        <p:spPr>
          <a:xfrm>
            <a:off x="2670859" y="329423"/>
            <a:ext cx="6532382" cy="723491"/>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0691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8BA5AA"/>
            </a:gs>
            <a:gs pos="0">
              <a:srgbClr val="7C9592"/>
            </a:gs>
            <a:gs pos="50000">
              <a:schemeClr val="accent1">
                <a:alpha val="73000"/>
                <a:lumMod val="87000"/>
                <a:lumOff val="13000"/>
              </a:schemeClr>
            </a:gs>
          </a:gsLst>
          <a:lin ang="108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3842795" y="2754774"/>
            <a:ext cx="4282634" cy="938719"/>
          </a:xfrm>
          <a:prstGeom prst="rect">
            <a:avLst/>
          </a:prstGeom>
          <a:solidFill>
            <a:schemeClr val="tx1">
              <a:alpha val="22000"/>
            </a:schemeClr>
          </a:solidFill>
        </p:spPr>
        <p:txBody>
          <a:bodyPr wrap="square" rtlCol="0">
            <a:spAutoFit/>
          </a:bodyPr>
          <a:lstStyle/>
          <a:p>
            <a:pPr algn="ctr"/>
            <a:r>
              <a:rPr lang="en-US" sz="5500" dirty="0" smtClean="0">
                <a:solidFill>
                  <a:schemeClr val="bg1"/>
                </a:solidFill>
              </a:rPr>
              <a:t>Thank You!</a:t>
            </a:r>
            <a:endParaRPr lang="en-IN" sz="5500" dirty="0">
              <a:solidFill>
                <a:schemeClr val="bg1"/>
              </a:solidFill>
            </a:endParaRPr>
          </a:p>
        </p:txBody>
      </p:sp>
    </p:spTree>
    <p:extLst>
      <p:ext uri="{BB962C8B-B14F-4D97-AF65-F5344CB8AC3E}">
        <p14:creationId xmlns:p14="http://schemas.microsoft.com/office/powerpoint/2010/main" val="3207064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150" y="314325"/>
            <a:ext cx="3416300" cy="892175"/>
          </a:xfrm>
        </p:spPr>
        <p:txBody>
          <a:bodyPr/>
          <a:lstStyle/>
          <a:p>
            <a:pPr algn="ctr"/>
            <a:r>
              <a:rPr lang="en-US" dirty="0" smtClean="0"/>
              <a:t>Introduction</a:t>
            </a:r>
            <a:endParaRPr lang="en-IN" dirty="0"/>
          </a:p>
        </p:txBody>
      </p:sp>
      <p:sp>
        <p:nvSpPr>
          <p:cNvPr id="3" name="TextBox 2"/>
          <p:cNvSpPr txBox="1"/>
          <p:nvPr/>
        </p:nvSpPr>
        <p:spPr>
          <a:xfrm>
            <a:off x="1530350" y="1816100"/>
            <a:ext cx="9194800" cy="3785652"/>
          </a:xfrm>
          <a:prstGeom prst="rect">
            <a:avLst/>
          </a:prstGeom>
          <a:noFill/>
        </p:spPr>
        <p:txBody>
          <a:bodyPr wrap="square" rtlCol="0">
            <a:spAutoFit/>
          </a:bodyPr>
          <a:lstStyle/>
          <a:p>
            <a:r>
              <a:rPr lang="en-US" sz="2400" dirty="0" smtClean="0"/>
              <a:t>A bird strike is a collision between a bird and an aircraft, whether in flight or during take-off or landing. This term also includes other wildlife strikes involving bats or ground animals. Bird strikes are common and pose a significant threat to aircraft safety. Smaller aircraft can suffer substantial structural damage, and jet-engine aircraft are particularly vulnerable to thrust loss if birds are ingested into the engines. Such incidents have led to several fatal accidents. Bird strikes can occur during any flight phase but are most likely during take-off, initial climb, approach, and landing due to the higher concentration of birds at lower altitudes.</a:t>
            </a:r>
            <a:endParaRPr lang="en-US" sz="2400" dirty="0"/>
          </a:p>
        </p:txBody>
      </p:sp>
      <p:sp>
        <p:nvSpPr>
          <p:cNvPr id="4" name="Rounded Rectangle 3"/>
          <p:cNvSpPr/>
          <p:nvPr/>
        </p:nvSpPr>
        <p:spPr>
          <a:xfrm>
            <a:off x="4457700" y="444500"/>
            <a:ext cx="3009900" cy="7620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089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425" y="261939"/>
            <a:ext cx="3854450" cy="639762"/>
          </a:xfrm>
        </p:spPr>
        <p:txBody>
          <a:bodyPr>
            <a:noAutofit/>
          </a:bodyPr>
          <a:lstStyle/>
          <a:p>
            <a:pPr algn="ctr"/>
            <a:r>
              <a:rPr lang="en-US" sz="4000" dirty="0" smtClean="0"/>
              <a:t>Project Overview</a:t>
            </a:r>
            <a:endParaRPr lang="en-IN" sz="4000" dirty="0"/>
          </a:p>
        </p:txBody>
      </p:sp>
      <p:sp>
        <p:nvSpPr>
          <p:cNvPr id="3" name="Text Placeholder 2"/>
          <p:cNvSpPr>
            <a:spLocks noGrp="1"/>
          </p:cNvSpPr>
          <p:nvPr>
            <p:ph type="body" idx="1"/>
          </p:nvPr>
        </p:nvSpPr>
        <p:spPr>
          <a:xfrm>
            <a:off x="831850" y="1193801"/>
            <a:ext cx="10515600" cy="660399"/>
          </a:xfrm>
        </p:spPr>
        <p:txBody>
          <a:bodyPr>
            <a:noAutofit/>
          </a:bodyPr>
          <a:lstStyle/>
          <a:p>
            <a:r>
              <a:rPr lang="en-US" sz="2000" b="1" dirty="0">
                <a:solidFill>
                  <a:schemeClr val="tx1"/>
                </a:solidFill>
              </a:rPr>
              <a:t>O</a:t>
            </a:r>
            <a:r>
              <a:rPr lang="en-US" sz="2000" b="1" dirty="0" smtClean="0">
                <a:solidFill>
                  <a:schemeClr val="tx1"/>
                </a:solidFill>
              </a:rPr>
              <a:t>bjective</a:t>
            </a:r>
            <a:r>
              <a:rPr lang="en-US" sz="2000" dirty="0" smtClean="0">
                <a:solidFill>
                  <a:schemeClr val="tx1"/>
                </a:solidFill>
              </a:rPr>
              <a:t>: To analyze bird strike incidents in the USA from 2000 to 2011, identifying trends, impacts, and key insights to enhance aviation safety.</a:t>
            </a:r>
            <a:endParaRPr lang="en-US" sz="2000" dirty="0">
              <a:solidFill>
                <a:schemeClr val="tx1"/>
              </a:solidFill>
            </a:endParaRPr>
          </a:p>
        </p:txBody>
      </p:sp>
      <p:sp>
        <p:nvSpPr>
          <p:cNvPr id="4" name="TextBox 3"/>
          <p:cNvSpPr txBox="1"/>
          <p:nvPr/>
        </p:nvSpPr>
        <p:spPr>
          <a:xfrm>
            <a:off x="831850" y="1854200"/>
            <a:ext cx="10515600" cy="5847755"/>
          </a:xfrm>
          <a:prstGeom prst="rect">
            <a:avLst/>
          </a:prstGeom>
          <a:noFill/>
        </p:spPr>
        <p:txBody>
          <a:bodyPr wrap="square" rtlCol="0">
            <a:spAutoFit/>
          </a:bodyPr>
          <a:lstStyle/>
          <a:p>
            <a:r>
              <a:rPr lang="en-US" sz="2000" b="1" dirty="0" smtClean="0"/>
              <a:t>Data Description</a:t>
            </a:r>
            <a:r>
              <a:rPr lang="en-US" sz="2000" dirty="0" smtClean="0"/>
              <a:t>: Data contains 25558 entries &amp; </a:t>
            </a:r>
            <a:r>
              <a:rPr lang="en-US" sz="2000" dirty="0" smtClean="0"/>
              <a:t>Includes information on  26 fields below:-</a:t>
            </a:r>
          </a:p>
          <a:p>
            <a:endParaRPr lang="en-US" sz="2000" dirty="0" smtClean="0"/>
          </a:p>
          <a:p>
            <a:pPr lvl="0" eaLnBrk="0" fontAlgn="base" hangingPunct="0">
              <a:spcBef>
                <a:spcPct val="0"/>
              </a:spcBef>
              <a:spcAft>
                <a:spcPct val="0"/>
              </a:spcAft>
              <a:buFontTx/>
              <a:buChar char="•"/>
            </a:pPr>
            <a:r>
              <a:rPr lang="en-US" sz="2000" dirty="0"/>
              <a:t>Record ID</a:t>
            </a:r>
          </a:p>
          <a:p>
            <a:pPr lvl="0" eaLnBrk="0" fontAlgn="base" hangingPunct="0">
              <a:spcBef>
                <a:spcPct val="0"/>
              </a:spcBef>
              <a:spcAft>
                <a:spcPct val="0"/>
              </a:spcAft>
              <a:buFontTx/>
              <a:buChar char="•"/>
            </a:pPr>
            <a:r>
              <a:rPr lang="en-US" sz="2000" dirty="0"/>
              <a:t>Aircraft: Type</a:t>
            </a:r>
          </a:p>
          <a:p>
            <a:pPr lvl="0" eaLnBrk="0" fontAlgn="base" hangingPunct="0">
              <a:spcBef>
                <a:spcPct val="0"/>
              </a:spcBef>
              <a:spcAft>
                <a:spcPct val="0"/>
              </a:spcAft>
              <a:buFontTx/>
              <a:buChar char="•"/>
            </a:pPr>
            <a:r>
              <a:rPr lang="en-US" sz="2000" dirty="0"/>
              <a:t>Airport: Name</a:t>
            </a:r>
          </a:p>
          <a:p>
            <a:pPr lvl="0" eaLnBrk="0" fontAlgn="base" hangingPunct="0">
              <a:spcBef>
                <a:spcPct val="0"/>
              </a:spcBef>
              <a:spcAft>
                <a:spcPct val="0"/>
              </a:spcAft>
              <a:buFontTx/>
              <a:buChar char="•"/>
            </a:pPr>
            <a:r>
              <a:rPr lang="en-US" sz="2000" dirty="0"/>
              <a:t>Altitude bin</a:t>
            </a:r>
          </a:p>
          <a:p>
            <a:pPr lvl="0" eaLnBrk="0" fontAlgn="base" hangingPunct="0">
              <a:spcBef>
                <a:spcPct val="0"/>
              </a:spcBef>
              <a:spcAft>
                <a:spcPct val="0"/>
              </a:spcAft>
              <a:buFontTx/>
              <a:buChar char="•"/>
            </a:pPr>
            <a:r>
              <a:rPr lang="en-US" sz="2000" dirty="0"/>
              <a:t>Aircraft: Make/Model</a:t>
            </a:r>
          </a:p>
          <a:p>
            <a:pPr lvl="0" eaLnBrk="0" fontAlgn="base" hangingPunct="0">
              <a:spcBef>
                <a:spcPct val="0"/>
              </a:spcBef>
              <a:spcAft>
                <a:spcPct val="0"/>
              </a:spcAft>
              <a:buFontTx/>
              <a:buChar char="•"/>
            </a:pPr>
            <a:r>
              <a:rPr lang="en-US" sz="2000" dirty="0"/>
              <a:t>Wildlife: Number struck</a:t>
            </a:r>
          </a:p>
          <a:p>
            <a:pPr lvl="0" eaLnBrk="0" fontAlgn="base" hangingPunct="0">
              <a:spcBef>
                <a:spcPct val="0"/>
              </a:spcBef>
              <a:spcAft>
                <a:spcPct val="0"/>
              </a:spcAft>
              <a:buFontTx/>
              <a:buChar char="•"/>
            </a:pPr>
            <a:r>
              <a:rPr lang="en-US" sz="2000" dirty="0"/>
              <a:t>Wildlife: Number Struck Actual</a:t>
            </a:r>
          </a:p>
          <a:p>
            <a:pPr lvl="0" eaLnBrk="0" fontAlgn="base" hangingPunct="0">
              <a:spcBef>
                <a:spcPct val="0"/>
              </a:spcBef>
              <a:spcAft>
                <a:spcPct val="0"/>
              </a:spcAft>
              <a:buFontTx/>
              <a:buChar char="•"/>
            </a:pPr>
            <a:r>
              <a:rPr lang="en-US" sz="2000" dirty="0"/>
              <a:t>Effect: Impact to flight</a:t>
            </a:r>
          </a:p>
          <a:p>
            <a:pPr lvl="0" eaLnBrk="0" fontAlgn="base" hangingPunct="0">
              <a:spcBef>
                <a:spcPct val="0"/>
              </a:spcBef>
              <a:spcAft>
                <a:spcPct val="0"/>
              </a:spcAft>
              <a:buFontTx/>
              <a:buChar char="•"/>
            </a:pPr>
            <a:r>
              <a:rPr lang="en-US" sz="2000" dirty="0" err="1"/>
              <a:t>FlightDate</a:t>
            </a:r>
            <a:endParaRPr lang="en-US" sz="2000" dirty="0"/>
          </a:p>
          <a:p>
            <a:pPr lvl="0" eaLnBrk="0" fontAlgn="base" hangingPunct="0">
              <a:spcBef>
                <a:spcPct val="0"/>
              </a:spcBef>
              <a:spcAft>
                <a:spcPct val="0"/>
              </a:spcAft>
              <a:buFontTx/>
              <a:buChar char="•"/>
            </a:pPr>
            <a:r>
              <a:rPr lang="en-US" sz="2000" dirty="0"/>
              <a:t>Effect: Indicated Damage</a:t>
            </a:r>
          </a:p>
          <a:p>
            <a:pPr lvl="0" eaLnBrk="0" fontAlgn="base" hangingPunct="0">
              <a:spcBef>
                <a:spcPct val="0"/>
              </a:spcBef>
              <a:spcAft>
                <a:spcPct val="0"/>
              </a:spcAft>
              <a:buFontTx/>
              <a:buChar char="•"/>
            </a:pPr>
            <a:r>
              <a:rPr lang="en-US" sz="2000" dirty="0"/>
              <a:t>Aircraft: Number of engines?</a:t>
            </a:r>
          </a:p>
          <a:p>
            <a:pPr lvl="0" eaLnBrk="0" fontAlgn="base" hangingPunct="0">
              <a:spcBef>
                <a:spcPct val="0"/>
              </a:spcBef>
              <a:spcAft>
                <a:spcPct val="0"/>
              </a:spcAft>
              <a:buFontTx/>
              <a:buChar char="•"/>
            </a:pPr>
            <a:r>
              <a:rPr lang="en-US" sz="2000" dirty="0"/>
              <a:t>Aircraft: Airline/Operator </a:t>
            </a:r>
            <a:endParaRPr lang="en-US" sz="2000" dirty="0" smtClean="0"/>
          </a:p>
          <a:p>
            <a:pPr eaLnBrk="0" fontAlgn="base" hangingPunct="0">
              <a:spcBef>
                <a:spcPct val="0"/>
              </a:spcBef>
              <a:spcAft>
                <a:spcPct val="0"/>
              </a:spcAft>
              <a:buFontTx/>
              <a:buChar char="•"/>
            </a:pPr>
            <a:r>
              <a:rPr lang="en-US" sz="2000" dirty="0" smtClean="0"/>
              <a:t>Origin State</a:t>
            </a:r>
          </a:p>
          <a:p>
            <a:pPr lvl="0" eaLnBrk="0" fontAlgn="base" hangingPunct="0">
              <a:spcBef>
                <a:spcPct val="0"/>
              </a:spcBef>
              <a:spcAft>
                <a:spcPct val="0"/>
              </a:spcAft>
            </a:pPr>
            <a:endParaRPr lang="en-US" sz="2000" dirty="0"/>
          </a:p>
          <a:p>
            <a:endParaRPr lang="en-US" dirty="0"/>
          </a:p>
          <a:p>
            <a:endParaRPr lang="en-US" dirty="0" smtClean="0"/>
          </a:p>
          <a:p>
            <a:endParaRPr lang="en-IN" dirty="0"/>
          </a:p>
        </p:txBody>
      </p:sp>
      <p:sp>
        <p:nvSpPr>
          <p:cNvPr id="9" name="TextBox 8"/>
          <p:cNvSpPr txBox="1"/>
          <p:nvPr/>
        </p:nvSpPr>
        <p:spPr>
          <a:xfrm>
            <a:off x="6502400" y="2146300"/>
            <a:ext cx="4845050" cy="4401205"/>
          </a:xfrm>
          <a:prstGeom prst="rect">
            <a:avLst/>
          </a:prstGeom>
          <a:noFill/>
        </p:spPr>
        <p:txBody>
          <a:bodyPr wrap="square" rtlCol="0">
            <a:spAutoFit/>
          </a:bodyPr>
          <a:lstStyle/>
          <a:p>
            <a:pPr lvl="0" eaLnBrk="0" fontAlgn="base" hangingPunct="0">
              <a:spcBef>
                <a:spcPct val="0"/>
              </a:spcBef>
              <a:spcAft>
                <a:spcPct val="0"/>
              </a:spcAft>
            </a:pPr>
            <a:endParaRPr lang="en-US" sz="2000" dirty="0"/>
          </a:p>
          <a:p>
            <a:pPr lvl="0" eaLnBrk="0" fontAlgn="base" hangingPunct="0">
              <a:spcBef>
                <a:spcPct val="0"/>
              </a:spcBef>
              <a:spcAft>
                <a:spcPct val="0"/>
              </a:spcAft>
              <a:buFontTx/>
              <a:buChar char="•"/>
            </a:pPr>
            <a:r>
              <a:rPr lang="en-US" sz="2000" dirty="0" smtClean="0"/>
              <a:t>When: Phase of flight</a:t>
            </a:r>
          </a:p>
          <a:p>
            <a:pPr lvl="0" eaLnBrk="0" fontAlgn="base" hangingPunct="0">
              <a:spcBef>
                <a:spcPct val="0"/>
              </a:spcBef>
              <a:spcAft>
                <a:spcPct val="0"/>
              </a:spcAft>
              <a:buFontTx/>
              <a:buChar char="•"/>
            </a:pPr>
            <a:r>
              <a:rPr lang="en-US" sz="2000" dirty="0" smtClean="0"/>
              <a:t>Conditions</a:t>
            </a:r>
            <a:r>
              <a:rPr lang="en-US" sz="2000" dirty="0"/>
              <a:t>: Precipitation</a:t>
            </a:r>
          </a:p>
          <a:p>
            <a:pPr lvl="0" eaLnBrk="0" fontAlgn="base" hangingPunct="0">
              <a:spcBef>
                <a:spcPct val="0"/>
              </a:spcBef>
              <a:spcAft>
                <a:spcPct val="0"/>
              </a:spcAft>
              <a:buFontTx/>
              <a:buChar char="•"/>
            </a:pPr>
            <a:r>
              <a:rPr lang="en-US" sz="2000" dirty="0"/>
              <a:t>Remains of wildlife collected?</a:t>
            </a:r>
          </a:p>
          <a:p>
            <a:pPr lvl="0" eaLnBrk="0" fontAlgn="base" hangingPunct="0">
              <a:spcBef>
                <a:spcPct val="0"/>
              </a:spcBef>
              <a:spcAft>
                <a:spcPct val="0"/>
              </a:spcAft>
              <a:buFontTx/>
              <a:buChar char="•"/>
            </a:pPr>
            <a:r>
              <a:rPr lang="en-US" sz="2000" dirty="0"/>
              <a:t>Remains of wildlife sent to Smithsonian</a:t>
            </a:r>
          </a:p>
          <a:p>
            <a:pPr lvl="0" eaLnBrk="0" fontAlgn="base" hangingPunct="0">
              <a:spcBef>
                <a:spcPct val="0"/>
              </a:spcBef>
              <a:spcAft>
                <a:spcPct val="0"/>
              </a:spcAft>
              <a:buFontTx/>
              <a:buChar char="•"/>
            </a:pPr>
            <a:r>
              <a:rPr lang="en-US" sz="2000" dirty="0"/>
              <a:t>Remarks</a:t>
            </a:r>
          </a:p>
          <a:p>
            <a:pPr lvl="0" eaLnBrk="0" fontAlgn="base" hangingPunct="0">
              <a:spcBef>
                <a:spcPct val="0"/>
              </a:spcBef>
              <a:spcAft>
                <a:spcPct val="0"/>
              </a:spcAft>
              <a:buFontTx/>
              <a:buChar char="•"/>
            </a:pPr>
            <a:r>
              <a:rPr lang="en-US" sz="2000" dirty="0"/>
              <a:t>Wildlife: Size</a:t>
            </a:r>
          </a:p>
          <a:p>
            <a:pPr lvl="0" eaLnBrk="0" fontAlgn="base" hangingPunct="0">
              <a:spcBef>
                <a:spcPct val="0"/>
              </a:spcBef>
              <a:spcAft>
                <a:spcPct val="0"/>
              </a:spcAft>
              <a:buFontTx/>
              <a:buChar char="•"/>
            </a:pPr>
            <a:r>
              <a:rPr lang="en-US" sz="2000" dirty="0"/>
              <a:t>Conditions: Sky</a:t>
            </a:r>
          </a:p>
          <a:p>
            <a:pPr lvl="0" eaLnBrk="0" fontAlgn="base" hangingPunct="0">
              <a:spcBef>
                <a:spcPct val="0"/>
              </a:spcBef>
              <a:spcAft>
                <a:spcPct val="0"/>
              </a:spcAft>
              <a:buFontTx/>
              <a:buChar char="•"/>
            </a:pPr>
            <a:r>
              <a:rPr lang="en-US" sz="2000" dirty="0"/>
              <a:t>Wildlife: Species</a:t>
            </a:r>
          </a:p>
          <a:p>
            <a:pPr lvl="0" eaLnBrk="0" fontAlgn="base" hangingPunct="0">
              <a:spcBef>
                <a:spcPct val="0"/>
              </a:spcBef>
              <a:spcAft>
                <a:spcPct val="0"/>
              </a:spcAft>
              <a:buFontTx/>
              <a:buChar char="•"/>
            </a:pPr>
            <a:r>
              <a:rPr lang="en-US" sz="2000" dirty="0"/>
              <a:t>Pilot warned of birds or wildlife?</a:t>
            </a:r>
          </a:p>
          <a:p>
            <a:pPr lvl="0" eaLnBrk="0" fontAlgn="base" hangingPunct="0">
              <a:spcBef>
                <a:spcPct val="0"/>
              </a:spcBef>
              <a:spcAft>
                <a:spcPct val="0"/>
              </a:spcAft>
              <a:buFontTx/>
              <a:buChar char="•"/>
            </a:pPr>
            <a:r>
              <a:rPr lang="en-US" sz="2000" dirty="0"/>
              <a:t>Cost: Total $</a:t>
            </a:r>
          </a:p>
          <a:p>
            <a:pPr lvl="0" eaLnBrk="0" fontAlgn="base" hangingPunct="0">
              <a:spcBef>
                <a:spcPct val="0"/>
              </a:spcBef>
              <a:spcAft>
                <a:spcPct val="0"/>
              </a:spcAft>
              <a:buFontTx/>
              <a:buChar char="•"/>
            </a:pPr>
            <a:r>
              <a:rPr lang="en-US" sz="2000" dirty="0"/>
              <a:t>Feet above ground</a:t>
            </a:r>
          </a:p>
          <a:p>
            <a:pPr lvl="0" eaLnBrk="0" fontAlgn="base" hangingPunct="0">
              <a:spcBef>
                <a:spcPct val="0"/>
              </a:spcBef>
              <a:spcAft>
                <a:spcPct val="0"/>
              </a:spcAft>
              <a:buFontTx/>
              <a:buChar char="•"/>
            </a:pPr>
            <a:r>
              <a:rPr lang="en-US" sz="2000" dirty="0"/>
              <a:t>Number of people injured</a:t>
            </a:r>
          </a:p>
          <a:p>
            <a:pPr lvl="0" eaLnBrk="0" fontAlgn="base" hangingPunct="0">
              <a:spcBef>
                <a:spcPct val="0"/>
              </a:spcBef>
              <a:spcAft>
                <a:spcPct val="0"/>
              </a:spcAft>
              <a:buFontTx/>
              <a:buChar char="•"/>
            </a:pPr>
            <a:r>
              <a:rPr lang="en-US" sz="2000" dirty="0"/>
              <a:t>Is Aircraft Large? </a:t>
            </a:r>
          </a:p>
        </p:txBody>
      </p:sp>
      <p:sp>
        <p:nvSpPr>
          <p:cNvPr id="11" name="Rounded Rectangle 10"/>
          <p:cNvSpPr/>
          <p:nvPr/>
        </p:nvSpPr>
        <p:spPr>
          <a:xfrm>
            <a:off x="4292600" y="197725"/>
            <a:ext cx="3594100" cy="76676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0962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288925"/>
            <a:ext cx="3937000" cy="752475"/>
          </a:xfrm>
        </p:spPr>
        <p:txBody>
          <a:bodyPr/>
          <a:lstStyle/>
          <a:p>
            <a:pPr algn="ctr"/>
            <a:r>
              <a:rPr lang="en-US" dirty="0" smtClean="0"/>
              <a:t>Key Questions</a:t>
            </a:r>
            <a:endParaRPr lang="en-IN" dirty="0"/>
          </a:p>
        </p:txBody>
      </p:sp>
      <p:sp>
        <p:nvSpPr>
          <p:cNvPr id="3" name="TextBox 2"/>
          <p:cNvSpPr txBox="1"/>
          <p:nvPr/>
        </p:nvSpPr>
        <p:spPr>
          <a:xfrm>
            <a:off x="1041400" y="1498600"/>
            <a:ext cx="10731500" cy="4093428"/>
          </a:xfrm>
          <a:prstGeom prst="rect">
            <a:avLst/>
          </a:prstGeom>
          <a:noFill/>
        </p:spPr>
        <p:txBody>
          <a:bodyPr wrap="square" rtlCol="0">
            <a:spAutoFit/>
          </a:bodyPr>
          <a:lstStyle/>
          <a:p>
            <a:r>
              <a:rPr lang="en-US" sz="2000" dirty="0" smtClean="0"/>
              <a:t>This project visually analyzes data on bird strikes in the USA from 2000 to 2011, covering various aspects:</a:t>
            </a:r>
          </a:p>
          <a:p>
            <a:endParaRPr lang="en-US" sz="2000" dirty="0" smtClean="0"/>
          </a:p>
          <a:p>
            <a:pPr marL="177800" indent="-177800">
              <a:buFont typeface="Arial" panose="020B0604020202020204" pitchFamily="34" charset="0"/>
              <a:buChar char="•"/>
            </a:pPr>
            <a:r>
              <a:rPr lang="en-US" sz="2000" dirty="0" smtClean="0"/>
              <a:t>Yearly Analysis &amp; Bird Strikes in the US</a:t>
            </a:r>
          </a:p>
          <a:p>
            <a:pPr marL="177800" indent="-177800">
              <a:buFont typeface="Arial" panose="020B0604020202020204" pitchFamily="34" charset="0"/>
              <a:buChar char="•"/>
            </a:pPr>
            <a:r>
              <a:rPr lang="en-US" sz="2000" dirty="0" smtClean="0"/>
              <a:t>Top 10 US Airlines encountering bird strikes</a:t>
            </a:r>
          </a:p>
          <a:p>
            <a:pPr marL="177800" indent="-177800">
              <a:buFont typeface="Arial" panose="020B0604020202020204" pitchFamily="34" charset="0"/>
              <a:buChar char="•"/>
            </a:pPr>
            <a:r>
              <a:rPr lang="en-US" sz="2000" dirty="0" smtClean="0"/>
              <a:t>Top 50 Airports with the most bird strike incidents</a:t>
            </a:r>
          </a:p>
          <a:p>
            <a:pPr marL="177800" indent="-177800">
              <a:buFont typeface="Arial" panose="020B0604020202020204" pitchFamily="34" charset="0"/>
              <a:buChar char="•"/>
            </a:pPr>
            <a:r>
              <a:rPr lang="en-US" sz="2000" dirty="0" smtClean="0"/>
              <a:t>Yearly Cost Incurred due to Bird Strikes</a:t>
            </a:r>
          </a:p>
          <a:p>
            <a:pPr marL="177800" indent="-177800">
              <a:buFont typeface="Arial" panose="020B0604020202020204" pitchFamily="34" charset="0"/>
              <a:buChar char="•"/>
            </a:pPr>
            <a:r>
              <a:rPr lang="en-US" sz="2000" dirty="0" smtClean="0"/>
              <a:t>Altitude of aircraft at the time of strikes</a:t>
            </a:r>
          </a:p>
          <a:p>
            <a:pPr marL="177800" indent="-177800">
              <a:buFont typeface="Arial" panose="020B0604020202020204" pitchFamily="34" charset="0"/>
              <a:buChar char="•"/>
            </a:pPr>
            <a:r>
              <a:rPr lang="en-US" sz="2000" dirty="0" smtClean="0"/>
              <a:t>Flight phase during bird strikes</a:t>
            </a:r>
          </a:p>
          <a:p>
            <a:pPr marL="177800" indent="-177800">
              <a:buFont typeface="Arial" panose="020B0604020202020204" pitchFamily="34" charset="0"/>
              <a:buChar char="•"/>
            </a:pPr>
            <a:r>
              <a:rPr lang="en-US" sz="2000" dirty="0" smtClean="0"/>
              <a:t>Average Altitude of aircraft in different phases at the time of strike</a:t>
            </a:r>
          </a:p>
          <a:p>
            <a:pPr marL="177800" indent="-177800">
              <a:buFont typeface="Arial" panose="020B0604020202020204" pitchFamily="34" charset="0"/>
              <a:buChar char="•"/>
            </a:pPr>
            <a:r>
              <a:rPr lang="en-US" sz="2000" dirty="0" smtClean="0"/>
              <a:t>Effect of Bird Strikes &amp; Impact on Flight</a:t>
            </a:r>
          </a:p>
          <a:p>
            <a:pPr marL="177800" indent="-177800">
              <a:buFont typeface="Arial" panose="020B0604020202020204" pitchFamily="34" charset="0"/>
              <a:buChar char="•"/>
            </a:pPr>
            <a:r>
              <a:rPr lang="en-US" sz="2000" dirty="0" smtClean="0"/>
              <a:t>Effect of Strike at Different Altitudes</a:t>
            </a:r>
          </a:p>
          <a:p>
            <a:pPr marL="177800" indent="-177800">
              <a:buFont typeface="Arial" panose="020B0604020202020204" pitchFamily="34" charset="0"/>
              <a:buChar char="•"/>
            </a:pPr>
            <a:r>
              <a:rPr lang="en-US" sz="2000" dirty="0" smtClean="0"/>
              <a:t>Pilot Notification &amp; Impact of Prior Warnings</a:t>
            </a:r>
            <a:endParaRPr lang="en-US" sz="2000" dirty="0"/>
          </a:p>
        </p:txBody>
      </p:sp>
      <p:sp>
        <p:nvSpPr>
          <p:cNvPr id="4" name="Rounded Rectangle 3"/>
          <p:cNvSpPr/>
          <p:nvPr/>
        </p:nvSpPr>
        <p:spPr>
          <a:xfrm>
            <a:off x="4368800" y="288925"/>
            <a:ext cx="3301999" cy="752475"/>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1707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4545">
              <a:srgbClr val="A7C6CB"/>
            </a:gs>
            <a:gs pos="34000">
              <a:srgbClr val="A8C7CC"/>
            </a:gs>
            <a:gs pos="84000">
              <a:schemeClr val="accent1">
                <a:lumMod val="45000"/>
                <a:lumOff val="55000"/>
              </a:schemeClr>
            </a:gs>
            <a:gs pos="69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56700" cy="6858000"/>
          </a:xfrm>
          <a:prstGeom prst="rect">
            <a:avLst/>
          </a:prstGeom>
          <a:effectLst>
            <a:softEdge rad="25400"/>
          </a:effectLst>
        </p:spPr>
      </p:pic>
      <p:graphicFrame>
        <p:nvGraphicFramePr>
          <p:cNvPr id="11" name="Diagram 10"/>
          <p:cNvGraphicFramePr/>
          <p:nvPr>
            <p:extLst>
              <p:ext uri="{D42A27DB-BD31-4B8C-83A1-F6EECF244321}">
                <p14:modId xmlns:p14="http://schemas.microsoft.com/office/powerpoint/2010/main" val="4090525950"/>
              </p:ext>
            </p:extLst>
          </p:nvPr>
        </p:nvGraphicFramePr>
        <p:xfrm>
          <a:off x="0" y="508000"/>
          <a:ext cx="64008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9454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 name="Rounded Rectangle 9"/>
          <p:cNvSpPr/>
          <p:nvPr/>
        </p:nvSpPr>
        <p:spPr>
          <a:xfrm>
            <a:off x="4102100" y="876300"/>
            <a:ext cx="4064000" cy="8001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0335739"/>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765763492"/>
              </p:ext>
            </p:extLst>
          </p:nvPr>
        </p:nvGraphicFramePr>
        <p:xfrm>
          <a:off x="3974779" y="869326"/>
          <a:ext cx="4358993" cy="8070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5117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673" y="139608"/>
            <a:ext cx="7058025" cy="625474"/>
          </a:xfrm>
        </p:spPr>
        <p:txBody>
          <a:bodyPr>
            <a:normAutofit fontScale="90000"/>
          </a:bodyPr>
          <a:lstStyle/>
          <a:p>
            <a:r>
              <a:rPr lang="en-US" dirty="0" smtClean="0"/>
              <a:t>Top Airports and Airlines Affected</a:t>
            </a:r>
            <a:endParaRPr lang="en-IN" dirty="0"/>
          </a:p>
        </p:txBody>
      </p:sp>
      <p:pic>
        <p:nvPicPr>
          <p:cNvPr id="4" name="Picture 3"/>
          <p:cNvPicPr>
            <a:picLocks noChangeAspect="1"/>
          </p:cNvPicPr>
          <p:nvPr/>
        </p:nvPicPr>
        <p:blipFill>
          <a:blip r:embed="rId2"/>
          <a:stretch>
            <a:fillRect/>
          </a:stretch>
        </p:blipFill>
        <p:spPr>
          <a:xfrm>
            <a:off x="838200" y="990600"/>
            <a:ext cx="4084674" cy="3633318"/>
          </a:xfrm>
          <a:prstGeom prst="rect">
            <a:avLst/>
          </a:prstGeom>
        </p:spPr>
      </p:pic>
      <p:sp>
        <p:nvSpPr>
          <p:cNvPr id="7" name="Rectangle 6"/>
          <p:cNvSpPr/>
          <p:nvPr/>
        </p:nvSpPr>
        <p:spPr>
          <a:xfrm>
            <a:off x="640538" y="4919008"/>
            <a:ext cx="8929724" cy="1938992"/>
          </a:xfrm>
          <a:prstGeom prst="rect">
            <a:avLst/>
          </a:prstGeom>
        </p:spPr>
        <p:txBody>
          <a:bodyPr wrap="square">
            <a:spAutoFit/>
          </a:bodyPr>
          <a:lstStyle/>
          <a:p>
            <a:pPr lvl="0" eaLnBrk="0" fontAlgn="base" hangingPunct="0">
              <a:spcBef>
                <a:spcPct val="0"/>
              </a:spcBef>
              <a:spcAft>
                <a:spcPct val="0"/>
              </a:spcAft>
              <a:buFontTx/>
              <a:buChar char="•"/>
            </a:pPr>
            <a:r>
              <a:rPr lang="en-US" sz="2000" b="1" dirty="0"/>
              <a:t>Top Airports:</a:t>
            </a:r>
            <a:r>
              <a:rPr lang="en-US" sz="2000" dirty="0"/>
              <a:t> Dallas/Fort Worth International, Sacramento International, etc</a:t>
            </a:r>
            <a:r>
              <a:rPr lang="en-US" sz="2000" dirty="0" smtClean="0"/>
              <a:t>.</a:t>
            </a:r>
          </a:p>
          <a:p>
            <a:pPr lvl="0" eaLnBrk="0" fontAlgn="base" hangingPunct="0">
              <a:spcBef>
                <a:spcPct val="0"/>
              </a:spcBef>
              <a:spcAft>
                <a:spcPct val="0"/>
              </a:spcAft>
            </a:pPr>
            <a:endParaRPr lang="en-US" sz="2000" dirty="0"/>
          </a:p>
          <a:p>
            <a:pPr lvl="0" eaLnBrk="0" fontAlgn="base" hangingPunct="0">
              <a:spcBef>
                <a:spcPct val="0"/>
              </a:spcBef>
              <a:spcAft>
                <a:spcPct val="0"/>
              </a:spcAft>
              <a:buFontTx/>
              <a:buChar char="•"/>
            </a:pPr>
            <a:r>
              <a:rPr lang="en-US" sz="2000" b="1" dirty="0"/>
              <a:t>Top Airlines:</a:t>
            </a:r>
            <a:r>
              <a:rPr lang="en-US" sz="2000" dirty="0"/>
              <a:t> Southwest Airlines, Business Airlines, etc</a:t>
            </a:r>
            <a:r>
              <a:rPr lang="en-US" sz="2000" dirty="0" smtClean="0"/>
              <a:t>.</a:t>
            </a:r>
          </a:p>
          <a:p>
            <a:pPr lvl="0" eaLnBrk="0" fontAlgn="base" hangingPunct="0">
              <a:spcBef>
                <a:spcPct val="0"/>
              </a:spcBef>
              <a:spcAft>
                <a:spcPct val="0"/>
              </a:spcAft>
            </a:pPr>
            <a:endParaRPr lang="en-US" sz="2000" dirty="0"/>
          </a:p>
          <a:p>
            <a:pPr lvl="0" eaLnBrk="0" fontAlgn="base" hangingPunct="0">
              <a:spcBef>
                <a:spcPct val="0"/>
              </a:spcBef>
              <a:spcAft>
                <a:spcPct val="0"/>
              </a:spcAft>
            </a:pPr>
            <a:r>
              <a:rPr lang="en-US" sz="2000" b="1" dirty="0"/>
              <a:t>Comment: </a:t>
            </a:r>
            <a:r>
              <a:rPr lang="en-US" sz="2000" dirty="0"/>
              <a:t>Certain airports and airlines encounter more bird strikes, indicating hotspots for incidents. </a:t>
            </a:r>
          </a:p>
        </p:txBody>
      </p:sp>
      <p:pic>
        <p:nvPicPr>
          <p:cNvPr id="10" name="Picture 9"/>
          <p:cNvPicPr>
            <a:picLocks noChangeAspect="1"/>
          </p:cNvPicPr>
          <p:nvPr/>
        </p:nvPicPr>
        <p:blipFill>
          <a:blip r:embed="rId3"/>
          <a:stretch>
            <a:fillRect/>
          </a:stretch>
        </p:blipFill>
        <p:spPr>
          <a:xfrm>
            <a:off x="5105400" y="990599"/>
            <a:ext cx="5410200" cy="3633319"/>
          </a:xfrm>
          <a:prstGeom prst="rect">
            <a:avLst/>
          </a:prstGeom>
        </p:spPr>
      </p:pic>
      <p:sp>
        <p:nvSpPr>
          <p:cNvPr id="11" name="Rounded Rectangle 10"/>
          <p:cNvSpPr/>
          <p:nvPr/>
        </p:nvSpPr>
        <p:spPr>
          <a:xfrm>
            <a:off x="2814674" y="114209"/>
            <a:ext cx="7058025" cy="62547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0708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60665"/>
            <a:ext cx="2953056" cy="828368"/>
          </a:xfrm>
        </p:spPr>
        <p:txBody>
          <a:bodyPr>
            <a:normAutofit/>
          </a:bodyPr>
          <a:lstStyle/>
          <a:p>
            <a:pPr algn="ctr"/>
            <a:r>
              <a:rPr lang="en-US" sz="4000" dirty="0" smtClean="0"/>
              <a:t>Timeline</a:t>
            </a:r>
            <a:endParaRPr lang="en-IN" sz="4000" dirty="0"/>
          </a:p>
        </p:txBody>
      </p:sp>
      <p:sp>
        <p:nvSpPr>
          <p:cNvPr id="4" name="Text Placeholder 3"/>
          <p:cNvSpPr>
            <a:spLocks noGrp="1"/>
          </p:cNvSpPr>
          <p:nvPr>
            <p:ph type="body" sz="half" idx="2"/>
          </p:nvPr>
        </p:nvSpPr>
        <p:spPr>
          <a:xfrm>
            <a:off x="839788" y="2027135"/>
            <a:ext cx="3932237" cy="3209772"/>
          </a:xfrm>
        </p:spPr>
        <p:txBody>
          <a:bodyPr>
            <a:normAutofit/>
          </a:bodyPr>
          <a:lstStyle/>
          <a:p>
            <a:pPr marL="88900" indent="-88900">
              <a:buFont typeface="Arial" panose="020B0604020202020204" pitchFamily="34" charset="0"/>
              <a:buChar char="•"/>
            </a:pPr>
            <a:r>
              <a:rPr lang="en-US" sz="2000" b="1" dirty="0"/>
              <a:t> </a:t>
            </a:r>
            <a:r>
              <a:rPr lang="en-US" sz="2000" dirty="0" smtClean="0"/>
              <a:t>The number of bird strikes has been increasing over the years.</a:t>
            </a:r>
          </a:p>
          <a:p>
            <a:pPr marL="88900" indent="-88900">
              <a:buFont typeface="Arial" panose="020B0604020202020204" pitchFamily="34" charset="0"/>
              <a:buChar char="•"/>
            </a:pPr>
            <a:r>
              <a:rPr lang="en-US" sz="2000" b="1" dirty="0" smtClean="0"/>
              <a:t> </a:t>
            </a:r>
            <a:r>
              <a:rPr lang="en-US" sz="2000" dirty="0" smtClean="0"/>
              <a:t>In the last 3-4 years, costs have seen a steady upward trend.</a:t>
            </a:r>
            <a:endParaRPr lang="en-IN" sz="2000" b="1" dirty="0" smtClean="0"/>
          </a:p>
          <a:p>
            <a:pPr marL="88900" indent="-88900">
              <a:buFont typeface="Arial" panose="020B0604020202020204" pitchFamily="34" charset="0"/>
              <a:buChar char="•"/>
            </a:pPr>
            <a:r>
              <a:rPr lang="en-US" sz="2000" dirty="0"/>
              <a:t> </a:t>
            </a:r>
            <a:r>
              <a:rPr lang="en-US" sz="2000" dirty="0" smtClean="0"/>
              <a:t>Bird strikes are more frequent from June to November.</a:t>
            </a:r>
          </a:p>
          <a:p>
            <a:endParaRPr lang="en-US" sz="2000" dirty="0" smtClean="0"/>
          </a:p>
          <a:p>
            <a:r>
              <a:rPr lang="en-US" sz="2000" b="1" dirty="0" smtClean="0"/>
              <a:t>Comment: </a:t>
            </a:r>
            <a:r>
              <a:rPr lang="en-US" sz="2000" dirty="0" smtClean="0"/>
              <a:t>Small wildlife is more frequently involved in strikes.</a:t>
            </a:r>
            <a:endParaRPr lang="en-IN" sz="2000" b="1" dirty="0"/>
          </a:p>
        </p:txBody>
      </p:sp>
      <p:pic>
        <p:nvPicPr>
          <p:cNvPr id="7" name="Picture 6"/>
          <p:cNvPicPr>
            <a:picLocks noChangeAspect="1"/>
          </p:cNvPicPr>
          <p:nvPr/>
        </p:nvPicPr>
        <p:blipFill>
          <a:blip r:embed="rId2"/>
          <a:stretch>
            <a:fillRect/>
          </a:stretch>
        </p:blipFill>
        <p:spPr>
          <a:xfrm>
            <a:off x="5493793" y="206473"/>
            <a:ext cx="5243014" cy="2522439"/>
          </a:xfrm>
          <a:prstGeom prst="rect">
            <a:avLst/>
          </a:prstGeom>
        </p:spPr>
      </p:pic>
      <p:pic>
        <p:nvPicPr>
          <p:cNvPr id="9" name="Picture 8"/>
          <p:cNvPicPr>
            <a:picLocks noChangeAspect="1"/>
          </p:cNvPicPr>
          <p:nvPr/>
        </p:nvPicPr>
        <p:blipFill>
          <a:blip r:embed="rId3"/>
          <a:stretch>
            <a:fillRect/>
          </a:stretch>
        </p:blipFill>
        <p:spPr>
          <a:xfrm>
            <a:off x="5348979" y="3109069"/>
            <a:ext cx="6027942" cy="3453656"/>
          </a:xfrm>
          <a:prstGeom prst="rect">
            <a:avLst/>
          </a:prstGeom>
        </p:spPr>
      </p:pic>
      <p:cxnSp>
        <p:nvCxnSpPr>
          <p:cNvPr id="11" name="Straight Connector 10"/>
          <p:cNvCxnSpPr/>
          <p:nvPr/>
        </p:nvCxnSpPr>
        <p:spPr>
          <a:xfrm flipV="1">
            <a:off x="8917858" y="1986116"/>
            <a:ext cx="1445342" cy="7128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293966" y="731092"/>
            <a:ext cx="2044700" cy="7366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537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3334130" y="191392"/>
            <a:ext cx="5327270" cy="103552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302000" y="259702"/>
            <a:ext cx="5359400" cy="998043"/>
          </a:xfrm>
        </p:spPr>
        <p:txBody>
          <a:bodyPr>
            <a:normAutofit fontScale="90000"/>
          </a:bodyPr>
          <a:lstStyle/>
          <a:p>
            <a:pPr algn="ctr"/>
            <a:r>
              <a:rPr lang="en-US" sz="4000" dirty="0" smtClean="0"/>
              <a:t>Pilot Notification Effect &amp; Top Five Birds</a:t>
            </a:r>
            <a:endParaRPr lang="en-IN" sz="4000" dirty="0"/>
          </a:p>
        </p:txBody>
      </p:sp>
      <p:sp>
        <p:nvSpPr>
          <p:cNvPr id="3" name="TextBox 2"/>
          <p:cNvSpPr txBox="1"/>
          <p:nvPr/>
        </p:nvSpPr>
        <p:spPr>
          <a:xfrm>
            <a:off x="1242030" y="5244491"/>
            <a:ext cx="3443686" cy="1600438"/>
          </a:xfrm>
          <a:prstGeom prst="rect">
            <a:avLst/>
          </a:prstGeom>
          <a:noFill/>
        </p:spPr>
        <p:txBody>
          <a:bodyPr wrap="square" rtlCol="0">
            <a:spAutoFit/>
          </a:bodyPr>
          <a:lstStyle/>
          <a:p>
            <a:pPr marL="176213" indent="-176213">
              <a:buFont typeface="Arial" panose="020B0604020202020204" pitchFamily="34" charset="0"/>
              <a:buChar char="•"/>
            </a:pPr>
            <a:r>
              <a:rPr lang="en-US" sz="2000" dirty="0" smtClean="0"/>
              <a:t>Pilot alerts and pre-warnings significantly influence the extent of damage caused by bird strikes.</a:t>
            </a:r>
            <a:endParaRPr lang="en-IN" sz="2000" dirty="0" smtClean="0"/>
          </a:p>
          <a:p>
            <a:endParaRPr lang="en-US" b="1" dirty="0"/>
          </a:p>
        </p:txBody>
      </p:sp>
      <p:pic>
        <p:nvPicPr>
          <p:cNvPr id="15" name="Picture 14"/>
          <p:cNvPicPr>
            <a:picLocks noChangeAspect="1"/>
          </p:cNvPicPr>
          <p:nvPr/>
        </p:nvPicPr>
        <p:blipFill>
          <a:blip r:embed="rId2"/>
          <a:stretch>
            <a:fillRect/>
          </a:stretch>
        </p:blipFill>
        <p:spPr>
          <a:xfrm>
            <a:off x="1242030" y="1532677"/>
            <a:ext cx="3562729" cy="3644632"/>
          </a:xfrm>
          <a:prstGeom prst="rect">
            <a:avLst/>
          </a:prstGeom>
        </p:spPr>
      </p:pic>
      <p:pic>
        <p:nvPicPr>
          <p:cNvPr id="9" name="Picture 8"/>
          <p:cNvPicPr>
            <a:picLocks noChangeAspect="1"/>
          </p:cNvPicPr>
          <p:nvPr/>
        </p:nvPicPr>
        <p:blipFill>
          <a:blip r:embed="rId3"/>
          <a:stretch>
            <a:fillRect/>
          </a:stretch>
        </p:blipFill>
        <p:spPr>
          <a:xfrm>
            <a:off x="6508544" y="1532677"/>
            <a:ext cx="4660900" cy="4143114"/>
          </a:xfrm>
          <a:prstGeom prst="rect">
            <a:avLst/>
          </a:prstGeom>
        </p:spPr>
      </p:pic>
      <p:sp>
        <p:nvSpPr>
          <p:cNvPr id="16" name="TextBox 15"/>
          <p:cNvSpPr txBox="1"/>
          <p:nvPr/>
        </p:nvSpPr>
        <p:spPr>
          <a:xfrm>
            <a:off x="6914944" y="5306150"/>
            <a:ext cx="3848100" cy="1292662"/>
          </a:xfrm>
          <a:prstGeom prst="rect">
            <a:avLst/>
          </a:prstGeom>
          <a:noFill/>
        </p:spPr>
        <p:txBody>
          <a:bodyPr wrap="square" rtlCol="0">
            <a:spAutoFit/>
          </a:bodyPr>
          <a:lstStyle/>
          <a:p>
            <a:r>
              <a:rPr lang="en-US" sz="2000" b="1" dirty="0" smtClean="0"/>
              <a:t>Comment: </a:t>
            </a:r>
            <a:r>
              <a:rPr lang="en-US" sz="2000" dirty="0" smtClean="0"/>
              <a:t>Most of the bird strikes have occurred because of because of ‘unknown small birds’.</a:t>
            </a:r>
          </a:p>
          <a:p>
            <a:endParaRPr lang="en-IN" dirty="0"/>
          </a:p>
        </p:txBody>
      </p:sp>
    </p:spTree>
    <p:extLst>
      <p:ext uri="{BB962C8B-B14F-4D97-AF65-F5344CB8AC3E}">
        <p14:creationId xmlns:p14="http://schemas.microsoft.com/office/powerpoint/2010/main" val="4277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3127</TotalTime>
  <Words>787</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Introduction</vt:lpstr>
      <vt:lpstr>Project Overview</vt:lpstr>
      <vt:lpstr>Key Questions</vt:lpstr>
      <vt:lpstr>PowerPoint Presentation</vt:lpstr>
      <vt:lpstr>PowerPoint Presentation</vt:lpstr>
      <vt:lpstr>Top Airports and Airlines Affected</vt:lpstr>
      <vt:lpstr>Timeline</vt:lpstr>
      <vt:lpstr>Pilot Notification Effect &amp; Top Five Birds</vt:lpstr>
      <vt:lpstr>Effect of Strike at Different Altitudes</vt:lpstr>
      <vt:lpstr>Flight Phase &amp; Altitude</vt:lpstr>
      <vt:lpstr>Wildlife Size &amp; Effect</vt:lpstr>
      <vt:lpstr>Recommendations and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Strike Analysis</dc:title>
  <dc:creator>Masooma</dc:creator>
  <cp:lastModifiedBy>Masooma</cp:lastModifiedBy>
  <cp:revision>65</cp:revision>
  <dcterms:created xsi:type="dcterms:W3CDTF">2024-07-27T04:05:28Z</dcterms:created>
  <dcterms:modified xsi:type="dcterms:W3CDTF">2024-07-29T08:12:58Z</dcterms:modified>
</cp:coreProperties>
</file>