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71" r:id="rId11"/>
    <p:sldId id="268" r:id="rId12"/>
    <p:sldId id="267" r:id="rId13"/>
    <p:sldId id="269"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49" autoAdjust="0"/>
    <p:restoredTop sz="94660"/>
  </p:normalViewPr>
  <p:slideViewPr>
    <p:cSldViewPr snapToGrid="0">
      <p:cViewPr varScale="1">
        <p:scale>
          <a:sx n="62" d="100"/>
          <a:sy n="62" d="100"/>
        </p:scale>
        <p:origin x="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F14904-45C1-4922-8DF0-936974DEE2A2}"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58956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14904-45C1-4922-8DF0-936974DEE2A2}"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98064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14904-45C1-4922-8DF0-936974DEE2A2}"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146350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14904-45C1-4922-8DF0-936974DEE2A2}"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204275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14904-45C1-4922-8DF0-936974DEE2A2}"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279671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F14904-45C1-4922-8DF0-936974DEE2A2}"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91527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F14904-45C1-4922-8DF0-936974DEE2A2}"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352752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F14904-45C1-4922-8DF0-936974DEE2A2}"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23119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14904-45C1-4922-8DF0-936974DEE2A2}"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173279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14904-45C1-4922-8DF0-936974DEE2A2}"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249703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14904-45C1-4922-8DF0-936974DEE2A2}"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558EE-A656-4481-A3D8-7430632A9876}" type="slidenum">
              <a:rPr lang="en-IN" smtClean="0"/>
              <a:t>‹#›</a:t>
            </a:fld>
            <a:endParaRPr lang="en-IN"/>
          </a:p>
        </p:txBody>
      </p:sp>
    </p:spTree>
    <p:extLst>
      <p:ext uri="{BB962C8B-B14F-4D97-AF65-F5344CB8AC3E}">
        <p14:creationId xmlns:p14="http://schemas.microsoft.com/office/powerpoint/2010/main" val="366817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14904-45C1-4922-8DF0-936974DEE2A2}" type="datetimeFigureOut">
              <a:rPr lang="en-IN" smtClean="0"/>
              <a:t>10-08-2024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558EE-A656-4481-A3D8-7430632A9876}" type="slidenum">
              <a:rPr lang="en-IN" smtClean="0"/>
              <a:t>‹#›</a:t>
            </a:fld>
            <a:endParaRPr lang="en-IN"/>
          </a:p>
        </p:txBody>
      </p:sp>
    </p:spTree>
    <p:extLst>
      <p:ext uri="{BB962C8B-B14F-4D97-AF65-F5344CB8AC3E}">
        <p14:creationId xmlns:p14="http://schemas.microsoft.com/office/powerpoint/2010/main" val="4240098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03546" y="1779094"/>
            <a:ext cx="6881896" cy="1032263"/>
          </a:xfrm>
        </p:spPr>
        <p:txBody>
          <a:bodyPr/>
          <a:lstStyle/>
          <a:p>
            <a:r>
              <a:rPr lang="en-US" b="1" dirty="0" smtClean="0"/>
              <a:t>Cardiac Risk Analysis</a:t>
            </a:r>
            <a:endParaRPr lang="en-IN" b="1" dirty="0"/>
          </a:p>
        </p:txBody>
      </p:sp>
      <p:sp>
        <p:nvSpPr>
          <p:cNvPr id="3" name="Subtitle 2"/>
          <p:cNvSpPr>
            <a:spLocks noGrp="1"/>
          </p:cNvSpPr>
          <p:nvPr>
            <p:ph type="subTitle" idx="1"/>
          </p:nvPr>
        </p:nvSpPr>
        <p:spPr>
          <a:xfrm>
            <a:off x="7983000" y="5160384"/>
            <a:ext cx="3302442" cy="1136939"/>
          </a:xfrm>
        </p:spPr>
        <p:txBody>
          <a:bodyPr>
            <a:normAutofit/>
          </a:bodyPr>
          <a:lstStyle/>
          <a:p>
            <a:pPr algn="l"/>
            <a:r>
              <a:rPr lang="en-US" sz="1600" dirty="0" smtClean="0"/>
              <a:t>Presented by:</a:t>
            </a:r>
          </a:p>
          <a:p>
            <a:pPr algn="l"/>
            <a:r>
              <a:rPr lang="en-US" sz="1600" dirty="0" smtClean="0"/>
              <a:t>Kaneez Masooma</a:t>
            </a:r>
          </a:p>
          <a:p>
            <a:pPr algn="l"/>
            <a:r>
              <a:rPr lang="en-US" sz="1600" dirty="0" smtClean="0"/>
              <a:t>kaneezmasoomaofficial@gmail.com</a:t>
            </a:r>
            <a:endParaRPr lang="en-IN" sz="1600" dirty="0"/>
          </a:p>
        </p:txBody>
      </p:sp>
      <p:sp>
        <p:nvSpPr>
          <p:cNvPr id="6" name="Title 1"/>
          <p:cNvSpPr txBox="1">
            <a:spLocks/>
          </p:cNvSpPr>
          <p:nvPr/>
        </p:nvSpPr>
        <p:spPr>
          <a:xfrm>
            <a:off x="4838949" y="2868585"/>
            <a:ext cx="5716218" cy="7622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t>A Comprehensive Analysis of Heart Disease Incidence</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60345">
            <a:off x="1069861" y="1373417"/>
            <a:ext cx="4876190" cy="4876190"/>
          </a:xfrm>
          <a:prstGeom prst="rect">
            <a:avLst/>
          </a:prstGeom>
        </p:spPr>
      </p:pic>
      <p:cxnSp>
        <p:nvCxnSpPr>
          <p:cNvPr id="9" name="Straight Connector 8"/>
          <p:cNvCxnSpPr/>
          <p:nvPr/>
        </p:nvCxnSpPr>
        <p:spPr>
          <a:xfrm>
            <a:off x="11139948" y="284152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757165" y="2839087"/>
            <a:ext cx="6174658" cy="294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947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916" y="365125"/>
            <a:ext cx="6169163" cy="880015"/>
          </a:xfrm>
        </p:spPr>
        <p:txBody>
          <a:bodyPr>
            <a:normAutofit fontScale="90000"/>
          </a:bodyPr>
          <a:lstStyle/>
          <a:p>
            <a:pPr lvl="0" eaLnBrk="0" fontAlgn="base" hangingPunct="0">
              <a:lnSpc>
                <a:spcPct val="100000"/>
              </a:lnSpc>
              <a:spcAft>
                <a:spcPct val="0"/>
              </a:spcAft>
            </a:pPr>
            <a:r>
              <a:rPr lang="en-US" sz="4900" b="1" dirty="0" smtClean="0"/>
              <a:t>Chest Pain Type: </a:t>
            </a:r>
            <a:r>
              <a:rPr lang="en-US" b="1" dirty="0" smtClean="0"/>
              <a:t>Disease Risk</a:t>
            </a:r>
            <a:endParaRPr lang="en-US" b="1" dirty="0"/>
          </a:p>
        </p:txBody>
      </p:sp>
      <p:sp>
        <p:nvSpPr>
          <p:cNvPr id="4" name="Rectangle 1"/>
          <p:cNvSpPr>
            <a:spLocks noGrp="1" noChangeArrowheads="1"/>
          </p:cNvSpPr>
          <p:nvPr>
            <p:ph idx="1"/>
          </p:nvPr>
        </p:nvSpPr>
        <p:spPr bwMode="auto">
          <a:xfrm>
            <a:off x="336916" y="1811000"/>
            <a:ext cx="6169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2000" b="1" dirty="0" smtClean="0"/>
              <a:t>Chest Pain Type: </a:t>
            </a:r>
          </a:p>
          <a:p>
            <a:pPr eaLnBrk="0" fontAlgn="base" hangingPunct="0">
              <a:lnSpc>
                <a:spcPct val="100000"/>
              </a:lnSpc>
              <a:spcBef>
                <a:spcPct val="0"/>
              </a:spcBef>
              <a:spcAft>
                <a:spcPct val="0"/>
              </a:spcAft>
            </a:pPr>
            <a:r>
              <a:rPr lang="en-US" sz="2000" dirty="0" smtClean="0"/>
              <a:t>When chest pain </a:t>
            </a:r>
            <a:r>
              <a:rPr lang="en-US" sz="2000" dirty="0" err="1" smtClean="0"/>
              <a:t>atypical_angina</a:t>
            </a:r>
            <a:r>
              <a:rPr lang="en-US" sz="2000" dirty="0" smtClean="0"/>
              <a:t>, disease incidence increases by 1.67 times.</a:t>
            </a:r>
          </a:p>
          <a:p>
            <a:pPr eaLnBrk="0" fontAlgn="base" hangingPunct="0">
              <a:lnSpc>
                <a:spcPct val="100000"/>
              </a:lnSpc>
              <a:spcBef>
                <a:spcPct val="0"/>
              </a:spcBef>
              <a:spcAft>
                <a:spcPct val="0"/>
              </a:spcAft>
            </a:pPr>
            <a:r>
              <a:rPr lang="en-US" sz="2000" dirty="0" smtClean="0"/>
              <a:t>When chest pain </a:t>
            </a:r>
            <a:r>
              <a:rPr lang="en-US" sz="2000" dirty="0" smtClean="0"/>
              <a:t>non-</a:t>
            </a:r>
            <a:r>
              <a:rPr lang="en-US" sz="2000" dirty="0" err="1" smtClean="0"/>
              <a:t>anginal</a:t>
            </a:r>
            <a:r>
              <a:rPr lang="en-US" sz="2000" dirty="0" smtClean="0"/>
              <a:t>, disease incidence increases by 1.71 times.</a:t>
            </a:r>
          </a:p>
          <a:p>
            <a:pPr marL="0" lvl="0" indent="0" eaLnBrk="0" fontAlgn="base" hangingPunct="0">
              <a:lnSpc>
                <a:spcPct val="100000"/>
              </a:lnSpc>
              <a:spcBef>
                <a:spcPct val="0"/>
              </a:spcBef>
              <a:spcAft>
                <a:spcPct val="0"/>
              </a:spcAft>
              <a:buNone/>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702355" y="1245139"/>
            <a:ext cx="4465813" cy="2333011"/>
          </a:xfrm>
          <a:prstGeom prst="rect">
            <a:avLst/>
          </a:prstGeom>
        </p:spPr>
      </p:pic>
      <p:sp>
        <p:nvSpPr>
          <p:cNvPr id="7" name="TextBox 6"/>
          <p:cNvSpPr txBox="1"/>
          <p:nvPr/>
        </p:nvSpPr>
        <p:spPr>
          <a:xfrm>
            <a:off x="336916" y="4046707"/>
            <a:ext cx="6169163" cy="1600438"/>
          </a:xfrm>
          <a:prstGeom prst="rect">
            <a:avLst/>
          </a:prstGeom>
          <a:noFill/>
        </p:spPr>
        <p:txBody>
          <a:bodyPr wrap="square" rtlCol="0">
            <a:spAutoFit/>
          </a:bodyPr>
          <a:lstStyle/>
          <a:p>
            <a:r>
              <a:rPr lang="en-US" sz="2000" b="1" dirty="0" smtClean="0"/>
              <a:t>Chest Pain vs. Sex: </a:t>
            </a:r>
          </a:p>
          <a:p>
            <a:r>
              <a:rPr lang="en-US" sz="2000" dirty="0" smtClean="0"/>
              <a:t>In </a:t>
            </a:r>
            <a:r>
              <a:rPr lang="en-US" sz="2000" dirty="0"/>
              <a:t>females, non-angina pain is often more prominent, while males typically experience classic angina more frequently.</a:t>
            </a:r>
            <a:endParaRPr lang="en-US" sz="2000" dirty="0">
              <a:latin typeface="Arial" panose="020B0604020202020204" pitchFamily="34" charset="0"/>
            </a:endParaRPr>
          </a:p>
          <a:p>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354" y="3749992"/>
            <a:ext cx="4465813" cy="2680816"/>
          </a:xfrm>
          <a:prstGeom prst="rect">
            <a:avLst/>
          </a:prstGeom>
        </p:spPr>
      </p:pic>
    </p:spTree>
    <p:extLst>
      <p:ext uri="{BB962C8B-B14F-4D97-AF65-F5344CB8AC3E}">
        <p14:creationId xmlns:p14="http://schemas.microsoft.com/office/powerpoint/2010/main" val="2101475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273" y="170572"/>
            <a:ext cx="5105399" cy="1325563"/>
          </a:xfrm>
        </p:spPr>
        <p:txBody>
          <a:bodyPr>
            <a:normAutofit/>
          </a:bodyPr>
          <a:lstStyle/>
          <a:p>
            <a:pPr lvl="0" eaLnBrk="0" fontAlgn="base" hangingPunct="0">
              <a:lnSpc>
                <a:spcPct val="100000"/>
              </a:lnSpc>
              <a:spcAft>
                <a:spcPct val="0"/>
              </a:spcAft>
            </a:pPr>
            <a:r>
              <a:rPr lang="en-US" dirty="0" smtClean="0"/>
              <a:t>Maximum Heart Rate</a:t>
            </a:r>
            <a:endParaRPr lang="en-US" dirty="0"/>
          </a:p>
        </p:txBody>
      </p:sp>
      <p:sp>
        <p:nvSpPr>
          <p:cNvPr id="7" name="TextBox 6"/>
          <p:cNvSpPr txBox="1"/>
          <p:nvPr/>
        </p:nvSpPr>
        <p:spPr>
          <a:xfrm>
            <a:off x="371273" y="1554390"/>
            <a:ext cx="5766880" cy="1323439"/>
          </a:xfrm>
          <a:prstGeom prst="rect">
            <a:avLst/>
          </a:prstGeom>
          <a:noFill/>
        </p:spPr>
        <p:txBody>
          <a:bodyPr wrap="square" rtlCol="0">
            <a:spAutoFit/>
          </a:bodyPr>
          <a:lstStyle/>
          <a:p>
            <a:r>
              <a:rPr lang="en-US" sz="2000" b="1" dirty="0" smtClean="0"/>
              <a:t>Effect on Disease Incidence: </a:t>
            </a:r>
            <a:r>
              <a:rPr lang="en-US" sz="2000" dirty="0" smtClean="0"/>
              <a:t>When the average maximum heart rate increases by 22.65, the likelihood of heart disease incidence increases by 1.33 times.</a:t>
            </a:r>
            <a:endParaRPr lang="en-IN" sz="2000" dirty="0"/>
          </a:p>
        </p:txBody>
      </p:sp>
      <p:pic>
        <p:nvPicPr>
          <p:cNvPr id="9" name="Picture 8"/>
          <p:cNvPicPr>
            <a:picLocks noChangeAspect="1"/>
          </p:cNvPicPr>
          <p:nvPr/>
        </p:nvPicPr>
        <p:blipFill>
          <a:blip r:embed="rId3"/>
          <a:stretch>
            <a:fillRect/>
          </a:stretch>
        </p:blipFill>
        <p:spPr>
          <a:xfrm>
            <a:off x="6278164" y="833352"/>
            <a:ext cx="4490355" cy="23670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164" y="3336587"/>
            <a:ext cx="4490355" cy="2962311"/>
          </a:xfrm>
          <a:prstGeom prst="rect">
            <a:avLst/>
          </a:prstGeom>
        </p:spPr>
      </p:pic>
      <p:sp>
        <p:nvSpPr>
          <p:cNvPr id="11" name="TextBox 10"/>
          <p:cNvSpPr txBox="1"/>
          <p:nvPr/>
        </p:nvSpPr>
        <p:spPr>
          <a:xfrm>
            <a:off x="6242727" y="6016795"/>
            <a:ext cx="564204" cy="276999"/>
          </a:xfrm>
          <a:prstGeom prst="rect">
            <a:avLst/>
          </a:prstGeom>
          <a:noFill/>
        </p:spPr>
        <p:txBody>
          <a:bodyPr wrap="square" rtlCol="0">
            <a:spAutoFit/>
          </a:bodyPr>
          <a:lstStyle/>
          <a:p>
            <a:r>
              <a:rPr lang="en-US" sz="1200" dirty="0" smtClean="0">
                <a:solidFill>
                  <a:schemeClr val="bg1"/>
                </a:solidFill>
              </a:rPr>
              <a:t>Age</a:t>
            </a:r>
            <a:endParaRPr lang="en-IN" sz="1200" dirty="0">
              <a:solidFill>
                <a:schemeClr val="bg1"/>
              </a:solidFill>
            </a:endParaRPr>
          </a:p>
        </p:txBody>
      </p:sp>
      <p:cxnSp>
        <p:nvCxnSpPr>
          <p:cNvPr id="13" name="Straight Arrow Connector 12"/>
          <p:cNvCxnSpPr/>
          <p:nvPr/>
        </p:nvCxnSpPr>
        <p:spPr>
          <a:xfrm flipV="1">
            <a:off x="6616429" y="6155295"/>
            <a:ext cx="112678" cy="23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7"/>
          <p:cNvSpPr>
            <a:spLocks noChangeArrowheads="1"/>
          </p:cNvSpPr>
          <p:nvPr/>
        </p:nvSpPr>
        <p:spPr bwMode="auto">
          <a:xfrm rot="10800000" flipV="1">
            <a:off x="397111" y="3430116"/>
            <a:ext cx="57410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000" b="1" i="0" u="none" strike="noStrike" cap="none" normalizeH="0" baseline="0" dirty="0" smtClean="0">
                <a:ln>
                  <a:noFill/>
                </a:ln>
                <a:solidFill>
                  <a:schemeClr val="tx1"/>
                </a:solidFill>
                <a:effectLst/>
              </a:rPr>
              <a:t>Maximum Heart Rate vs Age</a:t>
            </a:r>
            <a:r>
              <a:rPr kumimoji="0" lang="en-US" sz="2000" b="0" i="0" u="none" strike="noStrike" cap="none" normalizeH="0" baseline="0" dirty="0" smtClean="0">
                <a:ln>
                  <a:noFill/>
                </a:ln>
                <a:solidFill>
                  <a:schemeClr val="tx1"/>
                </a:solidFill>
                <a:effectLst/>
              </a:rPr>
              <a:t>: </a:t>
            </a:r>
            <a:r>
              <a:rPr lang="en-US" sz="2000" dirty="0"/>
              <a:t>In younger age groups, the Max Heart Rate is </a:t>
            </a:r>
            <a:r>
              <a:rPr lang="en-US" sz="2000" dirty="0" smtClean="0"/>
              <a:t>higher.</a:t>
            </a:r>
            <a:endParaRPr lang="en-US" sz="2000" dirty="0" smtClean="0"/>
          </a:p>
          <a:p>
            <a:pPr eaLnBrk="0" fontAlgn="base" hangingPunct="0">
              <a:spcBef>
                <a:spcPct val="0"/>
              </a:spcBef>
              <a:spcAft>
                <a:spcPct val="0"/>
              </a:spcAft>
            </a:pPr>
            <a:r>
              <a:rPr kumimoji="0" lang="en-US" sz="2000" b="1" i="0" u="none" strike="noStrike" cap="none" normalizeH="0" baseline="0" dirty="0" smtClean="0">
                <a:ln>
                  <a:noFill/>
                </a:ln>
                <a:solidFill>
                  <a:schemeClr val="tx1"/>
                </a:solidFill>
                <a:effectLst/>
              </a:rPr>
              <a:t>Insights</a:t>
            </a:r>
            <a:r>
              <a:rPr kumimoji="0" lang="en-US" sz="2000" b="0" i="0" u="none" strike="noStrike" cap="none" normalizeH="0" baseline="0" dirty="0" smtClean="0">
                <a:ln>
                  <a:noFill/>
                </a:ln>
                <a:solidFill>
                  <a:schemeClr val="tx1"/>
                </a:solidFill>
                <a:effectLst/>
              </a:rPr>
              <a:t>: </a:t>
            </a:r>
            <a:r>
              <a:rPr lang="en-US" sz="2000" dirty="0" smtClean="0"/>
              <a:t>As </a:t>
            </a:r>
            <a:r>
              <a:rPr lang="en-US" sz="2000" dirty="0"/>
              <a:t>age increases, there is often a gradual decline in Max Heart </a:t>
            </a:r>
            <a:r>
              <a:rPr lang="en-US" sz="2000" dirty="0" smtClean="0"/>
              <a:t>Rate, which may contribute to the lower incidence of heart disease observed in older patients.</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989406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6" y="123567"/>
            <a:ext cx="6843935" cy="1099226"/>
          </a:xfrm>
        </p:spPr>
        <p:txBody>
          <a:bodyPr>
            <a:noAutofit/>
          </a:bodyPr>
          <a:lstStyle/>
          <a:p>
            <a:pPr lvl="0" eaLnBrk="0" fontAlgn="base" hangingPunct="0">
              <a:lnSpc>
                <a:spcPct val="100000"/>
              </a:lnSpc>
              <a:spcAft>
                <a:spcPct val="0"/>
              </a:spcAft>
            </a:pPr>
            <a:r>
              <a:rPr lang="en-US" b="1" dirty="0" smtClean="0"/>
              <a:t>Chest Pain &amp; Old Peak by  Age</a:t>
            </a:r>
            <a:endParaRPr lang="en-US" b="1" dirty="0"/>
          </a:p>
        </p:txBody>
      </p:sp>
      <p:sp>
        <p:nvSpPr>
          <p:cNvPr id="4" name="Rectangle 1"/>
          <p:cNvSpPr>
            <a:spLocks noGrp="1" noChangeArrowheads="1"/>
          </p:cNvSpPr>
          <p:nvPr>
            <p:ph idx="1"/>
          </p:nvPr>
        </p:nvSpPr>
        <p:spPr bwMode="auto">
          <a:xfrm>
            <a:off x="199416" y="1099226"/>
            <a:ext cx="749516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sz="2000" b="1" i="0" u="none" strike="noStrike" cap="none" normalizeH="0" baseline="0" dirty="0" smtClean="0">
                <a:ln>
                  <a:noFill/>
                </a:ln>
                <a:solidFill>
                  <a:schemeClr val="tx1"/>
                </a:solidFill>
                <a:effectLst/>
              </a:rPr>
              <a:t>Chest Pain vs. Age: </a:t>
            </a:r>
            <a:r>
              <a:rPr kumimoji="0" lang="en-US" sz="2000" b="0" i="0" u="none" strike="noStrike" cap="none" normalizeH="0" baseline="0" dirty="0" smtClean="0">
                <a:ln>
                  <a:noFill/>
                </a:ln>
                <a:solidFill>
                  <a:schemeClr val="tx1"/>
                </a:solidFill>
                <a:effectLst/>
              </a:rPr>
              <a:t>The frequency and type of chest pain (angina) can vary with age.</a:t>
            </a:r>
          </a:p>
          <a:p>
            <a:pPr marL="0" lvl="0" indent="0" eaLnBrk="0" fontAlgn="base" hangingPunct="0">
              <a:lnSpc>
                <a:spcPct val="100000"/>
              </a:lnSpc>
              <a:spcBef>
                <a:spcPct val="0"/>
              </a:spcBef>
              <a:spcAft>
                <a:spcPct val="0"/>
              </a:spcAft>
              <a:buNone/>
            </a:pPr>
            <a:r>
              <a:rPr kumimoji="0" lang="en-US" sz="2000" b="1" i="0" u="none" strike="noStrike" cap="none" normalizeH="0" baseline="0" dirty="0" smtClean="0">
                <a:ln>
                  <a:noFill/>
                </a:ln>
                <a:solidFill>
                  <a:schemeClr val="tx1"/>
                </a:solidFill>
                <a:effectLst/>
              </a:rPr>
              <a:t>Observation: </a:t>
            </a:r>
            <a:r>
              <a:rPr kumimoji="0" lang="en-US" sz="2000" b="0" i="0" u="none" strike="noStrike" cap="none" normalizeH="0" baseline="0" dirty="0" smtClean="0">
                <a:ln>
                  <a:noFill/>
                </a:ln>
                <a:solidFill>
                  <a:schemeClr val="tx1"/>
                </a:solidFill>
                <a:effectLst/>
              </a:rPr>
              <a:t>The graph shows a </a:t>
            </a:r>
            <a:r>
              <a:rPr kumimoji="0" lang="en-US" sz="2000" b="1" i="0" u="none" strike="noStrike" cap="none" normalizeH="0" baseline="0" dirty="0" smtClean="0">
                <a:ln>
                  <a:noFill/>
                </a:ln>
                <a:solidFill>
                  <a:schemeClr val="accent2"/>
                </a:solidFill>
                <a:effectLst/>
              </a:rPr>
              <a:t>higher incidence of chest pain </a:t>
            </a:r>
            <a:r>
              <a:rPr kumimoji="0" lang="en-US" sz="2000" b="0" i="0" u="none" strike="noStrike" cap="none" normalizeH="0" baseline="0" dirty="0" smtClean="0">
                <a:ln>
                  <a:noFill/>
                </a:ln>
                <a:solidFill>
                  <a:schemeClr val="tx1"/>
                </a:solidFill>
                <a:effectLst/>
              </a:rPr>
              <a:t>in middle-aged individuals, particularly between </a:t>
            </a:r>
            <a:r>
              <a:rPr kumimoji="0" lang="en-US" sz="2000" b="0" i="0" u="none" strike="noStrike" cap="none" normalizeH="0" baseline="0" dirty="0" smtClean="0">
                <a:ln>
                  <a:noFill/>
                </a:ln>
                <a:solidFill>
                  <a:schemeClr val="accent2"/>
                </a:solidFill>
                <a:effectLst/>
              </a:rPr>
              <a:t>40-58 </a:t>
            </a:r>
            <a:r>
              <a:rPr kumimoji="0" lang="en-US" sz="2000" b="0" i="0" u="none" strike="noStrike" cap="none" normalizeH="0" baseline="0" dirty="0" smtClean="0">
                <a:ln>
                  <a:noFill/>
                </a:ln>
                <a:solidFill>
                  <a:schemeClr val="tx1"/>
                </a:solidFill>
                <a:effectLst/>
              </a:rPr>
              <a:t>years. This could suggest that chest pain as a symptom is more pronounced in this age group, potentially indicating a higher risk of heart disease.</a:t>
            </a:r>
          </a:p>
          <a:p>
            <a:pPr marL="0" lvl="0" indent="0" eaLnBrk="0" fontAlgn="base" hangingPunct="0">
              <a:lnSpc>
                <a:spcPct val="100000"/>
              </a:lnSpc>
              <a:spcBef>
                <a:spcPct val="0"/>
              </a:spcBef>
              <a:spcAft>
                <a:spcPct val="0"/>
              </a:spcAft>
              <a:buNone/>
            </a:pPr>
            <a:endParaRPr kumimoji="0" lang="en-US" sz="2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sz="2000" b="1" i="0" u="none" strike="noStrike" cap="none" normalizeH="0" baseline="0" dirty="0" smtClean="0">
                <a:ln>
                  <a:noFill/>
                </a:ln>
                <a:solidFill>
                  <a:schemeClr val="tx1"/>
                </a:solidFill>
                <a:effectLst/>
              </a:rPr>
              <a:t>Old Peak vs. Age: </a:t>
            </a:r>
            <a:r>
              <a:rPr kumimoji="0" lang="en-US" sz="2000" b="0" i="0" u="none" strike="noStrike" cap="none" normalizeH="0" baseline="0" dirty="0" smtClean="0">
                <a:ln>
                  <a:noFill/>
                </a:ln>
                <a:solidFill>
                  <a:schemeClr val="tx1"/>
                </a:solidFill>
                <a:effectLst/>
              </a:rPr>
              <a:t>"Old Peak" refers to the ST depression induced by exercise relative to rest, which can indicate the severity of heart disease.</a:t>
            </a:r>
          </a:p>
          <a:p>
            <a:pPr marL="0" lvl="0" indent="0" eaLnBrk="0" fontAlgn="base" hangingPunct="0">
              <a:lnSpc>
                <a:spcPct val="100000"/>
              </a:lnSpc>
              <a:spcBef>
                <a:spcPct val="0"/>
              </a:spcBef>
              <a:spcAft>
                <a:spcPct val="0"/>
              </a:spcAft>
              <a:buNone/>
            </a:pPr>
            <a:r>
              <a:rPr kumimoji="0" lang="en-US" sz="2000" b="1" i="0" u="none" strike="noStrike" cap="none" normalizeH="0" baseline="0" dirty="0" smtClean="0">
                <a:ln>
                  <a:noFill/>
                </a:ln>
                <a:solidFill>
                  <a:schemeClr val="tx1"/>
                </a:solidFill>
                <a:effectLst/>
              </a:rPr>
              <a:t>Observation: </a:t>
            </a:r>
            <a:r>
              <a:rPr lang="en-US" sz="2000" dirty="0" smtClean="0">
                <a:solidFill>
                  <a:schemeClr val="accent2"/>
                </a:solidFill>
              </a:rPr>
              <a:t>Older patients often exhibit </a:t>
            </a:r>
            <a:r>
              <a:rPr lang="en-US" sz="2000" b="1" dirty="0" smtClean="0">
                <a:solidFill>
                  <a:schemeClr val="accent2"/>
                </a:solidFill>
              </a:rPr>
              <a:t>higher Old Peak values</a:t>
            </a:r>
            <a:r>
              <a:rPr lang="en-US" sz="2000" dirty="0" smtClean="0"/>
              <a:t>, suggesting a reduced likelihood of heart disease with increasing age. This trend aligns with the observed distribution of disease incidence by age, indicating that as age advances, the risk of heart disease decreases, as evidenced by elevated Old Peak levels.</a:t>
            </a:r>
            <a:endParaRPr kumimoji="0" lang="en-US" sz="2000" b="0" i="0" u="none" strike="noStrike" cap="none" normalizeH="0" baseline="0" dirty="0" smtClean="0">
              <a:ln>
                <a:noFill/>
              </a:ln>
              <a:solidFill>
                <a:schemeClr val="tx1"/>
              </a:solidFill>
              <a:effectLst/>
            </a:endParaRPr>
          </a:p>
        </p:txBody>
      </p:sp>
      <p:pic>
        <p:nvPicPr>
          <p:cNvPr id="7" name="Picture 6"/>
          <p:cNvPicPr>
            <a:picLocks noChangeAspect="1"/>
          </p:cNvPicPr>
          <p:nvPr/>
        </p:nvPicPr>
        <p:blipFill>
          <a:blip r:embed="rId3"/>
          <a:stretch>
            <a:fillRect/>
          </a:stretch>
        </p:blipFill>
        <p:spPr>
          <a:xfrm>
            <a:off x="7694578" y="1624519"/>
            <a:ext cx="4367719" cy="3249037"/>
          </a:xfrm>
          <a:prstGeom prst="rect">
            <a:avLst/>
          </a:prstGeom>
        </p:spPr>
      </p:pic>
    </p:spTree>
    <p:extLst>
      <p:ext uri="{BB962C8B-B14F-4D97-AF65-F5344CB8AC3E}">
        <p14:creationId xmlns:p14="http://schemas.microsoft.com/office/powerpoint/2010/main" val="2435036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6" y="79103"/>
            <a:ext cx="8956941" cy="1099226"/>
          </a:xfrm>
        </p:spPr>
        <p:txBody>
          <a:bodyPr>
            <a:noAutofit/>
          </a:bodyPr>
          <a:lstStyle/>
          <a:p>
            <a:pPr lvl="0" eaLnBrk="0" fontAlgn="base" hangingPunct="0">
              <a:lnSpc>
                <a:spcPct val="100000"/>
              </a:lnSpc>
              <a:spcAft>
                <a:spcPct val="0"/>
              </a:spcAft>
            </a:pPr>
            <a:r>
              <a:rPr lang="en-US" b="1" dirty="0" smtClean="0"/>
              <a:t>Blood Pressure &amp; Major Vessels by  Age</a:t>
            </a:r>
            <a:endParaRPr lang="en-US" b="1" dirty="0"/>
          </a:p>
        </p:txBody>
      </p:sp>
      <p:sp>
        <p:nvSpPr>
          <p:cNvPr id="4" name="Rectangle 1"/>
          <p:cNvSpPr>
            <a:spLocks noGrp="1" noChangeArrowheads="1"/>
          </p:cNvSpPr>
          <p:nvPr>
            <p:ph idx="1"/>
          </p:nvPr>
        </p:nvSpPr>
        <p:spPr bwMode="auto">
          <a:xfrm>
            <a:off x="199416" y="1139040"/>
            <a:ext cx="7495163" cy="434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sz="2000" b="1" dirty="0" smtClean="0"/>
              <a:t>Resting Blood Pressure vs. Age:</a:t>
            </a:r>
            <a:r>
              <a:rPr lang="en-US" sz="2000" dirty="0" smtClean="0"/>
              <a:t> Resting Blood Pressure generally increases with age due to the stiffening of blood vessels and the increased resistance in the arterial system.</a:t>
            </a:r>
          </a:p>
          <a:p>
            <a:r>
              <a:rPr lang="en-US" sz="2000" b="1" dirty="0" smtClean="0"/>
              <a:t>Observation</a:t>
            </a:r>
            <a:r>
              <a:rPr lang="en-US" sz="2000" dirty="0" smtClean="0"/>
              <a:t>: The graph may display a positive correlation between age and Resting Blood Pressure, with older individuals tending to have higher average blood pressure. This trend highlights the importance of monitoring blood pressure as a critical factor in managing heart disease risk, particularly in older populations.</a:t>
            </a:r>
          </a:p>
          <a:p>
            <a:pPr marL="0" lvl="0" indent="0" eaLnBrk="0" fontAlgn="base" hangingPunct="0">
              <a:lnSpc>
                <a:spcPct val="100000"/>
              </a:lnSpc>
              <a:spcBef>
                <a:spcPct val="0"/>
              </a:spcBef>
              <a:spcAft>
                <a:spcPct val="0"/>
              </a:spcAft>
              <a:buNone/>
            </a:pPr>
            <a:endParaRPr kumimoji="0" lang="en-US" sz="18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sz="2000" b="1" dirty="0" smtClean="0"/>
              <a:t>No. of Major Vessels</a:t>
            </a:r>
            <a:r>
              <a:rPr kumimoji="0" lang="en-US" sz="2000" b="1" i="0" u="none" strike="noStrike" cap="none" normalizeH="0" baseline="0" dirty="0" smtClean="0">
                <a:ln>
                  <a:noFill/>
                </a:ln>
                <a:solidFill>
                  <a:schemeClr val="tx1"/>
                </a:solidFill>
                <a:effectLst/>
              </a:rPr>
              <a:t> vs. </a:t>
            </a:r>
            <a:r>
              <a:rPr lang="en-US" sz="2000" b="1" dirty="0" smtClean="0"/>
              <a:t>Age</a:t>
            </a:r>
            <a:r>
              <a:rPr kumimoji="0" lang="en-US" sz="1800" i="0" u="none" strike="noStrike" cap="none" normalizeH="0" baseline="0" dirty="0" smtClean="0">
                <a:ln>
                  <a:noFill/>
                </a:ln>
                <a:solidFill>
                  <a:schemeClr val="tx1"/>
                </a:solidFill>
                <a:effectLst/>
              </a:rPr>
              <a:t>: </a:t>
            </a:r>
            <a:r>
              <a:rPr kumimoji="0" lang="en-US" sz="2000" i="0" u="none" strike="noStrike" cap="none" normalizeH="0" baseline="0" dirty="0" smtClean="0">
                <a:ln>
                  <a:noFill/>
                </a:ln>
                <a:solidFill>
                  <a:schemeClr val="tx1"/>
                </a:solidFill>
                <a:effectLst/>
              </a:rPr>
              <a:t>There is a noticeable trend that as age increases, the number of major vessels with significant narrowing tends to rise. </a:t>
            </a:r>
          </a:p>
          <a:p>
            <a:pPr marL="0" lvl="0" indent="0" eaLnBrk="0" fontAlgn="base" hangingPunct="0">
              <a:lnSpc>
                <a:spcPct val="100000"/>
              </a:lnSpc>
              <a:spcBef>
                <a:spcPct val="0"/>
              </a:spcBef>
              <a:spcAft>
                <a:spcPct val="0"/>
              </a:spcAft>
              <a:buNone/>
            </a:pPr>
            <a:endParaRPr kumimoji="0" lang="en-US" sz="200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3"/>
          <a:stretch>
            <a:fillRect/>
          </a:stretch>
        </p:blipFill>
        <p:spPr>
          <a:xfrm>
            <a:off x="7694579" y="1539072"/>
            <a:ext cx="4353260" cy="3144138"/>
          </a:xfrm>
          <a:prstGeom prst="rect">
            <a:avLst/>
          </a:prstGeom>
        </p:spPr>
      </p:pic>
    </p:spTree>
    <p:extLst>
      <p:ext uri="{BB962C8B-B14F-4D97-AF65-F5344CB8AC3E}">
        <p14:creationId xmlns:p14="http://schemas.microsoft.com/office/powerpoint/2010/main" val="3849397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5331" y="282102"/>
            <a:ext cx="6321357" cy="1099226"/>
          </a:xfrm>
        </p:spPr>
        <p:txBody>
          <a:bodyPr>
            <a:normAutofit/>
          </a:bodyPr>
          <a:lstStyle/>
          <a:p>
            <a:pPr lvl="0" eaLnBrk="0" fontAlgn="base" hangingPunct="0">
              <a:lnSpc>
                <a:spcPct val="100000"/>
              </a:lnSpc>
              <a:spcAft>
                <a:spcPct val="0"/>
              </a:spcAft>
            </a:pPr>
            <a:r>
              <a:rPr lang="en-US" b="1" dirty="0" smtClean="0"/>
              <a:t>Conclusion</a:t>
            </a:r>
            <a:endParaRPr lang="en-US" b="1" dirty="0"/>
          </a:p>
        </p:txBody>
      </p:sp>
      <p:sp>
        <p:nvSpPr>
          <p:cNvPr id="4" name="Rectangle 1"/>
          <p:cNvSpPr>
            <a:spLocks noGrp="1" noChangeArrowheads="1"/>
          </p:cNvSpPr>
          <p:nvPr>
            <p:ph idx="1"/>
          </p:nvPr>
        </p:nvSpPr>
        <p:spPr bwMode="auto">
          <a:xfrm>
            <a:off x="345331" y="1453572"/>
            <a:ext cx="1160023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sz="1800" b="1" dirty="0" smtClean="0"/>
              <a:t> </a:t>
            </a:r>
            <a:r>
              <a:rPr lang="en-US" sz="2000" b="1" dirty="0" smtClean="0"/>
              <a:t>Thalassemia: </a:t>
            </a:r>
            <a:r>
              <a:rPr lang="en-US" sz="2000" dirty="0" smtClean="0"/>
              <a:t>Increases disease incidence by 3.10x when normal.</a:t>
            </a:r>
          </a:p>
          <a:p>
            <a:pPr marL="0" lvl="0" indent="0" eaLnBrk="0" fontAlgn="base" hangingPunct="0">
              <a:lnSpc>
                <a:spcPct val="100000"/>
              </a:lnSpc>
              <a:spcBef>
                <a:spcPct val="0"/>
              </a:spcBef>
              <a:spcAft>
                <a:spcPct val="0"/>
              </a:spcAft>
              <a:buFontTx/>
              <a:buChar char="•"/>
            </a:pPr>
            <a:r>
              <a:rPr lang="en-US" sz="2000" b="1" dirty="0" smtClean="0"/>
              <a:t> Exercise-Induced Angina: </a:t>
            </a:r>
            <a:r>
              <a:rPr lang="en-US" sz="2000" dirty="0" smtClean="0"/>
              <a:t>Increases disease incidence by 2.88x when not present.</a:t>
            </a:r>
          </a:p>
          <a:p>
            <a:pPr marL="0" lvl="0" indent="0" eaLnBrk="0" fontAlgn="base" hangingPunct="0">
              <a:lnSpc>
                <a:spcPct val="100000"/>
              </a:lnSpc>
              <a:spcBef>
                <a:spcPct val="0"/>
              </a:spcBef>
              <a:spcAft>
                <a:spcPct val="0"/>
              </a:spcAft>
              <a:buFontTx/>
              <a:buChar char="•"/>
            </a:pPr>
            <a:r>
              <a:rPr lang="en-US" sz="2000" b="1" dirty="0" smtClean="0"/>
              <a:t> Old Peak Levels: </a:t>
            </a:r>
            <a:r>
              <a:rPr lang="en-US" sz="2000" dirty="0" smtClean="0"/>
              <a:t>Higher values decrease risk, with a 1.92x reduction when levels drop by 1.02 units.</a:t>
            </a:r>
          </a:p>
          <a:p>
            <a:pPr marL="0" lvl="0" indent="0" eaLnBrk="0" fontAlgn="base" hangingPunct="0">
              <a:lnSpc>
                <a:spcPct val="100000"/>
              </a:lnSpc>
              <a:spcBef>
                <a:spcPct val="0"/>
              </a:spcBef>
              <a:spcAft>
                <a:spcPct val="0"/>
              </a:spcAft>
              <a:buFontTx/>
              <a:buChar char="•"/>
            </a:pPr>
            <a:r>
              <a:rPr lang="en-US" sz="2000" b="1" dirty="0" smtClean="0"/>
              <a:t> Chest Pain Types: </a:t>
            </a:r>
            <a:r>
              <a:rPr lang="en-US" sz="2000" dirty="0" smtClean="0"/>
              <a:t>Atypical angina increases disease incidence by 1.67x.Non-anginal pain increases disease incidence by 1.71x.</a:t>
            </a:r>
          </a:p>
          <a:p>
            <a:pPr marL="0" lvl="0" indent="0" eaLnBrk="0" fontAlgn="base" hangingPunct="0">
              <a:lnSpc>
                <a:spcPct val="100000"/>
              </a:lnSpc>
              <a:spcBef>
                <a:spcPct val="0"/>
              </a:spcBef>
              <a:spcAft>
                <a:spcPct val="0"/>
              </a:spcAft>
              <a:buFontTx/>
              <a:buChar char="•"/>
            </a:pPr>
            <a:r>
              <a:rPr lang="en-US" sz="2000" b="1" dirty="0" smtClean="0"/>
              <a:t> Chest Pain vs. Sex</a:t>
            </a:r>
            <a:r>
              <a:rPr lang="en-US" sz="2000" dirty="0" smtClean="0"/>
              <a:t>: </a:t>
            </a:r>
          </a:p>
          <a:p>
            <a:pPr marL="534988" lvl="0" indent="184150" eaLnBrk="0" fontAlgn="base" hangingPunct="0">
              <a:lnSpc>
                <a:spcPct val="100000"/>
              </a:lnSpc>
              <a:spcBef>
                <a:spcPct val="0"/>
              </a:spcBef>
              <a:spcAft>
                <a:spcPct val="0"/>
              </a:spcAft>
              <a:buFontTx/>
              <a:buChar char="•"/>
            </a:pPr>
            <a:r>
              <a:rPr lang="en-US" sz="2000" dirty="0" smtClean="0"/>
              <a:t>In females, non-</a:t>
            </a:r>
            <a:r>
              <a:rPr lang="en-US" sz="2000" dirty="0" err="1" smtClean="0"/>
              <a:t>anginal</a:t>
            </a:r>
            <a:r>
              <a:rPr lang="en-US" sz="2000" dirty="0" smtClean="0"/>
              <a:t> pain, lower resting blood pressure (≤122), and </a:t>
            </a:r>
            <a:r>
              <a:rPr lang="en-US" sz="2000" dirty="0" err="1" smtClean="0"/>
              <a:t>downsloping</a:t>
            </a:r>
            <a:r>
              <a:rPr lang="en-US" sz="2000" dirty="0" smtClean="0"/>
              <a:t> patterns are more prominent.</a:t>
            </a:r>
          </a:p>
          <a:p>
            <a:pPr marL="534988" lvl="0" indent="184150" eaLnBrk="0" fontAlgn="base" hangingPunct="0">
              <a:lnSpc>
                <a:spcPct val="100000"/>
              </a:lnSpc>
              <a:spcBef>
                <a:spcPct val="0"/>
              </a:spcBef>
              <a:spcAft>
                <a:spcPct val="0"/>
              </a:spcAft>
              <a:buFontTx/>
              <a:buChar char="•"/>
            </a:pPr>
            <a:r>
              <a:rPr lang="en-US" sz="2000" dirty="0" smtClean="0"/>
              <a:t>In males, classic angina, lower old peak, ST-T abnormalities in resting ECG, and higher maximum heart rate are more frequent.</a:t>
            </a:r>
          </a:p>
          <a:p>
            <a:pPr marL="0" lvl="0" indent="0" eaLnBrk="0" fontAlgn="base" hangingPunct="0">
              <a:lnSpc>
                <a:spcPct val="100000"/>
              </a:lnSpc>
              <a:spcBef>
                <a:spcPct val="0"/>
              </a:spcBef>
              <a:spcAft>
                <a:spcPct val="0"/>
              </a:spcAft>
              <a:buFontTx/>
              <a:buChar char="•"/>
            </a:pPr>
            <a:r>
              <a:rPr lang="en-US" sz="2000" dirty="0" smtClean="0"/>
              <a:t> Effect of Maximum Heart Rate: A 22.65 increase in maximum heart rate raises heart disease incidence by 1.33x.</a:t>
            </a:r>
          </a:p>
          <a:p>
            <a:pPr marL="0" lvl="0" indent="0" eaLnBrk="0" fontAlgn="base" hangingPunct="0">
              <a:lnSpc>
                <a:spcPct val="100000"/>
              </a:lnSpc>
              <a:spcBef>
                <a:spcPct val="0"/>
              </a:spcBef>
              <a:spcAft>
                <a:spcPct val="0"/>
              </a:spcAft>
              <a:buFontTx/>
              <a:buChar char="•"/>
            </a:pPr>
            <a:r>
              <a:rPr lang="en-US" sz="2000" dirty="0" smtClean="0"/>
              <a:t> Maximum Heart Rate vs. Age: Younger individuals have higher maximum heart rates, with a decline in older patients contributing to lower heart disease incidence.</a:t>
            </a:r>
            <a:endParaRPr kumimoji="0" lang="en-US" sz="20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21798">
            <a:off x="9515007" y="793196"/>
            <a:ext cx="963522" cy="963522"/>
          </a:xfrm>
          <a:prstGeom prst="rect">
            <a:avLst/>
          </a:prstGeom>
        </p:spPr>
      </p:pic>
    </p:spTree>
    <p:extLst>
      <p:ext uri="{BB962C8B-B14F-4D97-AF65-F5344CB8AC3E}">
        <p14:creationId xmlns:p14="http://schemas.microsoft.com/office/powerpoint/2010/main" val="8309178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970" y="447472"/>
            <a:ext cx="6321357" cy="1099226"/>
          </a:xfrm>
        </p:spPr>
        <p:txBody>
          <a:bodyPr>
            <a:normAutofit/>
          </a:bodyPr>
          <a:lstStyle/>
          <a:p>
            <a:pPr lvl="0" eaLnBrk="0" fontAlgn="base" hangingPunct="0">
              <a:lnSpc>
                <a:spcPct val="100000"/>
              </a:lnSpc>
              <a:spcAft>
                <a:spcPct val="0"/>
              </a:spcAft>
            </a:pPr>
            <a:r>
              <a:rPr lang="en-US" b="1" dirty="0" smtClean="0"/>
              <a:t>Recommendations</a:t>
            </a:r>
            <a:endParaRPr lang="en-US" b="1" dirty="0"/>
          </a:p>
        </p:txBody>
      </p:sp>
      <p:sp>
        <p:nvSpPr>
          <p:cNvPr id="4" name="Rectangle 1"/>
          <p:cNvSpPr>
            <a:spLocks noGrp="1" noChangeArrowheads="1"/>
          </p:cNvSpPr>
          <p:nvPr>
            <p:ph idx="1"/>
          </p:nvPr>
        </p:nvSpPr>
        <p:spPr bwMode="auto">
          <a:xfrm>
            <a:off x="393970" y="1459791"/>
            <a:ext cx="116002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sz="1800" b="1" dirty="0" smtClean="0"/>
              <a:t> </a:t>
            </a:r>
            <a:r>
              <a:rPr lang="en-US" sz="2000" b="1" dirty="0" smtClean="0"/>
              <a:t>Resting Blood Pressure vs. Age: </a:t>
            </a:r>
            <a:r>
              <a:rPr lang="en-US" sz="2000" dirty="0" smtClean="0"/>
              <a:t>Resting Blood Pressure generally increases with age due to the natural stiffening of blood vessels and heightened arterial resistance. This positive correlation indicates that older individuals often have higher average blood pressure, underscoring the need for vigilant blood pressure monitoring to manage heart disease risk, particularly in older populations</a:t>
            </a:r>
            <a:r>
              <a:rPr lang="en-US" sz="2000" b="1" dirty="0" smtClean="0"/>
              <a:t>.</a:t>
            </a:r>
          </a:p>
          <a:p>
            <a:pPr marL="0" lvl="0" indent="0" eaLnBrk="0" fontAlgn="base" hangingPunct="0">
              <a:lnSpc>
                <a:spcPct val="100000"/>
              </a:lnSpc>
              <a:spcBef>
                <a:spcPct val="0"/>
              </a:spcBef>
              <a:spcAft>
                <a:spcPct val="0"/>
              </a:spcAft>
              <a:buFontTx/>
              <a:buChar char="•"/>
            </a:pPr>
            <a:r>
              <a:rPr lang="en-US" sz="2000" b="1" dirty="0" smtClean="0"/>
              <a:t> Number of Major Vessels with Significant Narrowing vs. Age: </a:t>
            </a:r>
            <a:r>
              <a:rPr lang="en-US" sz="2000" dirty="0" smtClean="0"/>
              <a:t>As age increases, the number of major vessels with significant narrowing tends to rise. This trend suggests that older individuals are more likely to have a greater number of affected vessels, which is associated with a higher risk of cardiovascular conditions. Age, therefore, plays a crucial role in the progression and severity of heart disease.</a:t>
            </a:r>
          </a:p>
          <a:p>
            <a:pPr marL="0" indent="0" eaLnBrk="0" fontAlgn="base" hangingPunct="0">
              <a:lnSpc>
                <a:spcPct val="100000"/>
              </a:lnSpc>
              <a:spcBef>
                <a:spcPct val="0"/>
              </a:spcBef>
              <a:spcAft>
                <a:spcPct val="0"/>
              </a:spcAft>
              <a:buFontTx/>
              <a:buChar char="•"/>
            </a:pPr>
            <a:r>
              <a:rPr lang="en-US" sz="2000" dirty="0"/>
              <a:t> </a:t>
            </a:r>
            <a:r>
              <a:rPr lang="en-US" sz="2000" b="1" dirty="0" smtClean="0"/>
              <a:t>Maximum</a:t>
            </a:r>
            <a:r>
              <a:rPr lang="en-US" sz="2000" dirty="0" smtClean="0"/>
              <a:t> </a:t>
            </a:r>
            <a:r>
              <a:rPr lang="en-US" sz="2000" b="1" dirty="0" smtClean="0"/>
              <a:t>Heart Rate vs. Age: </a:t>
            </a:r>
            <a:r>
              <a:rPr lang="en-US" sz="2000" dirty="0" smtClean="0"/>
              <a:t>Younger age groups typically have higher Maximum Heart Rates. As individuals age, there is a gradual decline in Maximum Heart Rate, which may contribute to the lower incidence of heart disease observed in older patients. This decline in Maximum Heart Rate with age highlights the potential impact of aging on cardiovascular function and endurance.</a:t>
            </a:r>
            <a:endParaRPr kumimoji="0" lang="en-US" sz="200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7890" y="4970833"/>
            <a:ext cx="1887165" cy="1518120"/>
          </a:xfrm>
          <a:prstGeom prst="rect">
            <a:avLst/>
          </a:prstGeom>
          <a:effectLst>
            <a:outerShdw blurRad="228600" dist="50800" dir="5400000" algn="ctr" rotWithShape="0">
              <a:srgbClr val="000000">
                <a:alpha val="65000"/>
              </a:srgbClr>
            </a:outerShdw>
            <a:softEdge rad="38100"/>
          </a:effectLst>
        </p:spPr>
      </p:pic>
    </p:spTree>
    <p:extLst>
      <p:ext uri="{BB962C8B-B14F-4D97-AF65-F5344CB8AC3E}">
        <p14:creationId xmlns:p14="http://schemas.microsoft.com/office/powerpoint/2010/main" val="5381122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0987" y="2607012"/>
            <a:ext cx="5004881" cy="1099226"/>
          </a:xfrm>
        </p:spPr>
        <p:txBody>
          <a:bodyPr>
            <a:noAutofit/>
          </a:bodyPr>
          <a:lstStyle/>
          <a:p>
            <a:pPr lvl="0" eaLnBrk="0" fontAlgn="base" hangingPunct="0">
              <a:lnSpc>
                <a:spcPct val="100000"/>
              </a:lnSpc>
              <a:spcAft>
                <a:spcPct val="0"/>
              </a:spcAft>
            </a:pPr>
            <a:r>
              <a:rPr lang="en-US" sz="6000" b="1" dirty="0" smtClean="0"/>
              <a:t>Thank You!</a:t>
            </a:r>
            <a:endParaRPr lang="en-US" sz="6000" b="1" dirty="0"/>
          </a:p>
        </p:txBody>
      </p:sp>
      <p:sp>
        <p:nvSpPr>
          <p:cNvPr id="9" name="TextBox 8"/>
          <p:cNvSpPr txBox="1"/>
          <p:nvPr/>
        </p:nvSpPr>
        <p:spPr>
          <a:xfrm>
            <a:off x="9794789" y="6474941"/>
            <a:ext cx="2397211" cy="215444"/>
          </a:xfrm>
          <a:prstGeom prst="rect">
            <a:avLst/>
          </a:prstGeom>
          <a:noFill/>
        </p:spPr>
        <p:txBody>
          <a:bodyPr wrap="square" rtlCol="0">
            <a:spAutoFit/>
          </a:bodyPr>
          <a:lstStyle/>
          <a:p>
            <a:r>
              <a:rPr lang="en-US" sz="800" dirty="0" smtClean="0"/>
              <a:t>Icons by </a:t>
            </a:r>
            <a:r>
              <a:rPr lang="en-US" sz="800" dirty="0" err="1" smtClean="0"/>
              <a:t>Freepik</a:t>
            </a:r>
            <a:r>
              <a:rPr lang="en-US" sz="800" dirty="0" smtClean="0"/>
              <a:t>/</a:t>
            </a:r>
            <a:r>
              <a:rPr lang="en-US" sz="800" dirty="0" err="1" smtClean="0"/>
              <a:t>kalashnyk</a:t>
            </a:r>
            <a:r>
              <a:rPr lang="en-US" sz="800" dirty="0" smtClean="0"/>
              <a:t> from </a:t>
            </a:r>
            <a:r>
              <a:rPr lang="en-US" sz="800" dirty="0" smtClean="0">
                <a:hlinkClick r:id="rId3"/>
              </a:rPr>
              <a:t>www.flaticon.com</a:t>
            </a:r>
            <a:endParaRPr lang="en-IN" sz="800" dirty="0"/>
          </a:p>
        </p:txBody>
      </p:sp>
    </p:spTree>
    <p:extLst>
      <p:ext uri="{BB962C8B-B14F-4D97-AF65-F5344CB8AC3E}">
        <p14:creationId xmlns:p14="http://schemas.microsoft.com/office/powerpoint/2010/main" val="1456084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4580"/>
            <a:ext cx="10515600" cy="1325563"/>
          </a:xfrm>
        </p:spPr>
        <p:txBody>
          <a:bodyPr>
            <a:normAutofit/>
          </a:bodyPr>
          <a:lstStyle/>
          <a:p>
            <a:r>
              <a:rPr lang="en-US" b="1" dirty="0" smtClean="0"/>
              <a:t>Introduction</a:t>
            </a:r>
            <a:endParaRPr lang="en-IN"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023" y="2522842"/>
            <a:ext cx="2130358" cy="2528886"/>
          </a:xfrm>
          <a:prstGeom prst="rect">
            <a:avLst/>
          </a:prstGeom>
          <a:effectLst>
            <a:outerShdw blurRad="266700" dist="50800" dir="5400000" algn="ctr" rotWithShape="0">
              <a:srgbClr val="000000">
                <a:alpha val="43000"/>
              </a:srgbClr>
            </a:outerShdw>
            <a:softEdge rad="25400"/>
          </a:effectLst>
        </p:spPr>
      </p:pic>
      <p:sp>
        <p:nvSpPr>
          <p:cNvPr id="3" name="Content Placeholder 2"/>
          <p:cNvSpPr>
            <a:spLocks noGrp="1"/>
          </p:cNvSpPr>
          <p:nvPr>
            <p:ph idx="1"/>
          </p:nvPr>
        </p:nvSpPr>
        <p:spPr>
          <a:xfrm>
            <a:off x="838200" y="1825625"/>
            <a:ext cx="9220200" cy="4351338"/>
          </a:xfrm>
        </p:spPr>
        <p:txBody>
          <a:bodyPr>
            <a:normAutofit/>
          </a:bodyPr>
          <a:lstStyle/>
          <a:p>
            <a:pPr marL="0" indent="0">
              <a:buNone/>
            </a:pPr>
            <a:r>
              <a:rPr lang="en-US" sz="2000" b="1" dirty="0" smtClean="0"/>
              <a:t>Objective:</a:t>
            </a:r>
            <a:r>
              <a:rPr lang="en-US" sz="2000" dirty="0"/>
              <a:t> </a:t>
            </a:r>
            <a:r>
              <a:rPr lang="en-US" sz="2000" dirty="0" smtClean="0"/>
              <a:t>To conduct an in-depth analysis of heart disease data using Python to identify key risk factors and patterns.</a:t>
            </a:r>
          </a:p>
          <a:p>
            <a:pPr marL="0" indent="0">
              <a:buNone/>
            </a:pPr>
            <a:r>
              <a:rPr lang="en-US" sz="2000" b="1" dirty="0" smtClean="0"/>
              <a:t>Key Goals:</a:t>
            </a:r>
            <a:endParaRPr lang="en-US" sz="2000" dirty="0" smtClean="0"/>
          </a:p>
          <a:p>
            <a:pPr marL="457200" lvl="1" indent="-96838">
              <a:buNone/>
            </a:pPr>
            <a:r>
              <a:rPr lang="en-US" sz="2000" b="1" dirty="0" smtClean="0"/>
              <a:t>Identifying Patients at Risk:</a:t>
            </a:r>
            <a:endParaRPr lang="en-US" sz="2000" dirty="0" smtClean="0"/>
          </a:p>
          <a:p>
            <a:pPr marL="719138" lvl="2" indent="-184150"/>
            <a:r>
              <a:rPr lang="en-US" dirty="0" smtClean="0"/>
              <a:t>Analyze patient data to determine who is most at risk of developing heart disease, focusing on critical indicators such as age, sex, and medical history.</a:t>
            </a:r>
          </a:p>
          <a:p>
            <a:pPr marL="457200" lvl="1" indent="-96838">
              <a:buNone/>
            </a:pPr>
            <a:r>
              <a:rPr lang="en-US" sz="2000" b="1" dirty="0" smtClean="0"/>
              <a:t>Understanding Influential Factors:</a:t>
            </a:r>
            <a:endParaRPr lang="en-US" sz="2000" dirty="0" smtClean="0"/>
          </a:p>
          <a:p>
            <a:pPr marL="719138" lvl="2" indent="-184150"/>
            <a:r>
              <a:rPr lang="en-US" dirty="0" smtClean="0"/>
              <a:t>Uncover and understand the significant factors that influence heart disease, such as lifestyle choices, medical conditions, and demographic attributes.</a:t>
            </a:r>
          </a:p>
          <a:p>
            <a:pPr marL="457200" lvl="1" indent="-96838">
              <a:buNone/>
            </a:pPr>
            <a:r>
              <a:rPr lang="en-US" sz="2000" b="1" dirty="0" smtClean="0"/>
              <a:t>Enhancing Predictive Models:</a:t>
            </a:r>
            <a:endParaRPr lang="en-US" sz="2000" dirty="0" smtClean="0"/>
          </a:p>
          <a:p>
            <a:pPr marL="719138" lvl="2" indent="-184150"/>
            <a:r>
              <a:rPr lang="en-US" dirty="0" smtClean="0"/>
              <a:t>Utilize data analysis and machine learning techniques to improve the accuracy of heart disease prediction models, contributing to better diagnosis and prevention strategies.</a:t>
            </a:r>
          </a:p>
          <a:p>
            <a:endParaRPr lang="en-IN" sz="2000" dirty="0"/>
          </a:p>
        </p:txBody>
      </p:sp>
    </p:spTree>
    <p:extLst>
      <p:ext uri="{BB962C8B-B14F-4D97-AF65-F5344CB8AC3E}">
        <p14:creationId xmlns:p14="http://schemas.microsoft.com/office/powerpoint/2010/main" val="19366386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0106" y="92751"/>
            <a:ext cx="10515600" cy="714645"/>
          </a:xfrm>
        </p:spPr>
        <p:txBody>
          <a:bodyPr>
            <a:normAutofit/>
          </a:bodyPr>
          <a:lstStyle/>
          <a:p>
            <a:r>
              <a:rPr lang="en-IN" b="1" dirty="0" smtClean="0"/>
              <a:t>Data Introduction</a:t>
            </a:r>
            <a:endParaRPr lang="en-IN"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5731" y="3062809"/>
            <a:ext cx="1570714" cy="1570714"/>
          </a:xfrm>
          <a:prstGeom prst="rect">
            <a:avLst/>
          </a:prstGeom>
          <a:effectLst>
            <a:outerShdw blurRad="317500" dist="50800" dir="5400000" algn="ctr" rotWithShape="0">
              <a:srgbClr val="000000">
                <a:alpha val="30000"/>
              </a:srgbClr>
            </a:outerShdw>
            <a:softEdge rad="12700"/>
          </a:effectLst>
        </p:spPr>
      </p:pic>
      <p:sp>
        <p:nvSpPr>
          <p:cNvPr id="3" name="Content Placeholder 2"/>
          <p:cNvSpPr>
            <a:spLocks noGrp="1"/>
          </p:cNvSpPr>
          <p:nvPr>
            <p:ph idx="1"/>
          </p:nvPr>
        </p:nvSpPr>
        <p:spPr>
          <a:xfrm>
            <a:off x="868960" y="990307"/>
            <a:ext cx="10776626" cy="5715717"/>
          </a:xfrm>
        </p:spPr>
        <p:txBody>
          <a:bodyPr>
            <a:noAutofit/>
          </a:bodyPr>
          <a:lstStyle/>
          <a:p>
            <a:pPr marL="0" indent="0">
              <a:buNone/>
            </a:pPr>
            <a:r>
              <a:rPr lang="en-US" sz="2000" b="1" dirty="0" smtClean="0"/>
              <a:t>Total Records:</a:t>
            </a:r>
            <a:r>
              <a:rPr lang="en-US" sz="2000" dirty="0"/>
              <a:t> </a:t>
            </a:r>
            <a:r>
              <a:rPr lang="en-US" sz="2000" b="1" dirty="0" smtClean="0"/>
              <a:t>1025</a:t>
            </a:r>
            <a:r>
              <a:rPr lang="en-US" sz="2000" dirty="0" smtClean="0"/>
              <a:t> patient records with 14 attributes.</a:t>
            </a:r>
          </a:p>
          <a:p>
            <a:pPr marL="0" indent="0">
              <a:buNone/>
            </a:pPr>
            <a:r>
              <a:rPr lang="en-US" sz="2000" b="1" dirty="0" smtClean="0"/>
              <a:t>Attributes:</a:t>
            </a:r>
            <a:endParaRPr lang="en-US" sz="2000" dirty="0" smtClean="0"/>
          </a:p>
          <a:p>
            <a:pPr lvl="1"/>
            <a:r>
              <a:rPr lang="en-US" sz="2000" b="1" dirty="0" smtClean="0"/>
              <a:t>Age:</a:t>
            </a:r>
            <a:r>
              <a:rPr lang="en-US" sz="2000" dirty="0" smtClean="0"/>
              <a:t> Patient's age in years.</a:t>
            </a:r>
          </a:p>
          <a:p>
            <a:pPr lvl="1"/>
            <a:r>
              <a:rPr lang="en-US" sz="2000" b="1" dirty="0" smtClean="0"/>
              <a:t>Sex:</a:t>
            </a:r>
            <a:r>
              <a:rPr lang="en-US" sz="2000" dirty="0" smtClean="0"/>
              <a:t> Gender of the patient (1 = Male, 0 = Female).</a:t>
            </a:r>
          </a:p>
          <a:p>
            <a:pPr lvl="1"/>
            <a:r>
              <a:rPr lang="en-US" sz="2000" b="1" dirty="0" smtClean="0"/>
              <a:t>Chest Pain Type:</a:t>
            </a:r>
            <a:r>
              <a:rPr lang="en-US" sz="2000" dirty="0" smtClean="0"/>
              <a:t> Type of chest pain experienced (4 categories).</a:t>
            </a:r>
          </a:p>
          <a:p>
            <a:pPr lvl="1"/>
            <a:r>
              <a:rPr lang="en-US" sz="2000" b="1" dirty="0" smtClean="0"/>
              <a:t>Resting Blood Pressure:</a:t>
            </a:r>
            <a:r>
              <a:rPr lang="en-US" sz="2000" dirty="0" smtClean="0"/>
              <a:t> Blood pressure in mm Hg on admission to the hospital.</a:t>
            </a:r>
          </a:p>
          <a:p>
            <a:pPr lvl="1"/>
            <a:r>
              <a:rPr lang="en-US" sz="2000" b="1" dirty="0" smtClean="0"/>
              <a:t>Cholesterol:</a:t>
            </a:r>
            <a:r>
              <a:rPr lang="en-US" sz="2000" dirty="0" smtClean="0"/>
              <a:t> Serum cholesterol in mg/dl.</a:t>
            </a:r>
          </a:p>
          <a:p>
            <a:pPr lvl="1"/>
            <a:r>
              <a:rPr lang="en-US" sz="2000" b="1" dirty="0" smtClean="0"/>
              <a:t>Fasting Blood Sugar:</a:t>
            </a:r>
            <a:r>
              <a:rPr lang="en-US" sz="2000" dirty="0" smtClean="0"/>
              <a:t> Blood sugar level (&gt; 120 mg/dl).</a:t>
            </a:r>
          </a:p>
          <a:p>
            <a:pPr lvl="1"/>
            <a:r>
              <a:rPr lang="en-US" sz="2000" b="1" dirty="0" smtClean="0"/>
              <a:t>Resting ECG:</a:t>
            </a:r>
            <a:r>
              <a:rPr lang="en-US" sz="2000" dirty="0" smtClean="0"/>
              <a:t> Results of the resting electrocardiogram (3 categories).</a:t>
            </a:r>
          </a:p>
          <a:p>
            <a:pPr lvl="1"/>
            <a:r>
              <a:rPr lang="en-US" sz="2000" b="1" dirty="0" smtClean="0"/>
              <a:t>Max Heart Rate:</a:t>
            </a:r>
            <a:r>
              <a:rPr lang="en-US" sz="2000" dirty="0" smtClean="0"/>
              <a:t> Maximum heart rate achieved.</a:t>
            </a:r>
          </a:p>
          <a:p>
            <a:pPr lvl="1"/>
            <a:r>
              <a:rPr lang="en-US" sz="2000" b="1" dirty="0" smtClean="0"/>
              <a:t>Exercise-Induced Angina:</a:t>
            </a:r>
            <a:r>
              <a:rPr lang="en-US" sz="2000" dirty="0" smtClean="0"/>
              <a:t> Whether angina occurred during exercise.</a:t>
            </a:r>
          </a:p>
          <a:p>
            <a:pPr lvl="1"/>
            <a:r>
              <a:rPr lang="en-US" sz="2000" b="1" dirty="0" err="1" smtClean="0"/>
              <a:t>Oldpeak</a:t>
            </a:r>
            <a:r>
              <a:rPr lang="en-US" sz="2000" b="1" dirty="0" smtClean="0"/>
              <a:t>:</a:t>
            </a:r>
            <a:r>
              <a:rPr lang="en-US" sz="2000" dirty="0" smtClean="0"/>
              <a:t> ST depression induced by exercise relative to rest.</a:t>
            </a:r>
          </a:p>
          <a:p>
            <a:pPr lvl="1"/>
            <a:r>
              <a:rPr lang="en-US" sz="2000" b="1" dirty="0" smtClean="0"/>
              <a:t>Slope:</a:t>
            </a:r>
            <a:r>
              <a:rPr lang="en-US" sz="2000" dirty="0" smtClean="0"/>
              <a:t> The slope of the peak exercise ST segment.</a:t>
            </a:r>
          </a:p>
          <a:p>
            <a:pPr lvl="1"/>
            <a:r>
              <a:rPr lang="en-US" sz="2000" b="1" dirty="0" smtClean="0"/>
              <a:t>Number of Major Vessels:</a:t>
            </a:r>
            <a:r>
              <a:rPr lang="en-US" sz="2000" dirty="0" smtClean="0"/>
              <a:t> Number of major vessels colored by fluoroscopy (0-3).</a:t>
            </a:r>
          </a:p>
          <a:p>
            <a:pPr lvl="1"/>
            <a:r>
              <a:rPr lang="en-US" sz="2000" b="1" dirty="0" smtClean="0"/>
              <a:t>Thalassemia:</a:t>
            </a:r>
            <a:r>
              <a:rPr lang="en-US" sz="2000" dirty="0" smtClean="0"/>
              <a:t> Blood disorder indicator (3 categories).</a:t>
            </a:r>
          </a:p>
          <a:p>
            <a:pPr lvl="1"/>
            <a:r>
              <a:rPr lang="en-US" sz="2000" b="1" dirty="0" smtClean="0"/>
              <a:t>Target:</a:t>
            </a:r>
            <a:r>
              <a:rPr lang="en-US" sz="2000" dirty="0" smtClean="0"/>
              <a:t> Indicates whether the patient has heart disease (1 = Disease, 0 = No Disease).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169724">
            <a:off x="-56426" y="4404103"/>
            <a:ext cx="1653064" cy="1653064"/>
          </a:xfrm>
          <a:prstGeom prst="rect">
            <a:avLst/>
          </a:prstGeom>
          <a:effectLst>
            <a:outerShdw blurRad="292100" dist="50800" dir="5400000" algn="ctr" rotWithShape="0">
              <a:srgbClr val="000000">
                <a:alpha val="85000"/>
              </a:srgbClr>
            </a:outerShdw>
            <a:softEdge rad="76200"/>
          </a:effectLst>
        </p:spPr>
      </p:pic>
    </p:spTree>
    <p:extLst>
      <p:ext uri="{BB962C8B-B14F-4D97-AF65-F5344CB8AC3E}">
        <p14:creationId xmlns:p14="http://schemas.microsoft.com/office/powerpoint/2010/main" val="2671025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9017" y="335942"/>
            <a:ext cx="10515600" cy="996747"/>
          </a:xfrm>
        </p:spPr>
        <p:txBody>
          <a:bodyPr>
            <a:normAutofit/>
          </a:bodyPr>
          <a:lstStyle/>
          <a:p>
            <a:r>
              <a:rPr lang="en-US" b="1" dirty="0" smtClean="0"/>
              <a:t>Data Preprocessing</a:t>
            </a:r>
            <a:endParaRPr lang="en-IN"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58990">
            <a:off x="2183669" y="5768628"/>
            <a:ext cx="896549" cy="896549"/>
          </a:xfrm>
          <a:prstGeom prst="rect">
            <a:avLst/>
          </a:prstGeom>
          <a:effectLst>
            <a:outerShdw blurRad="342900" dist="50800" dir="5400000" algn="ctr" rotWithShape="0">
              <a:srgbClr val="000000">
                <a:alpha val="58000"/>
              </a:srgbClr>
            </a:outerShdw>
            <a:reflection blurRad="6350" stA="52000" endA="300" endPos="35000" dir="5400000" sy="-100000" algn="bl" rotWithShape="0"/>
            <a:softEdge rad="38100"/>
          </a:effectLst>
        </p:spPr>
      </p:pic>
      <p:sp>
        <p:nvSpPr>
          <p:cNvPr id="5" name="Content Placeholder 4"/>
          <p:cNvSpPr>
            <a:spLocks noGrp="1"/>
          </p:cNvSpPr>
          <p:nvPr>
            <p:ph idx="1"/>
          </p:nvPr>
        </p:nvSpPr>
        <p:spPr>
          <a:xfrm>
            <a:off x="809017" y="1543522"/>
            <a:ext cx="10515600" cy="4351338"/>
          </a:xfrm>
        </p:spPr>
        <p:txBody>
          <a:bodyPr>
            <a:normAutofit fontScale="70000" lnSpcReduction="20000"/>
          </a:bodyPr>
          <a:lstStyle/>
          <a:p>
            <a:pPr marL="0" indent="0">
              <a:buNone/>
            </a:pPr>
            <a:r>
              <a:rPr lang="en-US" sz="2900" b="1" dirty="0" smtClean="0"/>
              <a:t>Duplicates Removal:</a:t>
            </a:r>
            <a:endParaRPr lang="en-US" sz="2900" dirty="0" smtClean="0"/>
          </a:p>
          <a:p>
            <a:r>
              <a:rPr lang="en-US" sz="2900" dirty="0" smtClean="0"/>
              <a:t>Identified and removed 723 duplicate entries, resulting in a refined dataset of 303 unique rows.</a:t>
            </a:r>
          </a:p>
          <a:p>
            <a:pPr marL="0" indent="0">
              <a:buNone/>
            </a:pPr>
            <a:r>
              <a:rPr lang="en-US" sz="2900" b="1" dirty="0" smtClean="0"/>
              <a:t>Missing Values:</a:t>
            </a:r>
            <a:endParaRPr lang="en-US" sz="2900" dirty="0" smtClean="0"/>
          </a:p>
          <a:p>
            <a:r>
              <a:rPr lang="en-US" sz="2900" dirty="0" smtClean="0"/>
              <a:t>Missing values were identified and effectively treated using statistical methods, such as mode imputation, ensuring data integrity.</a:t>
            </a:r>
          </a:p>
          <a:p>
            <a:pPr marL="0" indent="0">
              <a:buNone/>
            </a:pPr>
            <a:r>
              <a:rPr lang="en-US" sz="2900" b="1" dirty="0" smtClean="0"/>
              <a:t>Outliers:</a:t>
            </a:r>
            <a:endParaRPr lang="en-US" sz="2900" dirty="0" smtClean="0"/>
          </a:p>
          <a:p>
            <a:r>
              <a:rPr lang="en-US" sz="2900" dirty="0" smtClean="0"/>
              <a:t>Outliers were detected using boxplots, particularly affecting attributes like cholesterol and blood pressure and old peak.</a:t>
            </a:r>
          </a:p>
          <a:p>
            <a:r>
              <a:rPr lang="en-US" sz="2900" dirty="0" smtClean="0"/>
              <a:t>Post-cleaning, the dataset consisted of 283 rows and 14 columns, providing a robust foundation for analysis.</a:t>
            </a:r>
          </a:p>
          <a:p>
            <a:pPr lvl="1"/>
            <a:endParaRPr lang="en-US" sz="2900" dirty="0" smtClean="0"/>
          </a:p>
          <a:p>
            <a:pPr marL="0" indent="0">
              <a:buNone/>
            </a:pPr>
            <a:r>
              <a:rPr lang="en-US" sz="2900" b="1" dirty="0" smtClean="0"/>
              <a:t>Key Considerations:</a:t>
            </a:r>
          </a:p>
          <a:p>
            <a:r>
              <a:rPr lang="en-US" sz="2900" dirty="0" smtClean="0"/>
              <a:t>The dataset represents a balanced distribution of patients with and without heart disease.</a:t>
            </a:r>
          </a:p>
          <a:p>
            <a:r>
              <a:rPr lang="en-US" sz="2900" dirty="0" smtClean="0"/>
              <a:t>Data cleaning and preprocessing were critical to ensure the reliability of the analysis.</a:t>
            </a:r>
          </a:p>
          <a:p>
            <a:endParaRPr lang="en-IN"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385437" flipV="1">
            <a:off x="10613450" y="411395"/>
            <a:ext cx="729742" cy="729742"/>
          </a:xfrm>
          <a:prstGeom prst="rect">
            <a:avLst/>
          </a:prstGeom>
        </p:spPr>
      </p:pic>
    </p:spTree>
    <p:extLst>
      <p:ext uri="{BB962C8B-B14F-4D97-AF65-F5344CB8AC3E}">
        <p14:creationId xmlns:p14="http://schemas.microsoft.com/office/powerpoint/2010/main" val="10389069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703" y="142508"/>
            <a:ext cx="5086259" cy="889880"/>
          </a:xfrm>
        </p:spPr>
        <p:txBody>
          <a:bodyPr>
            <a:normAutofit/>
          </a:bodyPr>
          <a:lstStyle/>
          <a:p>
            <a:r>
              <a:rPr lang="en-US" b="1" dirty="0" smtClean="0"/>
              <a:t>Key Metrics Overview</a:t>
            </a:r>
            <a:endParaRPr lang="en-US" b="1" dirty="0" smtClean="0"/>
          </a:p>
        </p:txBody>
      </p:sp>
      <p:sp>
        <p:nvSpPr>
          <p:cNvPr id="3" name="Content Placeholder 2"/>
          <p:cNvSpPr>
            <a:spLocks noGrp="1"/>
          </p:cNvSpPr>
          <p:nvPr>
            <p:ph idx="1"/>
          </p:nvPr>
        </p:nvSpPr>
        <p:spPr>
          <a:xfrm>
            <a:off x="3202896" y="4488630"/>
            <a:ext cx="2031436" cy="1234854"/>
          </a:xfrm>
        </p:spPr>
        <p:txBody>
          <a:bodyPr>
            <a:normAutofit fontScale="55000" lnSpcReduction="20000"/>
          </a:bodyPr>
          <a:lstStyle/>
          <a:p>
            <a:pPr marL="457200" lvl="1" indent="0">
              <a:buNone/>
            </a:pPr>
            <a:endParaRPr lang="en-US" dirty="0"/>
          </a:p>
          <a:p>
            <a:pPr marL="457200" lvl="1" indent="0">
              <a:buNone/>
            </a:pPr>
            <a:r>
              <a:rPr lang="en-US" sz="6900" dirty="0" smtClean="0"/>
              <a:t>158</a:t>
            </a:r>
          </a:p>
          <a:p>
            <a:pPr marL="457200" lvl="1" indent="0">
              <a:buNone/>
            </a:pPr>
            <a:r>
              <a:rPr lang="en-US" sz="6900" dirty="0" smtClean="0"/>
              <a:t>(56%)</a:t>
            </a:r>
          </a:p>
          <a:p>
            <a:pPr marL="457200" lvl="1" indent="0">
              <a:buNone/>
            </a:pP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0161" y="1503702"/>
            <a:ext cx="2150731" cy="1460705"/>
          </a:xfrm>
          <a:prstGeom prst="rect">
            <a:avLst/>
          </a:prstGeom>
        </p:spPr>
      </p:pic>
      <p:sp>
        <p:nvSpPr>
          <p:cNvPr id="5" name="TextBox 4"/>
          <p:cNvSpPr txBox="1"/>
          <p:nvPr/>
        </p:nvSpPr>
        <p:spPr>
          <a:xfrm>
            <a:off x="3641095" y="2039414"/>
            <a:ext cx="1347019" cy="677108"/>
          </a:xfrm>
          <a:prstGeom prst="rect">
            <a:avLst/>
          </a:prstGeom>
          <a:noFill/>
        </p:spPr>
        <p:txBody>
          <a:bodyPr wrap="square" rtlCol="0">
            <a:spAutoFit/>
          </a:bodyPr>
          <a:lstStyle/>
          <a:p>
            <a:r>
              <a:rPr lang="en-US" sz="3800" dirty="0" smtClean="0"/>
              <a:t>283</a:t>
            </a:r>
            <a:endParaRPr lang="en-IN" sz="3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0161" y="4275419"/>
            <a:ext cx="2150731" cy="146070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822" y="5140138"/>
            <a:ext cx="692074" cy="69207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1497" y="3855397"/>
            <a:ext cx="1150374" cy="115037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78922" y="5125915"/>
            <a:ext cx="1150375" cy="1150375"/>
          </a:xfrm>
          <a:prstGeom prst="rect">
            <a:avLst/>
          </a:prstGeom>
        </p:spPr>
      </p:pic>
      <p:sp>
        <p:nvSpPr>
          <p:cNvPr id="14" name="TextBox 13"/>
          <p:cNvSpPr txBox="1"/>
          <p:nvPr/>
        </p:nvSpPr>
        <p:spPr>
          <a:xfrm>
            <a:off x="7069394" y="4076641"/>
            <a:ext cx="3510116" cy="707886"/>
          </a:xfrm>
          <a:prstGeom prst="rect">
            <a:avLst/>
          </a:prstGeom>
          <a:noFill/>
        </p:spPr>
        <p:txBody>
          <a:bodyPr wrap="square" rtlCol="0">
            <a:spAutoFit/>
          </a:bodyPr>
          <a:lstStyle>
            <a:defPPr>
              <a:defRPr lang="en-US"/>
            </a:defPPr>
            <a:lvl1pPr>
              <a:defRPr sz="4000"/>
            </a:lvl1pPr>
          </a:lstStyle>
          <a:p>
            <a:r>
              <a:rPr lang="en-US" sz="3800" dirty="0" smtClean="0"/>
              <a:t>90(45% </a:t>
            </a:r>
            <a:r>
              <a:rPr lang="en-US" sz="2000" dirty="0" smtClean="0"/>
              <a:t>of total males</a:t>
            </a:r>
            <a:r>
              <a:rPr lang="en-US" dirty="0" smtClean="0"/>
              <a:t>)</a:t>
            </a:r>
            <a:endParaRPr lang="en-IN" dirty="0"/>
          </a:p>
        </p:txBody>
      </p:sp>
      <p:sp>
        <p:nvSpPr>
          <p:cNvPr id="15" name="TextBox 14"/>
          <p:cNvSpPr txBox="1"/>
          <p:nvPr/>
        </p:nvSpPr>
        <p:spPr>
          <a:xfrm>
            <a:off x="7069394" y="5478269"/>
            <a:ext cx="4149212" cy="707886"/>
          </a:xfrm>
          <a:prstGeom prst="rect">
            <a:avLst/>
          </a:prstGeom>
          <a:noFill/>
        </p:spPr>
        <p:txBody>
          <a:bodyPr wrap="square" rtlCol="0">
            <a:spAutoFit/>
          </a:bodyPr>
          <a:lstStyle/>
          <a:p>
            <a:r>
              <a:rPr lang="en-US" sz="3800" dirty="0" smtClean="0"/>
              <a:t>68(80%</a:t>
            </a:r>
            <a:r>
              <a:rPr lang="en-US" sz="4000" dirty="0" smtClean="0"/>
              <a:t> </a:t>
            </a:r>
            <a:r>
              <a:rPr lang="en-US" sz="2000" dirty="0" smtClean="0"/>
              <a:t>of total females</a:t>
            </a:r>
            <a:r>
              <a:rPr lang="en-US" sz="4000" dirty="0" smtClean="0"/>
              <a:t>)</a:t>
            </a:r>
            <a:endParaRPr lang="en-IN" sz="4000" dirty="0"/>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07884" y="1032387"/>
            <a:ext cx="917381" cy="894539"/>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76452" y="2039414"/>
            <a:ext cx="1063284" cy="989542"/>
          </a:xfrm>
          <a:prstGeom prst="rect">
            <a:avLst/>
          </a:prstGeom>
        </p:spPr>
      </p:pic>
      <p:sp>
        <p:nvSpPr>
          <p:cNvPr id="18" name="TextBox 17"/>
          <p:cNvSpPr txBox="1"/>
          <p:nvPr/>
        </p:nvSpPr>
        <p:spPr>
          <a:xfrm>
            <a:off x="7069394" y="2321070"/>
            <a:ext cx="1553496" cy="677108"/>
          </a:xfrm>
          <a:prstGeom prst="rect">
            <a:avLst/>
          </a:prstGeom>
          <a:noFill/>
        </p:spPr>
        <p:txBody>
          <a:bodyPr wrap="square" rtlCol="0">
            <a:spAutoFit/>
          </a:bodyPr>
          <a:lstStyle/>
          <a:p>
            <a:r>
              <a:rPr lang="en-US" sz="3800" dirty="0" smtClean="0"/>
              <a:t>85</a:t>
            </a:r>
            <a:endParaRPr lang="en-IN" sz="3800" dirty="0"/>
          </a:p>
        </p:txBody>
      </p:sp>
      <p:sp>
        <p:nvSpPr>
          <p:cNvPr id="19" name="TextBox 18"/>
          <p:cNvSpPr txBox="1"/>
          <p:nvPr/>
        </p:nvSpPr>
        <p:spPr>
          <a:xfrm>
            <a:off x="6929297" y="1219040"/>
            <a:ext cx="1553496" cy="677108"/>
          </a:xfrm>
          <a:prstGeom prst="rect">
            <a:avLst/>
          </a:prstGeom>
          <a:noFill/>
        </p:spPr>
        <p:txBody>
          <a:bodyPr wrap="square" rtlCol="0">
            <a:spAutoFit/>
          </a:bodyPr>
          <a:lstStyle/>
          <a:p>
            <a:r>
              <a:rPr lang="en-US" sz="3800" dirty="0" smtClean="0"/>
              <a:t>198</a:t>
            </a:r>
            <a:endParaRPr lang="en-IN" sz="3800" dirty="0"/>
          </a:p>
        </p:txBody>
      </p:sp>
    </p:spTree>
    <p:extLst>
      <p:ext uri="{BB962C8B-B14F-4D97-AF65-F5344CB8AC3E}">
        <p14:creationId xmlns:p14="http://schemas.microsoft.com/office/powerpoint/2010/main" val="1394182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982920" y="1212756"/>
            <a:ext cx="4896132" cy="2908570"/>
          </a:xfrm>
          <a:prstGeom prst="rect">
            <a:avLst/>
          </a:prstGeom>
        </p:spPr>
      </p:pic>
      <p:sp>
        <p:nvSpPr>
          <p:cNvPr id="2" name="Title 1"/>
          <p:cNvSpPr>
            <a:spLocks noGrp="1"/>
          </p:cNvSpPr>
          <p:nvPr>
            <p:ph type="title"/>
          </p:nvPr>
        </p:nvSpPr>
        <p:spPr>
          <a:xfrm>
            <a:off x="466446" y="170572"/>
            <a:ext cx="4726021" cy="1325563"/>
          </a:xfrm>
        </p:spPr>
        <p:txBody>
          <a:bodyPr/>
          <a:lstStyle/>
          <a:p>
            <a:pPr lvl="0" eaLnBrk="0" fontAlgn="base" hangingPunct="0">
              <a:lnSpc>
                <a:spcPct val="100000"/>
              </a:lnSpc>
              <a:spcAft>
                <a:spcPct val="0"/>
              </a:spcAft>
            </a:pPr>
            <a:r>
              <a:rPr lang="en-US" b="1" dirty="0"/>
              <a:t>Age</a:t>
            </a:r>
            <a:r>
              <a:rPr kumimoji="0" lang="en-US" b="1" i="0" u="none" strike="noStrike" cap="none" normalizeH="0" baseline="0" dirty="0" smtClean="0">
                <a:ln>
                  <a:noFill/>
                </a:ln>
                <a:solidFill>
                  <a:schemeClr val="tx1"/>
                </a:solidFill>
                <a:effectLst/>
                <a:latin typeface="Arial" panose="020B0604020202020204" pitchFamily="34" charset="0"/>
              </a:rPr>
              <a:t> </a:t>
            </a:r>
            <a:r>
              <a:rPr lang="en-US" b="1" dirty="0"/>
              <a:t>Distribution</a:t>
            </a:r>
          </a:p>
        </p:txBody>
      </p:sp>
      <p:sp>
        <p:nvSpPr>
          <p:cNvPr id="4" name="Rectangle 1"/>
          <p:cNvSpPr>
            <a:spLocks noGrp="1" noChangeArrowheads="1"/>
          </p:cNvSpPr>
          <p:nvPr>
            <p:ph idx="1"/>
          </p:nvPr>
        </p:nvSpPr>
        <p:spPr bwMode="auto">
          <a:xfrm>
            <a:off x="296984" y="1361037"/>
            <a:ext cx="668593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sz="2000" dirty="0" smtClean="0"/>
              <a:t>The dataset covers an age range of 29 to 77 years.</a:t>
            </a:r>
          </a:p>
          <a:p>
            <a:r>
              <a:rPr lang="en-US" sz="2000" dirty="0" smtClean="0"/>
              <a:t>The age group with the </a:t>
            </a:r>
            <a:r>
              <a:rPr lang="en-US" sz="2000" b="1" dirty="0" smtClean="0">
                <a:solidFill>
                  <a:schemeClr val="accent2"/>
                </a:solidFill>
              </a:rPr>
              <a:t>highest incidence of heart disease is between 40 and 58 years.</a:t>
            </a:r>
          </a:p>
          <a:p>
            <a:r>
              <a:rPr lang="en-US" sz="2000" dirty="0" smtClean="0"/>
              <a:t>From age 57 onwards, the number of individuals without heart disease increases.</a:t>
            </a:r>
          </a:p>
          <a:p>
            <a:r>
              <a:rPr lang="en-US" sz="2000" dirty="0" smtClean="0"/>
              <a:t>Average age of Male and Female is 55 and 54 years respectively.</a:t>
            </a:r>
          </a:p>
          <a:p>
            <a:pPr marL="0" indent="0">
              <a:buNone/>
            </a:pPr>
            <a:r>
              <a:rPr lang="en-US" sz="2000" b="1" dirty="0" smtClean="0"/>
              <a:t>    Insights:</a:t>
            </a:r>
          </a:p>
          <a:p>
            <a:pPr marL="174625" indent="0">
              <a:buNone/>
            </a:pPr>
            <a:r>
              <a:rPr lang="en-US" sz="2000" dirty="0" smtClean="0"/>
              <a:t>There is a negative correlation between age and disease incidence, with a correlation coefficient of -0.2, indicating that as age increases, the likelihood of heart disease slightly decreases in this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Line Callout 1 5"/>
          <p:cNvSpPr/>
          <p:nvPr/>
        </p:nvSpPr>
        <p:spPr>
          <a:xfrm>
            <a:off x="8200417" y="2289839"/>
            <a:ext cx="1682885" cy="1747140"/>
          </a:xfrm>
          <a:prstGeom prst="borderCallout1">
            <a:avLst>
              <a:gd name="adj1" fmla="val 18750"/>
              <a:gd name="adj2" fmla="val -8333"/>
              <a:gd name="adj3" fmla="val 23743"/>
              <a:gd name="adj4" fmla="val -280016"/>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stretch>
            <a:fillRect/>
          </a:stretch>
        </p:blipFill>
        <p:spPr>
          <a:xfrm>
            <a:off x="6982920" y="4208417"/>
            <a:ext cx="4896132" cy="2552306"/>
          </a:xfrm>
          <a:prstGeom prst="rect">
            <a:avLst/>
          </a:prstGeom>
        </p:spPr>
      </p:pic>
    </p:spTree>
    <p:extLst>
      <p:ext uri="{BB962C8B-B14F-4D97-AF65-F5344CB8AC3E}">
        <p14:creationId xmlns:p14="http://schemas.microsoft.com/office/powerpoint/2010/main" val="28706636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719" y="416310"/>
            <a:ext cx="10515600" cy="1325563"/>
          </a:xfrm>
        </p:spPr>
        <p:txBody>
          <a:bodyPr>
            <a:normAutofit/>
          </a:bodyPr>
          <a:lstStyle/>
          <a:p>
            <a:r>
              <a:rPr lang="en-US" b="1" dirty="0" smtClean="0"/>
              <a:t>Key Influencers</a:t>
            </a:r>
            <a:endParaRPr lang="en-US" b="1" dirty="0" smtClean="0"/>
          </a:p>
        </p:txBody>
      </p:sp>
      <p:sp>
        <p:nvSpPr>
          <p:cNvPr id="4" name="Rectangle 1"/>
          <p:cNvSpPr>
            <a:spLocks noGrp="1" noChangeArrowheads="1"/>
          </p:cNvSpPr>
          <p:nvPr>
            <p:ph idx="1"/>
          </p:nvPr>
        </p:nvSpPr>
        <p:spPr bwMode="auto">
          <a:xfrm>
            <a:off x="107003" y="2033916"/>
            <a:ext cx="4523363" cy="252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US" b="1" dirty="0" smtClean="0"/>
          </a:p>
          <a:p>
            <a:pPr lvl="1"/>
            <a:r>
              <a:rPr lang="en-US" sz="2000" b="1" dirty="0" smtClean="0"/>
              <a:t>Thalassemia</a:t>
            </a:r>
          </a:p>
          <a:p>
            <a:pPr lvl="1"/>
            <a:r>
              <a:rPr lang="en-US" sz="2000" b="1" dirty="0" smtClean="0"/>
              <a:t>Exercise Induced Angina</a:t>
            </a:r>
          </a:p>
          <a:p>
            <a:pPr lvl="1"/>
            <a:r>
              <a:rPr lang="en-US" sz="2000" b="1" dirty="0" smtClean="0"/>
              <a:t>Old Peak</a:t>
            </a:r>
          </a:p>
          <a:p>
            <a:pPr lvl="1"/>
            <a:r>
              <a:rPr lang="en-US" sz="2000" b="1" dirty="0" smtClean="0"/>
              <a:t>Chest Pain</a:t>
            </a:r>
          </a:p>
          <a:p>
            <a:pPr lvl="1"/>
            <a:r>
              <a:rPr lang="en-US" sz="2000" b="1" dirty="0" smtClean="0"/>
              <a:t>Age</a:t>
            </a:r>
          </a:p>
          <a:p>
            <a:pPr lvl="1"/>
            <a:r>
              <a:rPr lang="en-US" sz="2000" b="1" dirty="0" smtClean="0"/>
              <a:t>Maximum Heart Rate</a:t>
            </a:r>
          </a:p>
        </p:txBody>
      </p:sp>
      <p:pic>
        <p:nvPicPr>
          <p:cNvPr id="9" name="Picture 8"/>
          <p:cNvPicPr>
            <a:picLocks noChangeAspect="1"/>
          </p:cNvPicPr>
          <p:nvPr/>
        </p:nvPicPr>
        <p:blipFill>
          <a:blip r:embed="rId3"/>
          <a:stretch>
            <a:fillRect/>
          </a:stretch>
        </p:blipFill>
        <p:spPr>
          <a:xfrm>
            <a:off x="4912468" y="1420237"/>
            <a:ext cx="6160851" cy="5009745"/>
          </a:xfrm>
          <a:prstGeom prst="rect">
            <a:avLst/>
          </a:prstGeom>
        </p:spPr>
      </p:pic>
    </p:spTree>
    <p:extLst>
      <p:ext uri="{BB962C8B-B14F-4D97-AF65-F5344CB8AC3E}">
        <p14:creationId xmlns:p14="http://schemas.microsoft.com/office/powerpoint/2010/main" val="17232749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259" y="423490"/>
            <a:ext cx="6468082" cy="1325563"/>
          </a:xfrm>
        </p:spPr>
        <p:txBody>
          <a:bodyPr>
            <a:normAutofit fontScale="90000"/>
          </a:bodyPr>
          <a:lstStyle/>
          <a:p>
            <a:pPr lvl="0" eaLnBrk="0" fontAlgn="base" hangingPunct="0">
              <a:lnSpc>
                <a:spcPct val="100000"/>
              </a:lnSpc>
              <a:spcAft>
                <a:spcPct val="0"/>
              </a:spcAft>
            </a:pPr>
            <a:r>
              <a:rPr lang="en-US" sz="4900" b="1" dirty="0" smtClean="0"/>
              <a:t>Thalassemia &amp; Exercise-Induced Angina:</a:t>
            </a:r>
            <a:r>
              <a:rPr lang="en-US" b="1" dirty="0" smtClean="0"/>
              <a:t> Impact</a:t>
            </a:r>
            <a:endParaRPr lang="en-US" b="1" dirty="0"/>
          </a:p>
        </p:txBody>
      </p:sp>
      <p:sp>
        <p:nvSpPr>
          <p:cNvPr id="4" name="Rectangle 1"/>
          <p:cNvSpPr>
            <a:spLocks noGrp="1" noChangeArrowheads="1"/>
          </p:cNvSpPr>
          <p:nvPr>
            <p:ph idx="1"/>
          </p:nvPr>
        </p:nvSpPr>
        <p:spPr bwMode="auto">
          <a:xfrm>
            <a:off x="0" y="2549753"/>
            <a:ext cx="668593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lvl="1"/>
            <a:r>
              <a:rPr lang="en-US" sz="2000" b="1" dirty="0" smtClean="0"/>
              <a:t>Thalassemia:</a:t>
            </a:r>
            <a:r>
              <a:rPr lang="en-US" sz="2000" dirty="0" smtClean="0"/>
              <a:t> Increases the likelihood of disease incidence by 3.10x when normal.</a:t>
            </a:r>
          </a:p>
          <a:p>
            <a:pPr lvl="1"/>
            <a:r>
              <a:rPr lang="en-US" sz="2000" b="1" dirty="0" smtClean="0"/>
              <a:t>Exercise-Induced Angina (</a:t>
            </a:r>
            <a:r>
              <a:rPr lang="en-US" sz="2000" b="1" dirty="0" err="1" smtClean="0"/>
              <a:t>ex_angina</a:t>
            </a:r>
            <a:r>
              <a:rPr lang="en-US" sz="2000" b="1" dirty="0" smtClean="0"/>
              <a:t>):</a:t>
            </a:r>
            <a:r>
              <a:rPr lang="en-US" sz="2000" dirty="0" smtClean="0"/>
              <a:t> Increases the likelihood by 2.88x when not present.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922745" y="628635"/>
            <a:ext cx="4431055" cy="2883049"/>
          </a:xfrm>
          <a:prstGeom prst="rect">
            <a:avLst/>
          </a:prstGeom>
        </p:spPr>
      </p:pic>
      <p:pic>
        <p:nvPicPr>
          <p:cNvPr id="5" name="Picture 4"/>
          <p:cNvPicPr>
            <a:picLocks noChangeAspect="1"/>
          </p:cNvPicPr>
          <p:nvPr/>
        </p:nvPicPr>
        <p:blipFill>
          <a:blip r:embed="rId4"/>
          <a:stretch>
            <a:fillRect/>
          </a:stretch>
        </p:blipFill>
        <p:spPr>
          <a:xfrm>
            <a:off x="6922745" y="3605458"/>
            <a:ext cx="4431055" cy="2639858"/>
          </a:xfrm>
          <a:prstGeom prst="rect">
            <a:avLst/>
          </a:prstGeom>
        </p:spPr>
      </p:pic>
    </p:spTree>
    <p:extLst>
      <p:ext uri="{BB962C8B-B14F-4D97-AF65-F5344CB8AC3E}">
        <p14:creationId xmlns:p14="http://schemas.microsoft.com/office/powerpoint/2010/main" val="38989380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6768">
              <a:srgbClr val="CDE1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194" y="365124"/>
            <a:ext cx="5776609" cy="1325563"/>
          </a:xfrm>
        </p:spPr>
        <p:txBody>
          <a:bodyPr>
            <a:normAutofit/>
          </a:bodyPr>
          <a:lstStyle/>
          <a:p>
            <a:pPr lvl="0" eaLnBrk="0" fontAlgn="base" hangingPunct="0">
              <a:lnSpc>
                <a:spcPct val="100000"/>
              </a:lnSpc>
              <a:spcAft>
                <a:spcPct val="0"/>
              </a:spcAft>
            </a:pPr>
            <a:r>
              <a:rPr lang="en-US" b="1" dirty="0" smtClean="0"/>
              <a:t>Old Peak &amp; Slope: </a:t>
            </a:r>
            <a:r>
              <a:rPr lang="en-US" sz="4000" b="1" dirty="0" smtClean="0"/>
              <a:t>Impact</a:t>
            </a:r>
            <a:endParaRPr lang="en-US" sz="4000" b="1" dirty="0"/>
          </a:p>
        </p:txBody>
      </p:sp>
      <p:sp>
        <p:nvSpPr>
          <p:cNvPr id="4" name="Rectangle 1"/>
          <p:cNvSpPr>
            <a:spLocks noGrp="1" noChangeArrowheads="1"/>
          </p:cNvSpPr>
          <p:nvPr>
            <p:ph idx="1"/>
          </p:nvPr>
        </p:nvSpPr>
        <p:spPr bwMode="auto">
          <a:xfrm>
            <a:off x="533194" y="2298493"/>
            <a:ext cx="616916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2000" b="1" dirty="0" smtClean="0"/>
              <a:t>Old Peak Levels:</a:t>
            </a:r>
            <a:r>
              <a:rPr lang="en-US" sz="2000" dirty="0" smtClean="0"/>
              <a:t> Higher values decrease the risk, as shown by a 1.92x decrease when levels drop by 1.02 units.</a:t>
            </a:r>
          </a:p>
          <a:p>
            <a:pPr marL="0" indent="0" eaLnBrk="0" fontAlgn="base" hangingPunct="0">
              <a:lnSpc>
                <a:spcPct val="100000"/>
              </a:lnSpc>
              <a:spcBef>
                <a:spcPct val="0"/>
              </a:spcBef>
              <a:spcAft>
                <a:spcPct val="0"/>
              </a:spcAft>
              <a:buNone/>
            </a:pPr>
            <a:endParaRPr lang="en-US" sz="1800" dirty="0"/>
          </a:p>
          <a:p>
            <a:pPr marL="0" lvl="0" indent="0"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sz="1800" dirty="0" smtClean="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7033901" y="1027906"/>
            <a:ext cx="4465813" cy="2995198"/>
          </a:xfrm>
          <a:prstGeom prst="rect">
            <a:avLst/>
          </a:prstGeom>
        </p:spPr>
      </p:pic>
      <p:pic>
        <p:nvPicPr>
          <p:cNvPr id="10" name="Picture 9"/>
          <p:cNvPicPr>
            <a:picLocks noChangeAspect="1"/>
          </p:cNvPicPr>
          <p:nvPr/>
        </p:nvPicPr>
        <p:blipFill>
          <a:blip r:embed="rId4"/>
          <a:stretch>
            <a:fillRect/>
          </a:stretch>
        </p:blipFill>
        <p:spPr>
          <a:xfrm>
            <a:off x="7542541" y="4148264"/>
            <a:ext cx="3448531" cy="2546322"/>
          </a:xfrm>
          <a:prstGeom prst="rect">
            <a:avLst/>
          </a:prstGeom>
        </p:spPr>
      </p:pic>
      <p:sp>
        <p:nvSpPr>
          <p:cNvPr id="11" name="TextBox 10"/>
          <p:cNvSpPr txBox="1"/>
          <p:nvPr/>
        </p:nvSpPr>
        <p:spPr>
          <a:xfrm>
            <a:off x="533194" y="4023104"/>
            <a:ext cx="5972783" cy="707886"/>
          </a:xfrm>
          <a:prstGeom prst="rect">
            <a:avLst/>
          </a:prstGeom>
          <a:noFill/>
        </p:spPr>
        <p:txBody>
          <a:bodyPr wrap="square" rtlCol="0">
            <a:spAutoFit/>
          </a:bodyPr>
          <a:lstStyle/>
          <a:p>
            <a:r>
              <a:rPr lang="en-US" sz="2000" b="1" dirty="0" smtClean="0"/>
              <a:t>Slope: </a:t>
            </a:r>
            <a:r>
              <a:rPr lang="en-US" sz="2000" dirty="0" err="1" smtClean="0"/>
              <a:t>Downsloping</a:t>
            </a:r>
            <a:r>
              <a:rPr lang="en-US" sz="2000" dirty="0" smtClean="0"/>
              <a:t> may be a prominent factor causing cardiac risk among men and women.</a:t>
            </a:r>
            <a:endParaRPr lang="en-IN" sz="2000" dirty="0"/>
          </a:p>
        </p:txBody>
      </p:sp>
    </p:spTree>
    <p:extLst>
      <p:ext uri="{BB962C8B-B14F-4D97-AF65-F5344CB8AC3E}">
        <p14:creationId xmlns:p14="http://schemas.microsoft.com/office/powerpoint/2010/main" val="34832895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2678</TotalTime>
  <Words>1432</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Cardiac Risk Analysis</vt:lpstr>
      <vt:lpstr>Introduction</vt:lpstr>
      <vt:lpstr>Data Introduction</vt:lpstr>
      <vt:lpstr>Data Preprocessing</vt:lpstr>
      <vt:lpstr>Key Metrics Overview</vt:lpstr>
      <vt:lpstr>Age Distribution</vt:lpstr>
      <vt:lpstr>Key Influencers</vt:lpstr>
      <vt:lpstr>Thalassemia &amp; Exercise-Induced Angina: Impact</vt:lpstr>
      <vt:lpstr>Old Peak &amp; Slope: Impact</vt:lpstr>
      <vt:lpstr>Chest Pain Type: Disease Risk</vt:lpstr>
      <vt:lpstr>Maximum Heart Rate</vt:lpstr>
      <vt:lpstr>Chest Pain &amp; Old Peak by  Age</vt:lpstr>
      <vt:lpstr>Blood Pressure &amp; Major Vessels by  Age</vt:lpstr>
      <vt:lpstr>Conclusion</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Risk Analysis</dc:title>
  <dc:creator>Masooma</dc:creator>
  <cp:lastModifiedBy>Masooma</cp:lastModifiedBy>
  <cp:revision>51</cp:revision>
  <dcterms:created xsi:type="dcterms:W3CDTF">2024-08-10T05:53:07Z</dcterms:created>
  <dcterms:modified xsi:type="dcterms:W3CDTF">2024-08-12T02:31:26Z</dcterms:modified>
</cp:coreProperties>
</file>