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5bb18a0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5bb18a0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5bb18a09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5bb18a09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5bb18a09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5bb18a09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5bb18a09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5bb18a09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6c1d400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6c1d40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6041a4ac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6041a4ac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6041a4ac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6041a4ac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6041a4ac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6041a4ac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6041a4ac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6041a4ac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6041a4ac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6041a4ac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6041a4ac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6041a4ac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6041a4ac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6041a4ac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5bb18a09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5bb18a09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Impacts of Mental Health</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Madison Lincks and Kiara McLaurin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6916500" cy="44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Income Trends by Mental Health Illness</a:t>
            </a:r>
            <a:endParaRPr/>
          </a:p>
        </p:txBody>
      </p:sp>
      <p:sp>
        <p:nvSpPr>
          <p:cNvPr id="191" name="Google Shape;191;p22"/>
          <p:cNvSpPr txBox="1"/>
          <p:nvPr>
            <p:ph idx="1" type="body"/>
          </p:nvPr>
        </p:nvSpPr>
        <p:spPr>
          <a:xfrm>
            <a:off x="735800" y="898525"/>
            <a:ext cx="7867500" cy="4198800"/>
          </a:xfrm>
          <a:prstGeom prst="rect">
            <a:avLst/>
          </a:prstGeom>
          <a:solidFill>
            <a:schemeClr val="lt1"/>
          </a:solid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p:txBody>
      </p:sp>
      <p:pic>
        <p:nvPicPr>
          <p:cNvPr id="192" name="Google Shape;192;p22"/>
          <p:cNvPicPr preferRelativeResize="0"/>
          <p:nvPr/>
        </p:nvPicPr>
        <p:blipFill>
          <a:blip r:embed="rId3">
            <a:alphaModFix/>
          </a:blip>
          <a:stretch>
            <a:fillRect/>
          </a:stretch>
        </p:blipFill>
        <p:spPr>
          <a:xfrm>
            <a:off x="1252275" y="1121875"/>
            <a:ext cx="6586776" cy="3975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325800" y="174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Highest Employment Breakdown of Income</a:t>
            </a:r>
            <a:endParaRPr/>
          </a:p>
        </p:txBody>
      </p:sp>
      <p:sp>
        <p:nvSpPr>
          <p:cNvPr id="198" name="Google Shape;198;p23"/>
          <p:cNvSpPr txBox="1"/>
          <p:nvPr>
            <p:ph idx="1" type="body"/>
          </p:nvPr>
        </p:nvSpPr>
        <p:spPr>
          <a:xfrm>
            <a:off x="1202750" y="1266425"/>
            <a:ext cx="7280100" cy="3537600"/>
          </a:xfrm>
          <a:prstGeom prst="rect">
            <a:avLst/>
          </a:prstGeom>
          <a:solidFill>
            <a:srgbClr val="F3F3F3"/>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9" name="Google Shape;199;p23"/>
          <p:cNvPicPr preferRelativeResize="0"/>
          <p:nvPr/>
        </p:nvPicPr>
        <p:blipFill>
          <a:blip r:embed="rId3">
            <a:alphaModFix/>
          </a:blip>
          <a:stretch>
            <a:fillRect/>
          </a:stretch>
        </p:blipFill>
        <p:spPr>
          <a:xfrm>
            <a:off x="2752725" y="1344488"/>
            <a:ext cx="3638550" cy="313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Analysis</a:t>
            </a:r>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Overall within each mental illness we see income peak around $50k </a:t>
            </a:r>
            <a:endParaRPr/>
          </a:p>
          <a:p>
            <a:pPr indent="-311150" lvl="0" marL="457200" rtl="0" algn="l">
              <a:spcBef>
                <a:spcPts val="0"/>
              </a:spcBef>
              <a:spcAft>
                <a:spcPts val="0"/>
              </a:spcAft>
              <a:buSzPts val="1300"/>
              <a:buChar char="●"/>
            </a:pPr>
            <a:r>
              <a:rPr lang="en"/>
              <a:t>Obsessive thinking peaks , with the most people in $75k to $99,999k</a:t>
            </a:r>
            <a:endParaRPr/>
          </a:p>
          <a:p>
            <a:pPr indent="-311150" lvl="0" marL="457200" rtl="0" algn="l">
              <a:spcBef>
                <a:spcPts val="0"/>
              </a:spcBef>
              <a:spcAft>
                <a:spcPts val="0"/>
              </a:spcAft>
              <a:buSzPts val="1300"/>
              <a:buChar char="●"/>
            </a:pPr>
            <a:r>
              <a:rPr lang="en"/>
              <a:t>Mood Swings is consistently the lowest in each  income group</a:t>
            </a:r>
            <a:endParaRPr/>
          </a:p>
          <a:p>
            <a:pPr indent="-311150" lvl="0" marL="457200" rtl="0" algn="l">
              <a:spcBef>
                <a:spcPts val="0"/>
              </a:spcBef>
              <a:spcAft>
                <a:spcPts val="0"/>
              </a:spcAft>
              <a:buSzPts val="1300"/>
              <a:buChar char="●"/>
            </a:pPr>
            <a:r>
              <a:rPr lang="en"/>
              <a:t>Tiredness and Depression stay somewhat consistent  with one another across each income level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t>
            </a:r>
            <a:r>
              <a:rPr lang="en"/>
              <a:t>conclusion</a:t>
            </a:r>
            <a:r>
              <a:rPr lang="en"/>
              <a:t> mental health was present in all completed education’s and incomes. However, we saw mental health was found in lesser quantities with people who have higher incomes.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Influences on Education, Employment, and Income not found in our dataset</a:t>
            </a:r>
            <a:endParaRPr/>
          </a:p>
        </p:txBody>
      </p:sp>
      <p:sp>
        <p:nvSpPr>
          <p:cNvPr id="217" name="Google Shape;217;p26"/>
          <p:cNvSpPr txBox="1"/>
          <p:nvPr>
            <p:ph idx="1" type="body"/>
          </p:nvPr>
        </p:nvSpPr>
        <p:spPr>
          <a:xfrm>
            <a:off x="1495600" y="1433125"/>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Age range</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Family structure</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Types of jobs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Degree category</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Geographic location</a:t>
            </a:r>
            <a:endParaRPr sz="1800">
              <a:latin typeface="Montserrat"/>
              <a:ea typeface="Montserrat"/>
              <a:cs typeface="Montserrat"/>
              <a:sym typeface="Montserrat"/>
            </a:endParaRPr>
          </a:p>
          <a:p>
            <a:pPr indent="0" lvl="0" marL="457200" rtl="0" algn="l">
              <a:spcBef>
                <a:spcPts val="1200"/>
              </a:spcBef>
              <a:spcAft>
                <a:spcPts val="1200"/>
              </a:spcAft>
              <a:buNone/>
            </a:pPr>
            <a:r>
              <a:t/>
            </a:r>
            <a:endParaRPr sz="18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Overview</a:t>
            </a:r>
            <a:endParaRPr u="sng"/>
          </a:p>
        </p:txBody>
      </p:sp>
      <p:sp>
        <p:nvSpPr>
          <p:cNvPr id="141" name="Google Shape;141;p14"/>
          <p:cNvSpPr txBox="1"/>
          <p:nvPr>
            <p:ph idx="1" type="body"/>
          </p:nvPr>
        </p:nvSpPr>
        <p:spPr>
          <a:xfrm>
            <a:off x="1297500" y="1567550"/>
            <a:ext cx="7038900" cy="29112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Montserrat"/>
                <a:ea typeface="Montserrat"/>
                <a:cs typeface="Montserrat"/>
                <a:sym typeface="Montserrat"/>
              </a:rPr>
              <a:t>This is a paid research survey gathered from Kaggle.com to explore the linkage between mental illness and unemployment. The National Association on Mental Illnesses has conducted multiple surveys verifying the high unemployment rate among those with mental illness.</a:t>
            </a:r>
            <a:endParaRPr sz="1400">
              <a:solidFill>
                <a:schemeClr val="dk1"/>
              </a:solidFill>
              <a:latin typeface="Montserrat"/>
              <a:ea typeface="Montserrat"/>
              <a:cs typeface="Montserrat"/>
              <a:sym typeface="Montserrat"/>
            </a:endParaRPr>
          </a:p>
          <a:p>
            <a:pPr indent="0" lvl="0" marL="0" rtl="0" algn="l">
              <a:spcBef>
                <a:spcPts val="1200"/>
              </a:spcBef>
              <a:spcAft>
                <a:spcPts val="1200"/>
              </a:spcAft>
              <a:buNone/>
            </a:pPr>
            <a:r>
              <a:rPr lang="en" sz="1400">
                <a:solidFill>
                  <a:schemeClr val="dk1"/>
                </a:solidFill>
                <a:latin typeface="Montserrat"/>
                <a:ea typeface="Montserrat"/>
                <a:cs typeface="Montserrat"/>
                <a:sym typeface="Montserrat"/>
              </a:rPr>
              <a:t>This information gathered between the linkage between mental health and unemployment furthered our need for knowledge based on post secondary education as well with its linkage to mental health.  We wanted to show linkage between both education and unemployment.</a:t>
            </a:r>
            <a:endParaRPr sz="17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a:solidFill>
            <a:schemeClr val="accent5"/>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u="sng">
                <a:solidFill>
                  <a:schemeClr val="dk1"/>
                </a:solidFill>
              </a:rPr>
              <a:t>3 Questions</a:t>
            </a:r>
            <a:endParaRPr u="sng">
              <a:solidFill>
                <a:schemeClr val="dk1"/>
              </a:solidFill>
            </a:endParaRPr>
          </a:p>
        </p:txBody>
      </p:sp>
      <p:sp>
        <p:nvSpPr>
          <p:cNvPr id="147" name="Google Shape;147;p15"/>
          <p:cNvSpPr txBox="1"/>
          <p:nvPr>
            <p:ph idx="1" type="body"/>
          </p:nvPr>
        </p:nvSpPr>
        <p:spPr>
          <a:xfrm>
            <a:off x="1297500" y="1307850"/>
            <a:ext cx="7038900" cy="31710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ctr">
              <a:spcBef>
                <a:spcPts val="0"/>
              </a:spcBef>
              <a:spcAft>
                <a:spcPts val="0"/>
              </a:spcAft>
              <a:buClr>
                <a:schemeClr val="dk1"/>
              </a:buClr>
              <a:buSzPts val="1800"/>
              <a:buAutoNum type="arabicPeriod"/>
            </a:pPr>
            <a:r>
              <a:rPr lang="en" sz="1800">
                <a:solidFill>
                  <a:schemeClr val="dk1"/>
                </a:solidFill>
              </a:rPr>
              <a:t>Does having mental health illnesses impact your ability to further your education?</a:t>
            </a:r>
            <a:endParaRPr sz="1800">
              <a:solidFill>
                <a:schemeClr val="dk1"/>
              </a:solidFill>
            </a:endParaRPr>
          </a:p>
          <a:p>
            <a:pPr indent="-342900" lvl="0" marL="457200" rtl="0" algn="ctr">
              <a:spcBef>
                <a:spcPts val="0"/>
              </a:spcBef>
              <a:spcAft>
                <a:spcPts val="0"/>
              </a:spcAft>
              <a:buClr>
                <a:schemeClr val="dk1"/>
              </a:buClr>
              <a:buSzPts val="1800"/>
              <a:buAutoNum type="arabicPeriod"/>
            </a:pPr>
            <a:r>
              <a:rPr lang="en" sz="1800">
                <a:solidFill>
                  <a:schemeClr val="dk1"/>
                </a:solidFill>
              </a:rPr>
              <a:t>Is mental health more </a:t>
            </a:r>
            <a:r>
              <a:rPr lang="en" sz="1800">
                <a:solidFill>
                  <a:schemeClr val="dk1"/>
                </a:solidFill>
              </a:rPr>
              <a:t>predominant in certain post secondary education levels</a:t>
            </a:r>
            <a:r>
              <a:rPr lang="en" sz="1800">
                <a:solidFill>
                  <a:schemeClr val="dk1"/>
                </a:solidFill>
              </a:rPr>
              <a:t> </a:t>
            </a:r>
            <a:endParaRPr sz="1800">
              <a:solidFill>
                <a:schemeClr val="dk1"/>
              </a:solidFill>
            </a:endParaRPr>
          </a:p>
          <a:p>
            <a:pPr indent="-342900" lvl="0" marL="457200" rtl="0" algn="ctr">
              <a:spcBef>
                <a:spcPts val="0"/>
              </a:spcBef>
              <a:spcAft>
                <a:spcPts val="0"/>
              </a:spcAft>
              <a:buClr>
                <a:schemeClr val="dk1"/>
              </a:buClr>
              <a:buSzPts val="1800"/>
              <a:buAutoNum type="arabicPeriod"/>
            </a:pPr>
            <a:r>
              <a:rPr lang="en" sz="1800">
                <a:solidFill>
                  <a:schemeClr val="dk1"/>
                </a:solidFill>
              </a:rPr>
              <a:t>Does having mental health </a:t>
            </a:r>
            <a:r>
              <a:rPr lang="en" sz="1800">
                <a:solidFill>
                  <a:schemeClr val="dk1"/>
                </a:solidFill>
              </a:rPr>
              <a:t>illnesses </a:t>
            </a:r>
            <a:r>
              <a:rPr lang="en" sz="1800">
                <a:solidFill>
                  <a:schemeClr val="dk1"/>
                </a:solidFill>
              </a:rPr>
              <a:t>impact your household income?</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358575" y="393750"/>
            <a:ext cx="7038900" cy="12312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 of counted survey questions about having a mental health illness and their post secondary education status</a:t>
            </a:r>
            <a:endParaRPr/>
          </a:p>
        </p:txBody>
      </p:sp>
      <p:sp>
        <p:nvSpPr>
          <p:cNvPr id="153" name="Google Shape;153;p16"/>
          <p:cNvSpPr txBox="1"/>
          <p:nvPr>
            <p:ph idx="1" type="body"/>
          </p:nvPr>
        </p:nvSpPr>
        <p:spPr>
          <a:xfrm>
            <a:off x="1358575" y="1567550"/>
            <a:ext cx="7038900" cy="2911200"/>
          </a:xfrm>
          <a:prstGeom prst="rect">
            <a:avLst/>
          </a:prstGeom>
          <a:solidFill>
            <a:schemeClr val="lt1"/>
          </a:solidFill>
          <a:effectLst>
            <a:outerShdw blurRad="57150" rotWithShape="0" algn="bl" dir="5400000" dist="19050">
              <a:srgbClr val="FFFFFF">
                <a:alpha val="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t/>
            </a:r>
            <a:endParaRPr>
              <a:highlight>
                <a:schemeClr val="lt1"/>
              </a:highlight>
            </a:endParaRPr>
          </a:p>
        </p:txBody>
      </p:sp>
      <p:pic>
        <p:nvPicPr>
          <p:cNvPr id="154" name="Google Shape;154;p16"/>
          <p:cNvPicPr preferRelativeResize="0"/>
          <p:nvPr/>
        </p:nvPicPr>
        <p:blipFill>
          <a:blip r:embed="rId3">
            <a:alphaModFix/>
          </a:blip>
          <a:stretch>
            <a:fillRect/>
          </a:stretch>
        </p:blipFill>
        <p:spPr>
          <a:xfrm>
            <a:off x="1502725" y="1744925"/>
            <a:ext cx="5391500" cy="273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Follow-up data found within the lowest 3 mental health </a:t>
            </a:r>
            <a:r>
              <a:rPr lang="en"/>
              <a:t>illnesses</a:t>
            </a:r>
            <a:endParaRPr/>
          </a:p>
        </p:txBody>
      </p:sp>
      <p:sp>
        <p:nvSpPr>
          <p:cNvPr id="160" name="Google Shape;160;p17"/>
          <p:cNvSpPr txBox="1"/>
          <p:nvPr>
            <p:ph idx="1" type="body"/>
          </p:nvPr>
        </p:nvSpPr>
        <p:spPr>
          <a:xfrm>
            <a:off x="1297500" y="1307850"/>
            <a:ext cx="7038900" cy="31710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2024050" y="1651550"/>
            <a:ext cx="5095875"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371850" y="430925"/>
            <a:ext cx="7038900" cy="914100"/>
          </a:xfrm>
          <a:prstGeom prst="rect">
            <a:avLst/>
          </a:prstGeom>
        </p:spPr>
        <p:txBody>
          <a:bodyPr anchorCtr="0" anchor="t" bIns="91425" lIns="91425" spcFirstLastPara="1" rIns="91425" wrap="square" tIns="91425">
            <a:normAutofit/>
          </a:bodyPr>
          <a:lstStyle/>
          <a:p>
            <a:pPr indent="0" lvl="0" marL="2743200" rtl="0" algn="l">
              <a:spcBef>
                <a:spcPts val="0"/>
              </a:spcBef>
              <a:spcAft>
                <a:spcPts val="0"/>
              </a:spcAft>
              <a:buNone/>
            </a:pPr>
            <a:r>
              <a:rPr lang="en"/>
              <a:t>Analysis</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We found Mental health to be present in all education levels, but what we  found to be interesting is why were there less mental illnesses accounted for people with a Masters degree vs any other completed education level.</a:t>
            </a:r>
            <a:endParaRPr/>
          </a:p>
          <a:p>
            <a:pPr indent="-311150" lvl="0" marL="457200" rtl="0" algn="l">
              <a:spcBef>
                <a:spcPts val="0"/>
              </a:spcBef>
              <a:spcAft>
                <a:spcPts val="0"/>
              </a:spcAft>
              <a:buSzPts val="1300"/>
              <a:buChar char="●"/>
            </a:pPr>
            <a:r>
              <a:rPr lang="en"/>
              <a:t>The 3 mental illnesses with the lowest counts were obsessive thinking, mood swings, and compulsive behavior. We found people who completed a PhD claimed to have none of these illnesses when asked. However they were prominent in high school and undergraduate completion.</a:t>
            </a:r>
            <a:endParaRPr/>
          </a:p>
          <a:p>
            <a:pPr indent="-311150" lvl="0" marL="457200" rtl="0" algn="l">
              <a:spcBef>
                <a:spcPts val="0"/>
              </a:spcBef>
              <a:spcAft>
                <a:spcPts val="0"/>
              </a:spcAft>
              <a:buSzPts val="1300"/>
              <a:buChar char="●"/>
            </a:pPr>
            <a:r>
              <a:rPr lang="en"/>
              <a:t>Another interesting find was that  anxiety was the highest recorded mental illness in high school completion but it was the lowest in Phd completion.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 name="Shape 171"/>
        <p:cNvGrpSpPr/>
        <p:nvPr/>
      </p:nvGrpSpPr>
      <p:grpSpPr>
        <a:xfrm>
          <a:off x="0" y="0"/>
          <a:ext cx="0" cy="0"/>
          <a:chOff x="0" y="0"/>
          <a:chExt cx="0" cy="0"/>
        </a:xfrm>
      </p:grpSpPr>
      <p:pic>
        <p:nvPicPr>
          <p:cNvPr id="172" name="Google Shape;172;p19"/>
          <p:cNvPicPr preferRelativeResize="0"/>
          <p:nvPr/>
        </p:nvPicPr>
        <p:blipFill>
          <a:blip r:embed="rId3">
            <a:alphaModFix/>
          </a:blip>
          <a:stretch>
            <a:fillRect/>
          </a:stretch>
        </p:blipFill>
        <p:spPr>
          <a:xfrm>
            <a:off x="1795375" y="-74000"/>
            <a:ext cx="5961500" cy="5825775"/>
          </a:xfrm>
          <a:prstGeom prst="rect">
            <a:avLst/>
          </a:prstGeom>
          <a:noFill/>
          <a:ln>
            <a:noFill/>
          </a:ln>
          <a:effectLst>
            <a:outerShdw blurRad="57150" rotWithShape="0" algn="bl" dir="5400000" dist="19050">
              <a:srgbClr val="000000">
                <a:alpha val="50000"/>
              </a:srgbClr>
            </a:outerShdw>
          </a:effectLst>
        </p:spPr>
      </p:pic>
      <p:sp>
        <p:nvSpPr>
          <p:cNvPr id="173" name="Google Shape;173;p19"/>
          <p:cNvSpPr txBox="1"/>
          <p:nvPr/>
        </p:nvSpPr>
        <p:spPr>
          <a:xfrm>
            <a:off x="73950" y="160200"/>
            <a:ext cx="2316900" cy="10158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Lato"/>
                <a:ea typeface="Lato"/>
                <a:cs typeface="Lato"/>
                <a:sym typeface="Lato"/>
              </a:rPr>
              <a:t>Survey results of their employment status</a:t>
            </a:r>
            <a:endParaRPr b="1" sz="18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3146975" y="50623"/>
            <a:ext cx="5855374" cy="4854827"/>
          </a:xfrm>
          <a:prstGeom prst="rect">
            <a:avLst/>
          </a:prstGeom>
          <a:noFill/>
          <a:ln>
            <a:noFill/>
          </a:ln>
        </p:spPr>
      </p:pic>
      <p:sp>
        <p:nvSpPr>
          <p:cNvPr id="179" name="Google Shape;179;p20"/>
          <p:cNvSpPr txBox="1"/>
          <p:nvPr/>
        </p:nvSpPr>
        <p:spPr>
          <a:xfrm>
            <a:off x="283450" y="209500"/>
            <a:ext cx="2982300" cy="13545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2"/>
                </a:solidFill>
                <a:latin typeface="Lato"/>
                <a:ea typeface="Lato"/>
                <a:cs typeface="Lato"/>
                <a:sym typeface="Lato"/>
              </a:rPr>
              <a:t>Survey results of the mental health </a:t>
            </a:r>
            <a:r>
              <a:rPr b="1" lang="en" sz="1900">
                <a:solidFill>
                  <a:schemeClr val="dk2"/>
                </a:solidFill>
                <a:latin typeface="Lato"/>
                <a:ea typeface="Lato"/>
                <a:cs typeface="Lato"/>
                <a:sym typeface="Lato"/>
              </a:rPr>
              <a:t>illnesses</a:t>
            </a:r>
            <a:r>
              <a:rPr b="1" lang="en" sz="1900">
                <a:solidFill>
                  <a:schemeClr val="dk2"/>
                </a:solidFill>
                <a:latin typeface="Lato"/>
                <a:ea typeface="Lato"/>
                <a:cs typeface="Lato"/>
                <a:sym typeface="Lato"/>
              </a:rPr>
              <a:t> accounted for that were Employed</a:t>
            </a:r>
            <a:endParaRPr b="1" sz="19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Analysis</a:t>
            </a:r>
            <a:endParaRPr/>
          </a:p>
        </p:txBody>
      </p:sp>
      <p:sp>
        <p:nvSpPr>
          <p:cNvPr id="185" name="Google Shape;185;p21"/>
          <p:cNvSpPr txBox="1"/>
          <p:nvPr>
            <p:ph idx="1" type="body"/>
          </p:nvPr>
        </p:nvSpPr>
        <p:spPr>
          <a:xfrm>
            <a:off x="1415000" y="1167375"/>
            <a:ext cx="6921300" cy="3311400"/>
          </a:xfrm>
          <a:prstGeom prst="rect">
            <a:avLst/>
          </a:prstGeom>
        </p:spPr>
        <p:txBody>
          <a:bodyPr anchorCtr="0" anchor="t" bIns="91425" lIns="91425" spcFirstLastPara="1" rIns="91425" wrap="square" tIns="91425">
            <a:normAutofit fontScale="25000"/>
          </a:bodyPr>
          <a:lstStyle/>
          <a:p>
            <a:pPr indent="-306388" lvl="0" marL="457200" rtl="0" algn="l">
              <a:lnSpc>
                <a:spcPct val="200000"/>
              </a:lnSpc>
              <a:spcBef>
                <a:spcPts val="0"/>
              </a:spcBef>
              <a:spcAft>
                <a:spcPts val="0"/>
              </a:spcAft>
              <a:buSzPct val="100000"/>
              <a:buChar char="●"/>
            </a:pPr>
            <a:r>
              <a:rPr lang="en" sz="4900"/>
              <a:t>68%  of those who participated in the study were  employed at least part time</a:t>
            </a:r>
            <a:endParaRPr sz="4900"/>
          </a:p>
          <a:p>
            <a:pPr indent="-306388" lvl="0" marL="457200" rtl="0" algn="l">
              <a:lnSpc>
                <a:spcPct val="200000"/>
              </a:lnSpc>
              <a:spcBef>
                <a:spcPts val="0"/>
              </a:spcBef>
              <a:spcAft>
                <a:spcPts val="0"/>
              </a:spcAft>
              <a:buSzPct val="100000"/>
              <a:buChar char="●"/>
            </a:pPr>
            <a:r>
              <a:rPr lang="en" sz="4900"/>
              <a:t> Majority of the people in this study who were employed fell under the categories of tiredness and depression</a:t>
            </a:r>
            <a:endParaRPr sz="4900"/>
          </a:p>
          <a:p>
            <a:pPr indent="-306388" lvl="0" marL="457200" rtl="0" algn="l">
              <a:lnSpc>
                <a:spcPct val="200000"/>
              </a:lnSpc>
              <a:spcBef>
                <a:spcPts val="0"/>
              </a:spcBef>
              <a:spcAft>
                <a:spcPts val="0"/>
              </a:spcAft>
              <a:buSzPct val="100000"/>
              <a:buChar char="●"/>
            </a:pPr>
            <a:r>
              <a:rPr lang="en" sz="4900"/>
              <a:t> Higher numbers of unemployment were found in the following categories: Compulsive Behavior, Mood Swings, and Panic Attacks</a:t>
            </a:r>
            <a:endParaRPr sz="49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