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1"/>
  </p:sldMasterIdLst>
  <p:sldIdLst>
    <p:sldId id="269" r:id="rId2"/>
    <p:sldId id="277" r:id="rId3"/>
    <p:sldId id="267" r:id="rId4"/>
    <p:sldId id="293" r:id="rId5"/>
    <p:sldId id="294" r:id="rId6"/>
    <p:sldId id="292" r:id="rId7"/>
    <p:sldId id="279" r:id="rId8"/>
    <p:sldId id="296" r:id="rId9"/>
    <p:sldId id="297" r:id="rId10"/>
    <p:sldId id="300" r:id="rId11"/>
    <p:sldId id="291" r:id="rId12"/>
    <p:sldId id="270" r:id="rId13"/>
    <p:sldId id="299" r:id="rId14"/>
    <p:sldId id="29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74" autoAdjust="0"/>
    <p:restoredTop sz="94660"/>
  </p:normalViewPr>
  <p:slideViewPr>
    <p:cSldViewPr snapToGrid="0">
      <p:cViewPr varScale="1">
        <p:scale>
          <a:sx n="72" d="100"/>
          <a:sy n="72" d="100"/>
        </p:scale>
        <p:origin x="91" y="1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11393715" y="5873327"/>
            <a:ext cx="798285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6" name="Freeform 15"/>
          <p:cNvSpPr/>
          <p:nvPr/>
        </p:nvSpPr>
        <p:spPr bwMode="gray">
          <a:xfrm>
            <a:off x="10406744" y="2677887"/>
            <a:ext cx="1790009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5" name="Freeform 14"/>
          <p:cNvSpPr/>
          <p:nvPr/>
        </p:nvSpPr>
        <p:spPr bwMode="gray">
          <a:xfrm>
            <a:off x="-14515" y="2917372"/>
            <a:ext cx="11509829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865632" y="6419088"/>
            <a:ext cx="10460736" cy="36576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11558016" y="6419088"/>
            <a:ext cx="633984" cy="365760"/>
          </a:xfrm>
        </p:spPr>
        <p:txBody>
          <a:bodyPr/>
          <a:lstStyle/>
          <a:p>
            <a:fld id="{32D5DFA5-4960-4A3F-BD59-DA8D369D248F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9" name="Freeform 8"/>
          <p:cNvSpPr/>
          <p:nvPr/>
        </p:nvSpPr>
        <p:spPr bwMode="gray">
          <a:xfrm>
            <a:off x="2363433" y="1"/>
            <a:ext cx="1747915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Freeform 7"/>
          <p:cNvSpPr/>
          <p:nvPr/>
        </p:nvSpPr>
        <p:spPr bwMode="gray">
          <a:xfrm>
            <a:off x="-7890" y="1"/>
            <a:ext cx="2693033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1" name="Freeform 10"/>
          <p:cNvSpPr/>
          <p:nvPr/>
        </p:nvSpPr>
        <p:spPr bwMode="gray">
          <a:xfrm>
            <a:off x="-4175" y="895611"/>
            <a:ext cx="2875420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48768" y="36576"/>
            <a:ext cx="2474976" cy="365760"/>
          </a:xfrm>
        </p:spPr>
        <p:txBody>
          <a:bodyPr/>
          <a:lstStyle/>
          <a:p>
            <a:fld id="{4E146F3A-3FB6-45EA-AB40-86944F8C722D}" type="datetimeFigureOut">
              <a:rPr lang="ko-KR" altLang="en-US" smtClean="0"/>
              <a:t>2022-12-20</a:t>
            </a:fld>
            <a:endParaRPr lang="ko-KR" altLang="en-US" dirty="0"/>
          </a:p>
        </p:txBody>
      </p:sp>
      <p:sp>
        <p:nvSpPr>
          <p:cNvPr id="18" name="Oval 17"/>
          <p:cNvSpPr/>
          <p:nvPr/>
        </p:nvSpPr>
        <p:spPr bwMode="gray">
          <a:xfrm>
            <a:off x="101193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9" name="Oval 18"/>
          <p:cNvSpPr/>
          <p:nvPr/>
        </p:nvSpPr>
        <p:spPr bwMode="gray">
          <a:xfrm>
            <a:off x="107289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0" name="Oval 19"/>
          <p:cNvSpPr/>
          <p:nvPr/>
        </p:nvSpPr>
        <p:spPr bwMode="gray">
          <a:xfrm>
            <a:off x="113385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02208" y="1755648"/>
            <a:ext cx="103632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02208" y="2834640"/>
            <a:ext cx="8583168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90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128016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7048"/>
            <a:ext cx="10972800" cy="459943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46F3A-3FB6-45EA-AB40-86944F8C722D}" type="datetimeFigureOut">
              <a:rPr lang="ko-KR" altLang="en-US" smtClean="0"/>
              <a:t>2022-12-20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5DFA5-4960-4A3F-BD59-DA8D369D248F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28157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9025831" y="6204296"/>
            <a:ext cx="1137093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9882508" y="5623560"/>
            <a:ext cx="231648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274639"/>
            <a:ext cx="224332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609600" y="274639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609600" y="6583680"/>
            <a:ext cx="2844800" cy="228600"/>
          </a:xfrm>
        </p:spPr>
        <p:txBody>
          <a:bodyPr/>
          <a:lstStyle/>
          <a:p>
            <a:fld id="{4E146F3A-3FB6-45EA-AB40-86944F8C722D}" type="datetimeFigureOut">
              <a:rPr lang="ko-KR" altLang="en-US" smtClean="0"/>
              <a:t>2022-12-20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60064" y="6583680"/>
            <a:ext cx="5486400" cy="2286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351264" y="6583680"/>
            <a:ext cx="609600" cy="228600"/>
          </a:xfrm>
        </p:spPr>
        <p:txBody>
          <a:bodyPr/>
          <a:lstStyle/>
          <a:p>
            <a:fld id="{32D5DFA5-4960-4A3F-BD59-DA8D369D248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6971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46F3A-3FB6-45EA-AB40-86944F8C722D}" type="datetimeFigureOut">
              <a:rPr lang="ko-KR" altLang="en-US" smtClean="0"/>
              <a:t>2022-12-20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5DFA5-4960-4A3F-BD59-DA8D369D248F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13966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3438145"/>
            <a:ext cx="10314432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706624" y="1929384"/>
            <a:ext cx="8558784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46F3A-3FB6-45EA-AB40-86944F8C722D}" type="datetimeFigureOut">
              <a:rPr lang="ko-KR" altLang="en-US" smtClean="0"/>
              <a:t>2022-12-20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5DFA5-4960-4A3F-BD59-DA8D369D248F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7" name="Oval 6"/>
          <p:cNvSpPr/>
          <p:nvPr/>
        </p:nvSpPr>
        <p:spPr bwMode="gray">
          <a:xfrm>
            <a:off x="10119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Oval 7"/>
          <p:cNvSpPr/>
          <p:nvPr/>
        </p:nvSpPr>
        <p:spPr bwMode="gray">
          <a:xfrm>
            <a:off x="16215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9" name="Oval 8"/>
          <p:cNvSpPr/>
          <p:nvPr/>
        </p:nvSpPr>
        <p:spPr bwMode="gray">
          <a:xfrm>
            <a:off x="22311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55739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46F3A-3FB6-45EA-AB40-86944F8C722D}" type="datetimeFigureOut">
              <a:rPr lang="ko-KR" altLang="en-US" smtClean="0"/>
              <a:t>2022-12-20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5DFA5-4960-4A3F-BD59-DA8D369D248F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Oval 7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9" name="Oval 8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Oval 9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1" name="Oval 10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Oval 11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Oval 12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10985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7408" y="1426464"/>
            <a:ext cx="5388864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408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32576" y="1426464"/>
            <a:ext cx="5388864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2576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46F3A-3FB6-45EA-AB40-86944F8C722D}" type="datetimeFigureOut">
              <a:rPr lang="ko-KR" altLang="en-US" smtClean="0"/>
              <a:t>2022-12-20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5DFA5-4960-4A3F-BD59-DA8D369D248F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0" name="Oval 9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1" name="Oval 10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4" name="Oval 13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5" name="Oval 14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73152"/>
            <a:ext cx="93390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236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09728"/>
            <a:ext cx="9339072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46F3A-3FB6-45EA-AB40-86944F8C722D}" type="datetimeFigureOut">
              <a:rPr lang="ko-KR" altLang="en-US" smtClean="0"/>
              <a:t>2022-12-20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5DFA5-4960-4A3F-BD59-DA8D369D248F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6" name="Oval 5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Oval 6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Oval 7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9" name="Oval 8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07517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46F3A-3FB6-45EA-AB40-86944F8C722D}" type="datetimeFigureOut">
              <a:rPr lang="ko-KR" altLang="en-US" smtClean="0"/>
              <a:t>2022-12-20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5DFA5-4960-4A3F-BD59-DA8D369D248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8443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767071" y="411480"/>
            <a:ext cx="6864096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64208"/>
            <a:ext cx="6815667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3440" y="1664208"/>
            <a:ext cx="3767328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6343" y="6583680"/>
            <a:ext cx="2844800" cy="228600"/>
          </a:xfrm>
        </p:spPr>
        <p:txBody>
          <a:bodyPr/>
          <a:lstStyle/>
          <a:p>
            <a:fld id="{4E146F3A-3FB6-45EA-AB40-86944F8C722D}" type="datetimeFigureOut">
              <a:rPr lang="ko-KR" altLang="en-US" smtClean="0"/>
              <a:t>2022-12-20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59200" y="6583680"/>
            <a:ext cx="6705600" cy="2286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5DFA5-4960-4A3F-BD59-DA8D369D248F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1" name="Oval 10"/>
          <p:cNvSpPr/>
          <p:nvPr/>
        </p:nvSpPr>
        <p:spPr bwMode="gray">
          <a:xfrm>
            <a:off x="30114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Oval 11"/>
          <p:cNvSpPr/>
          <p:nvPr/>
        </p:nvSpPr>
        <p:spPr bwMode="gray">
          <a:xfrm>
            <a:off x="36210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Oval 12"/>
          <p:cNvSpPr/>
          <p:nvPr/>
        </p:nvSpPr>
        <p:spPr bwMode="gray">
          <a:xfrm>
            <a:off x="42306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24999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6048" y="502920"/>
            <a:ext cx="10204704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6048" y="1170432"/>
            <a:ext cx="10192512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146048" y="5385816"/>
            <a:ext cx="10204704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46F3A-3FB6-45EA-AB40-86944F8C722D}" type="datetimeFigureOut">
              <a:rPr lang="ko-KR" altLang="en-US" smtClean="0"/>
              <a:t>2022-12-20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5DFA5-4960-4A3F-BD59-DA8D369D248F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Oval 7"/>
          <p:cNvSpPr/>
          <p:nvPr/>
        </p:nvSpPr>
        <p:spPr bwMode="gray">
          <a:xfrm>
            <a:off x="621792" y="658368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9" name="Oval 8"/>
          <p:cNvSpPr/>
          <p:nvPr/>
        </p:nvSpPr>
        <p:spPr bwMode="gray">
          <a:xfrm>
            <a:off x="621792" y="5440680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9305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822764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7" name="Freeform 16"/>
          <p:cNvSpPr/>
          <p:nvPr/>
        </p:nvSpPr>
        <p:spPr bwMode="gray">
          <a:xfrm>
            <a:off x="749" y="6469524"/>
            <a:ext cx="1451972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8" name="Freeform 17"/>
          <p:cNvSpPr/>
          <p:nvPr/>
        </p:nvSpPr>
        <p:spPr bwMode="gray">
          <a:xfrm>
            <a:off x="668880" y="6389202"/>
            <a:ext cx="6048469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9" name="Freeform 18"/>
          <p:cNvSpPr/>
          <p:nvPr/>
        </p:nvSpPr>
        <p:spPr bwMode="gray">
          <a:xfrm>
            <a:off x="1411361" y="6550388"/>
            <a:ext cx="9519352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0" name="Freeform 19"/>
          <p:cNvSpPr/>
          <p:nvPr/>
        </p:nvSpPr>
        <p:spPr bwMode="gray">
          <a:xfrm>
            <a:off x="6673851" y="6324681"/>
            <a:ext cx="1569095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1" name="Freeform 20"/>
          <p:cNvSpPr/>
          <p:nvPr/>
        </p:nvSpPr>
        <p:spPr bwMode="gray">
          <a:xfrm>
            <a:off x="8224171" y="6353256"/>
            <a:ext cx="3290141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2" name="Freeform 21"/>
          <p:cNvSpPr/>
          <p:nvPr/>
        </p:nvSpPr>
        <p:spPr bwMode="gray">
          <a:xfrm>
            <a:off x="11223081" y="6360400"/>
            <a:ext cx="79112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3" name="Freeform 22"/>
          <p:cNvSpPr/>
          <p:nvPr/>
        </p:nvSpPr>
        <p:spPr bwMode="gray">
          <a:xfrm>
            <a:off x="10883358" y="6362781"/>
            <a:ext cx="1307596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97536" y="658368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4E146F3A-3FB6-45EA-AB40-86944F8C722D}" type="datetimeFigureOut">
              <a:rPr lang="ko-KR" altLang="en-US" smtClean="0"/>
              <a:t>2022-12-20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560064" y="6583680"/>
            <a:ext cx="670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11070336" y="6583680"/>
            <a:ext cx="609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2D5DFA5-4960-4A3F-BD59-DA8D369D248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335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디지털 시스템 설계 최종 발표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026158" y="2825496"/>
            <a:ext cx="8583168" cy="106680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b="1" dirty="0">
                <a:latin typeface="+mj-ea"/>
                <a:ea typeface="+mj-ea"/>
              </a:rPr>
              <a:t>201902089 </a:t>
            </a:r>
            <a:r>
              <a:rPr lang="ko-KR" altLang="en-US" b="1" dirty="0">
                <a:latin typeface="+mj-ea"/>
                <a:ea typeface="+mj-ea"/>
              </a:rPr>
              <a:t>곽민우</a:t>
            </a:r>
            <a:endParaRPr lang="en-US" altLang="ko-KR" b="1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201902100 </a:t>
            </a:r>
            <a:r>
              <a:rPr lang="ko-KR" altLang="en-US" dirty="0">
                <a:latin typeface="+mj-ea"/>
                <a:ea typeface="+mj-ea"/>
              </a:rPr>
              <a:t>김재왕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201902129 </a:t>
            </a:r>
            <a:r>
              <a:rPr lang="ko-KR" altLang="en-US" dirty="0">
                <a:latin typeface="+mj-ea"/>
                <a:ea typeface="+mj-ea"/>
              </a:rPr>
              <a:t>이동희</a:t>
            </a:r>
          </a:p>
        </p:txBody>
      </p:sp>
      <p:pic>
        <p:nvPicPr>
          <p:cNvPr id="2054" name="Picture 6" descr="신호등 - 무료 교통개 아이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0868" y="4017264"/>
            <a:ext cx="2034540" cy="2034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02208" y="3035730"/>
            <a:ext cx="938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+mj-ea"/>
                <a:ea typeface="+mj-ea"/>
              </a:rPr>
              <a:t>2</a:t>
            </a:r>
            <a:r>
              <a:rPr lang="ko-KR" altLang="en-US" sz="3600" dirty="0">
                <a:latin typeface="+mj-ea"/>
                <a:ea typeface="+mj-ea"/>
              </a:rPr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1839471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399" y="269831"/>
            <a:ext cx="2893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Bahnschrift" panose="020B0502040204020203" pitchFamily="34" charset="0"/>
                <a:ea typeface="+mj-ea"/>
              </a:rPr>
              <a:t>시간 가속</a:t>
            </a:r>
          </a:p>
        </p:txBody>
      </p:sp>
      <p:sp>
        <p:nvSpPr>
          <p:cNvPr id="5" name="사다리꼴 4"/>
          <p:cNvSpPr/>
          <p:nvPr/>
        </p:nvSpPr>
        <p:spPr>
          <a:xfrm rot="5400000">
            <a:off x="4238042" y="2238060"/>
            <a:ext cx="1926619" cy="1624465"/>
          </a:xfrm>
          <a:prstGeom prst="trapezoid">
            <a:avLst>
              <a:gd name="adj" fmla="val 2844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108000"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Bahnschrift" panose="020B0502040204020203" pitchFamily="34" charset="0"/>
              </a:rPr>
              <a:t>2-to-1 MUX</a:t>
            </a:r>
            <a:endParaRPr lang="ko-KR" altLang="en-US" sz="24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151991" y="2506532"/>
            <a:ext cx="12371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3151991" y="3485478"/>
            <a:ext cx="12371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086984" y="3300812"/>
            <a:ext cx="1065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Bahnschrift" panose="020B0502040204020203" pitchFamily="34" charset="0"/>
              </a:rPr>
              <a:t>CLK_1Hz</a:t>
            </a:r>
            <a:endParaRPr lang="ko-KR" altLang="en-US" dirty="0">
              <a:latin typeface="Bahnschrift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36376" y="2321866"/>
            <a:ext cx="1215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Bahnschrift" panose="020B0502040204020203" pitchFamily="34" charset="0"/>
              </a:rPr>
              <a:t>CLK_90Hz</a:t>
            </a:r>
            <a:endParaRPr lang="ko-KR" altLang="en-US" dirty="0">
              <a:latin typeface="Bahnschrift" panose="020B0502040204020203" pitchFamily="34" charset="0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5206701" y="3788478"/>
            <a:ext cx="0" cy="8265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814076" y="4615031"/>
            <a:ext cx="77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Bahnschrift" panose="020B0502040204020203" pitchFamily="34" charset="0"/>
              </a:rPr>
              <a:t>SW[0]</a:t>
            </a:r>
            <a:endParaRPr lang="ko-KR" altLang="en-US" dirty="0">
              <a:latin typeface="Bahnschrift" panose="020B0502040204020203" pitchFamily="34" charset="0"/>
            </a:endParaRPr>
          </a:p>
        </p:txBody>
      </p:sp>
      <p:cxnSp>
        <p:nvCxnSpPr>
          <p:cNvPr id="21" name="직선 화살표 연결선 20"/>
          <p:cNvCxnSpPr>
            <a:stCxn id="5" idx="0"/>
          </p:cNvCxnSpPr>
          <p:nvPr/>
        </p:nvCxnSpPr>
        <p:spPr>
          <a:xfrm flipV="1">
            <a:off x="6013584" y="3050292"/>
            <a:ext cx="217298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13D682C-4E5D-B1AC-5B97-67FE95EE2CCC}"/>
              </a:ext>
            </a:extLst>
          </p:cNvPr>
          <p:cNvSpPr/>
          <p:nvPr/>
        </p:nvSpPr>
        <p:spPr>
          <a:xfrm>
            <a:off x="8186570" y="2653152"/>
            <a:ext cx="2355924" cy="794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Bahnschrift" panose="020B0502040204020203" pitchFamily="34" charset="0"/>
              </a:rPr>
              <a:t>Digital_Clock</a:t>
            </a:r>
            <a:r>
              <a:rPr lang="en-US" altLang="ko-KR" sz="1600" dirty="0">
                <a:solidFill>
                  <a:schemeClr val="tx1"/>
                </a:solidFill>
                <a:latin typeface="Bahnschrift" panose="020B0502040204020203" pitchFamily="34" charset="0"/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  <a:latin typeface="Bahnschrift" panose="020B0502040204020203" pitchFamily="34" charset="0"/>
              </a:rPr>
              <a:t>hh:mm</a:t>
            </a:r>
            <a:r>
              <a:rPr lang="en-US" altLang="ko-KR" sz="1600" dirty="0">
                <a:solidFill>
                  <a:schemeClr val="tx1"/>
                </a:solidFill>
                <a:latin typeface="Bahnschrift" panose="020B0502040204020203" pitchFamily="34" charset="0"/>
              </a:rPr>
              <a:t>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389119" y="4976911"/>
            <a:ext cx="162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ko-KR" altLang="en-US" dirty="0">
                <a:latin typeface="+mj-ea"/>
                <a:ea typeface="+mj-ea"/>
              </a:rPr>
              <a:t>올리면 가속</a:t>
            </a:r>
            <a:r>
              <a:rPr lang="en-US" altLang="ko-KR" dirty="0">
                <a:latin typeface="+mj-ea"/>
                <a:ea typeface="+mj-ea"/>
              </a:rPr>
              <a:t>)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438539" y="2721685"/>
            <a:ext cx="1215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Bahnschrift" panose="020B0502040204020203" pitchFamily="34" charset="0"/>
              </a:rPr>
              <a:t>Clock_Hz</a:t>
            </a:r>
            <a:endParaRPr lang="ko-KR" alt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192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77821" y="240305"/>
            <a:ext cx="3609046" cy="585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  <a:latin typeface="Bahnschrift" panose="020B0502040204020203" pitchFamily="34" charset="0"/>
                <a:ea typeface="+mj-ea"/>
              </a:rPr>
              <a:t>종합 데모 영상</a:t>
            </a:r>
          </a:p>
        </p:txBody>
      </p:sp>
    </p:spTree>
    <p:extLst>
      <p:ext uri="{BB962C8B-B14F-4D97-AF65-F5344CB8AC3E}">
        <p14:creationId xmlns:p14="http://schemas.microsoft.com/office/powerpoint/2010/main" val="1209676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66360" y="2868251"/>
            <a:ext cx="1615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Bahnschrift" panose="020B0502040204020203" pitchFamily="34" charset="0"/>
                <a:ea typeface="+mj-ea"/>
              </a:rPr>
              <a:t>Q &amp; A</a:t>
            </a:r>
            <a:endParaRPr lang="ko-KR" altLang="en-US" sz="3200" dirty="0">
              <a:latin typeface="Bahnschrift" panose="020B0502040204020203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58616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52425" y="-209550"/>
            <a:ext cx="13296900" cy="76009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312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496" y="1248984"/>
            <a:ext cx="6629400" cy="4343400"/>
          </a:xfrm>
          <a:prstGeom prst="rect">
            <a:avLst/>
          </a:prstGeom>
        </p:spPr>
      </p:pic>
      <p:sp>
        <p:nvSpPr>
          <p:cNvPr id="4" name="실행 단추: 앞으로 또는 다음 3">
            <a:hlinkClick r:id="rId3" action="ppaction://hlinksldjump" highlightClick="1"/>
          </p:cNvPr>
          <p:cNvSpPr/>
          <p:nvPr/>
        </p:nvSpPr>
        <p:spPr>
          <a:xfrm>
            <a:off x="266007" y="5736455"/>
            <a:ext cx="665018" cy="398338"/>
          </a:xfrm>
          <a:prstGeom prst="actionButtonForwardNex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39487" y="5389192"/>
            <a:ext cx="71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Bahnschrift" panose="020B0502040204020203" pitchFamily="34" charset="0"/>
              </a:rPr>
              <a:t>Back</a:t>
            </a:r>
            <a:endParaRPr lang="ko-KR" altLang="en-US" dirty="0">
              <a:latin typeface="Bahnschrif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269831"/>
            <a:ext cx="4010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>
                <a:latin typeface="Bahnschrift" panose="020B0502040204020203" pitchFamily="34" charset="0"/>
                <a:ea typeface="+mj-ea"/>
              </a:rPr>
              <a:t>Emergency_situation</a:t>
            </a:r>
            <a:endParaRPr lang="ko-KR" altLang="en-US" sz="3200" dirty="0">
              <a:latin typeface="Bahnschrift" panose="020B0502040204020203" pitchFamily="34" charset="0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48301" y="3748173"/>
            <a:ext cx="1400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+mj-ea"/>
                <a:ea typeface="+mj-ea"/>
              </a:rPr>
              <a:t>// </a:t>
            </a:r>
            <a:r>
              <a:rPr lang="ko-KR" altLang="en-US" sz="900" dirty="0">
                <a:latin typeface="+mj-ea"/>
                <a:ea typeface="+mj-ea"/>
              </a:rPr>
              <a:t>신호 위치 변경 여부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48301" y="3387432"/>
            <a:ext cx="12382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+mj-ea"/>
                <a:ea typeface="+mj-ea"/>
              </a:rPr>
              <a:t>// </a:t>
            </a:r>
            <a:r>
              <a:rPr lang="ko-KR" altLang="en-US" sz="900" dirty="0">
                <a:latin typeface="+mj-ea"/>
                <a:ea typeface="+mj-ea"/>
              </a:rPr>
              <a:t>변경된 신호 위치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81799" y="3025482"/>
            <a:ext cx="20052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+mj-ea"/>
                <a:ea typeface="+mj-ea"/>
              </a:rPr>
              <a:t>// </a:t>
            </a:r>
            <a:r>
              <a:rPr lang="ko-KR" altLang="en-US" sz="900" dirty="0">
                <a:latin typeface="+mj-ea"/>
                <a:ea typeface="+mj-ea"/>
              </a:rPr>
              <a:t>스위치 하나만 올라갔을 </a:t>
            </a:r>
            <a:r>
              <a:rPr lang="ko-KR" altLang="en-US" sz="900" dirty="0" err="1">
                <a:latin typeface="+mj-ea"/>
                <a:ea typeface="+mj-ea"/>
              </a:rPr>
              <a:t>떄</a:t>
            </a:r>
            <a:r>
              <a:rPr lang="ko-KR" altLang="en-US" sz="900" dirty="0">
                <a:latin typeface="+mj-ea"/>
                <a:ea typeface="+mj-ea"/>
              </a:rPr>
              <a:t> 작동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48301" y="3928544"/>
            <a:ext cx="15177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+mj-ea"/>
                <a:ea typeface="+mj-ea"/>
              </a:rPr>
              <a:t>// </a:t>
            </a:r>
            <a:r>
              <a:rPr lang="ko-KR" altLang="en-US" sz="900" dirty="0">
                <a:latin typeface="+mj-ea"/>
                <a:ea typeface="+mj-ea"/>
              </a:rPr>
              <a:t>긴급 신호를 알리는 </a:t>
            </a:r>
            <a:r>
              <a:rPr lang="en-US" altLang="ko-KR" sz="900" dirty="0">
                <a:latin typeface="+mj-ea"/>
                <a:ea typeface="+mj-ea"/>
              </a:rPr>
              <a:t>led</a:t>
            </a:r>
            <a:endParaRPr lang="ko-KR" altLang="en-US" sz="900" dirty="0"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45653" y="5355940"/>
            <a:ext cx="2005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j-ea"/>
                <a:ea typeface="+mj-ea"/>
              </a:rPr>
              <a:t>이하 원리 동일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48301" y="3576311"/>
            <a:ext cx="12382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+mj-ea"/>
                <a:ea typeface="+mj-ea"/>
              </a:rPr>
              <a:t>// </a:t>
            </a:r>
            <a:r>
              <a:rPr lang="ko-KR" altLang="en-US" sz="900" dirty="0">
                <a:latin typeface="+mj-ea"/>
                <a:ea typeface="+mj-ea"/>
              </a:rPr>
              <a:t>신호 시간 고정</a:t>
            </a:r>
          </a:p>
        </p:txBody>
      </p:sp>
    </p:spTree>
    <p:extLst>
      <p:ext uri="{BB962C8B-B14F-4D97-AF65-F5344CB8AC3E}">
        <p14:creationId xmlns:p14="http://schemas.microsoft.com/office/powerpoint/2010/main" val="1062388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88886" y="1104523"/>
            <a:ext cx="1050202" cy="40106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679009" y="1312753"/>
            <a:ext cx="669956" cy="6518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latin typeface="Bahnschrift" panose="020B0502040204020203" pitchFamily="34" charset="0"/>
              </a:rPr>
              <a:t>1</a:t>
            </a:r>
            <a:endParaRPr lang="ko-KR" altLang="en-US" sz="3000" dirty="0">
              <a:latin typeface="Bahnschrift" panose="020B0502040204020203" pitchFamily="34" charset="0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679009" y="2246391"/>
            <a:ext cx="669956" cy="65184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chemeClr val="tx1"/>
                </a:solidFill>
                <a:latin typeface="Bahnschrift" panose="020B0502040204020203" pitchFamily="34" charset="0"/>
              </a:rPr>
              <a:t>2</a:t>
            </a:r>
            <a:endParaRPr lang="ko-KR" altLang="en-US" sz="30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679009" y="3180030"/>
            <a:ext cx="669956" cy="65184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latin typeface="Bahnschrift" panose="020B0502040204020203" pitchFamily="34" charset="0"/>
              </a:rPr>
              <a:t>3</a:t>
            </a:r>
            <a:endParaRPr lang="ko-KR" altLang="en-US" sz="3000" dirty="0">
              <a:latin typeface="Bahnschrift" panose="020B0502040204020203" pitchFamily="34" charset="0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679009" y="4113669"/>
            <a:ext cx="669956" cy="65184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latin typeface="Bahnschrift" panose="020B0502040204020203" pitchFamily="34" charset="0"/>
              </a:rPr>
              <a:t>4</a:t>
            </a:r>
            <a:endParaRPr lang="ko-KR" altLang="en-US" sz="3000" dirty="0">
              <a:latin typeface="Bahnschrif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89841" y="2331857"/>
            <a:ext cx="5993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Bahnschrift" panose="020B0502040204020203" pitchFamily="34" charset="0"/>
              </a:rPr>
              <a:t>Module Design &amp; Verilog code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89841" y="1330819"/>
            <a:ext cx="5993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Bahnschrift" panose="020B0502040204020203" pitchFamily="34" charset="0"/>
                <a:ea typeface="+mj-ea"/>
              </a:rPr>
              <a:t>피드백 반영</a:t>
            </a:r>
            <a:r>
              <a:rPr lang="en-US" altLang="ko-KR" sz="2400" dirty="0">
                <a:latin typeface="Bahnschrift" panose="020B0502040204020203" pitchFamily="34" charset="0"/>
                <a:ea typeface="+mj-ea"/>
              </a:rPr>
              <a:t> </a:t>
            </a:r>
            <a:r>
              <a:rPr lang="ko-KR" altLang="en-US" sz="2400" dirty="0">
                <a:latin typeface="Bahnschrift" panose="020B0502040204020203" pitchFamily="34" charset="0"/>
                <a:ea typeface="+mj-ea"/>
              </a:rPr>
              <a:t>사항 </a:t>
            </a:r>
            <a:r>
              <a:rPr lang="en-US" altLang="ko-KR" sz="2400" dirty="0">
                <a:latin typeface="Bahnschrift" panose="020B0502040204020203" pitchFamily="34" charset="0"/>
                <a:ea typeface="+mj-ea"/>
              </a:rPr>
              <a:t> </a:t>
            </a:r>
            <a:endParaRPr lang="ko-KR" altLang="en-US" sz="2400" dirty="0">
              <a:latin typeface="Bahnschrift" panose="020B0502040204020203" pitchFamily="34" charset="0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89841" y="3275121"/>
            <a:ext cx="5993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+mj-ea"/>
                <a:ea typeface="+mj-ea"/>
              </a:rPr>
              <a:t>최종 데모 영상</a:t>
            </a:r>
            <a:endParaRPr lang="en-US" altLang="ko-KR" sz="2400" dirty="0"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89841" y="4208760"/>
            <a:ext cx="5993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Bahnschrift" panose="020B0502040204020203" pitchFamily="34" charset="0"/>
              </a:rPr>
              <a:t>Q &amp; A</a:t>
            </a:r>
            <a:endParaRPr lang="ko-KR" altLang="en-US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591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079877" y="5444582"/>
            <a:ext cx="347131" cy="3894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SW17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52406" y="5444582"/>
            <a:ext cx="347131" cy="3894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SW16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833402" y="5444582"/>
            <a:ext cx="347131" cy="3894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SW15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214398" y="5444582"/>
            <a:ext cx="347131" cy="3894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SW14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95394" y="5444582"/>
            <a:ext cx="347131" cy="3894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SW13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976390" y="5444582"/>
            <a:ext cx="347131" cy="3894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SW12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344746" y="5444582"/>
            <a:ext cx="347131" cy="3894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SW11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717275" y="5444582"/>
            <a:ext cx="347131" cy="3894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SW10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098271" y="5444582"/>
            <a:ext cx="347131" cy="3894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SW9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479267" y="5444582"/>
            <a:ext cx="347131" cy="3894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SW8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860263" y="5444582"/>
            <a:ext cx="347131" cy="3894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SW7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241259" y="5444582"/>
            <a:ext cx="347131" cy="3894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SW6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632809" y="5444582"/>
            <a:ext cx="347131" cy="3894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SW5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005338" y="5444582"/>
            <a:ext cx="347131" cy="3894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SW4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386334" y="5444582"/>
            <a:ext cx="347131" cy="3894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SW3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767330" y="5444582"/>
            <a:ext cx="347131" cy="3894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SW2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148326" y="5444582"/>
            <a:ext cx="347131" cy="3894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SW1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529322" y="5444582"/>
            <a:ext cx="347131" cy="3894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SW0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9194569" y="5302766"/>
            <a:ext cx="584200" cy="5249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latin typeface="Bahnschrift" panose="020B0502040204020203" pitchFamily="34" charset="0"/>
              </a:rPr>
              <a:t>key3</a:t>
            </a:r>
            <a:endParaRPr lang="ko-KR" altLang="en-US" sz="1400" dirty="0">
              <a:latin typeface="Bahnschrift" panose="020B0502040204020203" pitchFamily="34" charset="0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9843355" y="5302766"/>
            <a:ext cx="584200" cy="5249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latin typeface="Bahnschrift" panose="020B0502040204020203" pitchFamily="34" charset="0"/>
              </a:rPr>
              <a:t>key2</a:t>
            </a:r>
            <a:endParaRPr lang="ko-KR" altLang="en-US" sz="1400" dirty="0">
              <a:latin typeface="Bahnschrift" panose="020B0502040204020203" pitchFamily="34" charset="0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10481991" y="5302766"/>
            <a:ext cx="584200" cy="5249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latin typeface="Bahnschrift" panose="020B0502040204020203" pitchFamily="34" charset="0"/>
              </a:rPr>
              <a:t>key1</a:t>
            </a:r>
            <a:endParaRPr lang="ko-KR" altLang="en-US" sz="1400" dirty="0">
              <a:latin typeface="Bahnschrift" panose="020B0502040204020203" pitchFamily="34" charset="0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11130777" y="5302766"/>
            <a:ext cx="584200" cy="5249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latin typeface="Bahnschrift" panose="020B0502040204020203" pitchFamily="34" charset="0"/>
              </a:rPr>
              <a:t>key0</a:t>
            </a:r>
            <a:endParaRPr lang="ko-KR" altLang="en-US" sz="1400" dirty="0">
              <a:latin typeface="Bahnschrift" panose="020B0502040204020203" pitchFamily="34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079877" y="3886715"/>
            <a:ext cx="347131" cy="3894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LEDR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17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452406" y="3886715"/>
            <a:ext cx="347131" cy="3894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LEDR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16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833402" y="3886715"/>
            <a:ext cx="347131" cy="3894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LEDR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15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214398" y="3886715"/>
            <a:ext cx="347131" cy="3894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LEDR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14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595394" y="3886715"/>
            <a:ext cx="347131" cy="3894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LEDR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13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976390" y="3886715"/>
            <a:ext cx="347131" cy="3894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LEDR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12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344746" y="3886715"/>
            <a:ext cx="347131" cy="3894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LEDR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11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717275" y="3886715"/>
            <a:ext cx="347131" cy="3894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LEDR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10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098271" y="3886715"/>
            <a:ext cx="347131" cy="3894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LEDR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9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479267" y="3886715"/>
            <a:ext cx="347131" cy="3894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LEDR8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860263" y="3886715"/>
            <a:ext cx="347131" cy="3894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LEDR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7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241259" y="3886715"/>
            <a:ext cx="347131" cy="3894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LEDR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6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632809" y="3886715"/>
            <a:ext cx="347131" cy="3894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LEDR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5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005338" y="3886715"/>
            <a:ext cx="347131" cy="3894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LEDR4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86334" y="3886715"/>
            <a:ext cx="347131" cy="3894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LEDR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3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767330" y="3886715"/>
            <a:ext cx="347131" cy="3894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LEDR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2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148326" y="3886715"/>
            <a:ext cx="347131" cy="3894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LEDR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1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529322" y="3886715"/>
            <a:ext cx="347131" cy="3894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LEDR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0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40267" y="2048933"/>
            <a:ext cx="491066" cy="72813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500" dirty="0">
                <a:latin typeface="Bahnschrift" panose="020B0502040204020203" pitchFamily="34" charset="0"/>
              </a:rPr>
              <a:t>HEX7</a:t>
            </a:r>
            <a:endParaRPr lang="ko-KR" altLang="en-US" sz="1500" dirty="0">
              <a:latin typeface="Bahnschrift" panose="020B0502040204020203" pitchFamily="34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977921" y="2048933"/>
            <a:ext cx="491066" cy="72813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500" dirty="0">
                <a:latin typeface="Bahnschrift" panose="020B0502040204020203" pitchFamily="34" charset="0"/>
              </a:rPr>
              <a:t>HEX6</a:t>
            </a:r>
            <a:endParaRPr lang="ko-KR" altLang="en-US" sz="1500" dirty="0">
              <a:latin typeface="Bahnschrift" panose="020B0502040204020203" pitchFamily="34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676386" y="2048933"/>
            <a:ext cx="491066" cy="72813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500" dirty="0">
                <a:latin typeface="Bahnschrift" panose="020B0502040204020203" pitchFamily="34" charset="0"/>
              </a:rPr>
              <a:t>HEX5</a:t>
            </a:r>
            <a:endParaRPr lang="ko-KR" altLang="en-US" sz="1500" dirty="0">
              <a:latin typeface="Bahnschrift" panose="020B0502040204020203" pitchFamily="34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209869" y="2048933"/>
            <a:ext cx="491066" cy="72813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500" dirty="0">
                <a:latin typeface="Bahnschrift" panose="020B0502040204020203" pitchFamily="34" charset="0"/>
              </a:rPr>
              <a:t>HEX4</a:t>
            </a:r>
            <a:endParaRPr lang="ko-KR" altLang="en-US" sz="1500" dirty="0">
              <a:latin typeface="Bahnschrift" panose="020B0502040204020203" pitchFamily="34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921007" y="2048933"/>
            <a:ext cx="491066" cy="72813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500" dirty="0">
                <a:latin typeface="Bahnschrift" panose="020B0502040204020203" pitchFamily="34" charset="0"/>
              </a:rPr>
              <a:t>HEX3</a:t>
            </a:r>
            <a:endParaRPr lang="ko-KR" altLang="en-US" sz="1500" dirty="0">
              <a:latin typeface="Bahnschrift" panose="020B0502040204020203" pitchFamily="34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458661" y="2048933"/>
            <a:ext cx="491066" cy="72813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500" dirty="0">
                <a:latin typeface="Bahnschrift" panose="020B0502040204020203" pitchFamily="34" charset="0"/>
              </a:rPr>
              <a:t>HEX2</a:t>
            </a:r>
            <a:endParaRPr lang="ko-KR" altLang="en-US" sz="1500" dirty="0">
              <a:latin typeface="Bahnschrift" panose="020B0502040204020203" pitchFamily="34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996315" y="2048933"/>
            <a:ext cx="491066" cy="72813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500" dirty="0">
                <a:latin typeface="Bahnschrift" panose="020B0502040204020203" pitchFamily="34" charset="0"/>
              </a:rPr>
              <a:t>HEX1</a:t>
            </a:r>
            <a:endParaRPr lang="ko-KR" altLang="en-US" sz="1500" dirty="0">
              <a:latin typeface="Bahnschrift" panose="020B0502040204020203" pitchFamily="34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529681" y="2048933"/>
            <a:ext cx="491066" cy="72813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500" dirty="0">
                <a:latin typeface="Bahnschrift" panose="020B0502040204020203" pitchFamily="34" charset="0"/>
              </a:rPr>
              <a:t>HEX0</a:t>
            </a:r>
            <a:endParaRPr lang="ko-KR" altLang="en-US" sz="1500" dirty="0">
              <a:latin typeface="Bahnschrift" panose="020B0502040204020203" pitchFamily="34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8872352" y="3880365"/>
            <a:ext cx="347131" cy="3894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LEDG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7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9253348" y="3880365"/>
            <a:ext cx="347131" cy="3894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LEDG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6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9644898" y="3880365"/>
            <a:ext cx="347131" cy="3894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LEDG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5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0017427" y="3880365"/>
            <a:ext cx="347131" cy="3894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LEDG4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0398423" y="3880365"/>
            <a:ext cx="347131" cy="3894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LEDG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3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0779419" y="3880365"/>
            <a:ext cx="347131" cy="3894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LEDG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2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1160415" y="3880365"/>
            <a:ext cx="347131" cy="3894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LEDG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1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1541411" y="3880365"/>
            <a:ext cx="347131" cy="3894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LEDG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0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pic>
        <p:nvPicPr>
          <p:cNvPr id="69" name="Picture 2" descr="Traffic Road PNG Transparent Images Free Download | Vector Files | Png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28" y="270595"/>
            <a:ext cx="3390370" cy="3390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타원 69"/>
          <p:cNvSpPr/>
          <p:nvPr/>
        </p:nvSpPr>
        <p:spPr>
          <a:xfrm>
            <a:off x="9720480" y="934701"/>
            <a:ext cx="287866" cy="2709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1" name="타원 70"/>
          <p:cNvSpPr/>
          <p:nvPr/>
        </p:nvSpPr>
        <p:spPr>
          <a:xfrm>
            <a:off x="8839946" y="1830313"/>
            <a:ext cx="287866" cy="2709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2" name="타원 71"/>
          <p:cNvSpPr/>
          <p:nvPr/>
        </p:nvSpPr>
        <p:spPr>
          <a:xfrm>
            <a:off x="9717040" y="2712701"/>
            <a:ext cx="287866" cy="2709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3" name="타원 72"/>
          <p:cNvSpPr/>
          <p:nvPr/>
        </p:nvSpPr>
        <p:spPr>
          <a:xfrm>
            <a:off x="10575613" y="1847247"/>
            <a:ext cx="287866" cy="2709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4" name="타원 73"/>
          <p:cNvSpPr/>
          <p:nvPr/>
        </p:nvSpPr>
        <p:spPr>
          <a:xfrm>
            <a:off x="10386965" y="1600256"/>
            <a:ext cx="287866" cy="27093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5" name="타원 74"/>
          <p:cNvSpPr/>
          <p:nvPr/>
        </p:nvSpPr>
        <p:spPr>
          <a:xfrm>
            <a:off x="9966673" y="2423775"/>
            <a:ext cx="287866" cy="27093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6" name="타원 75"/>
          <p:cNvSpPr/>
          <p:nvPr/>
        </p:nvSpPr>
        <p:spPr>
          <a:xfrm>
            <a:off x="9438893" y="1202061"/>
            <a:ext cx="287866" cy="27093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7" name="타원 76"/>
          <p:cNvSpPr/>
          <p:nvPr/>
        </p:nvSpPr>
        <p:spPr>
          <a:xfrm>
            <a:off x="9090843" y="2077301"/>
            <a:ext cx="287866" cy="27093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8" name="오른쪽 화살표 77"/>
          <p:cNvSpPr/>
          <p:nvPr/>
        </p:nvSpPr>
        <p:spPr>
          <a:xfrm>
            <a:off x="8224129" y="2118179"/>
            <a:ext cx="858042" cy="1891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오른쪽 화살표 78"/>
          <p:cNvSpPr/>
          <p:nvPr/>
        </p:nvSpPr>
        <p:spPr>
          <a:xfrm rot="5400000">
            <a:off x="9163462" y="673820"/>
            <a:ext cx="858042" cy="1891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오른쪽 화살표 79"/>
          <p:cNvSpPr/>
          <p:nvPr/>
        </p:nvSpPr>
        <p:spPr>
          <a:xfrm rot="10800000">
            <a:off x="10701556" y="1641134"/>
            <a:ext cx="858042" cy="1891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오른쪽 화살표 80"/>
          <p:cNvSpPr/>
          <p:nvPr/>
        </p:nvSpPr>
        <p:spPr>
          <a:xfrm rot="16200000">
            <a:off x="9682644" y="3075376"/>
            <a:ext cx="858042" cy="1891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2" name="구부러진 연결선 81"/>
          <p:cNvCxnSpPr>
            <a:stCxn id="70" idx="5"/>
            <a:endCxn id="74" idx="1"/>
          </p:cNvCxnSpPr>
          <p:nvPr/>
        </p:nvCxnSpPr>
        <p:spPr>
          <a:xfrm rot="16200000" flipH="1">
            <a:off x="9960667" y="1171478"/>
            <a:ext cx="473976" cy="462933"/>
          </a:xfrm>
          <a:prstGeom prst="curvedConnector3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 82"/>
          <p:cNvCxnSpPr>
            <a:stCxn id="76" idx="3"/>
            <a:endCxn id="71" idx="7"/>
          </p:cNvCxnSpPr>
          <p:nvPr/>
        </p:nvCxnSpPr>
        <p:spPr>
          <a:xfrm rot="5400000">
            <a:off x="9065017" y="1453956"/>
            <a:ext cx="436673" cy="395395"/>
          </a:xfrm>
          <a:prstGeom prst="curvedConnector3">
            <a:avLst/>
          </a:prstGeom>
          <a:ln w="190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구부러진 연결선 83"/>
          <p:cNvCxnSpPr>
            <a:stCxn id="77" idx="5"/>
            <a:endCxn id="72" idx="1"/>
          </p:cNvCxnSpPr>
          <p:nvPr/>
        </p:nvCxnSpPr>
        <p:spPr>
          <a:xfrm rot="16200000" flipH="1">
            <a:off x="9325964" y="2319144"/>
            <a:ext cx="443821" cy="422645"/>
          </a:xfrm>
          <a:prstGeom prst="curvedConnector3">
            <a:avLst/>
          </a:prstGeom>
          <a:ln w="190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구부러진 연결선 84"/>
          <p:cNvCxnSpPr>
            <a:stCxn id="75" idx="7"/>
            <a:endCxn id="73" idx="3"/>
          </p:cNvCxnSpPr>
          <p:nvPr/>
        </p:nvCxnSpPr>
        <p:spPr>
          <a:xfrm rot="5400000" flipH="1" flipV="1">
            <a:off x="10222602" y="2068284"/>
            <a:ext cx="384949" cy="405388"/>
          </a:xfrm>
          <a:prstGeom prst="curvedConnector3">
            <a:avLst/>
          </a:prstGeom>
          <a:ln w="190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타원 85"/>
          <p:cNvSpPr/>
          <p:nvPr/>
        </p:nvSpPr>
        <p:spPr>
          <a:xfrm>
            <a:off x="11278944" y="5029389"/>
            <a:ext cx="287866" cy="2709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8" name="타원 87"/>
          <p:cNvSpPr/>
          <p:nvPr/>
        </p:nvSpPr>
        <p:spPr>
          <a:xfrm>
            <a:off x="10614879" y="5029388"/>
            <a:ext cx="287866" cy="2709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9" name="타원 88"/>
          <p:cNvSpPr/>
          <p:nvPr/>
        </p:nvSpPr>
        <p:spPr>
          <a:xfrm>
            <a:off x="9988263" y="5029388"/>
            <a:ext cx="287866" cy="2709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0" name="타원 89"/>
          <p:cNvSpPr/>
          <p:nvPr/>
        </p:nvSpPr>
        <p:spPr>
          <a:xfrm>
            <a:off x="9345112" y="5029388"/>
            <a:ext cx="287866" cy="2709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1641028" y="1498699"/>
            <a:ext cx="1060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+mj-ea"/>
                <a:ea typeface="+mj-ea"/>
              </a:rPr>
              <a:t>횡단보도</a:t>
            </a:r>
            <a:endParaRPr lang="en-US" altLang="ko-KR" sz="1400" b="1" dirty="0">
              <a:latin typeface="+mj-ea"/>
              <a:ea typeface="+mj-ea"/>
            </a:endParaRPr>
          </a:p>
          <a:p>
            <a:pPr algn="ctr"/>
            <a:r>
              <a:rPr lang="ko-KR" altLang="en-US" sz="1400" b="1" dirty="0">
                <a:latin typeface="+mj-ea"/>
                <a:ea typeface="+mj-ea"/>
              </a:rPr>
              <a:t>남은 시간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35037" y="1637214"/>
            <a:ext cx="1185323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b="1" dirty="0">
                <a:latin typeface="+mj-ea"/>
                <a:ea typeface="+mj-ea"/>
              </a:rPr>
              <a:t>차량의 속도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921007" y="1668985"/>
            <a:ext cx="2099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Bahnschrift" panose="020B0502040204020203" pitchFamily="34" charset="0"/>
                <a:ea typeface="+mj-ea"/>
              </a:rPr>
              <a:t>현재 시간</a:t>
            </a:r>
            <a:r>
              <a:rPr lang="en-US" altLang="ko-KR" sz="1400" b="1" dirty="0">
                <a:latin typeface="Bahnschrift" panose="020B0502040204020203" pitchFamily="34" charset="0"/>
                <a:ea typeface="+mj-ea"/>
              </a:rPr>
              <a:t>(Hour : Min)</a:t>
            </a:r>
            <a:endParaRPr lang="ko-KR" altLang="en-US" sz="1400" b="1" dirty="0">
              <a:latin typeface="Bahnschrift" panose="020B0502040204020203" pitchFamily="34" charset="0"/>
              <a:ea typeface="+mj-ea"/>
            </a:endParaRPr>
          </a:p>
        </p:txBody>
      </p:sp>
      <p:sp>
        <p:nvSpPr>
          <p:cNvPr id="97" name="타원 96"/>
          <p:cNvSpPr/>
          <p:nvPr/>
        </p:nvSpPr>
        <p:spPr>
          <a:xfrm>
            <a:off x="11215806" y="4299310"/>
            <a:ext cx="287866" cy="2709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8" name="타원 97"/>
          <p:cNvSpPr/>
          <p:nvPr/>
        </p:nvSpPr>
        <p:spPr>
          <a:xfrm>
            <a:off x="10442158" y="4299309"/>
            <a:ext cx="287866" cy="2709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9" name="타원 98"/>
          <p:cNvSpPr/>
          <p:nvPr/>
        </p:nvSpPr>
        <p:spPr>
          <a:xfrm>
            <a:off x="9674530" y="4299309"/>
            <a:ext cx="287866" cy="2709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0" name="타원 99"/>
          <p:cNvSpPr/>
          <p:nvPr/>
        </p:nvSpPr>
        <p:spPr>
          <a:xfrm>
            <a:off x="8901984" y="4299309"/>
            <a:ext cx="287866" cy="2709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102" name="꺾인 연결선 101"/>
          <p:cNvCxnSpPr>
            <a:stCxn id="61" idx="0"/>
            <a:endCxn id="62" idx="0"/>
          </p:cNvCxnSpPr>
          <p:nvPr/>
        </p:nvCxnSpPr>
        <p:spPr>
          <a:xfrm rot="5400000" flipH="1" flipV="1">
            <a:off x="9236416" y="3689867"/>
            <a:ext cx="12700" cy="380996"/>
          </a:xfrm>
          <a:prstGeom prst="bentConnector3">
            <a:avLst>
              <a:gd name="adj1" fmla="val 1066669"/>
            </a:avLst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63" idx="0"/>
            <a:endCxn id="64" idx="0"/>
          </p:cNvCxnSpPr>
          <p:nvPr/>
        </p:nvCxnSpPr>
        <p:spPr>
          <a:xfrm rot="5400000" flipH="1" flipV="1">
            <a:off x="10004728" y="3694101"/>
            <a:ext cx="12700" cy="372529"/>
          </a:xfrm>
          <a:prstGeom prst="bentConnector3">
            <a:avLst>
              <a:gd name="adj1" fmla="val 1047882"/>
            </a:avLst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65" idx="0"/>
            <a:endCxn id="66" idx="0"/>
          </p:cNvCxnSpPr>
          <p:nvPr/>
        </p:nvCxnSpPr>
        <p:spPr>
          <a:xfrm rot="5400000" flipH="1" flipV="1">
            <a:off x="10762487" y="3689867"/>
            <a:ext cx="12700" cy="380996"/>
          </a:xfrm>
          <a:prstGeom prst="bentConnector3">
            <a:avLst>
              <a:gd name="adj1" fmla="val 1068748"/>
            </a:avLst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67" idx="0"/>
            <a:endCxn id="68" idx="0"/>
          </p:cNvCxnSpPr>
          <p:nvPr/>
        </p:nvCxnSpPr>
        <p:spPr>
          <a:xfrm rot="5400000" flipH="1" flipV="1">
            <a:off x="11524479" y="3689867"/>
            <a:ext cx="12700" cy="380996"/>
          </a:xfrm>
          <a:prstGeom prst="bentConnector3">
            <a:avLst>
              <a:gd name="adj1" fmla="val 1125000"/>
            </a:avLst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/>
          <p:cNvSpPr/>
          <p:nvPr/>
        </p:nvSpPr>
        <p:spPr>
          <a:xfrm>
            <a:off x="303703" y="229658"/>
            <a:ext cx="1863749" cy="6773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Bahnschrift" panose="020B0502040204020203" pitchFamily="34" charset="0"/>
                <a:ea typeface="+mj-ea"/>
              </a:rPr>
              <a:t>Review</a:t>
            </a:r>
            <a:endParaRPr lang="ko-KR" altLang="en-US" sz="3200" dirty="0">
              <a:solidFill>
                <a:schemeClr val="tx1"/>
              </a:solidFill>
              <a:latin typeface="Bahnschrift" panose="020B0502040204020203" pitchFamily="34" charset="0"/>
              <a:ea typeface="+mj-ea"/>
            </a:endParaRPr>
          </a:p>
        </p:txBody>
      </p:sp>
      <p:sp>
        <p:nvSpPr>
          <p:cNvPr id="117" name="타원 116"/>
          <p:cNvSpPr/>
          <p:nvPr/>
        </p:nvSpPr>
        <p:spPr>
          <a:xfrm>
            <a:off x="1689001" y="5035008"/>
            <a:ext cx="287866" cy="27093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119" name="꺾인 연결선 118"/>
          <p:cNvCxnSpPr>
            <a:stCxn id="7" idx="0"/>
            <a:endCxn id="10" idx="0"/>
          </p:cNvCxnSpPr>
          <p:nvPr/>
        </p:nvCxnSpPr>
        <p:spPr>
          <a:xfrm rot="5400000" flipH="1" flipV="1">
            <a:off x="1820703" y="4877322"/>
            <a:ext cx="12700" cy="1134521"/>
          </a:xfrm>
          <a:prstGeom prst="bentConnector3">
            <a:avLst>
              <a:gd name="adj1" fmla="val 79998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타원 120"/>
          <p:cNvSpPr/>
          <p:nvPr/>
        </p:nvSpPr>
        <p:spPr>
          <a:xfrm>
            <a:off x="3196612" y="5035008"/>
            <a:ext cx="287866" cy="27093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2" name="타원 121"/>
          <p:cNvSpPr/>
          <p:nvPr/>
        </p:nvSpPr>
        <p:spPr>
          <a:xfrm>
            <a:off x="4711559" y="5035008"/>
            <a:ext cx="287866" cy="27093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3" name="타원 122"/>
          <p:cNvSpPr/>
          <p:nvPr/>
        </p:nvSpPr>
        <p:spPr>
          <a:xfrm>
            <a:off x="6211734" y="5035008"/>
            <a:ext cx="287866" cy="27093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129" name="꺾인 연결선 128"/>
          <p:cNvCxnSpPr>
            <a:stCxn id="11" idx="0"/>
            <a:endCxn id="14" idx="0"/>
          </p:cNvCxnSpPr>
          <p:nvPr/>
        </p:nvCxnSpPr>
        <p:spPr>
          <a:xfrm rot="5400000" flipH="1" flipV="1">
            <a:off x="3329900" y="4883642"/>
            <a:ext cx="12700" cy="1121881"/>
          </a:xfrm>
          <a:prstGeom prst="bentConnector3">
            <a:avLst>
              <a:gd name="adj1" fmla="val 86665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꺾인 연결선 131"/>
          <p:cNvCxnSpPr>
            <a:stCxn id="15" idx="0"/>
            <a:endCxn id="18" idx="0"/>
          </p:cNvCxnSpPr>
          <p:nvPr/>
        </p:nvCxnSpPr>
        <p:spPr>
          <a:xfrm rot="5400000" flipH="1" flipV="1">
            <a:off x="4843331" y="4873088"/>
            <a:ext cx="12700" cy="1142988"/>
          </a:xfrm>
          <a:prstGeom prst="bentConnector3">
            <a:avLst>
              <a:gd name="adj1" fmla="val 86666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꺾인 연결선 134"/>
          <p:cNvCxnSpPr>
            <a:stCxn id="19" idx="0"/>
            <a:endCxn id="22" idx="0"/>
          </p:cNvCxnSpPr>
          <p:nvPr/>
        </p:nvCxnSpPr>
        <p:spPr>
          <a:xfrm rot="5400000" flipH="1" flipV="1">
            <a:off x="6373635" y="4877322"/>
            <a:ext cx="12700" cy="1134521"/>
          </a:xfrm>
          <a:prstGeom prst="bentConnector3">
            <a:avLst>
              <a:gd name="adj1" fmla="val 86665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346120" y="5437689"/>
            <a:ext cx="695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j-ea"/>
                <a:ea typeface="+mj-ea"/>
              </a:rPr>
              <a:t>차량</a:t>
            </a:r>
          </a:p>
        </p:txBody>
      </p:sp>
      <p:cxnSp>
        <p:nvCxnSpPr>
          <p:cNvPr id="139" name="꺾인 연결선 138"/>
          <p:cNvCxnSpPr>
            <a:stCxn id="32" idx="0"/>
            <a:endCxn id="35" idx="0"/>
          </p:cNvCxnSpPr>
          <p:nvPr/>
        </p:nvCxnSpPr>
        <p:spPr>
          <a:xfrm rot="5400000" flipH="1" flipV="1">
            <a:off x="1820703" y="3319455"/>
            <a:ext cx="12700" cy="1134521"/>
          </a:xfrm>
          <a:prstGeom prst="bentConnector3">
            <a:avLst>
              <a:gd name="adj1" fmla="val 97498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꺾인 연결선 141"/>
          <p:cNvCxnSpPr>
            <a:stCxn id="36" idx="0"/>
            <a:endCxn id="39" idx="0"/>
          </p:cNvCxnSpPr>
          <p:nvPr/>
        </p:nvCxnSpPr>
        <p:spPr>
          <a:xfrm rot="5400000" flipH="1" flipV="1">
            <a:off x="3329900" y="3325775"/>
            <a:ext cx="12700" cy="1121881"/>
          </a:xfrm>
          <a:prstGeom prst="bentConnector3">
            <a:avLst>
              <a:gd name="adj1" fmla="val 104998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꺾인 연결선 144"/>
          <p:cNvCxnSpPr>
            <a:stCxn id="40" idx="0"/>
            <a:endCxn id="43" idx="0"/>
          </p:cNvCxnSpPr>
          <p:nvPr/>
        </p:nvCxnSpPr>
        <p:spPr>
          <a:xfrm rot="5400000" flipH="1" flipV="1">
            <a:off x="4843331" y="3315221"/>
            <a:ext cx="12700" cy="1142988"/>
          </a:xfrm>
          <a:prstGeom prst="bentConnector3">
            <a:avLst>
              <a:gd name="adj1" fmla="val 1125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꺾인 연결선 147"/>
          <p:cNvCxnSpPr>
            <a:stCxn id="44" idx="0"/>
            <a:endCxn id="47" idx="0"/>
          </p:cNvCxnSpPr>
          <p:nvPr/>
        </p:nvCxnSpPr>
        <p:spPr>
          <a:xfrm rot="5400000" flipH="1" flipV="1">
            <a:off x="6373635" y="3319455"/>
            <a:ext cx="12700" cy="1134521"/>
          </a:xfrm>
          <a:prstGeom prst="bentConnector3">
            <a:avLst>
              <a:gd name="adj1" fmla="val 119998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타원 153"/>
          <p:cNvSpPr/>
          <p:nvPr/>
        </p:nvSpPr>
        <p:spPr>
          <a:xfrm>
            <a:off x="1689001" y="3434270"/>
            <a:ext cx="287866" cy="27093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5" name="타원 154"/>
          <p:cNvSpPr/>
          <p:nvPr/>
        </p:nvSpPr>
        <p:spPr>
          <a:xfrm>
            <a:off x="3196612" y="3434270"/>
            <a:ext cx="287866" cy="27093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6" name="타원 155"/>
          <p:cNvSpPr/>
          <p:nvPr/>
        </p:nvSpPr>
        <p:spPr>
          <a:xfrm>
            <a:off x="4711559" y="3434270"/>
            <a:ext cx="287866" cy="27093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7" name="타원 156"/>
          <p:cNvSpPr/>
          <p:nvPr/>
        </p:nvSpPr>
        <p:spPr>
          <a:xfrm>
            <a:off x="6211734" y="3434270"/>
            <a:ext cx="287866" cy="27093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8" name="TextBox 157"/>
          <p:cNvSpPr txBox="1"/>
          <p:nvPr/>
        </p:nvSpPr>
        <p:spPr>
          <a:xfrm>
            <a:off x="200693" y="3874015"/>
            <a:ext cx="8812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j-ea"/>
                <a:ea typeface="+mj-ea"/>
              </a:rPr>
              <a:t>신호등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8388143" y="5411344"/>
            <a:ext cx="734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보행자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448557" y="5029388"/>
            <a:ext cx="515068" cy="43088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100" dirty="0">
                <a:latin typeface="+mj-ea"/>
                <a:ea typeface="+mj-ea"/>
              </a:rPr>
              <a:t>가속</a:t>
            </a:r>
            <a:endParaRPr lang="en-US" altLang="ko-KR" sz="1100" dirty="0">
              <a:latin typeface="+mj-ea"/>
              <a:ea typeface="+mj-ea"/>
            </a:endParaRPr>
          </a:p>
          <a:p>
            <a:pPr algn="ctr"/>
            <a:r>
              <a:rPr lang="ko-KR" altLang="en-US" sz="1100" dirty="0">
                <a:latin typeface="+mj-ea"/>
                <a:ea typeface="+mj-ea"/>
              </a:rPr>
              <a:t>스위치</a:t>
            </a:r>
          </a:p>
        </p:txBody>
      </p:sp>
      <p:pic>
        <p:nvPicPr>
          <p:cNvPr id="114" name="Picture 2" descr="ARDUnity Project: 버저(Buzzer) 다루기">
            <a:extLst>
              <a:ext uri="{FF2B5EF4-FFF2-40B4-BE49-F238E27FC236}">
                <a16:creationId xmlns:a16="http://schemas.microsoft.com/office/drawing/2014/main" id="{0825D90A-367E-7868-04C9-2FB085220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524" y="1952900"/>
            <a:ext cx="910399" cy="910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2" descr="ARDUnity Project: 버저(Buzzer) 다루기">
            <a:extLst>
              <a:ext uri="{FF2B5EF4-FFF2-40B4-BE49-F238E27FC236}">
                <a16:creationId xmlns:a16="http://schemas.microsoft.com/office/drawing/2014/main" id="{0825D90A-367E-7868-04C9-2FB085220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550" y="1952900"/>
            <a:ext cx="910399" cy="910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261763" y="1635943"/>
            <a:ext cx="1167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속도위반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563318" y="1635943"/>
            <a:ext cx="1391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+mj-ea"/>
                <a:ea typeface="+mj-ea"/>
              </a:rPr>
              <a:t>보행자경고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2623732" y="2862755"/>
            <a:ext cx="347131" cy="3894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LEDG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8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2983032" y="2886339"/>
            <a:ext cx="1657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긴급차량 신호</a:t>
            </a:r>
          </a:p>
        </p:txBody>
      </p:sp>
    </p:spTree>
    <p:extLst>
      <p:ext uri="{BB962C8B-B14F-4D97-AF65-F5344CB8AC3E}">
        <p14:creationId xmlns:p14="http://schemas.microsoft.com/office/powerpoint/2010/main" val="29862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269831"/>
            <a:ext cx="4552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+mj-ea"/>
                <a:ea typeface="+mj-ea"/>
              </a:rPr>
              <a:t>피드백 </a:t>
            </a:r>
            <a:r>
              <a:rPr lang="en-US" altLang="ko-KR" sz="3200" dirty="0">
                <a:latin typeface="+mj-ea"/>
                <a:ea typeface="+mj-ea"/>
              </a:rPr>
              <a:t>: </a:t>
            </a:r>
            <a:r>
              <a:rPr lang="ko-KR" altLang="en-US" sz="3200" dirty="0">
                <a:latin typeface="+mj-ea"/>
                <a:ea typeface="+mj-ea"/>
              </a:rPr>
              <a:t>랜덤 속도 출력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97" y="1979295"/>
            <a:ext cx="2603183" cy="107667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97" y="3189509"/>
            <a:ext cx="5895023" cy="120412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90500" y="1569720"/>
            <a:ext cx="311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Bahnschrift" panose="020B0502040204020203" pitchFamily="34" charset="0"/>
              </a:rPr>
              <a:t>Top module(</a:t>
            </a:r>
            <a:r>
              <a:rPr lang="ko-KR" altLang="en-US" dirty="0">
                <a:latin typeface="+mj-ea"/>
                <a:ea typeface="+mj-ea"/>
              </a:rPr>
              <a:t>전</a:t>
            </a:r>
            <a:r>
              <a:rPr lang="en-US" altLang="ko-KR" dirty="0">
                <a:latin typeface="Bahnschrift" panose="020B0502040204020203" pitchFamily="34" charset="0"/>
              </a:rPr>
              <a:t>)</a:t>
            </a:r>
            <a:endParaRPr lang="ko-KR" altLang="en-US" dirty="0">
              <a:latin typeface="Bahnschrift" panose="020B0502040204020203" pitchFamily="34" charset="0"/>
            </a:endParaRPr>
          </a:p>
        </p:txBody>
      </p:sp>
      <p:sp>
        <p:nvSpPr>
          <p:cNvPr id="15" name="오른쪽 화살표 14"/>
          <p:cNvSpPr/>
          <p:nvPr/>
        </p:nvSpPr>
        <p:spPr>
          <a:xfrm>
            <a:off x="4829809" y="2867025"/>
            <a:ext cx="1158875" cy="3224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6225" y="562218"/>
            <a:ext cx="5235692" cy="547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95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269831"/>
            <a:ext cx="4552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+mj-ea"/>
                <a:ea typeface="+mj-ea"/>
              </a:rPr>
              <a:t>피드백 </a:t>
            </a:r>
            <a:r>
              <a:rPr lang="en-US" altLang="ko-KR" sz="3200" dirty="0">
                <a:latin typeface="+mj-ea"/>
                <a:ea typeface="+mj-ea"/>
              </a:rPr>
              <a:t>: </a:t>
            </a:r>
            <a:r>
              <a:rPr lang="ko-KR" altLang="en-US" sz="3200" dirty="0">
                <a:latin typeface="+mj-ea"/>
                <a:ea typeface="+mj-ea"/>
              </a:rPr>
              <a:t>랜덤 속도 출력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76975" y="1572687"/>
            <a:ext cx="311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Bahnschrift" panose="020B0502040204020203" pitchFamily="34" charset="0"/>
              </a:rPr>
              <a:t>Top module(</a:t>
            </a:r>
            <a:r>
              <a:rPr lang="ko-KR" altLang="en-US" dirty="0">
                <a:latin typeface="+mj-ea"/>
                <a:ea typeface="+mj-ea"/>
              </a:rPr>
              <a:t>개선 후</a:t>
            </a:r>
            <a:r>
              <a:rPr lang="en-US" altLang="ko-KR" dirty="0">
                <a:latin typeface="Bahnschrift" panose="020B0502040204020203" pitchFamily="34" charset="0"/>
              </a:rPr>
              <a:t>)</a:t>
            </a:r>
            <a:endParaRPr lang="ko-KR" altLang="en-US" dirty="0">
              <a:latin typeface="Bahnschrift" panose="020B0502040204020203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336869"/>
            <a:ext cx="5566915" cy="425880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12997" y="5144823"/>
            <a:ext cx="4495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Bahnschrift" panose="020B0502040204020203" pitchFamily="34" charset="0"/>
              </a:rPr>
              <a:t>(=20)</a:t>
            </a:r>
            <a:endParaRPr lang="ko-KR" altLang="en-US" sz="1100" dirty="0">
              <a:latin typeface="Bahnschrift" panose="020B0502040204020203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975" y="2420704"/>
            <a:ext cx="5434012" cy="586355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4"/>
          <a:srcRect r="1429" b="56027"/>
          <a:stretch/>
        </p:blipFill>
        <p:spPr>
          <a:xfrm>
            <a:off x="6276975" y="1942693"/>
            <a:ext cx="2565979" cy="47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270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969" y="275187"/>
            <a:ext cx="6448425" cy="598170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3177766" y="2163778"/>
            <a:ext cx="506994" cy="4526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684760" y="4210332"/>
            <a:ext cx="506994" cy="4526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567881" y="3902044"/>
            <a:ext cx="479834" cy="38024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 rot="20886054">
            <a:off x="5471149" y="2777150"/>
            <a:ext cx="238407" cy="9777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 rot="1370948">
            <a:off x="4191754" y="2390114"/>
            <a:ext cx="878187" cy="2263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 rot="150346">
            <a:off x="6228784" y="3902044"/>
            <a:ext cx="606582" cy="1086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9012394" y="4617738"/>
            <a:ext cx="2353901" cy="139696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아파트 단지</a:t>
            </a:r>
          </a:p>
        </p:txBody>
      </p:sp>
      <p:sp>
        <p:nvSpPr>
          <p:cNvPr id="12" name="오른쪽 화살표 11"/>
          <p:cNvSpPr/>
          <p:nvPr/>
        </p:nvSpPr>
        <p:spPr>
          <a:xfrm rot="2725700">
            <a:off x="6926668" y="4368308"/>
            <a:ext cx="1030560" cy="1793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203166" y="1254886"/>
            <a:ext cx="506994" cy="4617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80902" y="4230669"/>
            <a:ext cx="8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Bahnschrift" panose="020B0502040204020203" pitchFamily="34" charset="0"/>
                <a:ea typeface="+mj-ea"/>
              </a:rPr>
              <a:t>target</a:t>
            </a:r>
            <a:endParaRPr lang="ko-KR" altLang="en-US" dirty="0">
              <a:latin typeface="Bahnschrift" panose="020B0502040204020203" pitchFamily="34" charset="0"/>
              <a:ea typeface="+mj-ea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451" y="275187"/>
            <a:ext cx="513397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11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79963" y="1042468"/>
            <a:ext cx="584200" cy="74506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Bahnschrift" panose="020B0502040204020203" pitchFamily="34" charset="0"/>
              </a:rPr>
              <a:t>SW17</a:t>
            </a:r>
            <a:endParaRPr lang="ko-KR" altLang="en-US" sz="14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31378" y="1048819"/>
            <a:ext cx="603245" cy="74506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Bahnschrift" panose="020B0502040204020203" pitchFamily="34" charset="0"/>
              </a:rPr>
              <a:t>SW13</a:t>
            </a:r>
            <a:endParaRPr lang="ko-KR" altLang="en-US" sz="14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01838" y="1042468"/>
            <a:ext cx="599002" cy="74506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Bahnschrift" panose="020B0502040204020203" pitchFamily="34" charset="0"/>
              </a:rPr>
              <a:t>SW9</a:t>
            </a:r>
            <a:endParaRPr lang="ko-KR" altLang="en-US" sz="14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768055" y="1042468"/>
            <a:ext cx="592701" cy="74506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Bahnschrift" panose="020B0502040204020203" pitchFamily="34" charset="0"/>
              </a:rPr>
              <a:t>SW5</a:t>
            </a:r>
            <a:endParaRPr lang="ko-KR" altLang="en-US" sz="14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2386" y="2274838"/>
            <a:ext cx="70327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- </a:t>
            </a:r>
            <a:r>
              <a:rPr lang="ko-KR" altLang="en-US" dirty="0">
                <a:latin typeface="+mj-ea"/>
                <a:ea typeface="+mj-ea"/>
              </a:rPr>
              <a:t>올리면 긴급차량 </a:t>
            </a:r>
            <a:r>
              <a:rPr lang="ko-KR" altLang="en-US" dirty="0" err="1">
                <a:latin typeface="+mj-ea"/>
                <a:ea typeface="+mj-ea"/>
              </a:rPr>
              <a:t>우선신호</a:t>
            </a:r>
            <a:r>
              <a:rPr lang="ko-KR" altLang="en-US" dirty="0">
                <a:latin typeface="+mj-ea"/>
                <a:ea typeface="+mj-ea"/>
              </a:rPr>
              <a:t> 시스템 작동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- </a:t>
            </a:r>
            <a:r>
              <a:rPr lang="ko-KR" altLang="en-US" dirty="0">
                <a:latin typeface="+mj-ea"/>
                <a:ea typeface="+mj-ea"/>
              </a:rPr>
              <a:t>현재 신호의 시간 정지</a:t>
            </a: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ko-KR" altLang="en-US" dirty="0">
                <a:latin typeface="+mj-ea"/>
                <a:ea typeface="+mj-ea"/>
              </a:rPr>
              <a:t>횡단보도 시간</a:t>
            </a:r>
            <a:r>
              <a:rPr lang="en-US" altLang="ko-KR" dirty="0">
                <a:latin typeface="+mj-ea"/>
                <a:ea typeface="+mj-ea"/>
              </a:rPr>
              <a:t>)</a:t>
            </a:r>
          </a:p>
          <a:p>
            <a:r>
              <a:rPr lang="en-US" altLang="ko-KR" dirty="0">
                <a:latin typeface="+mj-ea"/>
                <a:ea typeface="+mj-ea"/>
              </a:rPr>
              <a:t>- </a:t>
            </a:r>
            <a:r>
              <a:rPr lang="ko-KR" altLang="en-US" dirty="0">
                <a:latin typeface="+mj-ea"/>
                <a:ea typeface="+mj-ea"/>
              </a:rPr>
              <a:t>해당 </a:t>
            </a:r>
            <a:r>
              <a:rPr lang="ko-KR" altLang="en-US" dirty="0" err="1">
                <a:latin typeface="+mj-ea"/>
                <a:ea typeface="+mj-ea"/>
              </a:rPr>
              <a:t>차로로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ko-KR" altLang="en-US" dirty="0" err="1">
                <a:latin typeface="+mj-ea"/>
                <a:ea typeface="+mj-ea"/>
              </a:rPr>
              <a:t>초록불</a:t>
            </a:r>
            <a:r>
              <a:rPr lang="ko-KR" altLang="en-US" dirty="0">
                <a:latin typeface="+mj-ea"/>
                <a:ea typeface="+mj-ea"/>
              </a:rPr>
              <a:t> 고정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- </a:t>
            </a:r>
            <a:r>
              <a:rPr lang="ko-KR" altLang="en-US" dirty="0">
                <a:latin typeface="+mj-ea"/>
                <a:ea typeface="+mj-ea"/>
              </a:rPr>
              <a:t>해당 횡단보도 신호로 변경</a:t>
            </a:r>
            <a:endParaRPr lang="en-US" altLang="ko-KR" dirty="0">
              <a:latin typeface="+mj-ea"/>
              <a:ea typeface="+mj-ea"/>
            </a:endParaRPr>
          </a:p>
        </p:txBody>
      </p:sp>
      <p:cxnSp>
        <p:nvCxnSpPr>
          <p:cNvPr id="14" name="직선 화살표 연결선 13"/>
          <p:cNvCxnSpPr>
            <a:stCxn id="4" idx="2"/>
          </p:cNvCxnSpPr>
          <p:nvPr/>
        </p:nvCxnSpPr>
        <p:spPr>
          <a:xfrm>
            <a:off x="1772063" y="1787534"/>
            <a:ext cx="0" cy="38576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2533000" y="1787534"/>
            <a:ext cx="0" cy="38576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3301339" y="1787534"/>
            <a:ext cx="0" cy="38576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4056908" y="1787534"/>
            <a:ext cx="0" cy="38576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1079877" y="5444582"/>
            <a:ext cx="347131" cy="3894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SW17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452406" y="5444582"/>
            <a:ext cx="347131" cy="3894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SW16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833402" y="5444582"/>
            <a:ext cx="347131" cy="3894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SW15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214398" y="5444582"/>
            <a:ext cx="347131" cy="3894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SW14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595394" y="5444582"/>
            <a:ext cx="347131" cy="3894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SW13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976390" y="5444582"/>
            <a:ext cx="347131" cy="3894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SW12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344746" y="5444582"/>
            <a:ext cx="347131" cy="3894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SW11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717275" y="5444582"/>
            <a:ext cx="347131" cy="3894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SW10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098271" y="5444582"/>
            <a:ext cx="347131" cy="3894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SW9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479267" y="5444582"/>
            <a:ext cx="347131" cy="3894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SW8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860263" y="5444582"/>
            <a:ext cx="347131" cy="3894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SW7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241259" y="5444582"/>
            <a:ext cx="347131" cy="3894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SW6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632809" y="5444582"/>
            <a:ext cx="347131" cy="3894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SW5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005338" y="5444582"/>
            <a:ext cx="347131" cy="3894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SW4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386334" y="5444582"/>
            <a:ext cx="347131" cy="3894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SW3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767330" y="5444582"/>
            <a:ext cx="347131" cy="3894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SW2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079877" y="4266224"/>
            <a:ext cx="347131" cy="3894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LEDR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17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452406" y="4266224"/>
            <a:ext cx="347131" cy="3894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LEDR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16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833402" y="4266224"/>
            <a:ext cx="347131" cy="3894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LEDR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15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214398" y="4266224"/>
            <a:ext cx="347131" cy="3894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LEDR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14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595394" y="4266224"/>
            <a:ext cx="347131" cy="3894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LEDR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13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976390" y="4266224"/>
            <a:ext cx="347131" cy="3894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LEDR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12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344746" y="4266224"/>
            <a:ext cx="347131" cy="3894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LEDR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11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717275" y="4266224"/>
            <a:ext cx="347131" cy="3894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LEDR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10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098271" y="4266224"/>
            <a:ext cx="347131" cy="3894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LEDR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9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479267" y="4266224"/>
            <a:ext cx="347131" cy="3894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LEDR8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860263" y="4266224"/>
            <a:ext cx="347131" cy="3894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LEDR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7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241259" y="4266224"/>
            <a:ext cx="347131" cy="3894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LEDR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6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632809" y="4266224"/>
            <a:ext cx="347131" cy="3894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LEDR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5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005338" y="4266224"/>
            <a:ext cx="347131" cy="3894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LEDR4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386334" y="4266224"/>
            <a:ext cx="347131" cy="3894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LEDR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3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767330" y="4266224"/>
            <a:ext cx="347131" cy="3894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LEDR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2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68" name="꺾인 연결선 67"/>
          <p:cNvCxnSpPr>
            <a:stCxn id="50" idx="0"/>
            <a:endCxn id="53" idx="0"/>
          </p:cNvCxnSpPr>
          <p:nvPr/>
        </p:nvCxnSpPr>
        <p:spPr>
          <a:xfrm rot="5400000" flipH="1" flipV="1">
            <a:off x="1820703" y="3698964"/>
            <a:ext cx="12700" cy="1134521"/>
          </a:xfrm>
          <a:prstGeom prst="bentConnector3">
            <a:avLst>
              <a:gd name="adj1" fmla="val 97498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54" idx="0"/>
            <a:endCxn id="57" idx="0"/>
          </p:cNvCxnSpPr>
          <p:nvPr/>
        </p:nvCxnSpPr>
        <p:spPr>
          <a:xfrm rot="5400000" flipH="1" flipV="1">
            <a:off x="3329900" y="3705284"/>
            <a:ext cx="12700" cy="1121881"/>
          </a:xfrm>
          <a:prstGeom prst="bentConnector3">
            <a:avLst>
              <a:gd name="adj1" fmla="val 104998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>
            <a:cxnSpLocks/>
          </p:cNvCxnSpPr>
          <p:nvPr/>
        </p:nvCxnSpPr>
        <p:spPr>
          <a:xfrm rot="5400000" flipH="1" flipV="1">
            <a:off x="4853913" y="3707430"/>
            <a:ext cx="12700" cy="1142988"/>
          </a:xfrm>
          <a:prstGeom prst="bentConnector3">
            <a:avLst>
              <a:gd name="adj1" fmla="val 1125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stCxn id="62" idx="0"/>
            <a:endCxn id="65" idx="0"/>
          </p:cNvCxnSpPr>
          <p:nvPr/>
        </p:nvCxnSpPr>
        <p:spPr>
          <a:xfrm rot="5400000" flipH="1" flipV="1">
            <a:off x="6373635" y="3698964"/>
            <a:ext cx="12700" cy="1134521"/>
          </a:xfrm>
          <a:prstGeom prst="bentConnector3">
            <a:avLst>
              <a:gd name="adj1" fmla="val 119998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/>
          <p:cNvSpPr/>
          <p:nvPr/>
        </p:nvSpPr>
        <p:spPr>
          <a:xfrm>
            <a:off x="1689001" y="3813779"/>
            <a:ext cx="287866" cy="27093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5" name="타원 74"/>
          <p:cNvSpPr/>
          <p:nvPr/>
        </p:nvSpPr>
        <p:spPr>
          <a:xfrm>
            <a:off x="3196612" y="3813779"/>
            <a:ext cx="287866" cy="27093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6" name="타원 75"/>
          <p:cNvSpPr/>
          <p:nvPr/>
        </p:nvSpPr>
        <p:spPr>
          <a:xfrm>
            <a:off x="4711559" y="3813779"/>
            <a:ext cx="287866" cy="27093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7" name="타원 76"/>
          <p:cNvSpPr/>
          <p:nvPr/>
        </p:nvSpPr>
        <p:spPr>
          <a:xfrm>
            <a:off x="6208536" y="3813779"/>
            <a:ext cx="287866" cy="27093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205447" y="4306861"/>
            <a:ext cx="874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+mj-ea"/>
                <a:ea typeface="+mj-ea"/>
              </a:rPr>
              <a:t>신호등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46120" y="5437689"/>
            <a:ext cx="695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+mj-ea"/>
                <a:ea typeface="+mj-ea"/>
              </a:rPr>
              <a:t>차량</a:t>
            </a:r>
          </a:p>
        </p:txBody>
      </p:sp>
      <p:cxnSp>
        <p:nvCxnSpPr>
          <p:cNvPr id="81" name="직선 연결선 80"/>
          <p:cNvCxnSpPr/>
          <p:nvPr/>
        </p:nvCxnSpPr>
        <p:spPr>
          <a:xfrm>
            <a:off x="2585173" y="5232400"/>
            <a:ext cx="0" cy="8699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4088092" y="5232400"/>
            <a:ext cx="0" cy="8699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5616311" y="5232400"/>
            <a:ext cx="0" cy="8699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33399" y="269831"/>
            <a:ext cx="6705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+mj-ea"/>
                <a:ea typeface="+mj-ea"/>
              </a:rPr>
              <a:t>피드백 </a:t>
            </a:r>
            <a:r>
              <a:rPr lang="en-US" altLang="ko-KR" sz="3200" dirty="0">
                <a:latin typeface="+mj-ea"/>
                <a:ea typeface="+mj-ea"/>
              </a:rPr>
              <a:t>: </a:t>
            </a:r>
            <a:r>
              <a:rPr lang="ko-KR" altLang="en-US" sz="3200" dirty="0">
                <a:latin typeface="+mj-ea"/>
                <a:ea typeface="+mj-ea"/>
              </a:rPr>
              <a:t>긴급차량 </a:t>
            </a:r>
            <a:r>
              <a:rPr lang="ko-KR" altLang="en-US" sz="3200" dirty="0" err="1">
                <a:latin typeface="+mj-ea"/>
                <a:ea typeface="+mj-ea"/>
              </a:rPr>
              <a:t>우선신호</a:t>
            </a:r>
            <a:r>
              <a:rPr lang="ko-KR" altLang="en-US" sz="3200" dirty="0">
                <a:latin typeface="+mj-ea"/>
                <a:ea typeface="+mj-ea"/>
              </a:rPr>
              <a:t> 시스템</a:t>
            </a:r>
          </a:p>
        </p:txBody>
      </p:sp>
      <p:cxnSp>
        <p:nvCxnSpPr>
          <p:cNvPr id="73" name="직선 화살표 연결선 72"/>
          <p:cNvCxnSpPr/>
          <p:nvPr/>
        </p:nvCxnSpPr>
        <p:spPr>
          <a:xfrm>
            <a:off x="1247443" y="5196273"/>
            <a:ext cx="0" cy="24141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2771001" y="5196273"/>
            <a:ext cx="0" cy="24141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/>
          <p:nvPr/>
        </p:nvCxnSpPr>
        <p:spPr>
          <a:xfrm>
            <a:off x="4288769" y="5196273"/>
            <a:ext cx="0" cy="24141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>
            <a:off x="5812724" y="5196273"/>
            <a:ext cx="0" cy="24141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7238875" y="4843730"/>
            <a:ext cx="347131" cy="3894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LEDG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8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756643" y="4715298"/>
            <a:ext cx="2544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시스템 작동 시 깜박임</a:t>
            </a:r>
            <a:endParaRPr lang="en-US" altLang="ko-KR" dirty="0">
              <a:latin typeface="+mj-ea"/>
              <a:ea typeface="+mj-ea"/>
            </a:endParaRPr>
          </a:p>
          <a:p>
            <a:pPr algn="ctr"/>
            <a:r>
              <a:rPr lang="en-US" altLang="ko-KR" dirty="0">
                <a:latin typeface="Bahnschrift" panose="020B0502040204020203" pitchFamily="34" charset="0"/>
                <a:ea typeface="+mj-ea"/>
              </a:rPr>
              <a:t>(f = 4Hz)</a:t>
            </a:r>
            <a:r>
              <a:rPr lang="en-US" altLang="ko-KR" dirty="0">
                <a:latin typeface="+mj-ea"/>
                <a:ea typeface="+mj-ea"/>
              </a:rPr>
              <a:t> </a:t>
            </a:r>
            <a:endParaRPr lang="ko-KR" altLang="en-US" dirty="0">
              <a:latin typeface="+mj-ea"/>
              <a:ea typeface="+mj-ea"/>
            </a:endParaRPr>
          </a:p>
        </p:txBody>
      </p:sp>
      <p:cxnSp>
        <p:nvCxnSpPr>
          <p:cNvPr id="9" name="직선 화살표 연결선 8"/>
          <p:cNvCxnSpPr>
            <a:stCxn id="2" idx="1"/>
            <a:endCxn id="66" idx="3"/>
          </p:cNvCxnSpPr>
          <p:nvPr/>
        </p:nvCxnSpPr>
        <p:spPr>
          <a:xfrm flipH="1">
            <a:off x="7586006" y="5038464"/>
            <a:ext cx="1170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254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56305" y="2461684"/>
            <a:ext cx="347131" cy="3894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SW17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28834" y="2461684"/>
            <a:ext cx="347131" cy="3894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SW16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909830" y="2461684"/>
            <a:ext cx="347131" cy="3894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SW15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90826" y="2461684"/>
            <a:ext cx="347131" cy="3894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SW14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671822" y="2461684"/>
            <a:ext cx="347131" cy="3894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SW13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052818" y="2461684"/>
            <a:ext cx="347131" cy="3894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SW12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421174" y="2461684"/>
            <a:ext cx="347131" cy="3894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SW11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93703" y="2461684"/>
            <a:ext cx="347131" cy="3894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SW10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174699" y="2461684"/>
            <a:ext cx="347131" cy="3894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SW9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555695" y="2461684"/>
            <a:ext cx="347131" cy="3894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SW8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936691" y="2461684"/>
            <a:ext cx="347131" cy="3894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SW7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317687" y="2461684"/>
            <a:ext cx="347131" cy="3894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SW6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709237" y="2461684"/>
            <a:ext cx="347131" cy="3894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SW5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081766" y="2461684"/>
            <a:ext cx="347131" cy="3894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SW4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462762" y="2461684"/>
            <a:ext cx="347131" cy="3894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SW3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843758" y="2461684"/>
            <a:ext cx="347131" cy="3894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SW2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56305" y="1283326"/>
            <a:ext cx="347131" cy="3894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LEDR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17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528834" y="1283326"/>
            <a:ext cx="347131" cy="3894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LEDR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16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909830" y="1283326"/>
            <a:ext cx="347131" cy="3894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LEDR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15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290826" y="1283326"/>
            <a:ext cx="347131" cy="3894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LEDR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14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671822" y="1283326"/>
            <a:ext cx="347131" cy="3894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LEDR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13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052818" y="1283326"/>
            <a:ext cx="347131" cy="3894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LEDR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12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421174" y="1283326"/>
            <a:ext cx="347131" cy="3894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LEDR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11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793703" y="1283326"/>
            <a:ext cx="347131" cy="3894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LEDR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10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174699" y="1283326"/>
            <a:ext cx="347131" cy="3894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LEDR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9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555695" y="1283326"/>
            <a:ext cx="347131" cy="3894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LEDR8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936691" y="1283326"/>
            <a:ext cx="347131" cy="3894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LEDR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7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317687" y="1283326"/>
            <a:ext cx="347131" cy="3894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LEDR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6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709237" y="1283326"/>
            <a:ext cx="347131" cy="3894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LEDR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5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081766" y="1283326"/>
            <a:ext cx="347131" cy="3894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LEDR4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462762" y="1283326"/>
            <a:ext cx="347131" cy="3894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LEDR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3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843758" y="1283326"/>
            <a:ext cx="347131" cy="3894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LEDR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2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36" name="꺾인 연결선 35"/>
          <p:cNvCxnSpPr>
            <a:stCxn id="20" idx="0"/>
            <a:endCxn id="23" idx="0"/>
          </p:cNvCxnSpPr>
          <p:nvPr/>
        </p:nvCxnSpPr>
        <p:spPr>
          <a:xfrm rot="5400000" flipH="1" flipV="1">
            <a:off x="1897131" y="716066"/>
            <a:ext cx="12700" cy="1134521"/>
          </a:xfrm>
          <a:prstGeom prst="bentConnector3">
            <a:avLst>
              <a:gd name="adj1" fmla="val 97498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24" idx="0"/>
            <a:endCxn id="27" idx="0"/>
          </p:cNvCxnSpPr>
          <p:nvPr/>
        </p:nvCxnSpPr>
        <p:spPr>
          <a:xfrm rot="5400000" flipH="1" flipV="1">
            <a:off x="3406328" y="722386"/>
            <a:ext cx="12700" cy="1121881"/>
          </a:xfrm>
          <a:prstGeom prst="bentConnector3">
            <a:avLst>
              <a:gd name="adj1" fmla="val 104998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cxnSpLocks/>
          </p:cNvCxnSpPr>
          <p:nvPr/>
        </p:nvCxnSpPr>
        <p:spPr>
          <a:xfrm rot="5400000" flipH="1" flipV="1">
            <a:off x="4930341" y="724532"/>
            <a:ext cx="12700" cy="1142988"/>
          </a:xfrm>
          <a:prstGeom prst="bentConnector3">
            <a:avLst>
              <a:gd name="adj1" fmla="val 1125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32" idx="0"/>
            <a:endCxn id="35" idx="0"/>
          </p:cNvCxnSpPr>
          <p:nvPr/>
        </p:nvCxnSpPr>
        <p:spPr>
          <a:xfrm rot="5400000" flipH="1" flipV="1">
            <a:off x="6450063" y="716066"/>
            <a:ext cx="12700" cy="1134521"/>
          </a:xfrm>
          <a:prstGeom prst="bentConnector3">
            <a:avLst>
              <a:gd name="adj1" fmla="val 119998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1765429" y="830881"/>
            <a:ext cx="287866" cy="27093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3273040" y="830881"/>
            <a:ext cx="287866" cy="27093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4787987" y="830881"/>
            <a:ext cx="287866" cy="27093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6284964" y="830881"/>
            <a:ext cx="287866" cy="27093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81875" y="1323963"/>
            <a:ext cx="874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+mj-ea"/>
                <a:ea typeface="+mj-ea"/>
              </a:rPr>
              <a:t>신호등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22548" y="2454791"/>
            <a:ext cx="695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+mj-ea"/>
                <a:ea typeface="+mj-ea"/>
              </a:rPr>
              <a:t>차량</a:t>
            </a:r>
          </a:p>
        </p:txBody>
      </p:sp>
      <p:cxnSp>
        <p:nvCxnSpPr>
          <p:cNvPr id="46" name="직선 연결선 45"/>
          <p:cNvCxnSpPr/>
          <p:nvPr/>
        </p:nvCxnSpPr>
        <p:spPr>
          <a:xfrm>
            <a:off x="2661601" y="2249502"/>
            <a:ext cx="0" cy="8699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4164520" y="2249502"/>
            <a:ext cx="0" cy="8699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5692739" y="2249502"/>
            <a:ext cx="0" cy="8699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1156305" y="5435704"/>
            <a:ext cx="347131" cy="3894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SW17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528834" y="5435704"/>
            <a:ext cx="347131" cy="3894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SW16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909830" y="5435704"/>
            <a:ext cx="347131" cy="3894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SW15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290826" y="5435704"/>
            <a:ext cx="347131" cy="3894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SW14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671822" y="5435704"/>
            <a:ext cx="347131" cy="3894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SW13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052818" y="5435704"/>
            <a:ext cx="347131" cy="3894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SW12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421174" y="5435704"/>
            <a:ext cx="347131" cy="3894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SW11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793703" y="5435704"/>
            <a:ext cx="347131" cy="3894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SW10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174699" y="5435704"/>
            <a:ext cx="347131" cy="3894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SW9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555695" y="5435704"/>
            <a:ext cx="347131" cy="3894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SW8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936691" y="5435704"/>
            <a:ext cx="347131" cy="3894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SW7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317687" y="5435704"/>
            <a:ext cx="347131" cy="3894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SW6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709237" y="5435704"/>
            <a:ext cx="347131" cy="3894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SW5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081766" y="5435704"/>
            <a:ext cx="347131" cy="3894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SW4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462762" y="5435704"/>
            <a:ext cx="347131" cy="3894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SW3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843758" y="5435704"/>
            <a:ext cx="347131" cy="3894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SW2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156305" y="4257346"/>
            <a:ext cx="347131" cy="3894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LEDR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17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528834" y="4257346"/>
            <a:ext cx="347131" cy="3894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LEDR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16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909830" y="4257346"/>
            <a:ext cx="347131" cy="3894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LEDR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15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290826" y="4257346"/>
            <a:ext cx="347131" cy="3894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LEDR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14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671822" y="4257346"/>
            <a:ext cx="347131" cy="3894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LEDR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13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3052818" y="4257346"/>
            <a:ext cx="347131" cy="3894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LEDR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12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421174" y="4257346"/>
            <a:ext cx="347131" cy="3894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LEDR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11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793703" y="4257346"/>
            <a:ext cx="347131" cy="3894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LEDR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10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174699" y="4257346"/>
            <a:ext cx="347131" cy="3894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LEDR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9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555695" y="4257346"/>
            <a:ext cx="347131" cy="3894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LEDR8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4936691" y="4257346"/>
            <a:ext cx="347131" cy="3894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LEDR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7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5317687" y="4257346"/>
            <a:ext cx="347131" cy="3894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LEDR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6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709237" y="4257346"/>
            <a:ext cx="347131" cy="3894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LEDR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5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6081766" y="4257346"/>
            <a:ext cx="347131" cy="3894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LEDR4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6462762" y="4257346"/>
            <a:ext cx="347131" cy="3894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LEDR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3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843758" y="4257346"/>
            <a:ext cx="347131" cy="3894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LEDR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2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85" name="꺾인 연결선 84"/>
          <p:cNvCxnSpPr>
            <a:stCxn id="69" idx="0"/>
            <a:endCxn id="72" idx="0"/>
          </p:cNvCxnSpPr>
          <p:nvPr/>
        </p:nvCxnSpPr>
        <p:spPr>
          <a:xfrm rot="5400000" flipH="1" flipV="1">
            <a:off x="1897131" y="3690086"/>
            <a:ext cx="12700" cy="1134521"/>
          </a:xfrm>
          <a:prstGeom prst="bentConnector3">
            <a:avLst>
              <a:gd name="adj1" fmla="val 97498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85"/>
          <p:cNvCxnSpPr>
            <a:stCxn id="73" idx="0"/>
            <a:endCxn id="76" idx="0"/>
          </p:cNvCxnSpPr>
          <p:nvPr/>
        </p:nvCxnSpPr>
        <p:spPr>
          <a:xfrm rot="5400000" flipH="1" flipV="1">
            <a:off x="3406328" y="3696406"/>
            <a:ext cx="12700" cy="1121881"/>
          </a:xfrm>
          <a:prstGeom prst="bentConnector3">
            <a:avLst>
              <a:gd name="adj1" fmla="val 104998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cxnSpLocks/>
          </p:cNvCxnSpPr>
          <p:nvPr/>
        </p:nvCxnSpPr>
        <p:spPr>
          <a:xfrm rot="5400000" flipH="1" flipV="1">
            <a:off x="4930341" y="3698552"/>
            <a:ext cx="12700" cy="1142988"/>
          </a:xfrm>
          <a:prstGeom prst="bentConnector3">
            <a:avLst>
              <a:gd name="adj1" fmla="val 1125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>
            <a:stCxn id="81" idx="0"/>
            <a:endCxn id="84" idx="0"/>
          </p:cNvCxnSpPr>
          <p:nvPr/>
        </p:nvCxnSpPr>
        <p:spPr>
          <a:xfrm rot="5400000" flipH="1" flipV="1">
            <a:off x="6450063" y="3690086"/>
            <a:ext cx="12700" cy="1134521"/>
          </a:xfrm>
          <a:prstGeom prst="bentConnector3">
            <a:avLst>
              <a:gd name="adj1" fmla="val 119998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타원 88"/>
          <p:cNvSpPr/>
          <p:nvPr/>
        </p:nvSpPr>
        <p:spPr>
          <a:xfrm>
            <a:off x="1765429" y="3804901"/>
            <a:ext cx="287866" cy="27093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0" name="타원 89"/>
          <p:cNvSpPr/>
          <p:nvPr/>
        </p:nvSpPr>
        <p:spPr>
          <a:xfrm>
            <a:off x="3273040" y="3804901"/>
            <a:ext cx="287866" cy="27093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1" name="타원 90"/>
          <p:cNvSpPr/>
          <p:nvPr/>
        </p:nvSpPr>
        <p:spPr>
          <a:xfrm>
            <a:off x="4787987" y="3804901"/>
            <a:ext cx="287866" cy="27093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2" name="타원 91"/>
          <p:cNvSpPr/>
          <p:nvPr/>
        </p:nvSpPr>
        <p:spPr>
          <a:xfrm>
            <a:off x="6284964" y="3804901"/>
            <a:ext cx="287866" cy="27093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281875" y="4297983"/>
            <a:ext cx="874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+mj-ea"/>
                <a:ea typeface="+mj-ea"/>
              </a:rPr>
              <a:t>신호등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22548" y="5428811"/>
            <a:ext cx="695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+mj-ea"/>
                <a:ea typeface="+mj-ea"/>
              </a:rPr>
              <a:t>차량</a:t>
            </a:r>
          </a:p>
        </p:txBody>
      </p:sp>
      <p:cxnSp>
        <p:nvCxnSpPr>
          <p:cNvPr id="95" name="직선 연결선 94"/>
          <p:cNvCxnSpPr/>
          <p:nvPr/>
        </p:nvCxnSpPr>
        <p:spPr>
          <a:xfrm>
            <a:off x="2661601" y="5223522"/>
            <a:ext cx="0" cy="8699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4164520" y="5223522"/>
            <a:ext cx="0" cy="8699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5692739" y="5223522"/>
            <a:ext cx="0" cy="8699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/>
          <p:nvPr/>
        </p:nvCxnSpPr>
        <p:spPr>
          <a:xfrm>
            <a:off x="1323871" y="2859249"/>
            <a:ext cx="0" cy="24141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/>
          <p:nvPr/>
        </p:nvCxnSpPr>
        <p:spPr>
          <a:xfrm>
            <a:off x="2847429" y="2851152"/>
            <a:ext cx="0" cy="24141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/>
          <p:nvPr/>
        </p:nvCxnSpPr>
        <p:spPr>
          <a:xfrm>
            <a:off x="4365197" y="2850408"/>
            <a:ext cx="0" cy="24141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/>
          <p:nvPr/>
        </p:nvCxnSpPr>
        <p:spPr>
          <a:xfrm>
            <a:off x="5889152" y="2859249"/>
            <a:ext cx="0" cy="24141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타원 102"/>
          <p:cNvSpPr/>
          <p:nvPr/>
        </p:nvSpPr>
        <p:spPr>
          <a:xfrm>
            <a:off x="1182977" y="1687094"/>
            <a:ext cx="281788" cy="248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2710843" y="1687094"/>
            <a:ext cx="281788" cy="248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/>
          <p:cNvSpPr/>
          <p:nvPr/>
        </p:nvSpPr>
        <p:spPr>
          <a:xfrm>
            <a:off x="5748258" y="1687094"/>
            <a:ext cx="281788" cy="248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/>
          <p:cNvSpPr/>
          <p:nvPr/>
        </p:nvSpPr>
        <p:spPr>
          <a:xfrm>
            <a:off x="4973251" y="1687094"/>
            <a:ext cx="281788" cy="24857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0" name="직선 화살표 연결선 109"/>
          <p:cNvCxnSpPr/>
          <p:nvPr/>
        </p:nvCxnSpPr>
        <p:spPr>
          <a:xfrm flipV="1">
            <a:off x="1336220" y="5154832"/>
            <a:ext cx="0" cy="28087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타원 111"/>
          <p:cNvSpPr/>
          <p:nvPr/>
        </p:nvSpPr>
        <p:spPr>
          <a:xfrm>
            <a:off x="4207370" y="4663283"/>
            <a:ext cx="281788" cy="248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/>
          <p:cNvSpPr/>
          <p:nvPr/>
        </p:nvSpPr>
        <p:spPr>
          <a:xfrm>
            <a:off x="2710843" y="4663283"/>
            <a:ext cx="281788" cy="248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/>
          <p:cNvSpPr/>
          <p:nvPr/>
        </p:nvSpPr>
        <p:spPr>
          <a:xfrm>
            <a:off x="5748258" y="4663283"/>
            <a:ext cx="281788" cy="248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타원 114"/>
          <p:cNvSpPr/>
          <p:nvPr/>
        </p:nvSpPr>
        <p:spPr>
          <a:xfrm>
            <a:off x="1939851" y="4663283"/>
            <a:ext cx="281788" cy="24857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730239" y="3107015"/>
            <a:ext cx="1187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Bahnschrift" panose="020B0502040204020203" pitchFamily="34" charset="0"/>
              </a:rPr>
              <a:t>SW17 OFF</a:t>
            </a:r>
            <a:endParaRPr lang="ko-KR" altLang="en-US" dirty="0">
              <a:latin typeface="Bahnschrift" panose="020B0502040204020203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86010" y="5855262"/>
            <a:ext cx="1187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Bahnschrift" panose="020B0502040204020203" pitchFamily="34" charset="0"/>
              </a:rPr>
              <a:t>SW17 ON</a:t>
            </a:r>
            <a:endParaRPr lang="ko-KR" altLang="en-US" dirty="0">
              <a:latin typeface="Bahnschrift" panose="020B0502040204020203" pitchFamily="34" charset="0"/>
            </a:endParaRPr>
          </a:p>
        </p:txBody>
      </p:sp>
      <p:cxnSp>
        <p:nvCxnSpPr>
          <p:cNvPr id="118" name="직선 화살표 연결선 117"/>
          <p:cNvCxnSpPr/>
          <p:nvPr/>
        </p:nvCxnSpPr>
        <p:spPr>
          <a:xfrm>
            <a:off x="2847429" y="5817075"/>
            <a:ext cx="0" cy="24141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/>
          <p:nvPr/>
        </p:nvCxnSpPr>
        <p:spPr>
          <a:xfrm>
            <a:off x="4365197" y="5816331"/>
            <a:ext cx="0" cy="24141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/>
          <p:nvPr/>
        </p:nvCxnSpPr>
        <p:spPr>
          <a:xfrm>
            <a:off x="5889152" y="5825172"/>
            <a:ext cx="0" cy="24141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/>
          <p:cNvSpPr/>
          <p:nvPr/>
        </p:nvSpPr>
        <p:spPr>
          <a:xfrm>
            <a:off x="7273413" y="1860034"/>
            <a:ext cx="347131" cy="3894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LEDG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8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7273413" y="4834054"/>
            <a:ext cx="347131" cy="3894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LEDG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8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7676504" y="1845669"/>
            <a:ext cx="1187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Bahnschrift" panose="020B0502040204020203" pitchFamily="34" charset="0"/>
              </a:rPr>
              <a:t>OFF</a:t>
            </a:r>
            <a:endParaRPr lang="ko-KR" altLang="en-US" dirty="0">
              <a:latin typeface="Bahnschrift" panose="020B0502040204020203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7676504" y="4834054"/>
            <a:ext cx="1187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Bahnschrift" panose="020B0502040204020203" pitchFamily="34" charset="0"/>
              </a:rPr>
              <a:t>ON(4Hz)</a:t>
            </a:r>
            <a:endParaRPr lang="ko-KR" altLang="en-US" dirty="0">
              <a:latin typeface="Bahnschrift" panose="020B0502040204020203" pitchFamily="34" charset="0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8764287" y="1845669"/>
            <a:ext cx="347131" cy="3894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LEDG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7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9145283" y="1845669"/>
            <a:ext cx="347131" cy="3894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LEDG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6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9536833" y="1845669"/>
            <a:ext cx="347131" cy="3894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LEDG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5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9909362" y="1845669"/>
            <a:ext cx="347131" cy="3894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LEDG4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10290358" y="1845669"/>
            <a:ext cx="347131" cy="3894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LEDG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3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10671354" y="1845669"/>
            <a:ext cx="347131" cy="3894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LEDG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2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11052350" y="1845669"/>
            <a:ext cx="347131" cy="3894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LEDG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1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11433346" y="1845669"/>
            <a:ext cx="347131" cy="3894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LEDG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0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33" name="타원 132"/>
          <p:cNvSpPr/>
          <p:nvPr/>
        </p:nvSpPr>
        <p:spPr>
          <a:xfrm>
            <a:off x="11278937" y="1436095"/>
            <a:ext cx="287866" cy="2709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34" name="타원 133"/>
          <p:cNvSpPr/>
          <p:nvPr/>
        </p:nvSpPr>
        <p:spPr>
          <a:xfrm>
            <a:off x="10513602" y="1436094"/>
            <a:ext cx="287866" cy="2709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35" name="타원 134"/>
          <p:cNvSpPr/>
          <p:nvPr/>
        </p:nvSpPr>
        <p:spPr>
          <a:xfrm>
            <a:off x="9754287" y="1436094"/>
            <a:ext cx="287866" cy="2709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6" name="타원 135"/>
          <p:cNvSpPr/>
          <p:nvPr/>
        </p:nvSpPr>
        <p:spPr>
          <a:xfrm>
            <a:off x="8998367" y="1436094"/>
            <a:ext cx="287866" cy="2709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137" name="꺾인 연결선 136"/>
          <p:cNvCxnSpPr>
            <a:stCxn id="125" idx="0"/>
            <a:endCxn id="126" idx="0"/>
          </p:cNvCxnSpPr>
          <p:nvPr/>
        </p:nvCxnSpPr>
        <p:spPr>
          <a:xfrm rot="5400000" flipH="1" flipV="1">
            <a:off x="9128351" y="1655171"/>
            <a:ext cx="12700" cy="380996"/>
          </a:xfrm>
          <a:prstGeom prst="bentConnector3">
            <a:avLst>
              <a:gd name="adj1" fmla="val 1066669"/>
            </a:avLst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꺾인 연결선 137"/>
          <p:cNvCxnSpPr>
            <a:stCxn id="127" idx="0"/>
            <a:endCxn id="128" idx="0"/>
          </p:cNvCxnSpPr>
          <p:nvPr/>
        </p:nvCxnSpPr>
        <p:spPr>
          <a:xfrm rot="5400000" flipH="1" flipV="1">
            <a:off x="9896663" y="1659405"/>
            <a:ext cx="12700" cy="372529"/>
          </a:xfrm>
          <a:prstGeom prst="bentConnector3">
            <a:avLst>
              <a:gd name="adj1" fmla="val 1047882"/>
            </a:avLst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꺾인 연결선 138"/>
          <p:cNvCxnSpPr>
            <a:stCxn id="129" idx="0"/>
            <a:endCxn id="130" idx="0"/>
          </p:cNvCxnSpPr>
          <p:nvPr/>
        </p:nvCxnSpPr>
        <p:spPr>
          <a:xfrm rot="5400000" flipH="1" flipV="1">
            <a:off x="10654422" y="1655171"/>
            <a:ext cx="12700" cy="380996"/>
          </a:xfrm>
          <a:prstGeom prst="bentConnector3">
            <a:avLst>
              <a:gd name="adj1" fmla="val 1068748"/>
            </a:avLst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꺾인 연결선 139"/>
          <p:cNvCxnSpPr>
            <a:stCxn id="131" idx="0"/>
            <a:endCxn id="132" idx="0"/>
          </p:cNvCxnSpPr>
          <p:nvPr/>
        </p:nvCxnSpPr>
        <p:spPr>
          <a:xfrm rot="5400000" flipH="1" flipV="1">
            <a:off x="11416414" y="1655171"/>
            <a:ext cx="12700" cy="380996"/>
          </a:xfrm>
          <a:prstGeom prst="bentConnector3">
            <a:avLst>
              <a:gd name="adj1" fmla="val 1125000"/>
            </a:avLst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타원 159"/>
          <p:cNvSpPr/>
          <p:nvPr/>
        </p:nvSpPr>
        <p:spPr>
          <a:xfrm>
            <a:off x="10323029" y="2251681"/>
            <a:ext cx="281788" cy="24857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직사각형 160"/>
          <p:cNvSpPr/>
          <p:nvPr/>
        </p:nvSpPr>
        <p:spPr>
          <a:xfrm>
            <a:off x="8764287" y="4834054"/>
            <a:ext cx="347131" cy="3894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LEDG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7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9145283" y="4834054"/>
            <a:ext cx="347131" cy="3894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LEDG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6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9536833" y="4834054"/>
            <a:ext cx="347131" cy="3894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LEDG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5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9909362" y="4834054"/>
            <a:ext cx="347131" cy="3894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LEDG4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10290358" y="4834054"/>
            <a:ext cx="347131" cy="3894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LEDG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3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10671354" y="4834054"/>
            <a:ext cx="347131" cy="3894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LEDG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2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67" name="직사각형 166"/>
          <p:cNvSpPr/>
          <p:nvPr/>
        </p:nvSpPr>
        <p:spPr>
          <a:xfrm>
            <a:off x="11052350" y="4834054"/>
            <a:ext cx="347131" cy="3894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LEDG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1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68" name="직사각형 167"/>
          <p:cNvSpPr/>
          <p:nvPr/>
        </p:nvSpPr>
        <p:spPr>
          <a:xfrm>
            <a:off x="11433346" y="4834054"/>
            <a:ext cx="347131" cy="3894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LEDG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0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69" name="타원 168"/>
          <p:cNvSpPr/>
          <p:nvPr/>
        </p:nvSpPr>
        <p:spPr>
          <a:xfrm>
            <a:off x="11278937" y="4424480"/>
            <a:ext cx="287866" cy="2709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70" name="타원 169"/>
          <p:cNvSpPr/>
          <p:nvPr/>
        </p:nvSpPr>
        <p:spPr>
          <a:xfrm>
            <a:off x="10513602" y="4424479"/>
            <a:ext cx="287866" cy="2709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71" name="타원 170"/>
          <p:cNvSpPr/>
          <p:nvPr/>
        </p:nvSpPr>
        <p:spPr>
          <a:xfrm>
            <a:off x="9754287" y="4424479"/>
            <a:ext cx="287866" cy="2709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72" name="타원 171"/>
          <p:cNvSpPr/>
          <p:nvPr/>
        </p:nvSpPr>
        <p:spPr>
          <a:xfrm>
            <a:off x="8998367" y="4424479"/>
            <a:ext cx="287866" cy="2709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173" name="꺾인 연결선 172"/>
          <p:cNvCxnSpPr>
            <a:stCxn id="161" idx="0"/>
            <a:endCxn id="162" idx="0"/>
          </p:cNvCxnSpPr>
          <p:nvPr/>
        </p:nvCxnSpPr>
        <p:spPr>
          <a:xfrm rot="5400000" flipH="1" flipV="1">
            <a:off x="9128351" y="4643556"/>
            <a:ext cx="12700" cy="380996"/>
          </a:xfrm>
          <a:prstGeom prst="bentConnector3">
            <a:avLst>
              <a:gd name="adj1" fmla="val 1066669"/>
            </a:avLst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꺾인 연결선 173"/>
          <p:cNvCxnSpPr>
            <a:stCxn id="163" idx="0"/>
            <a:endCxn id="164" idx="0"/>
          </p:cNvCxnSpPr>
          <p:nvPr/>
        </p:nvCxnSpPr>
        <p:spPr>
          <a:xfrm rot="5400000" flipH="1" flipV="1">
            <a:off x="9896663" y="4647790"/>
            <a:ext cx="12700" cy="372529"/>
          </a:xfrm>
          <a:prstGeom prst="bentConnector3">
            <a:avLst>
              <a:gd name="adj1" fmla="val 1047882"/>
            </a:avLst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꺾인 연결선 174"/>
          <p:cNvCxnSpPr>
            <a:stCxn id="165" idx="0"/>
            <a:endCxn id="166" idx="0"/>
          </p:cNvCxnSpPr>
          <p:nvPr/>
        </p:nvCxnSpPr>
        <p:spPr>
          <a:xfrm rot="5400000" flipH="1" flipV="1">
            <a:off x="10654422" y="4643556"/>
            <a:ext cx="12700" cy="380996"/>
          </a:xfrm>
          <a:prstGeom prst="bentConnector3">
            <a:avLst>
              <a:gd name="adj1" fmla="val 1068748"/>
            </a:avLst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꺾인 연결선 175"/>
          <p:cNvCxnSpPr>
            <a:stCxn id="167" idx="0"/>
            <a:endCxn id="168" idx="0"/>
          </p:cNvCxnSpPr>
          <p:nvPr/>
        </p:nvCxnSpPr>
        <p:spPr>
          <a:xfrm rot="5400000" flipH="1" flipV="1">
            <a:off x="11416414" y="4643556"/>
            <a:ext cx="12700" cy="380996"/>
          </a:xfrm>
          <a:prstGeom prst="bentConnector3">
            <a:avLst>
              <a:gd name="adj1" fmla="val 1125000"/>
            </a:avLst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타원 176"/>
          <p:cNvSpPr/>
          <p:nvPr/>
        </p:nvSpPr>
        <p:spPr>
          <a:xfrm>
            <a:off x="8796958" y="5240066"/>
            <a:ext cx="281788" cy="24857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위쪽/아래쪽 화살표 1"/>
          <p:cNvSpPr/>
          <p:nvPr/>
        </p:nvSpPr>
        <p:spPr>
          <a:xfrm>
            <a:off x="3916778" y="3246240"/>
            <a:ext cx="497367" cy="616661"/>
          </a:xfrm>
          <a:prstGeom prst="upDownArrow">
            <a:avLst>
              <a:gd name="adj1" fmla="val 50000"/>
              <a:gd name="adj2" fmla="val 3328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위쪽/아래쪽 화살표 177"/>
          <p:cNvSpPr/>
          <p:nvPr/>
        </p:nvSpPr>
        <p:spPr>
          <a:xfrm>
            <a:off x="10041674" y="3246240"/>
            <a:ext cx="497367" cy="616661"/>
          </a:xfrm>
          <a:prstGeom prst="upDownArrow">
            <a:avLst>
              <a:gd name="adj1" fmla="val 50000"/>
              <a:gd name="adj2" fmla="val 3328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직사각형 178"/>
          <p:cNvSpPr/>
          <p:nvPr/>
        </p:nvSpPr>
        <p:spPr>
          <a:xfrm>
            <a:off x="7470501" y="959896"/>
            <a:ext cx="491066" cy="72813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4400" dirty="0">
                <a:latin typeface="Bahnschrift" panose="020B0502040204020203" pitchFamily="34" charset="0"/>
              </a:rPr>
              <a:t>2</a:t>
            </a:r>
            <a:endParaRPr lang="ko-KR" altLang="en-US" sz="4400" dirty="0">
              <a:latin typeface="Bahnschrift" panose="020B0502040204020203" pitchFamily="34" charset="0"/>
            </a:endParaRPr>
          </a:p>
        </p:txBody>
      </p:sp>
      <p:sp>
        <p:nvSpPr>
          <p:cNvPr id="180" name="직사각형 179"/>
          <p:cNvSpPr/>
          <p:nvPr/>
        </p:nvSpPr>
        <p:spPr>
          <a:xfrm>
            <a:off x="8003984" y="959896"/>
            <a:ext cx="491066" cy="72813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4400" dirty="0">
                <a:latin typeface="Bahnschrift" panose="020B0502040204020203" pitchFamily="34" charset="0"/>
              </a:rPr>
              <a:t>2</a:t>
            </a:r>
            <a:endParaRPr lang="ko-KR" altLang="en-US" sz="4400" dirty="0">
              <a:latin typeface="Bahnschrift" panose="020B0502040204020203" pitchFamily="34" charset="0"/>
            </a:endParaRPr>
          </a:p>
        </p:txBody>
      </p:sp>
      <p:sp>
        <p:nvSpPr>
          <p:cNvPr id="181" name="직사각형 180"/>
          <p:cNvSpPr/>
          <p:nvPr/>
        </p:nvSpPr>
        <p:spPr>
          <a:xfrm>
            <a:off x="7470501" y="3918681"/>
            <a:ext cx="491066" cy="72813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4400" dirty="0">
                <a:latin typeface="Bahnschrift" panose="020B0502040204020203" pitchFamily="34" charset="0"/>
              </a:rPr>
              <a:t>2</a:t>
            </a:r>
            <a:endParaRPr lang="ko-KR" altLang="en-US" sz="4400" dirty="0">
              <a:latin typeface="Bahnschrift" panose="020B0502040204020203" pitchFamily="34" charset="0"/>
            </a:endParaRPr>
          </a:p>
        </p:txBody>
      </p:sp>
      <p:sp>
        <p:nvSpPr>
          <p:cNvPr id="182" name="직사각형 181"/>
          <p:cNvSpPr/>
          <p:nvPr/>
        </p:nvSpPr>
        <p:spPr>
          <a:xfrm>
            <a:off x="8003984" y="3918681"/>
            <a:ext cx="491066" cy="72813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4400" dirty="0">
                <a:latin typeface="Bahnschrift" panose="020B0502040204020203" pitchFamily="34" charset="0"/>
              </a:rPr>
              <a:t>2</a:t>
            </a:r>
            <a:endParaRPr lang="ko-KR" altLang="en-US" sz="4400" dirty="0">
              <a:latin typeface="Bahnschrift" panose="020B0502040204020203" pitchFamily="34" charset="0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7620544" y="3562164"/>
            <a:ext cx="695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+mj-ea"/>
                <a:ea typeface="+mj-ea"/>
              </a:rPr>
              <a:t>(</a:t>
            </a:r>
            <a:r>
              <a:rPr lang="ko-KR" altLang="en-US" sz="1600" dirty="0">
                <a:latin typeface="+mj-ea"/>
                <a:ea typeface="+mj-ea"/>
              </a:rPr>
              <a:t>고정</a:t>
            </a:r>
            <a:r>
              <a:rPr lang="en-US" altLang="ko-KR" sz="1600" dirty="0">
                <a:latin typeface="+mj-ea"/>
                <a:ea typeface="+mj-ea"/>
              </a:rPr>
              <a:t>)</a:t>
            </a:r>
            <a:endParaRPr lang="ko-KR" altLang="en-US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2230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9" grpId="0" animBg="1"/>
      <p:bldP spid="90" grpId="0" animBg="1"/>
      <p:bldP spid="91" grpId="0" animBg="1"/>
      <p:bldP spid="92" grpId="0" animBg="1"/>
      <p:bldP spid="93" grpId="0"/>
      <p:bldP spid="94" grpId="0"/>
      <p:bldP spid="112" grpId="0" animBg="1"/>
      <p:bldP spid="113" grpId="0" animBg="1"/>
      <p:bldP spid="114" grpId="0" animBg="1"/>
      <p:bldP spid="115" grpId="0" animBg="1"/>
      <p:bldP spid="117" grpId="0"/>
      <p:bldP spid="122" grpId="0" animBg="1"/>
      <p:bldP spid="124" grpId="0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7" grpId="0" animBg="1"/>
      <p:bldP spid="2" grpId="0" animBg="1"/>
      <p:bldP spid="178" grpId="0" animBg="1"/>
      <p:bldP spid="181" grpId="0" animBg="1"/>
      <p:bldP spid="182" grpId="0" animBg="1"/>
      <p:bldP spid="18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399" y="269831"/>
            <a:ext cx="2893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Bahnschrift" panose="020B0502040204020203" pitchFamily="34" charset="0"/>
                <a:ea typeface="+mj-ea"/>
              </a:rPr>
              <a:t>Block Diagram</a:t>
            </a:r>
            <a:endParaRPr lang="ko-KR" altLang="en-US" sz="3200" dirty="0">
              <a:latin typeface="Bahnschrift" panose="020B0502040204020203" pitchFamily="34" charset="0"/>
              <a:ea typeface="+mj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3D682C-4E5D-B1AC-5B97-67FE95EE2CCC}"/>
              </a:ext>
            </a:extLst>
          </p:cNvPr>
          <p:cNvSpPr/>
          <p:nvPr/>
        </p:nvSpPr>
        <p:spPr>
          <a:xfrm>
            <a:off x="2093565" y="1518082"/>
            <a:ext cx="1109637" cy="19916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Bahnschrift" panose="020B0502040204020203" pitchFamily="34" charset="0"/>
              </a:rPr>
              <a:t>Emergency_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Bahnschrift" panose="020B0502040204020203" pitchFamily="34" charset="0"/>
              </a:rPr>
              <a:t>situation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0872F4-6F11-0769-16A9-7B01220B55BE}"/>
              </a:ext>
            </a:extLst>
          </p:cNvPr>
          <p:cNvSpPr txBox="1"/>
          <p:nvPr/>
        </p:nvSpPr>
        <p:spPr>
          <a:xfrm>
            <a:off x="705972" y="1625730"/>
            <a:ext cx="386098" cy="1814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ko-KR" sz="1000" dirty="0">
                <a:latin typeface="Bahnschrift" panose="020B0502040204020203" pitchFamily="34" charset="0"/>
              </a:rPr>
              <a:t>SW[17]</a:t>
            </a:r>
            <a:endParaRPr lang="ko-KR" altLang="en-US" sz="1000" dirty="0">
              <a:latin typeface="Bahnschrift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4EAC2D-C999-6B0C-F3D2-4079DA772D50}"/>
              </a:ext>
            </a:extLst>
          </p:cNvPr>
          <p:cNvSpPr txBox="1"/>
          <p:nvPr/>
        </p:nvSpPr>
        <p:spPr>
          <a:xfrm>
            <a:off x="641952" y="3092426"/>
            <a:ext cx="539222" cy="23113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ko-KR" sz="1000" dirty="0">
                <a:latin typeface="Bahnschrift" panose="020B0502040204020203" pitchFamily="34" charset="0"/>
              </a:rPr>
              <a:t>CLK_4Hz</a:t>
            </a:r>
            <a:endParaRPr lang="ko-KR" altLang="en-US" sz="1000" dirty="0">
              <a:latin typeface="Bahnschrift" panose="020B0502040204020203" pitchFamily="34" charset="0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6D0E700-25A8-A482-9055-52766032371A}"/>
              </a:ext>
            </a:extLst>
          </p:cNvPr>
          <p:cNvCxnSpPr>
            <a:cxnSpLocks/>
          </p:cNvCxnSpPr>
          <p:nvPr/>
        </p:nvCxnSpPr>
        <p:spPr>
          <a:xfrm>
            <a:off x="533399" y="3284776"/>
            <a:ext cx="15548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E0872F4-6F11-0769-16A9-7B01220B55BE}"/>
              </a:ext>
            </a:extLst>
          </p:cNvPr>
          <p:cNvSpPr txBox="1"/>
          <p:nvPr/>
        </p:nvSpPr>
        <p:spPr>
          <a:xfrm>
            <a:off x="3310211" y="1642908"/>
            <a:ext cx="1162722" cy="1814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altLang="ko-KR" sz="1000" dirty="0" err="1">
                <a:latin typeface="Bahnschrift" panose="020B0502040204020203" pitchFamily="34" charset="0"/>
              </a:rPr>
              <a:t>Em_Signal_Pos</a:t>
            </a:r>
            <a:r>
              <a:rPr lang="en-US" altLang="ko-KR" sz="1000" dirty="0">
                <a:latin typeface="Bahnschrift" panose="020B0502040204020203" pitchFamily="34" charset="0"/>
              </a:rPr>
              <a:t>[1:0]</a:t>
            </a:r>
            <a:endParaRPr lang="ko-KR" altLang="en-US" sz="1000" dirty="0">
              <a:latin typeface="Bahnschrift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0872F4-6F11-0769-16A9-7B01220B55BE}"/>
              </a:ext>
            </a:extLst>
          </p:cNvPr>
          <p:cNvSpPr txBox="1"/>
          <p:nvPr/>
        </p:nvSpPr>
        <p:spPr>
          <a:xfrm>
            <a:off x="3328144" y="2418280"/>
            <a:ext cx="1162722" cy="1814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altLang="ko-KR" sz="1000" dirty="0" err="1">
                <a:latin typeface="Bahnschrift" panose="020B0502040204020203" pitchFamily="34" charset="0"/>
              </a:rPr>
              <a:t>Pos_select</a:t>
            </a:r>
            <a:endParaRPr lang="ko-KR" altLang="en-US" sz="1000" dirty="0">
              <a:latin typeface="Bahnschrift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0872F4-6F11-0769-16A9-7B01220B55BE}"/>
              </a:ext>
            </a:extLst>
          </p:cNvPr>
          <p:cNvSpPr txBox="1"/>
          <p:nvPr/>
        </p:nvSpPr>
        <p:spPr>
          <a:xfrm>
            <a:off x="3230624" y="2675716"/>
            <a:ext cx="769515" cy="19030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altLang="ko-KR" sz="1000" dirty="0" err="1">
                <a:latin typeface="Bahnschrift" panose="020B0502040204020203" pitchFamily="34" charset="0"/>
              </a:rPr>
              <a:t>em_led</a:t>
            </a:r>
            <a:endParaRPr lang="ko-KR" altLang="en-US" sz="1000" dirty="0">
              <a:latin typeface="Bahnschrift" panose="020B0502040204020203" pitchFamily="34" charset="0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3EDE6C3-6CAA-1BD6-5CB6-8371F09A8011}"/>
              </a:ext>
            </a:extLst>
          </p:cNvPr>
          <p:cNvCxnSpPr>
            <a:cxnSpLocks/>
          </p:cNvCxnSpPr>
          <p:nvPr/>
        </p:nvCxnSpPr>
        <p:spPr>
          <a:xfrm>
            <a:off x="3203202" y="2846779"/>
            <a:ext cx="8243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E0872F4-6F11-0769-16A9-7B01220B55BE}"/>
              </a:ext>
            </a:extLst>
          </p:cNvPr>
          <p:cNvSpPr txBox="1"/>
          <p:nvPr/>
        </p:nvSpPr>
        <p:spPr>
          <a:xfrm>
            <a:off x="705972" y="1891904"/>
            <a:ext cx="386098" cy="1814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ko-KR" sz="1000" dirty="0">
                <a:latin typeface="Bahnschrift" panose="020B0502040204020203" pitchFamily="34" charset="0"/>
              </a:rPr>
              <a:t>SW[13]</a:t>
            </a:r>
            <a:endParaRPr lang="ko-KR" altLang="en-US" sz="1000" dirty="0">
              <a:latin typeface="Bahnschrift" panose="020B050204020402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E0872F4-6F11-0769-16A9-7B01220B55BE}"/>
              </a:ext>
            </a:extLst>
          </p:cNvPr>
          <p:cNvSpPr txBox="1"/>
          <p:nvPr/>
        </p:nvSpPr>
        <p:spPr>
          <a:xfrm>
            <a:off x="705972" y="2158078"/>
            <a:ext cx="386098" cy="1814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ko-KR" sz="1000" dirty="0">
                <a:latin typeface="Bahnschrift" panose="020B0502040204020203" pitchFamily="34" charset="0"/>
              </a:rPr>
              <a:t>SW[9]</a:t>
            </a:r>
            <a:endParaRPr lang="ko-KR" altLang="en-US" sz="1000" dirty="0">
              <a:latin typeface="Bahnschrift" panose="020B050204020402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0872F4-6F11-0769-16A9-7B01220B55BE}"/>
              </a:ext>
            </a:extLst>
          </p:cNvPr>
          <p:cNvSpPr txBox="1"/>
          <p:nvPr/>
        </p:nvSpPr>
        <p:spPr>
          <a:xfrm>
            <a:off x="705972" y="2418280"/>
            <a:ext cx="386098" cy="1814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ko-KR" sz="1000" dirty="0">
                <a:latin typeface="Bahnschrift" panose="020B0502040204020203" pitchFamily="34" charset="0"/>
              </a:rPr>
              <a:t>SW[5]</a:t>
            </a:r>
            <a:endParaRPr lang="ko-KR" altLang="en-US" sz="1000" dirty="0">
              <a:latin typeface="Bahnschrift" panose="020B05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E0872F4-6F11-0769-16A9-7B01220B55BE}"/>
              </a:ext>
            </a:extLst>
          </p:cNvPr>
          <p:cNvSpPr txBox="1"/>
          <p:nvPr/>
        </p:nvSpPr>
        <p:spPr>
          <a:xfrm>
            <a:off x="3310211" y="1868997"/>
            <a:ext cx="1162722" cy="1814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altLang="ko-KR" sz="1000" dirty="0">
                <a:latin typeface="Bahnschrift" panose="020B0502040204020203" pitchFamily="34" charset="0"/>
              </a:rPr>
              <a:t>Hold</a:t>
            </a:r>
            <a:endParaRPr lang="ko-KR" altLang="en-US" sz="1000" dirty="0">
              <a:latin typeface="Bahnschrift" panose="020B0502040204020203" pitchFamily="34" charset="0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3203202" y="1808370"/>
            <a:ext cx="22192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3203202" y="2034760"/>
            <a:ext cx="16298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3203202" y="2576805"/>
            <a:ext cx="14126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44EAC2D-C999-6B0C-F3D2-4079DA772D50}"/>
              </a:ext>
            </a:extLst>
          </p:cNvPr>
          <p:cNvSpPr txBox="1"/>
          <p:nvPr/>
        </p:nvSpPr>
        <p:spPr>
          <a:xfrm>
            <a:off x="4043228" y="2758237"/>
            <a:ext cx="539222" cy="1485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ko-KR" sz="1000" dirty="0">
                <a:solidFill>
                  <a:srgbClr val="00B050"/>
                </a:solidFill>
                <a:latin typeface="Bahnschrift" panose="020B0502040204020203" pitchFamily="34" charset="0"/>
              </a:rPr>
              <a:t>LEDG[8]</a:t>
            </a:r>
            <a:endParaRPr lang="ko-KR" altLang="en-US" sz="1000" dirty="0">
              <a:solidFill>
                <a:srgbClr val="00B050"/>
              </a:solidFill>
              <a:latin typeface="Bahnschrift" panose="020B0502040204020203" pitchFamily="34" charset="0"/>
            </a:endParaRPr>
          </a:p>
        </p:txBody>
      </p:sp>
      <p:sp>
        <p:nvSpPr>
          <p:cNvPr id="43" name="원호 42"/>
          <p:cNvSpPr/>
          <p:nvPr/>
        </p:nvSpPr>
        <p:spPr>
          <a:xfrm rot="5400000">
            <a:off x="5612101" y="2437988"/>
            <a:ext cx="220980" cy="250505"/>
          </a:xfrm>
          <a:prstGeom prst="arc">
            <a:avLst>
              <a:gd name="adj1" fmla="val 10929849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954EC5EB-F9DD-2A13-535D-A96D18D51BF5}"/>
              </a:ext>
            </a:extLst>
          </p:cNvPr>
          <p:cNvCxnSpPr>
            <a:cxnSpLocks/>
          </p:cNvCxnSpPr>
          <p:nvPr/>
        </p:nvCxnSpPr>
        <p:spPr>
          <a:xfrm>
            <a:off x="5374424" y="1808313"/>
            <a:ext cx="12830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사다리꼴 60"/>
          <p:cNvSpPr/>
          <p:nvPr/>
        </p:nvSpPr>
        <p:spPr>
          <a:xfrm rot="5400000">
            <a:off x="6572203" y="1579492"/>
            <a:ext cx="879029" cy="708579"/>
          </a:xfrm>
          <a:prstGeom prst="trapezoid">
            <a:avLst>
              <a:gd name="adj" fmla="val 2844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10800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Bahnschrift" panose="020B0502040204020203" pitchFamily="34" charset="0"/>
              </a:rPr>
              <a:t>2-to-1 MUX</a:t>
            </a:r>
            <a:endParaRPr lang="ko-KR" altLang="en-US" sz="11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8E602DE-4B11-2A1C-FE84-4AF425C7604C}"/>
              </a:ext>
            </a:extLst>
          </p:cNvPr>
          <p:cNvSpPr txBox="1"/>
          <p:nvPr/>
        </p:nvSpPr>
        <p:spPr>
          <a:xfrm>
            <a:off x="7486114" y="1756142"/>
            <a:ext cx="1554207" cy="23040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altLang="ko-KR" sz="1000" b="1" dirty="0" err="1">
                <a:latin typeface="Bahnschrift" panose="020B0502040204020203" pitchFamily="34" charset="0"/>
              </a:rPr>
              <a:t>Selected_Signal_Pos</a:t>
            </a:r>
            <a:r>
              <a:rPr lang="en-US" altLang="ko-KR" sz="1000" b="1" dirty="0">
                <a:latin typeface="Bahnschrift" panose="020B0502040204020203" pitchFamily="34" charset="0"/>
              </a:rPr>
              <a:t>[1:0]</a:t>
            </a:r>
            <a:endParaRPr lang="ko-KR" altLang="en-US" sz="1000" b="1" dirty="0">
              <a:latin typeface="Bahnschrift" panose="020B0502040204020203" pitchFamily="34" charset="0"/>
            </a:endParaRPr>
          </a:p>
        </p:txBody>
      </p:sp>
      <p:cxnSp>
        <p:nvCxnSpPr>
          <p:cNvPr id="22" name="꺾인 연결선 21"/>
          <p:cNvCxnSpPr>
            <a:endCxn id="61" idx="3"/>
          </p:cNvCxnSpPr>
          <p:nvPr/>
        </p:nvCxnSpPr>
        <p:spPr>
          <a:xfrm flipV="1">
            <a:off x="4615808" y="2272522"/>
            <a:ext cx="2395909" cy="3042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61" idx="0"/>
          </p:cNvCxnSpPr>
          <p:nvPr/>
        </p:nvCxnSpPr>
        <p:spPr>
          <a:xfrm flipV="1">
            <a:off x="7366007" y="1920755"/>
            <a:ext cx="1890215" cy="130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원호 48"/>
          <p:cNvSpPr/>
          <p:nvPr/>
        </p:nvSpPr>
        <p:spPr>
          <a:xfrm rot="5400000">
            <a:off x="4715804" y="2454231"/>
            <a:ext cx="220980" cy="250505"/>
          </a:xfrm>
          <a:prstGeom prst="arc">
            <a:avLst>
              <a:gd name="adj1" fmla="val 10929849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/>
          <p:cNvCxnSpPr/>
          <p:nvPr/>
        </p:nvCxnSpPr>
        <p:spPr>
          <a:xfrm flipV="1">
            <a:off x="4832644" y="2034760"/>
            <a:ext cx="0" cy="4413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56D0E700-25A8-A482-9055-52766032371A}"/>
              </a:ext>
            </a:extLst>
          </p:cNvPr>
          <p:cNvCxnSpPr>
            <a:cxnSpLocks/>
          </p:cNvCxnSpPr>
          <p:nvPr/>
        </p:nvCxnSpPr>
        <p:spPr>
          <a:xfrm>
            <a:off x="533399" y="2599712"/>
            <a:ext cx="15548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56D0E700-25A8-A482-9055-52766032371A}"/>
              </a:ext>
            </a:extLst>
          </p:cNvPr>
          <p:cNvCxnSpPr>
            <a:cxnSpLocks/>
          </p:cNvCxnSpPr>
          <p:nvPr/>
        </p:nvCxnSpPr>
        <p:spPr>
          <a:xfrm>
            <a:off x="533399" y="2339510"/>
            <a:ext cx="15548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56D0E700-25A8-A482-9055-52766032371A}"/>
              </a:ext>
            </a:extLst>
          </p:cNvPr>
          <p:cNvCxnSpPr>
            <a:cxnSpLocks/>
          </p:cNvCxnSpPr>
          <p:nvPr/>
        </p:nvCxnSpPr>
        <p:spPr>
          <a:xfrm>
            <a:off x="533399" y="2055019"/>
            <a:ext cx="15548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56D0E700-25A8-A482-9055-52766032371A}"/>
              </a:ext>
            </a:extLst>
          </p:cNvPr>
          <p:cNvCxnSpPr>
            <a:cxnSpLocks/>
          </p:cNvCxnSpPr>
          <p:nvPr/>
        </p:nvCxnSpPr>
        <p:spPr>
          <a:xfrm>
            <a:off x="533399" y="1807162"/>
            <a:ext cx="15548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직선 화살표 연결선 284">
            <a:extLst>
              <a:ext uri="{FF2B5EF4-FFF2-40B4-BE49-F238E27FC236}">
                <a16:creationId xmlns:a16="http://schemas.microsoft.com/office/drawing/2014/main" id="{954EC5EB-F9DD-2A13-535D-A96D18D51BF5}"/>
              </a:ext>
            </a:extLst>
          </p:cNvPr>
          <p:cNvCxnSpPr>
            <a:cxnSpLocks/>
          </p:cNvCxnSpPr>
          <p:nvPr/>
        </p:nvCxnSpPr>
        <p:spPr>
          <a:xfrm>
            <a:off x="4826294" y="4695384"/>
            <a:ext cx="18126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>
            <a:extLst>
              <a:ext uri="{FF2B5EF4-FFF2-40B4-BE49-F238E27FC236}">
                <a16:creationId xmlns:a16="http://schemas.microsoft.com/office/drawing/2014/main" id="{048BE1B4-D088-6F42-5DD0-6B5744A5D065}"/>
              </a:ext>
            </a:extLst>
          </p:cNvPr>
          <p:cNvSpPr txBox="1"/>
          <p:nvPr/>
        </p:nvSpPr>
        <p:spPr>
          <a:xfrm>
            <a:off x="5403877" y="5506053"/>
            <a:ext cx="1150977" cy="23040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altLang="ko-KR" sz="1000" dirty="0">
                <a:latin typeface="Bahnschrift" panose="020B0502040204020203" pitchFamily="34" charset="0"/>
              </a:rPr>
              <a:t>(parameter 0)</a:t>
            </a:r>
            <a:endParaRPr lang="ko-KR" altLang="en-US" sz="1000" dirty="0">
              <a:latin typeface="Bahnschrift" panose="020B0502040204020203" pitchFamily="34" charset="0"/>
            </a:endParaRPr>
          </a:p>
        </p:txBody>
      </p:sp>
      <p:sp>
        <p:nvSpPr>
          <p:cNvPr id="289" name="사다리꼴 288"/>
          <p:cNvSpPr/>
          <p:nvPr/>
        </p:nvSpPr>
        <p:spPr>
          <a:xfrm rot="5400000">
            <a:off x="6553730" y="4467686"/>
            <a:ext cx="879029" cy="708579"/>
          </a:xfrm>
          <a:prstGeom prst="trapezoid">
            <a:avLst>
              <a:gd name="adj" fmla="val 2844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10800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Bahnschrift" panose="020B0502040204020203" pitchFamily="34" charset="0"/>
              </a:rPr>
              <a:t>2-to-1 MUX</a:t>
            </a:r>
            <a:endParaRPr lang="ko-KR" altLang="en-US" sz="11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290" name="직선 화살표 연결선 289">
            <a:extLst>
              <a:ext uri="{FF2B5EF4-FFF2-40B4-BE49-F238E27FC236}">
                <a16:creationId xmlns:a16="http://schemas.microsoft.com/office/drawing/2014/main" id="{9F27B5C6-1F6D-C876-483D-ADDE01946527}"/>
              </a:ext>
            </a:extLst>
          </p:cNvPr>
          <p:cNvCxnSpPr>
            <a:cxnSpLocks/>
          </p:cNvCxnSpPr>
          <p:nvPr/>
        </p:nvCxnSpPr>
        <p:spPr>
          <a:xfrm>
            <a:off x="7347535" y="4841863"/>
            <a:ext cx="26803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TextBox 290">
            <a:extLst>
              <a:ext uri="{FF2B5EF4-FFF2-40B4-BE49-F238E27FC236}">
                <a16:creationId xmlns:a16="http://schemas.microsoft.com/office/drawing/2014/main" id="{28E602DE-4B11-2A1C-FE84-4AF425C7604C}"/>
              </a:ext>
            </a:extLst>
          </p:cNvPr>
          <p:cNvSpPr txBox="1"/>
          <p:nvPr/>
        </p:nvSpPr>
        <p:spPr>
          <a:xfrm>
            <a:off x="7515538" y="4688655"/>
            <a:ext cx="1117558" cy="23040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altLang="ko-KR" sz="1000" b="1" dirty="0" err="1">
                <a:latin typeface="Bahnschrift" panose="020B0502040204020203" pitchFamily="34" charset="0"/>
              </a:rPr>
              <a:t>Selected_hold</a:t>
            </a:r>
            <a:endParaRPr lang="ko-KR" altLang="en-US" sz="1000" b="1" dirty="0">
              <a:latin typeface="Bahnschrift" panose="020B0502040204020203" pitchFamily="34" charset="0"/>
            </a:endParaRPr>
          </a:p>
        </p:txBody>
      </p:sp>
      <p:cxnSp>
        <p:nvCxnSpPr>
          <p:cNvPr id="305" name="꺾인 연결선 304"/>
          <p:cNvCxnSpPr/>
          <p:nvPr/>
        </p:nvCxnSpPr>
        <p:spPr>
          <a:xfrm flipV="1">
            <a:off x="5962319" y="4984188"/>
            <a:ext cx="679868" cy="489452"/>
          </a:xfrm>
          <a:prstGeom prst="bentConnector3">
            <a:avLst>
              <a:gd name="adj1" fmla="val 180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직선 화살표 연결선 311"/>
          <p:cNvCxnSpPr/>
          <p:nvPr/>
        </p:nvCxnSpPr>
        <p:spPr>
          <a:xfrm>
            <a:off x="7012705" y="2501158"/>
            <a:ext cx="0" cy="19858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직사각형 317">
            <a:extLst>
              <a:ext uri="{FF2B5EF4-FFF2-40B4-BE49-F238E27FC236}">
                <a16:creationId xmlns:a16="http://schemas.microsoft.com/office/drawing/2014/main" id="{C13D682C-4E5D-B1AC-5B97-67FE95EE2CCC}"/>
              </a:ext>
            </a:extLst>
          </p:cNvPr>
          <p:cNvSpPr/>
          <p:nvPr/>
        </p:nvSpPr>
        <p:spPr>
          <a:xfrm>
            <a:off x="10027918" y="4527509"/>
            <a:ext cx="1109637" cy="9941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Bahnschrift" panose="020B0502040204020203" pitchFamily="34" charset="0"/>
              </a:rPr>
              <a:t>MOD-27</a:t>
            </a:r>
          </a:p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Downcounter</a:t>
            </a:r>
            <a:endParaRPr lang="en-US" altLang="ko-KR" sz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319" name="직사각형 318">
            <a:extLst>
              <a:ext uri="{FF2B5EF4-FFF2-40B4-BE49-F238E27FC236}">
                <a16:creationId xmlns:a16="http://schemas.microsoft.com/office/drawing/2014/main" id="{C13D682C-4E5D-B1AC-5B97-67FE95EE2CCC}"/>
              </a:ext>
            </a:extLst>
          </p:cNvPr>
          <p:cNvSpPr/>
          <p:nvPr/>
        </p:nvSpPr>
        <p:spPr>
          <a:xfrm>
            <a:off x="10027919" y="976353"/>
            <a:ext cx="1109637" cy="5142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Car_Signal</a:t>
            </a:r>
            <a:endParaRPr lang="en-US" altLang="ko-KR" sz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044EAC2D-C999-6B0C-F3D2-4079DA772D50}"/>
              </a:ext>
            </a:extLst>
          </p:cNvPr>
          <p:cNvSpPr txBox="1"/>
          <p:nvPr/>
        </p:nvSpPr>
        <p:spPr>
          <a:xfrm>
            <a:off x="9362107" y="5016314"/>
            <a:ext cx="539222" cy="1812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ko-KR" sz="1000" dirty="0">
                <a:latin typeface="Bahnschrift" panose="020B0502040204020203" pitchFamily="34" charset="0"/>
              </a:rPr>
              <a:t>CLK_1Hz</a:t>
            </a:r>
            <a:endParaRPr lang="ko-KR" altLang="en-US" sz="1000" dirty="0">
              <a:latin typeface="Bahnschrift" panose="020B0502040204020203" pitchFamily="34" charset="0"/>
            </a:endParaRPr>
          </a:p>
        </p:txBody>
      </p:sp>
      <p:cxnSp>
        <p:nvCxnSpPr>
          <p:cNvPr id="321" name="직선 화살표 연결선 320">
            <a:extLst>
              <a:ext uri="{FF2B5EF4-FFF2-40B4-BE49-F238E27FC236}">
                <a16:creationId xmlns:a16="http://schemas.microsoft.com/office/drawing/2014/main" id="{56D0E700-25A8-A482-9055-52766032371A}"/>
              </a:ext>
            </a:extLst>
          </p:cNvPr>
          <p:cNvCxnSpPr>
            <a:cxnSpLocks/>
          </p:cNvCxnSpPr>
          <p:nvPr/>
        </p:nvCxnSpPr>
        <p:spPr>
          <a:xfrm>
            <a:off x="9235518" y="5208664"/>
            <a:ext cx="79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직사각형 323">
            <a:extLst>
              <a:ext uri="{FF2B5EF4-FFF2-40B4-BE49-F238E27FC236}">
                <a16:creationId xmlns:a16="http://schemas.microsoft.com/office/drawing/2014/main" id="{C13D682C-4E5D-B1AC-5B97-67FE95EE2CCC}"/>
              </a:ext>
            </a:extLst>
          </p:cNvPr>
          <p:cNvSpPr/>
          <p:nvPr/>
        </p:nvSpPr>
        <p:spPr>
          <a:xfrm>
            <a:off x="10027918" y="1698161"/>
            <a:ext cx="1109637" cy="4609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Ped_Signal</a:t>
            </a:r>
            <a:endParaRPr lang="en-US" altLang="ko-KR" sz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325" name="직사각형 324">
            <a:extLst>
              <a:ext uri="{FF2B5EF4-FFF2-40B4-BE49-F238E27FC236}">
                <a16:creationId xmlns:a16="http://schemas.microsoft.com/office/drawing/2014/main" id="{C13D682C-4E5D-B1AC-5B97-67FE95EE2CCC}"/>
              </a:ext>
            </a:extLst>
          </p:cNvPr>
          <p:cNvSpPr/>
          <p:nvPr/>
        </p:nvSpPr>
        <p:spPr>
          <a:xfrm>
            <a:off x="10027918" y="2364246"/>
            <a:ext cx="1109637" cy="4609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Ped_Warning</a:t>
            </a:r>
            <a:endParaRPr lang="en-US" altLang="ko-KR" sz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326" name="직사각형 325">
            <a:extLst>
              <a:ext uri="{FF2B5EF4-FFF2-40B4-BE49-F238E27FC236}">
                <a16:creationId xmlns:a16="http://schemas.microsoft.com/office/drawing/2014/main" id="{C13D682C-4E5D-B1AC-5B97-67FE95EE2CCC}"/>
              </a:ext>
            </a:extLst>
          </p:cNvPr>
          <p:cNvSpPr/>
          <p:nvPr/>
        </p:nvSpPr>
        <p:spPr>
          <a:xfrm>
            <a:off x="10027918" y="3030235"/>
            <a:ext cx="1109637" cy="7359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Bahnschrift" panose="020B0502040204020203" pitchFamily="34" charset="0"/>
              </a:rPr>
              <a:t>Car_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Bahnschrift" panose="020B0502040204020203" pitchFamily="34" charset="0"/>
              </a:rPr>
              <a:t>simulation</a:t>
            </a:r>
          </a:p>
        </p:txBody>
      </p:sp>
      <p:cxnSp>
        <p:nvCxnSpPr>
          <p:cNvPr id="335" name="꺾인 연결선 334"/>
          <p:cNvCxnSpPr>
            <a:stCxn id="318" idx="0"/>
          </p:cNvCxnSpPr>
          <p:nvPr/>
        </p:nvCxnSpPr>
        <p:spPr>
          <a:xfrm rot="16200000" flipV="1">
            <a:off x="8613700" y="2558471"/>
            <a:ext cx="563775" cy="337430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원호 340"/>
          <p:cNvSpPr/>
          <p:nvPr/>
        </p:nvSpPr>
        <p:spPr>
          <a:xfrm>
            <a:off x="6805050" y="3682256"/>
            <a:ext cx="403385" cy="572343"/>
          </a:xfrm>
          <a:prstGeom prst="arc">
            <a:avLst>
              <a:gd name="adj1" fmla="val 10799789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3" name="직선 연결선 342"/>
          <p:cNvCxnSpPr/>
          <p:nvPr/>
        </p:nvCxnSpPr>
        <p:spPr>
          <a:xfrm flipH="1">
            <a:off x="5722591" y="3963733"/>
            <a:ext cx="10824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직선 연결선 344"/>
          <p:cNvCxnSpPr>
            <a:endCxn id="43" idx="2"/>
          </p:cNvCxnSpPr>
          <p:nvPr/>
        </p:nvCxnSpPr>
        <p:spPr>
          <a:xfrm flipV="1">
            <a:off x="5722591" y="2673731"/>
            <a:ext cx="0" cy="1290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꺾인 연결선 346"/>
          <p:cNvCxnSpPr/>
          <p:nvPr/>
        </p:nvCxnSpPr>
        <p:spPr>
          <a:xfrm flipV="1">
            <a:off x="5722591" y="2142899"/>
            <a:ext cx="916364" cy="304720"/>
          </a:xfrm>
          <a:prstGeom prst="bentConnector3">
            <a:avLst>
              <a:gd name="adj1" fmla="val 8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TextBox 348">
            <a:extLst>
              <a:ext uri="{FF2B5EF4-FFF2-40B4-BE49-F238E27FC236}">
                <a16:creationId xmlns:a16="http://schemas.microsoft.com/office/drawing/2014/main" id="{048BE1B4-D088-6F42-5DD0-6B5744A5D065}"/>
              </a:ext>
            </a:extLst>
          </p:cNvPr>
          <p:cNvSpPr txBox="1"/>
          <p:nvPr/>
        </p:nvSpPr>
        <p:spPr>
          <a:xfrm>
            <a:off x="9256222" y="3992357"/>
            <a:ext cx="1144474" cy="16712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altLang="ko-KR" sz="1000" dirty="0" err="1">
                <a:latin typeface="Bahnschrift" panose="020B0502040204020203" pitchFamily="34" charset="0"/>
              </a:rPr>
              <a:t>Signal_Pos</a:t>
            </a:r>
            <a:r>
              <a:rPr lang="en-US" altLang="ko-KR" sz="1000" dirty="0">
                <a:latin typeface="Bahnschrift" panose="020B0502040204020203" pitchFamily="34" charset="0"/>
              </a:rPr>
              <a:t>[1:0]</a:t>
            </a:r>
            <a:endParaRPr lang="ko-KR" altLang="en-US" sz="1000" dirty="0">
              <a:latin typeface="Bahnschrift" panose="020B0502040204020203" pitchFamily="34" charset="0"/>
            </a:endParaRPr>
          </a:p>
        </p:txBody>
      </p:sp>
      <p:cxnSp>
        <p:nvCxnSpPr>
          <p:cNvPr id="351" name="직선 연결선 350"/>
          <p:cNvCxnSpPr/>
          <p:nvPr/>
        </p:nvCxnSpPr>
        <p:spPr>
          <a:xfrm flipV="1">
            <a:off x="9256222" y="1233456"/>
            <a:ext cx="0" cy="2164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직선 화살표 연결선 359"/>
          <p:cNvCxnSpPr/>
          <p:nvPr/>
        </p:nvCxnSpPr>
        <p:spPr>
          <a:xfrm>
            <a:off x="9256222" y="2594723"/>
            <a:ext cx="7716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직선 화살표 연결선 363"/>
          <p:cNvCxnSpPr/>
          <p:nvPr/>
        </p:nvCxnSpPr>
        <p:spPr>
          <a:xfrm>
            <a:off x="9256222" y="1919620"/>
            <a:ext cx="7716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직선 화살표 연결선 364"/>
          <p:cNvCxnSpPr/>
          <p:nvPr/>
        </p:nvCxnSpPr>
        <p:spPr>
          <a:xfrm>
            <a:off x="9256222" y="3395791"/>
            <a:ext cx="7716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직선 화살표 연결선 365"/>
          <p:cNvCxnSpPr/>
          <p:nvPr/>
        </p:nvCxnSpPr>
        <p:spPr>
          <a:xfrm>
            <a:off x="9256222" y="1233583"/>
            <a:ext cx="7716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실행 단추: 앞으로 또는 다음 366">
            <a:hlinkClick r:id="rId2" action="ppaction://hlinksldjump" highlightClick="1"/>
          </p:cNvPr>
          <p:cNvSpPr/>
          <p:nvPr/>
        </p:nvSpPr>
        <p:spPr>
          <a:xfrm>
            <a:off x="266007" y="5736455"/>
            <a:ext cx="665018" cy="398338"/>
          </a:xfrm>
          <a:prstGeom prst="actionButtonForwardNex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8" name="TextBox 367"/>
          <p:cNvSpPr txBox="1"/>
          <p:nvPr/>
        </p:nvSpPr>
        <p:spPr>
          <a:xfrm>
            <a:off x="248078" y="538919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Bahnschrift" panose="020B0502040204020203" pitchFamily="34" charset="0"/>
              </a:rPr>
              <a:t>code</a:t>
            </a:r>
            <a:endParaRPr lang="ko-KR" altLang="en-US" dirty="0">
              <a:latin typeface="Bahnschrift" panose="020B0502040204020203" pitchFamily="34" charset="0"/>
            </a:endParaRPr>
          </a:p>
        </p:txBody>
      </p:sp>
      <p:cxnSp>
        <p:nvCxnSpPr>
          <p:cNvPr id="3" name="직선 연결선 2"/>
          <p:cNvCxnSpPr>
            <a:stCxn id="49" idx="2"/>
          </p:cNvCxnSpPr>
          <p:nvPr/>
        </p:nvCxnSpPr>
        <p:spPr>
          <a:xfrm>
            <a:off x="4826294" y="2689974"/>
            <a:ext cx="6350" cy="20054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166485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교육 테마</Template>
  <TotalTime>0</TotalTime>
  <Words>596</Words>
  <Application>Microsoft Office PowerPoint</Application>
  <PresentationFormat>와이드스크린</PresentationFormat>
  <Paragraphs>404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맑은 고딕</vt:lpstr>
      <vt:lpstr>Arial</vt:lpstr>
      <vt:lpstr>Bahnschrift</vt:lpstr>
      <vt:lpstr>Candara</vt:lpstr>
      <vt:lpstr>Corbel</vt:lpstr>
      <vt:lpstr>Wingdings 3</vt:lpstr>
      <vt:lpstr>New_Education02</vt:lpstr>
      <vt:lpstr>디지털 시스템 설계 최종 발표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3</cp:revision>
  <dcterms:created xsi:type="dcterms:W3CDTF">2022-11-12T12:14:40Z</dcterms:created>
  <dcterms:modified xsi:type="dcterms:W3CDTF">2022-12-20T01:11:50Z</dcterms:modified>
</cp:coreProperties>
</file>