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33A66C"/>
              </a:solidFill>
              <a:prstDash val="solid"/>
              <a:round/>
            </a:ln>
          </a:left>
          <a:right>
            <a:ln w="9525" cap="flat">
              <a:solidFill>
                <a:srgbClr val="33A66C"/>
              </a:solidFill>
              <a:prstDash val="solid"/>
              <a:round/>
            </a:ln>
          </a:right>
          <a:top>
            <a:ln w="9525" cap="flat">
              <a:solidFill>
                <a:srgbClr val="33A66C"/>
              </a:solidFill>
              <a:prstDash val="solid"/>
              <a:round/>
            </a:ln>
          </a:top>
          <a:bottom>
            <a:ln w="9525" cap="flat">
              <a:solidFill>
                <a:srgbClr val="33A66C"/>
              </a:solidFill>
              <a:prstDash val="solid"/>
              <a:round/>
            </a:ln>
          </a:bottom>
          <a:insideH>
            <a:ln w="9525" cap="flat">
              <a:solidFill>
                <a:srgbClr val="33A66C"/>
              </a:solidFill>
              <a:prstDash val="solid"/>
              <a:round/>
            </a:ln>
          </a:insideH>
          <a:insideV>
            <a:ln w="9525" cap="flat">
              <a:solidFill>
                <a:srgbClr val="33A66C"/>
              </a:solidFill>
              <a:prstDash val="solid"/>
              <a:round/>
            </a:ln>
          </a:insideV>
        </a:tcBdr>
        <a:fill>
          <a:solidFill>
            <a:schemeClr val="accent3">
              <a:alpha val="4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33A66C"/>
              </a:solidFill>
              <a:prstDash val="solid"/>
              <a:round/>
            </a:ln>
          </a:left>
          <a:right>
            <a:ln w="25400" cap="flat">
              <a:solidFill>
                <a:schemeClr val="accent3"/>
              </a:solidFill>
              <a:prstDash val="solid"/>
              <a:round/>
            </a:ln>
          </a:right>
          <a:top>
            <a:ln w="9525" cap="flat">
              <a:solidFill>
                <a:srgbClr val="33A66C"/>
              </a:solidFill>
              <a:prstDash val="solid"/>
              <a:round/>
            </a:ln>
          </a:top>
          <a:bottom>
            <a:ln w="9525" cap="flat">
              <a:solidFill>
                <a:srgbClr val="33A66C"/>
              </a:solidFill>
              <a:prstDash val="solid"/>
              <a:round/>
            </a:ln>
          </a:bottom>
          <a:insideH>
            <a:ln w="9525" cap="flat">
              <a:solidFill>
                <a:srgbClr val="33A66C"/>
              </a:solidFill>
              <a:prstDash val="solid"/>
              <a:round/>
            </a:ln>
          </a:insideH>
          <a:insideV>
            <a:ln w="9525" cap="flat">
              <a:solidFill>
                <a:srgbClr val="33A66C"/>
              </a:solidFill>
              <a:prstDash val="solid"/>
              <a:round/>
            </a:ln>
          </a:insideV>
        </a:tcBdr>
        <a:fill>
          <a:solidFill>
            <a:schemeClr val="accent3">
              <a:alpha val="4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33A66C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CCC"/>
          </a:solidFill>
        </a:fill>
      </a:tcStyle>
    </a:wholeTbl>
    <a:band2H>
      <a:tcTxStyle b="def" i="def"/>
      <a:tcStyle>
        <a:tcBdr/>
        <a:fill>
          <a:solidFill>
            <a:srgbClr val="EFF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1D4"/>
          </a:solidFill>
        </a:fill>
      </a:tcStyle>
    </a:wholeTbl>
    <a:band2H>
      <a:tcTxStyle b="def" i="def"/>
      <a:tcStyle>
        <a:tcBdr/>
        <a:fill>
          <a:solidFill>
            <a:srgbClr val="E7F0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9FD"/>
          </a:solidFill>
        </a:fill>
      </a:tcStyle>
    </a:wholeTbl>
    <a:band2H>
      <a:tcTxStyle b="def" i="def"/>
      <a:tcStyle>
        <a:tcBdr/>
        <a:fill>
          <a:solidFill>
            <a:srgbClr val="E8F4F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entury Gothic"/>
      </a:defRPr>
    </a:lvl1pPr>
    <a:lvl2pPr indent="228600" latinLnBrk="0">
      <a:defRPr sz="1200">
        <a:latin typeface="+mn-lt"/>
        <a:ea typeface="+mn-ea"/>
        <a:cs typeface="+mn-cs"/>
        <a:sym typeface="Century Gothic"/>
      </a:defRPr>
    </a:lvl2pPr>
    <a:lvl3pPr indent="457200" latinLnBrk="0">
      <a:defRPr sz="1200">
        <a:latin typeface="+mn-lt"/>
        <a:ea typeface="+mn-ea"/>
        <a:cs typeface="+mn-cs"/>
        <a:sym typeface="Century Gothic"/>
      </a:defRPr>
    </a:lvl3pPr>
    <a:lvl4pPr indent="685800" latinLnBrk="0">
      <a:defRPr sz="1200">
        <a:latin typeface="+mn-lt"/>
        <a:ea typeface="+mn-ea"/>
        <a:cs typeface="+mn-cs"/>
        <a:sym typeface="Century Gothic"/>
      </a:defRPr>
    </a:lvl4pPr>
    <a:lvl5pPr indent="914400" latinLnBrk="0">
      <a:defRPr sz="1200">
        <a:latin typeface="+mn-lt"/>
        <a:ea typeface="+mn-ea"/>
        <a:cs typeface="+mn-cs"/>
        <a:sym typeface="Century Gothic"/>
      </a:defRPr>
    </a:lvl5pPr>
    <a:lvl6pPr indent="1143000" latinLnBrk="0">
      <a:defRPr sz="1200">
        <a:latin typeface="+mn-lt"/>
        <a:ea typeface="+mn-ea"/>
        <a:cs typeface="+mn-cs"/>
        <a:sym typeface="Century Gothic"/>
      </a:defRPr>
    </a:lvl6pPr>
    <a:lvl7pPr indent="1371600" latinLnBrk="0">
      <a:defRPr sz="1200">
        <a:latin typeface="+mn-lt"/>
        <a:ea typeface="+mn-ea"/>
        <a:cs typeface="+mn-cs"/>
        <a:sym typeface="Century Gothic"/>
      </a:defRPr>
    </a:lvl7pPr>
    <a:lvl8pPr indent="1600200" latinLnBrk="0">
      <a:defRPr sz="1200">
        <a:latin typeface="+mn-lt"/>
        <a:ea typeface="+mn-ea"/>
        <a:cs typeface="+mn-cs"/>
        <a:sym typeface="Century Gothic"/>
      </a:defRPr>
    </a:lvl8pPr>
    <a:lvl9pPr indent="1828800" latinLnBrk="0">
      <a:defRPr sz="1200"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065212" y="1828800"/>
            <a:ext cx="8229602" cy="2895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065212" y="4800600"/>
            <a:ext cx="8229601" cy="1219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1" cap="all" spc="200"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b="1" cap="all" spc="200" sz="20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b="1" cap="all" spc="200" sz="20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b="1" cap="all" spc="200" sz="20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b="1" cap="all" spc="200" sz="2000">
                <a:solidFill>
                  <a:schemeClr val="accent1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e du titre"/>
          <p:cNvSpPr txBox="1"/>
          <p:nvPr>
            <p:ph type="title"/>
          </p:nvPr>
        </p:nvSpPr>
        <p:spPr>
          <a:xfrm>
            <a:off x="9142410" y="381000"/>
            <a:ext cx="1524003" cy="5638802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2" name="Texte niveau 1…"/>
          <p:cNvSpPr txBox="1"/>
          <p:nvPr>
            <p:ph type="body" idx="1"/>
          </p:nvPr>
        </p:nvSpPr>
        <p:spPr>
          <a:xfrm>
            <a:off x="1522412" y="381000"/>
            <a:ext cx="7391401" cy="5638802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1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e du titre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b="0" sz="4800"/>
            </a:lvl1pPr>
          </a:lstStyle>
          <a:p>
            <a:pPr/>
            <a:r>
              <a:t>Texte du titre</a:t>
            </a:r>
          </a:p>
        </p:txBody>
      </p:sp>
      <p:sp>
        <p:nvSpPr>
          <p:cNvPr id="30" name="Texte niveau 1…"/>
          <p:cNvSpPr txBox="1"/>
          <p:nvPr>
            <p:ph type="body" sz="quarter" idx="1"/>
          </p:nvPr>
        </p:nvSpPr>
        <p:spPr>
          <a:xfrm>
            <a:off x="1065212" y="5410200"/>
            <a:ext cx="8687335" cy="6096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 du titre"/>
          <p:cNvSpPr txBox="1"/>
          <p:nvPr>
            <p:ph type="title"/>
          </p:nvPr>
        </p:nvSpPr>
        <p:spPr>
          <a:xfrm>
            <a:off x="1522412" y="381000"/>
            <a:ext cx="9144004" cy="13716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9" name="Texte niveau 1…"/>
          <p:cNvSpPr txBox="1"/>
          <p:nvPr>
            <p:ph type="body" sz="half" idx="1"/>
          </p:nvPr>
        </p:nvSpPr>
        <p:spPr>
          <a:xfrm>
            <a:off x="1504781" y="1905000"/>
            <a:ext cx="4419599" cy="4114802"/>
          </a:xfrm>
          <a:prstGeom prst="rect">
            <a:avLst/>
          </a:prstGeom>
        </p:spPr>
        <p:txBody>
          <a:bodyPr/>
          <a:lstStyle>
            <a:lvl4pPr marL="944562" indent="-261937"/>
            <a:lvl5pPr marL="1116807" indent="-259557"/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e du titre"/>
          <p:cNvSpPr txBox="1"/>
          <p:nvPr>
            <p:ph type="title"/>
          </p:nvPr>
        </p:nvSpPr>
        <p:spPr>
          <a:xfrm>
            <a:off x="1055603" y="1905000"/>
            <a:ext cx="3596608" cy="26670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63" name="Texte niveau 1…"/>
          <p:cNvSpPr txBox="1"/>
          <p:nvPr>
            <p:ph type="body" idx="1"/>
          </p:nvPr>
        </p:nvSpPr>
        <p:spPr>
          <a:xfrm>
            <a:off x="4951414" y="685800"/>
            <a:ext cx="6400802" cy="5334000"/>
          </a:xfrm>
          <a:prstGeom prst="rect">
            <a:avLst/>
          </a:prstGeom>
        </p:spPr>
        <p:txBody>
          <a:bodyPr/>
          <a:lstStyle>
            <a:lvl4pPr marL="944562" indent="-261937"/>
            <a:lvl5pPr marL="1116807" indent="-259557"/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4" name="Text Placeholder 3"/>
          <p:cNvSpPr/>
          <p:nvPr>
            <p:ph type="body" sz="quarter" idx="13"/>
          </p:nvPr>
        </p:nvSpPr>
        <p:spPr>
          <a:xfrm>
            <a:off x="1065212" y="4648200"/>
            <a:ext cx="3581401" cy="13716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 du titre"/>
          <p:cNvSpPr txBox="1"/>
          <p:nvPr>
            <p:ph type="title"/>
          </p:nvPr>
        </p:nvSpPr>
        <p:spPr>
          <a:xfrm>
            <a:off x="1055603" y="1905000"/>
            <a:ext cx="3596608" cy="26670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73" name="Picture Placeholder 2"/>
          <p:cNvSpPr/>
          <p:nvPr>
            <p:ph type="pic" idx="13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ln w="76200">
            <a:solidFill>
              <a:srgbClr val="FFFFFF"/>
            </a:solidFill>
            <a:miter lim="800000"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4" name="Texte niveau 1…"/>
          <p:cNvSpPr txBox="1"/>
          <p:nvPr>
            <p:ph type="body" sz="quarter" idx="1"/>
          </p:nvPr>
        </p:nvSpPr>
        <p:spPr>
          <a:xfrm>
            <a:off x="1065212" y="4648200"/>
            <a:ext cx="3581401" cy="1371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ClrTx/>
              <a:buSzTx/>
              <a:buFontTx/>
              <a:buNone/>
              <a:defRPr sz="1800"/>
            </a:lvl1pPr>
            <a:lvl2pPr marL="0" indent="0">
              <a:spcBef>
                <a:spcPts val="1200"/>
              </a:spcBef>
              <a:buClrTx/>
              <a:buSzTx/>
              <a:buFontTx/>
              <a:buNone/>
              <a:defRPr sz="1800"/>
            </a:lvl2pPr>
            <a:lvl3pPr marL="0" indent="0">
              <a:spcBef>
                <a:spcPts val="1200"/>
              </a:spcBef>
              <a:buClrTx/>
              <a:buSzTx/>
              <a:buFontTx/>
              <a:buNone/>
              <a:defRPr sz="1800"/>
            </a:lvl3pPr>
            <a:lvl4pPr marL="0" indent="0">
              <a:spcBef>
                <a:spcPts val="1200"/>
              </a:spcBef>
              <a:buClrTx/>
              <a:buSzTx/>
              <a:buFontTx/>
              <a:buNone/>
              <a:defRPr sz="1800"/>
            </a:lvl4pPr>
            <a:lvl5pPr marL="0" indent="0">
              <a:spcBef>
                <a:spcPts val="12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1522412" y="381000"/>
            <a:ext cx="9144003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1522412" y="1904999"/>
            <a:ext cx="9134393" cy="4114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0407431" y="6410645"/>
            <a:ext cx="258982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223838" marR="0" indent="-223838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509905" marR="0" indent="-278129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755650" marR="0" indent="-2921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915457" marR="0" indent="-23283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1087967" marR="0" indent="-23071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1264919" marR="0" indent="-23164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1438655" marR="0" indent="-23164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1612391" marR="0" indent="-23164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1786127" marR="0" indent="-23164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ctrTitle"/>
          </p:nvPr>
        </p:nvSpPr>
        <p:spPr>
          <a:xfrm>
            <a:off x="620039" y="1559490"/>
            <a:ext cx="11091797" cy="2895601"/>
          </a:xfrm>
          <a:prstGeom prst="rect">
            <a:avLst/>
          </a:prstGeom>
        </p:spPr>
        <p:txBody>
          <a:bodyPr/>
          <a:lstStyle/>
          <a:p>
            <a:pPr/>
            <a:r>
              <a:t>L’homme peut-il surprendre la machine ?</a:t>
            </a:r>
          </a:p>
        </p:txBody>
      </p:sp>
      <p:sp>
        <p:nvSpPr>
          <p:cNvPr id="103" name="Numéro de diapositive"/>
          <p:cNvSpPr txBox="1"/>
          <p:nvPr>
            <p:ph type="sldNum" sz="quarter" idx="4294967295"/>
          </p:nvPr>
        </p:nvSpPr>
        <p:spPr>
          <a:xfrm>
            <a:off x="10484849" y="6410643"/>
            <a:ext cx="181561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157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3600"/>
            </a:lvl1pPr>
          </a:lstStyle>
          <a:p>
            <a:pPr/>
            <a:r>
              <a:t> </a:t>
            </a:r>
          </a:p>
        </p:txBody>
      </p:sp>
      <p:graphicFrame>
        <p:nvGraphicFramePr>
          <p:cNvPr id="158" name="Table 4"/>
          <p:cNvGraphicFramePr/>
          <p:nvPr/>
        </p:nvGraphicFramePr>
        <p:xfrm>
          <a:off x="1324838" y="2116899"/>
          <a:ext cx="9134396" cy="3344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1332047"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000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001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010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011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100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101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110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111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22185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Valeur du motif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090757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161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164" name="Rectangle: Rounded Corners 3"/>
          <p:cNvGrpSpPr/>
          <p:nvPr/>
        </p:nvGrpSpPr>
        <p:grpSpPr>
          <a:xfrm>
            <a:off x="9068844" y="2550411"/>
            <a:ext cx="363256" cy="677584"/>
            <a:chOff x="0" y="0"/>
            <a:chExt cx="363255" cy="677583"/>
          </a:xfrm>
        </p:grpSpPr>
        <p:sp>
          <p:nvSpPr>
            <p:cNvPr id="162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63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165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0000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66" name="Left Brace 5"/>
          <p:cNvSpPr/>
          <p:nvPr/>
        </p:nvSpPr>
        <p:spPr>
          <a:xfrm rot="16200000">
            <a:off x="3547030" y="2720690"/>
            <a:ext cx="321357" cy="10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45"/>
                  <a:pt x="10800" y="21030"/>
                </a:cubicBezTo>
                <a:lnTo>
                  <a:pt x="10800" y="11770"/>
                </a:lnTo>
                <a:cubicBezTo>
                  <a:pt x="10800" y="11455"/>
                  <a:pt x="5965" y="11200"/>
                  <a:pt x="0" y="11200"/>
                </a:cubicBezTo>
                <a:cubicBezTo>
                  <a:pt x="5965" y="11200"/>
                  <a:pt x="10800" y="10945"/>
                  <a:pt x="10800" y="10630"/>
                </a:cubicBezTo>
                <a:lnTo>
                  <a:pt x="10800" y="570"/>
                </a:lnTo>
                <a:cubicBezTo>
                  <a:pt x="10800" y="255"/>
                  <a:pt x="15635" y="0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67" name="TextBox 6"/>
          <p:cNvSpPr txBox="1"/>
          <p:nvPr/>
        </p:nvSpPr>
        <p:spPr>
          <a:xfrm>
            <a:off x="3303742" y="3387689"/>
            <a:ext cx="807930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170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173" name="Rectangle: Rounded Corners 3"/>
          <p:cNvGrpSpPr/>
          <p:nvPr/>
        </p:nvGrpSpPr>
        <p:grpSpPr>
          <a:xfrm>
            <a:off x="9068844" y="2550411"/>
            <a:ext cx="363256" cy="677584"/>
            <a:chOff x="0" y="0"/>
            <a:chExt cx="363255" cy="677583"/>
          </a:xfrm>
        </p:grpSpPr>
        <p:sp>
          <p:nvSpPr>
            <p:cNvPr id="171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72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174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0000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75" name="Left Brace 6"/>
          <p:cNvSpPr/>
          <p:nvPr/>
        </p:nvSpPr>
        <p:spPr>
          <a:xfrm rot="16200000">
            <a:off x="4004230" y="2720690"/>
            <a:ext cx="321357" cy="10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45"/>
                  <a:pt x="10800" y="21030"/>
                </a:cubicBezTo>
                <a:lnTo>
                  <a:pt x="10800" y="11770"/>
                </a:lnTo>
                <a:cubicBezTo>
                  <a:pt x="10800" y="11455"/>
                  <a:pt x="5965" y="11200"/>
                  <a:pt x="0" y="11200"/>
                </a:cubicBezTo>
                <a:cubicBezTo>
                  <a:pt x="5965" y="11200"/>
                  <a:pt x="10800" y="10945"/>
                  <a:pt x="10800" y="10630"/>
                </a:cubicBezTo>
                <a:lnTo>
                  <a:pt x="10800" y="570"/>
                </a:lnTo>
                <a:cubicBezTo>
                  <a:pt x="10800" y="255"/>
                  <a:pt x="15635" y="0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76" name="TextBox 8"/>
          <p:cNvSpPr txBox="1"/>
          <p:nvPr/>
        </p:nvSpPr>
        <p:spPr>
          <a:xfrm>
            <a:off x="3989539" y="3436256"/>
            <a:ext cx="388308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179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182" name="Rectangle: Rounded Corners 3"/>
          <p:cNvGrpSpPr/>
          <p:nvPr/>
        </p:nvGrpSpPr>
        <p:grpSpPr>
          <a:xfrm>
            <a:off x="9068844" y="2550411"/>
            <a:ext cx="363256" cy="677584"/>
            <a:chOff x="0" y="0"/>
            <a:chExt cx="363255" cy="677583"/>
          </a:xfrm>
        </p:grpSpPr>
        <p:sp>
          <p:nvSpPr>
            <p:cNvPr id="180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81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183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0000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84" name="Left Brace 6"/>
          <p:cNvSpPr/>
          <p:nvPr/>
        </p:nvSpPr>
        <p:spPr>
          <a:xfrm rot="16200000">
            <a:off x="4342433" y="2720690"/>
            <a:ext cx="321357" cy="10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45"/>
                  <a:pt x="10800" y="21030"/>
                </a:cubicBezTo>
                <a:lnTo>
                  <a:pt x="10800" y="11770"/>
                </a:lnTo>
                <a:cubicBezTo>
                  <a:pt x="10800" y="11455"/>
                  <a:pt x="5965" y="11200"/>
                  <a:pt x="0" y="11200"/>
                </a:cubicBezTo>
                <a:cubicBezTo>
                  <a:pt x="5965" y="11200"/>
                  <a:pt x="10800" y="10945"/>
                  <a:pt x="10800" y="10630"/>
                </a:cubicBezTo>
                <a:lnTo>
                  <a:pt x="10800" y="570"/>
                </a:lnTo>
                <a:cubicBezTo>
                  <a:pt x="10800" y="255"/>
                  <a:pt x="15635" y="0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85" name="TextBox 7"/>
          <p:cNvSpPr txBox="1"/>
          <p:nvPr/>
        </p:nvSpPr>
        <p:spPr>
          <a:xfrm>
            <a:off x="4233796" y="3384586"/>
            <a:ext cx="645093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188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191" name="Rectangle: Rounded Corners 3"/>
          <p:cNvGrpSpPr/>
          <p:nvPr/>
        </p:nvGrpSpPr>
        <p:grpSpPr>
          <a:xfrm>
            <a:off x="9068844" y="2550411"/>
            <a:ext cx="363256" cy="677584"/>
            <a:chOff x="0" y="0"/>
            <a:chExt cx="363255" cy="677583"/>
          </a:xfrm>
        </p:grpSpPr>
        <p:sp>
          <p:nvSpPr>
            <p:cNvPr id="189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90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192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0000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93" name="Left Brace 5"/>
          <p:cNvSpPr/>
          <p:nvPr/>
        </p:nvSpPr>
        <p:spPr>
          <a:xfrm rot="16200000">
            <a:off x="4711950" y="2728144"/>
            <a:ext cx="321357" cy="10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45"/>
                  <a:pt x="10800" y="21030"/>
                </a:cubicBezTo>
                <a:lnTo>
                  <a:pt x="10800" y="11770"/>
                </a:lnTo>
                <a:cubicBezTo>
                  <a:pt x="10800" y="11455"/>
                  <a:pt x="5965" y="11200"/>
                  <a:pt x="0" y="11200"/>
                </a:cubicBezTo>
                <a:cubicBezTo>
                  <a:pt x="5965" y="11200"/>
                  <a:pt x="10800" y="10945"/>
                  <a:pt x="10800" y="10630"/>
                </a:cubicBezTo>
                <a:lnTo>
                  <a:pt x="10800" y="570"/>
                </a:lnTo>
                <a:cubicBezTo>
                  <a:pt x="10800" y="255"/>
                  <a:pt x="15635" y="0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94" name="TextBox 6"/>
          <p:cNvSpPr txBox="1"/>
          <p:nvPr/>
        </p:nvSpPr>
        <p:spPr>
          <a:xfrm>
            <a:off x="4628369" y="3397892"/>
            <a:ext cx="488516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197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200" name="Rectangle: Rounded Corners 3"/>
          <p:cNvGrpSpPr/>
          <p:nvPr/>
        </p:nvGrpSpPr>
        <p:grpSpPr>
          <a:xfrm>
            <a:off x="9068844" y="2550411"/>
            <a:ext cx="363256" cy="677584"/>
            <a:chOff x="0" y="0"/>
            <a:chExt cx="363255" cy="677583"/>
          </a:xfrm>
        </p:grpSpPr>
        <p:sp>
          <p:nvSpPr>
            <p:cNvPr id="198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99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201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0000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02" name="Left Brace 5"/>
          <p:cNvSpPr/>
          <p:nvPr/>
        </p:nvSpPr>
        <p:spPr>
          <a:xfrm rot="16200000">
            <a:off x="5144098" y="2734408"/>
            <a:ext cx="321357" cy="10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45"/>
                  <a:pt x="10800" y="21030"/>
                </a:cubicBezTo>
                <a:lnTo>
                  <a:pt x="10800" y="11770"/>
                </a:lnTo>
                <a:cubicBezTo>
                  <a:pt x="10800" y="11455"/>
                  <a:pt x="5965" y="11200"/>
                  <a:pt x="0" y="11200"/>
                </a:cubicBezTo>
                <a:cubicBezTo>
                  <a:pt x="5965" y="11200"/>
                  <a:pt x="10800" y="10945"/>
                  <a:pt x="10800" y="10630"/>
                </a:cubicBezTo>
                <a:lnTo>
                  <a:pt x="10800" y="570"/>
                </a:lnTo>
                <a:cubicBezTo>
                  <a:pt x="10800" y="255"/>
                  <a:pt x="15635" y="0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03" name="TextBox 6"/>
          <p:cNvSpPr txBox="1"/>
          <p:nvPr/>
        </p:nvSpPr>
        <p:spPr>
          <a:xfrm>
            <a:off x="5141933" y="3399649"/>
            <a:ext cx="425886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206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209" name="Rectangle: Rounded Corners 3"/>
          <p:cNvGrpSpPr/>
          <p:nvPr/>
        </p:nvGrpSpPr>
        <p:grpSpPr>
          <a:xfrm>
            <a:off x="9068844" y="2550411"/>
            <a:ext cx="363256" cy="677584"/>
            <a:chOff x="0" y="0"/>
            <a:chExt cx="363255" cy="677583"/>
          </a:xfrm>
        </p:grpSpPr>
        <p:sp>
          <p:nvSpPr>
            <p:cNvPr id="207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08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210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0000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11" name="Left Brace 5"/>
          <p:cNvSpPr/>
          <p:nvPr/>
        </p:nvSpPr>
        <p:spPr>
          <a:xfrm rot="16200000">
            <a:off x="5501089" y="2761019"/>
            <a:ext cx="321357" cy="10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45"/>
                  <a:pt x="10800" y="21030"/>
                </a:cubicBezTo>
                <a:lnTo>
                  <a:pt x="10800" y="11770"/>
                </a:lnTo>
                <a:cubicBezTo>
                  <a:pt x="10800" y="11455"/>
                  <a:pt x="5965" y="11200"/>
                  <a:pt x="0" y="11200"/>
                </a:cubicBezTo>
                <a:cubicBezTo>
                  <a:pt x="5965" y="11200"/>
                  <a:pt x="10800" y="10945"/>
                  <a:pt x="10800" y="10630"/>
                </a:cubicBezTo>
                <a:lnTo>
                  <a:pt x="10800" y="570"/>
                </a:lnTo>
                <a:cubicBezTo>
                  <a:pt x="10800" y="255"/>
                  <a:pt x="15635" y="0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12" name="TextBox 7"/>
          <p:cNvSpPr txBox="1"/>
          <p:nvPr/>
        </p:nvSpPr>
        <p:spPr>
          <a:xfrm>
            <a:off x="5514585" y="3439388"/>
            <a:ext cx="338204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215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218" name="Rectangle: Rounded Corners 3"/>
          <p:cNvGrpSpPr/>
          <p:nvPr/>
        </p:nvGrpSpPr>
        <p:grpSpPr>
          <a:xfrm>
            <a:off x="9068844" y="2550411"/>
            <a:ext cx="363256" cy="677584"/>
            <a:chOff x="0" y="0"/>
            <a:chExt cx="363255" cy="677583"/>
          </a:xfrm>
        </p:grpSpPr>
        <p:sp>
          <p:nvSpPr>
            <p:cNvPr id="216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17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219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0000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20" name="Left Brace 5"/>
          <p:cNvSpPr/>
          <p:nvPr/>
        </p:nvSpPr>
        <p:spPr>
          <a:xfrm rot="16200000">
            <a:off x="5889394" y="2772390"/>
            <a:ext cx="321357" cy="10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45"/>
                  <a:pt x="10800" y="21030"/>
                </a:cubicBezTo>
                <a:lnTo>
                  <a:pt x="10800" y="11770"/>
                </a:lnTo>
                <a:cubicBezTo>
                  <a:pt x="10800" y="11455"/>
                  <a:pt x="5965" y="11200"/>
                  <a:pt x="0" y="11200"/>
                </a:cubicBezTo>
                <a:cubicBezTo>
                  <a:pt x="5965" y="11200"/>
                  <a:pt x="10800" y="10945"/>
                  <a:pt x="10800" y="10630"/>
                </a:cubicBezTo>
                <a:lnTo>
                  <a:pt x="10800" y="570"/>
                </a:lnTo>
                <a:cubicBezTo>
                  <a:pt x="10800" y="255"/>
                  <a:pt x="15635" y="0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21" name="TextBox 7"/>
          <p:cNvSpPr txBox="1"/>
          <p:nvPr/>
        </p:nvSpPr>
        <p:spPr>
          <a:xfrm>
            <a:off x="5880970" y="3428017"/>
            <a:ext cx="338204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224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227" name="Rectangle: Rounded Corners 3"/>
          <p:cNvGrpSpPr/>
          <p:nvPr/>
        </p:nvGrpSpPr>
        <p:grpSpPr>
          <a:xfrm>
            <a:off x="9068844" y="2550411"/>
            <a:ext cx="363256" cy="677584"/>
            <a:chOff x="0" y="0"/>
            <a:chExt cx="363255" cy="677583"/>
          </a:xfrm>
        </p:grpSpPr>
        <p:sp>
          <p:nvSpPr>
            <p:cNvPr id="225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26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228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0000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29" name="Left Brace 5"/>
          <p:cNvSpPr/>
          <p:nvPr/>
        </p:nvSpPr>
        <p:spPr>
          <a:xfrm rot="16200000">
            <a:off x="6257450" y="2761019"/>
            <a:ext cx="321357" cy="10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45"/>
                  <a:pt x="10800" y="21030"/>
                </a:cubicBezTo>
                <a:lnTo>
                  <a:pt x="10800" y="11770"/>
                </a:lnTo>
                <a:cubicBezTo>
                  <a:pt x="10800" y="11455"/>
                  <a:pt x="5965" y="11200"/>
                  <a:pt x="0" y="11200"/>
                </a:cubicBezTo>
                <a:cubicBezTo>
                  <a:pt x="5965" y="11200"/>
                  <a:pt x="10800" y="10945"/>
                  <a:pt x="10800" y="10630"/>
                </a:cubicBezTo>
                <a:lnTo>
                  <a:pt x="10800" y="570"/>
                </a:lnTo>
                <a:cubicBezTo>
                  <a:pt x="10800" y="255"/>
                  <a:pt x="15635" y="0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30" name="TextBox 7"/>
          <p:cNvSpPr txBox="1"/>
          <p:nvPr/>
        </p:nvSpPr>
        <p:spPr>
          <a:xfrm>
            <a:off x="6249025" y="3428017"/>
            <a:ext cx="338204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233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236" name="Rectangle: Rounded Corners 3"/>
          <p:cNvGrpSpPr/>
          <p:nvPr/>
        </p:nvGrpSpPr>
        <p:grpSpPr>
          <a:xfrm>
            <a:off x="9068844" y="2550411"/>
            <a:ext cx="363256" cy="677584"/>
            <a:chOff x="0" y="0"/>
            <a:chExt cx="363255" cy="677583"/>
          </a:xfrm>
        </p:grpSpPr>
        <p:sp>
          <p:nvSpPr>
            <p:cNvPr id="234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35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237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olidFill>
                            <a:srgbClr val="FF0000"/>
                          </a:solidFill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38" name="Left Brace 5"/>
          <p:cNvSpPr/>
          <p:nvPr/>
        </p:nvSpPr>
        <p:spPr>
          <a:xfrm rot="16200000">
            <a:off x="6595650" y="2761019"/>
            <a:ext cx="321357" cy="10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45"/>
                  <a:pt x="10800" y="21030"/>
                </a:cubicBezTo>
                <a:lnTo>
                  <a:pt x="10800" y="11770"/>
                </a:lnTo>
                <a:cubicBezTo>
                  <a:pt x="10800" y="11455"/>
                  <a:pt x="5965" y="11200"/>
                  <a:pt x="0" y="11200"/>
                </a:cubicBezTo>
                <a:cubicBezTo>
                  <a:pt x="5965" y="11200"/>
                  <a:pt x="10800" y="10945"/>
                  <a:pt x="10800" y="10630"/>
                </a:cubicBezTo>
                <a:lnTo>
                  <a:pt x="10800" y="570"/>
                </a:lnTo>
                <a:cubicBezTo>
                  <a:pt x="10800" y="255"/>
                  <a:pt x="15635" y="0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39" name="TextBox 7"/>
          <p:cNvSpPr txBox="1"/>
          <p:nvPr/>
        </p:nvSpPr>
        <p:spPr>
          <a:xfrm>
            <a:off x="6587227" y="3428017"/>
            <a:ext cx="338204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2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/>
          <a:lstStyle/>
          <a:p>
            <a:pPr/>
            <a:r>
              <a:t>Title and Content Layout with List</a:t>
            </a:r>
          </a:p>
        </p:txBody>
      </p:sp>
      <p:sp>
        <p:nvSpPr>
          <p:cNvPr id="106" name="Content Placeholder 13"/>
          <p:cNvSpPr txBox="1"/>
          <p:nvPr>
            <p:ph type="body" idx="1"/>
          </p:nvPr>
        </p:nvSpPr>
        <p:spPr>
          <a:xfrm>
            <a:off x="1522412" y="1904998"/>
            <a:ext cx="9134393" cy="4114804"/>
          </a:xfrm>
          <a:prstGeom prst="rect">
            <a:avLst/>
          </a:prstGeom>
        </p:spPr>
        <p:txBody>
          <a:bodyPr/>
          <a:lstStyle>
            <a:lvl2pPr marL="463550" indent="-231775">
              <a:spcBef>
                <a:spcPts val="1200"/>
              </a:spcBef>
              <a:defRPr sz="2000"/>
            </a:lvl2pPr>
            <a:lvl3pPr marL="682625" indent="-219075">
              <a:spcBef>
                <a:spcPts val="600"/>
              </a:spcBef>
              <a:defRPr sz="1800"/>
            </a:lvl3pPr>
            <a:lvl4pPr marL="857250" indent="-174625">
              <a:spcBef>
                <a:spcPts val="600"/>
              </a:spcBef>
              <a:defRPr sz="1800"/>
            </a:lvl4pPr>
            <a:lvl5pPr marL="1030287" indent="-173037">
              <a:spcBef>
                <a:spcPts val="600"/>
              </a:spcBef>
              <a:defRPr sz="1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7" name="Numéro de diapositive"/>
          <p:cNvSpPr txBox="1"/>
          <p:nvPr>
            <p:ph type="sldNum" sz="quarter" idx="4294967295"/>
          </p:nvPr>
        </p:nvSpPr>
        <p:spPr>
          <a:xfrm>
            <a:off x="10484849" y="6410643"/>
            <a:ext cx="181561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242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245" name="Rectangle: Rounded Corners 3"/>
          <p:cNvGrpSpPr/>
          <p:nvPr/>
        </p:nvGrpSpPr>
        <p:grpSpPr>
          <a:xfrm>
            <a:off x="9068844" y="2550411"/>
            <a:ext cx="363256" cy="677584"/>
            <a:chOff x="0" y="0"/>
            <a:chExt cx="363255" cy="677583"/>
          </a:xfrm>
        </p:grpSpPr>
        <p:sp>
          <p:nvSpPr>
            <p:cNvPr id="243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44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246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0000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47" name="Left Brace 5"/>
          <p:cNvSpPr/>
          <p:nvPr/>
        </p:nvSpPr>
        <p:spPr>
          <a:xfrm rot="16200000">
            <a:off x="7027798" y="2761019"/>
            <a:ext cx="321357" cy="10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45"/>
                  <a:pt x="10800" y="21030"/>
                </a:cubicBezTo>
                <a:lnTo>
                  <a:pt x="10800" y="11770"/>
                </a:lnTo>
                <a:cubicBezTo>
                  <a:pt x="10800" y="11455"/>
                  <a:pt x="5965" y="11200"/>
                  <a:pt x="0" y="11200"/>
                </a:cubicBezTo>
                <a:cubicBezTo>
                  <a:pt x="5965" y="11200"/>
                  <a:pt x="10800" y="10945"/>
                  <a:pt x="10800" y="10630"/>
                </a:cubicBezTo>
                <a:lnTo>
                  <a:pt x="10800" y="570"/>
                </a:lnTo>
                <a:cubicBezTo>
                  <a:pt x="10800" y="255"/>
                  <a:pt x="15635" y="0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48" name="TextBox 7"/>
          <p:cNvSpPr txBox="1"/>
          <p:nvPr/>
        </p:nvSpPr>
        <p:spPr>
          <a:xfrm>
            <a:off x="7019374" y="3428017"/>
            <a:ext cx="338204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251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254" name="Rectangle: Rounded Corners 3"/>
          <p:cNvGrpSpPr/>
          <p:nvPr/>
        </p:nvGrpSpPr>
        <p:grpSpPr>
          <a:xfrm>
            <a:off x="9068844" y="2550411"/>
            <a:ext cx="363256" cy="677584"/>
            <a:chOff x="0" y="0"/>
            <a:chExt cx="363255" cy="677583"/>
          </a:xfrm>
        </p:grpSpPr>
        <p:sp>
          <p:nvSpPr>
            <p:cNvPr id="252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53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255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0000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56" name="Left Brace 5"/>
          <p:cNvSpPr/>
          <p:nvPr/>
        </p:nvSpPr>
        <p:spPr>
          <a:xfrm rot="16200000">
            <a:off x="7434894" y="2761019"/>
            <a:ext cx="321357" cy="10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45"/>
                  <a:pt x="10800" y="21030"/>
                </a:cubicBezTo>
                <a:lnTo>
                  <a:pt x="10800" y="11770"/>
                </a:lnTo>
                <a:cubicBezTo>
                  <a:pt x="10800" y="11455"/>
                  <a:pt x="5965" y="11200"/>
                  <a:pt x="0" y="11200"/>
                </a:cubicBezTo>
                <a:cubicBezTo>
                  <a:pt x="5965" y="11200"/>
                  <a:pt x="10800" y="10945"/>
                  <a:pt x="10800" y="10630"/>
                </a:cubicBezTo>
                <a:lnTo>
                  <a:pt x="10800" y="570"/>
                </a:lnTo>
                <a:cubicBezTo>
                  <a:pt x="10800" y="255"/>
                  <a:pt x="15635" y="0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57" name="TextBox 7"/>
          <p:cNvSpPr txBox="1"/>
          <p:nvPr/>
        </p:nvSpPr>
        <p:spPr>
          <a:xfrm>
            <a:off x="7470312" y="3428017"/>
            <a:ext cx="338204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260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263" name="Rectangle: Rounded Corners 3"/>
          <p:cNvGrpSpPr/>
          <p:nvPr/>
        </p:nvGrpSpPr>
        <p:grpSpPr>
          <a:xfrm>
            <a:off x="9068844" y="2550411"/>
            <a:ext cx="363256" cy="677584"/>
            <a:chOff x="0" y="0"/>
            <a:chExt cx="363255" cy="677583"/>
          </a:xfrm>
        </p:grpSpPr>
        <p:sp>
          <p:nvSpPr>
            <p:cNvPr id="261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62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264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0000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65" name="Left Brace 5"/>
          <p:cNvSpPr/>
          <p:nvPr/>
        </p:nvSpPr>
        <p:spPr>
          <a:xfrm rot="16200000">
            <a:off x="7741783" y="2761019"/>
            <a:ext cx="321357" cy="10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45"/>
                  <a:pt x="10800" y="21030"/>
                </a:cubicBezTo>
                <a:lnTo>
                  <a:pt x="10800" y="11770"/>
                </a:lnTo>
                <a:cubicBezTo>
                  <a:pt x="10800" y="11455"/>
                  <a:pt x="5965" y="11200"/>
                  <a:pt x="0" y="11200"/>
                </a:cubicBezTo>
                <a:cubicBezTo>
                  <a:pt x="5965" y="11200"/>
                  <a:pt x="10800" y="10945"/>
                  <a:pt x="10800" y="10630"/>
                </a:cubicBezTo>
                <a:lnTo>
                  <a:pt x="10800" y="570"/>
                </a:lnTo>
                <a:cubicBezTo>
                  <a:pt x="10800" y="255"/>
                  <a:pt x="15635" y="0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66" name="TextBox 7"/>
          <p:cNvSpPr txBox="1"/>
          <p:nvPr/>
        </p:nvSpPr>
        <p:spPr>
          <a:xfrm>
            <a:off x="7733358" y="3428017"/>
            <a:ext cx="338204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269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272" name="Rectangle: Rounded Corners 3"/>
          <p:cNvGrpSpPr/>
          <p:nvPr/>
        </p:nvGrpSpPr>
        <p:grpSpPr>
          <a:xfrm>
            <a:off x="9068844" y="2550411"/>
            <a:ext cx="363256" cy="677584"/>
            <a:chOff x="0" y="0"/>
            <a:chExt cx="363255" cy="677583"/>
          </a:xfrm>
        </p:grpSpPr>
        <p:sp>
          <p:nvSpPr>
            <p:cNvPr id="270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71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273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0000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74" name="Left Brace 5"/>
          <p:cNvSpPr/>
          <p:nvPr/>
        </p:nvSpPr>
        <p:spPr>
          <a:xfrm rot="16200000">
            <a:off x="8181088" y="2761019"/>
            <a:ext cx="321357" cy="10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45"/>
                  <a:pt x="10800" y="21030"/>
                </a:cubicBezTo>
                <a:lnTo>
                  <a:pt x="10800" y="11770"/>
                </a:lnTo>
                <a:cubicBezTo>
                  <a:pt x="10800" y="11455"/>
                  <a:pt x="5965" y="11200"/>
                  <a:pt x="0" y="11200"/>
                </a:cubicBezTo>
                <a:cubicBezTo>
                  <a:pt x="5965" y="11200"/>
                  <a:pt x="10800" y="10945"/>
                  <a:pt x="10800" y="10630"/>
                </a:cubicBezTo>
                <a:lnTo>
                  <a:pt x="10800" y="570"/>
                </a:lnTo>
                <a:cubicBezTo>
                  <a:pt x="10800" y="255"/>
                  <a:pt x="15635" y="0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75" name="TextBox 7"/>
          <p:cNvSpPr txBox="1"/>
          <p:nvPr/>
        </p:nvSpPr>
        <p:spPr>
          <a:xfrm>
            <a:off x="8228137" y="3431149"/>
            <a:ext cx="338204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278" name="Text Placeholder 2"/>
          <p:cNvSpPr txBox="1"/>
          <p:nvPr>
            <p:ph type="body" idx="1"/>
          </p:nvPr>
        </p:nvSpPr>
        <p:spPr>
          <a:xfrm>
            <a:off x="1343627" y="758868"/>
            <a:ext cx="9134393" cy="41148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/>
            </a:pPr>
            <a:r>
              <a:t>1 0 </a:t>
            </a:r>
            <a:r>
              <a:rPr>
                <a:solidFill>
                  <a:srgbClr val="FFC000"/>
                </a:solidFill>
              </a:rPr>
              <a:t>1  </a:t>
            </a:r>
            <a:r>
              <a:t>     </a:t>
            </a:r>
            <a:r>
              <a:rPr>
                <a:solidFill>
                  <a:srgbClr val="FFC000"/>
                </a:solidFill>
              </a:rPr>
              <a:t>5</a:t>
            </a:r>
            <a:endParaRPr>
              <a:solidFill>
                <a:srgbClr val="FFC000"/>
              </a:solidFill>
            </a:endParaRPr>
          </a:p>
          <a:p>
            <a:pPr marL="0" indent="0" algn="ctr">
              <a:buSzTx/>
              <a:buNone/>
              <a:defRPr sz="3600"/>
            </a:pPr>
            <a:r>
              <a:t>1 0 </a:t>
            </a:r>
            <a:r>
              <a:rPr>
                <a:solidFill>
                  <a:srgbClr val="FFC000"/>
                </a:solidFill>
              </a:rPr>
              <a:t>0       4</a:t>
            </a:r>
            <a:endParaRPr>
              <a:solidFill>
                <a:srgbClr val="FFC000"/>
              </a:solidFill>
            </a:endParaRP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281" name="Rectangle: Rounded Corners 3"/>
          <p:cNvGrpSpPr/>
          <p:nvPr/>
        </p:nvGrpSpPr>
        <p:grpSpPr>
          <a:xfrm>
            <a:off x="8949279" y="1863405"/>
            <a:ext cx="363256" cy="677584"/>
            <a:chOff x="0" y="0"/>
            <a:chExt cx="363255" cy="677583"/>
          </a:xfrm>
        </p:grpSpPr>
        <p:sp>
          <p:nvSpPr>
            <p:cNvPr id="279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80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282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C000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C000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83" name="Straight Arrow Connector 8"/>
          <p:cNvSpPr/>
          <p:nvPr/>
        </p:nvSpPr>
        <p:spPr>
          <a:xfrm>
            <a:off x="5993703" y="2868459"/>
            <a:ext cx="56367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4" name="Straight Arrow Connector 9"/>
          <p:cNvSpPr/>
          <p:nvPr/>
        </p:nvSpPr>
        <p:spPr>
          <a:xfrm>
            <a:off x="6001923" y="3603319"/>
            <a:ext cx="56367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287" name="Text Placeholder 2"/>
          <p:cNvSpPr txBox="1"/>
          <p:nvPr>
            <p:ph type="body" idx="1"/>
          </p:nvPr>
        </p:nvSpPr>
        <p:spPr>
          <a:xfrm>
            <a:off x="1343627" y="758868"/>
            <a:ext cx="9134393" cy="41148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sz="3600"/>
            </a:pPr>
            <a:r>
              <a:t> 0 1 1 0 1 1 0 1 0 0 1 0 1 1 0</a:t>
            </a:r>
          </a:p>
          <a:p>
            <a:pPr marL="0" indent="0" algn="ctr">
              <a:buSzTx/>
              <a:buNone/>
              <a:defRPr sz="3600">
                <a:solidFill>
                  <a:srgbClr val="FFC000"/>
                </a:solidFill>
              </a:defRPr>
            </a:pPr>
            <a:r>
              <a:t>= 1</a:t>
            </a:r>
          </a:p>
          <a:p>
            <a:pPr marL="0" indent="0" algn="ctr">
              <a:buSzTx/>
              <a:buNone/>
              <a:defRPr sz="3600"/>
            </a:pPr>
            <a:r>
              <a:t> </a:t>
            </a:r>
          </a:p>
        </p:txBody>
      </p:sp>
      <p:grpSp>
        <p:nvGrpSpPr>
          <p:cNvPr id="290" name="Rectangle: Rounded Corners 3"/>
          <p:cNvGrpSpPr/>
          <p:nvPr/>
        </p:nvGrpSpPr>
        <p:grpSpPr>
          <a:xfrm>
            <a:off x="8949279" y="1863405"/>
            <a:ext cx="363256" cy="677584"/>
            <a:chOff x="0" y="0"/>
            <a:chExt cx="363255" cy="677583"/>
          </a:xfrm>
        </p:grpSpPr>
        <p:sp>
          <p:nvSpPr>
            <p:cNvPr id="288" name="Rectangle aux angles arrondis"/>
            <p:cNvSpPr/>
            <p:nvPr/>
          </p:nvSpPr>
          <p:spPr>
            <a:xfrm>
              <a:off x="0" y="0"/>
              <a:ext cx="363256" cy="677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89" name="?"/>
            <p:cNvSpPr txBox="1"/>
            <p:nvPr/>
          </p:nvSpPr>
          <p:spPr>
            <a:xfrm>
              <a:off x="17732" y="13672"/>
              <a:ext cx="327791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291" name="Table 4"/>
          <p:cNvGraphicFramePr/>
          <p:nvPr/>
        </p:nvGraphicFramePr>
        <p:xfrm>
          <a:off x="1343626" y="4106448"/>
          <a:ext cx="9134397" cy="16534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06252"/>
                <a:gridCol w="964504"/>
                <a:gridCol w="970768"/>
                <a:gridCol w="964504"/>
                <a:gridCol w="870559"/>
                <a:gridCol w="939451"/>
                <a:gridCol w="958241"/>
                <a:gridCol w="977030"/>
                <a:gridCol w="883086"/>
              </a:tblGrid>
              <a:tr h="680042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C000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973393"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Récurrences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ym typeface="Helvetica"/>
                        </a:defRPr>
                      </a:pPr>
                    </a:p>
                    <a:p>
                      <a:pPr algn="ctr">
                        <a:defRPr sz="2400">
                          <a:sym typeface="Helvetica"/>
                        </a:defRPr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pSp>
        <p:nvGrpSpPr>
          <p:cNvPr id="294" name="Rectangle: Rounded Corners 5"/>
          <p:cNvGrpSpPr/>
          <p:nvPr/>
        </p:nvGrpSpPr>
        <p:grpSpPr>
          <a:xfrm>
            <a:off x="4930378" y="2490884"/>
            <a:ext cx="432149" cy="755808"/>
            <a:chOff x="0" y="0"/>
            <a:chExt cx="432147" cy="755807"/>
          </a:xfrm>
        </p:grpSpPr>
        <p:sp>
          <p:nvSpPr>
            <p:cNvPr id="292" name="Rectangle aux angles arrondis"/>
            <p:cNvSpPr/>
            <p:nvPr/>
          </p:nvSpPr>
          <p:spPr>
            <a:xfrm>
              <a:off x="0" y="0"/>
              <a:ext cx="432148" cy="7558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>
                <a:defRPr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93" name="?"/>
            <p:cNvSpPr txBox="1"/>
            <p:nvPr/>
          </p:nvSpPr>
          <p:spPr>
            <a:xfrm>
              <a:off x="21096" y="21095"/>
              <a:ext cx="389956" cy="713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l">
                <a:defRPr sz="40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le 1"/>
          <p:cNvSpPr txBox="1"/>
          <p:nvPr>
            <p:ph type="title"/>
          </p:nvPr>
        </p:nvSpPr>
        <p:spPr>
          <a:xfrm>
            <a:off x="1027135" y="381000"/>
            <a:ext cx="10283868" cy="1371600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Benchmarks</a:t>
            </a:r>
          </a:p>
        </p:txBody>
      </p:sp>
      <p:sp>
        <p:nvSpPr>
          <p:cNvPr id="297" name="TextBox 8"/>
          <p:cNvSpPr txBox="1"/>
          <p:nvPr/>
        </p:nvSpPr>
        <p:spPr>
          <a:xfrm>
            <a:off x="672142" y="2686259"/>
            <a:ext cx="10835015" cy="172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« En informatique, un benchmark est un banc d'essai permettant de mesurer les performances d'un système pour le comparer à d'autres. 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1"/>
          <p:cNvSpPr txBox="1"/>
          <p:nvPr>
            <p:ph type="title"/>
          </p:nvPr>
        </p:nvSpPr>
        <p:spPr>
          <a:xfrm>
            <a:off x="1522411" y="381000"/>
            <a:ext cx="9144005" cy="1371600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Benchmarks - Exemples</a:t>
            </a:r>
          </a:p>
        </p:txBody>
      </p:sp>
      <p:sp>
        <p:nvSpPr>
          <p:cNvPr id="300" name="Text Placeholder 2"/>
          <p:cNvSpPr txBox="1"/>
          <p:nvPr>
            <p:ph type="body" sz="half" idx="1"/>
          </p:nvPr>
        </p:nvSpPr>
        <p:spPr>
          <a:xfrm>
            <a:off x="7022496" y="1955945"/>
            <a:ext cx="4419600" cy="4114803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t>Motifs : 01 et 100</a:t>
            </a:r>
          </a:p>
          <a:p>
            <a:pPr>
              <a:defRPr sz="3500"/>
            </a:pPr>
            <a:r>
              <a:t>Espacement entre l’apparition de chaque motif : 1</a:t>
            </a:r>
            <a:endParaRPr>
              <a:solidFill>
                <a:srgbClr val="00B050"/>
              </a:solidFill>
            </a:endParaRPr>
          </a:p>
          <a:p>
            <a:pPr>
              <a:defRPr sz="3500">
                <a:solidFill>
                  <a:srgbClr val="00B050"/>
                </a:solidFill>
              </a:defRPr>
            </a:pPr>
            <a:r>
              <a:t>01</a:t>
            </a:r>
            <a:r>
              <a:rPr>
                <a:solidFill>
                  <a:srgbClr val="FFFFFF"/>
                </a:solidFill>
              </a:rPr>
              <a:t>0</a:t>
            </a:r>
            <a:r>
              <a:rPr>
                <a:solidFill>
                  <a:srgbClr val="FF0000"/>
                </a:solidFill>
              </a:rPr>
              <a:t>100</a:t>
            </a:r>
            <a:r>
              <a:rPr>
                <a:solidFill>
                  <a:srgbClr val="FFFFFF"/>
                </a:solidFill>
              </a:rPr>
              <a:t>0</a:t>
            </a:r>
            <a:r>
              <a:t>01</a:t>
            </a:r>
            <a:r>
              <a:rPr>
                <a:solidFill>
                  <a:srgbClr val="FFFFFF"/>
                </a:solidFill>
              </a:rPr>
              <a:t>0</a:t>
            </a:r>
            <a:r>
              <a:rPr>
                <a:solidFill>
                  <a:srgbClr val="FF0000"/>
                </a:solidFill>
              </a:rPr>
              <a:t>100</a:t>
            </a:r>
            <a:r>
              <a:rPr>
                <a:solidFill>
                  <a:srgbClr val="FFFFFF"/>
                </a:solidFill>
              </a:rPr>
              <a:t>1</a:t>
            </a:r>
            <a:r>
              <a:t>01</a:t>
            </a:r>
            <a:r>
              <a:rPr>
                <a:solidFill>
                  <a:srgbClr val="FFFFFF"/>
                </a:solidFill>
              </a:rPr>
              <a:t>0</a:t>
            </a:r>
            <a:r>
              <a:rPr>
                <a:solidFill>
                  <a:srgbClr val="FF0000"/>
                </a:solidFill>
              </a:rPr>
              <a:t>100</a:t>
            </a:r>
            <a:r>
              <a:rPr>
                <a:solidFill>
                  <a:srgbClr val="FFFFFF"/>
                </a:solidFill>
              </a:rPr>
              <a:t>1</a:t>
            </a:r>
            <a:r>
              <a:t>01</a:t>
            </a:r>
            <a:r>
              <a:rPr>
                <a:solidFill>
                  <a:srgbClr val="FFFFFF"/>
                </a:solidFill>
              </a:rPr>
              <a:t>0</a:t>
            </a:r>
            <a:r>
              <a:rPr>
                <a:solidFill>
                  <a:srgbClr val="FF0000"/>
                </a:solidFill>
              </a:rPr>
              <a:t>100</a:t>
            </a:r>
            <a:r>
              <a:rPr>
                <a:solidFill>
                  <a:srgbClr val="FFFFFF"/>
                </a:solidFill>
              </a:rPr>
              <a:t>1</a:t>
            </a:r>
            <a:r>
              <a:t>01</a:t>
            </a:r>
            <a:r>
              <a:rPr>
                <a:solidFill>
                  <a:srgbClr val="FFFFFF"/>
                </a:solidFill>
              </a:rPr>
              <a:t>0</a:t>
            </a:r>
            <a:r>
              <a:rPr>
                <a:solidFill>
                  <a:srgbClr val="FF0000"/>
                </a:solidFill>
              </a:rPr>
              <a:t>100</a:t>
            </a:r>
            <a:r>
              <a:rPr>
                <a:solidFill>
                  <a:srgbClr val="FFFFFF"/>
                </a:solidFill>
              </a:rPr>
              <a:t>1…</a:t>
            </a:r>
          </a:p>
        </p:txBody>
      </p:sp>
      <p:sp>
        <p:nvSpPr>
          <p:cNvPr id="301" name="Rectangle 5"/>
          <p:cNvSpPr txBox="1"/>
          <p:nvPr/>
        </p:nvSpPr>
        <p:spPr>
          <a:xfrm>
            <a:off x="386475" y="1955945"/>
            <a:ext cx="4770329" cy="446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 algn="l">
              <a:buSzPct val="100000"/>
              <a:buFont typeface="Arial"/>
              <a:buChar char="•"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Motif : 01</a:t>
            </a:r>
          </a:p>
          <a:p>
            <a:pPr marL="457200" indent="-457200" algn="l">
              <a:buSzPct val="100000"/>
              <a:buFont typeface="Arial"/>
              <a:buChar char="•"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Espacement entre l’apparition de chaque motif : 0</a:t>
            </a:r>
          </a:p>
          <a:p>
            <a:pPr algn="l"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  <a:p>
            <a:pPr marL="457200" indent="-457200" algn="l">
              <a:buSzPct val="100000"/>
              <a:buFont typeface="Arial"/>
              <a:buChar char="•"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01010101010101010101010101010101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1"/>
      <p:bldP build="p" bldLvl="1" animBg="1" rev="0" advAuto="0" spid="300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1"/>
          <p:cNvSpPr txBox="1"/>
          <p:nvPr>
            <p:ph type="title"/>
          </p:nvPr>
        </p:nvSpPr>
        <p:spPr>
          <a:xfrm>
            <a:off x="1027135" y="318370"/>
            <a:ext cx="10283868" cy="1371601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Benchmarks - Fonctionnement</a:t>
            </a:r>
          </a:p>
        </p:txBody>
      </p:sp>
      <p:sp>
        <p:nvSpPr>
          <p:cNvPr id="304" name="TextBox 8"/>
          <p:cNvSpPr txBox="1"/>
          <p:nvPr/>
        </p:nvSpPr>
        <p:spPr>
          <a:xfrm>
            <a:off x="1027134" y="3076034"/>
            <a:ext cx="4119064" cy="227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3500">
                <a:solidFill>
                  <a:srgbClr val="FFC000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0101010000</a:t>
            </a:r>
            <a:r>
              <a:rPr>
                <a:solidFill>
                  <a:srgbClr val="FFFFFF"/>
                </a:solidFill>
              </a:rPr>
              <a:t>101101010101101010101010010101001010110101010010101101</a:t>
            </a:r>
          </a:p>
        </p:txBody>
      </p:sp>
      <p:sp>
        <p:nvSpPr>
          <p:cNvPr id="305" name="Rectangle 2"/>
          <p:cNvSpPr txBox="1"/>
          <p:nvPr/>
        </p:nvSpPr>
        <p:spPr>
          <a:xfrm>
            <a:off x="6831686" y="3090567"/>
            <a:ext cx="4320480" cy="227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500">
                <a:solidFill>
                  <a:srgbClr val="FFC000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01010100001</a:t>
            </a:r>
            <a:r>
              <a:rPr>
                <a:solidFill>
                  <a:srgbClr val="FFFFFF"/>
                </a:solidFill>
              </a:rPr>
              <a:t>01101010101101010101010010101001010110101010010101101</a:t>
            </a:r>
          </a:p>
        </p:txBody>
      </p:sp>
      <p:sp>
        <p:nvSpPr>
          <p:cNvPr id="306" name="Straight Connector 4"/>
          <p:cNvSpPr/>
          <p:nvPr/>
        </p:nvSpPr>
        <p:spPr>
          <a:xfrm flipH="1">
            <a:off x="6029019" y="2223368"/>
            <a:ext cx="1" cy="3926912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7" name="Right Brace 9"/>
          <p:cNvSpPr/>
          <p:nvPr/>
        </p:nvSpPr>
        <p:spPr>
          <a:xfrm rot="16200000">
            <a:off x="8259874" y="1742981"/>
            <a:ext cx="152397" cy="254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48"/>
                  <a:pt x="10800" y="108"/>
                </a:cubicBezTo>
                <a:lnTo>
                  <a:pt x="10800" y="10692"/>
                </a:lnTo>
                <a:cubicBezTo>
                  <a:pt x="10800" y="10752"/>
                  <a:pt x="15635" y="10800"/>
                  <a:pt x="21600" y="10800"/>
                </a:cubicBezTo>
                <a:cubicBezTo>
                  <a:pt x="15635" y="10800"/>
                  <a:pt x="10800" y="10848"/>
                  <a:pt x="10800" y="10908"/>
                </a:cubicBezTo>
                <a:lnTo>
                  <a:pt x="10800" y="21492"/>
                </a:lnTo>
                <a:cubicBezTo>
                  <a:pt x="10800" y="21552"/>
                  <a:pt x="5965" y="21600"/>
                  <a:pt x="0" y="2160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08" name="Right Brace 10"/>
          <p:cNvSpPr/>
          <p:nvPr/>
        </p:nvSpPr>
        <p:spPr>
          <a:xfrm rot="16200000">
            <a:off x="2231083" y="1881808"/>
            <a:ext cx="214227" cy="241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71"/>
                  <a:pt x="10800" y="159"/>
                </a:cubicBezTo>
                <a:lnTo>
                  <a:pt x="10800" y="10641"/>
                </a:lnTo>
                <a:cubicBezTo>
                  <a:pt x="10800" y="10729"/>
                  <a:pt x="15635" y="10800"/>
                  <a:pt x="21600" y="10800"/>
                </a:cubicBezTo>
                <a:cubicBezTo>
                  <a:pt x="15635" y="10800"/>
                  <a:pt x="10800" y="10871"/>
                  <a:pt x="10800" y="10959"/>
                </a:cubicBezTo>
                <a:lnTo>
                  <a:pt x="10800" y="21441"/>
                </a:lnTo>
                <a:cubicBezTo>
                  <a:pt x="10800" y="21529"/>
                  <a:pt x="5965" y="21600"/>
                  <a:pt x="0" y="2160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309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rcRect l="27652" t="16027" r="28312" b="4072"/>
          <a:stretch>
            <a:fillRect/>
          </a:stretch>
        </p:blipFill>
        <p:spPr>
          <a:xfrm>
            <a:off x="1987466" y="2223368"/>
            <a:ext cx="701463" cy="636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rcRect l="27652" t="16027" r="28312" b="4072"/>
          <a:stretch>
            <a:fillRect/>
          </a:stretch>
        </p:blipFill>
        <p:spPr>
          <a:xfrm>
            <a:off x="7985342" y="2135974"/>
            <a:ext cx="701463" cy="636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rcRect l="26299" t="3118" r="25273" b="3118"/>
          <a:stretch>
            <a:fillRect/>
          </a:stretch>
        </p:blipFill>
        <p:spPr>
          <a:xfrm>
            <a:off x="3534812" y="2186377"/>
            <a:ext cx="442203" cy="859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icture 16" descr="Picture 16"/>
          <p:cNvPicPr>
            <a:picLocks noChangeAspect="1"/>
          </p:cNvPicPr>
          <p:nvPr/>
        </p:nvPicPr>
        <p:blipFill>
          <a:blip r:embed="rId4">
            <a:extLst/>
          </a:blip>
          <a:srcRect l="26299" t="3118" r="25273" b="3118"/>
          <a:stretch>
            <a:fillRect/>
          </a:stretch>
        </p:blipFill>
        <p:spPr>
          <a:xfrm>
            <a:off x="9595343" y="2200761"/>
            <a:ext cx="490233" cy="952415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TextBox 18"/>
          <p:cNvSpPr txBox="1"/>
          <p:nvPr/>
        </p:nvSpPr>
        <p:spPr>
          <a:xfrm>
            <a:off x="950978" y="5440783"/>
            <a:ext cx="4271375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Instant N</a:t>
            </a:r>
          </a:p>
        </p:txBody>
      </p:sp>
      <p:sp>
        <p:nvSpPr>
          <p:cNvPr id="314" name="Rectangle 20"/>
          <p:cNvSpPr txBox="1"/>
          <p:nvPr/>
        </p:nvSpPr>
        <p:spPr>
          <a:xfrm>
            <a:off x="7916568" y="5444452"/>
            <a:ext cx="215071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Instant N+1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2"/>
      <p:bldP build="whole" bldLvl="1" animBg="1" rev="0" advAuto="0" spid="306" grpId="7"/>
      <p:bldP build="whole" bldLvl="1" animBg="1" rev="0" advAuto="0" spid="305" grpId="6"/>
      <p:bldP build="whole" bldLvl="1" animBg="1" rev="0" advAuto="0" spid="309" grpId="3"/>
      <p:bldP build="whole" bldLvl="1" animBg="1" rev="0" advAuto="0" spid="310" grpId="9"/>
      <p:bldP build="whole" bldLvl="1" animBg="1" rev="0" advAuto="0" spid="312" grpId="10"/>
      <p:bldP build="whole" bldLvl="1" animBg="1" rev="0" advAuto="0" spid="313" grpId="5"/>
      <p:bldP build="whole" bldLvl="1" animBg="1" rev="0" advAuto="0" spid="307" grpId="8"/>
      <p:bldP build="whole" bldLvl="1" animBg="1" rev="0" advAuto="0" spid="314" grpId="11"/>
      <p:bldP build="whole" bldLvl="1" animBg="1" rev="0" advAuto="0" spid="304" grpId="1"/>
      <p:bldP build="whole" bldLvl="1" animBg="1" rev="0" advAuto="0" spid="311" grpId="4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1"/>
          <p:cNvSpPr txBox="1"/>
          <p:nvPr>
            <p:ph type="title"/>
          </p:nvPr>
        </p:nvSpPr>
        <p:spPr>
          <a:xfrm>
            <a:off x="1027135" y="381000"/>
            <a:ext cx="10283868" cy="1371600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Performance des n_bits_pattern</a:t>
            </a:r>
          </a:p>
        </p:txBody>
      </p:sp>
      <p:pic>
        <p:nvPicPr>
          <p:cNvPr id="31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2034" y="2171904"/>
            <a:ext cx="10455233" cy="1822539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TextBox 4"/>
          <p:cNvSpPr txBox="1"/>
          <p:nvPr/>
        </p:nvSpPr>
        <p:spPr>
          <a:xfrm>
            <a:off x="865164" y="4139540"/>
            <a:ext cx="10448971" cy="214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300">
                <a:solidFill>
                  <a:srgbClr val="FFC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Pourcentages de prédictions correctes des algorithmes n_bits_pattern_memory pour 3 valeurs de n (2, 3 et 5) en fonction de la taille des motifs présents dans le benchmark. Résultats obtenus à partir de tests sur 3 benchmarks de longueur totale 500, contenants respectivement des motifs de taille 2, 3, et 5.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1517648" y="362211"/>
            <a:ext cx="9144004" cy="1371601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pic>
        <p:nvPicPr>
          <p:cNvPr id="11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1631" y="1289761"/>
            <a:ext cx="2536674" cy="1955713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Box 14"/>
          <p:cNvSpPr txBox="1"/>
          <p:nvPr/>
        </p:nvSpPr>
        <p:spPr>
          <a:xfrm>
            <a:off x="9706351" y="1847137"/>
            <a:ext cx="1670487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0 ou 1  ?</a:t>
            </a:r>
          </a:p>
        </p:txBody>
      </p:sp>
      <p:pic>
        <p:nvPicPr>
          <p:cNvPr id="112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55901" y="2777700"/>
            <a:ext cx="1988464" cy="2402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20" descr="Picture 20"/>
          <p:cNvPicPr>
            <a:picLocks noChangeAspect="1"/>
          </p:cNvPicPr>
          <p:nvPr/>
        </p:nvPicPr>
        <p:blipFill>
          <a:blip r:embed="rId4">
            <a:extLst/>
          </a:blip>
          <a:srcRect l="25965" t="13390" r="26916" b="0"/>
          <a:stretch>
            <a:fillRect/>
          </a:stretch>
        </p:blipFill>
        <p:spPr>
          <a:xfrm>
            <a:off x="651352" y="2079320"/>
            <a:ext cx="3250506" cy="2987457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Box 21"/>
          <p:cNvSpPr txBox="1"/>
          <p:nvPr/>
        </p:nvSpPr>
        <p:spPr>
          <a:xfrm>
            <a:off x="1565754" y="2822681"/>
            <a:ext cx="1609595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0 ou 1 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3"/>
      <p:bldP build="whole" bldLvl="1" animBg="1" rev="0" advAuto="0" spid="110" grpId="1"/>
      <p:bldP build="whole" bldLvl="1" animBg="1" rev="0" advAuto="0" spid="113" grpId="5"/>
      <p:bldP build="whole" bldLvl="1" animBg="1" rev="0" advAuto="0" spid="111" grpId="2"/>
      <p:bldP build="whole" bldLvl="1" animBg="1" rev="0" advAuto="0" spid="114" grpId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/>
          <p:cNvSpPr txBox="1"/>
          <p:nvPr>
            <p:ph type="title"/>
          </p:nvPr>
        </p:nvSpPr>
        <p:spPr>
          <a:xfrm>
            <a:off x="1027135" y="381000"/>
            <a:ext cx="10283868" cy="13716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Avec quoi et comment prédire ?</a:t>
            </a:r>
          </a:p>
        </p:txBody>
      </p:sp>
      <p:sp>
        <p:nvSpPr>
          <p:cNvPr id="321" name="Text Placeholder 2"/>
          <p:cNvSpPr txBox="1"/>
          <p:nvPr>
            <p:ph type="body" sz="half" idx="1"/>
          </p:nvPr>
        </p:nvSpPr>
        <p:spPr>
          <a:xfrm>
            <a:off x="1456400" y="2268254"/>
            <a:ext cx="9425338" cy="324319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600"/>
            </a:pPr>
            <a:r>
              <a:t>A partir de l’historique des choix du joueur</a:t>
            </a:r>
          </a:p>
          <a:p>
            <a:pPr marL="0" indent="0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Exemple : 101000101000111011010110101</a:t>
            </a:r>
          </a:p>
          <a:p>
            <a:pPr marL="0" indent="0">
              <a:buSzTx/>
              <a:buNone/>
              <a:defRPr sz="3500"/>
            </a:pPr>
            <a:r>
              <a:t> </a:t>
            </a:r>
          </a:p>
        </p:txBody>
      </p:sp>
      <p:sp>
        <p:nvSpPr>
          <p:cNvPr id="322" name="Right Brace 4"/>
          <p:cNvSpPr/>
          <p:nvPr/>
        </p:nvSpPr>
        <p:spPr>
          <a:xfrm rot="5400000">
            <a:off x="7053716" y="1200938"/>
            <a:ext cx="504179" cy="6695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61"/>
                  <a:pt x="10800" y="136"/>
                </a:cubicBezTo>
                <a:lnTo>
                  <a:pt x="10800" y="10664"/>
                </a:lnTo>
                <a:cubicBezTo>
                  <a:pt x="10800" y="10739"/>
                  <a:pt x="15635" y="10800"/>
                  <a:pt x="21600" y="10800"/>
                </a:cubicBezTo>
                <a:cubicBezTo>
                  <a:pt x="15635" y="10800"/>
                  <a:pt x="10800" y="10861"/>
                  <a:pt x="10800" y="10936"/>
                </a:cubicBezTo>
                <a:lnTo>
                  <a:pt x="10800" y="21464"/>
                </a:lnTo>
                <a:cubicBezTo>
                  <a:pt x="10800" y="21539"/>
                  <a:pt x="5965" y="21600"/>
                  <a:pt x="0" y="2160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 algn="l"/>
          </a:p>
        </p:txBody>
      </p:sp>
      <p:sp>
        <p:nvSpPr>
          <p:cNvPr id="323" name="TextBox 5"/>
          <p:cNvSpPr txBox="1"/>
          <p:nvPr/>
        </p:nvSpPr>
        <p:spPr>
          <a:xfrm>
            <a:off x="4352795" y="4834940"/>
            <a:ext cx="5956127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Historique de taille 27</a:t>
            </a:r>
          </a:p>
        </p:txBody>
      </p:sp>
      <p:sp>
        <p:nvSpPr>
          <p:cNvPr id="324" name="Arrow: Right 7"/>
          <p:cNvSpPr/>
          <p:nvPr/>
        </p:nvSpPr>
        <p:spPr>
          <a:xfrm flipV="1">
            <a:off x="9769360" y="4627693"/>
            <a:ext cx="550647" cy="2105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1"/>
          <p:cNvSpPr txBox="1"/>
          <p:nvPr>
            <p:ph type="title"/>
          </p:nvPr>
        </p:nvSpPr>
        <p:spPr>
          <a:xfrm>
            <a:off x="1027135" y="381000"/>
            <a:ext cx="10283868" cy="1371600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Le paramètre « mémoire »</a:t>
            </a:r>
          </a:p>
        </p:txBody>
      </p:sp>
      <p:sp>
        <p:nvSpPr>
          <p:cNvPr id="327" name="TextBox 5"/>
          <p:cNvSpPr txBox="1"/>
          <p:nvPr/>
        </p:nvSpPr>
        <p:spPr>
          <a:xfrm>
            <a:off x="1966587" y="2716966"/>
            <a:ext cx="8404964" cy="227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Quelle taille d’historique considérer ?</a:t>
            </a:r>
          </a:p>
          <a:p>
            <a:pPr marL="285750" indent="-285750">
              <a:buSzPct val="100000"/>
              <a:buFont typeface="Arial"/>
              <a:buChar char="•"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  <a:p>
            <a:pPr marL="285750" indent="-285750" algn="l">
              <a:buSzPct val="100000"/>
              <a:buFont typeface="Arial"/>
              <a:buChar char="•"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Est-il vraiment utile de regarder très loin en arrière pour prédire l’avenir 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 txBox="1"/>
          <p:nvPr>
            <p:ph type="title"/>
          </p:nvPr>
        </p:nvSpPr>
        <p:spPr>
          <a:xfrm>
            <a:off x="1027135" y="381000"/>
            <a:ext cx="10283868" cy="1371600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Le paramètre « mémoire »</a:t>
            </a:r>
          </a:p>
        </p:txBody>
      </p:sp>
      <p:sp>
        <p:nvSpPr>
          <p:cNvPr id="330" name="Straight Connector 3"/>
          <p:cNvSpPr/>
          <p:nvPr/>
        </p:nvSpPr>
        <p:spPr>
          <a:xfrm>
            <a:off x="562539" y="3889331"/>
            <a:ext cx="1105422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1" name="TextBox 8"/>
          <p:cNvSpPr txBox="1"/>
          <p:nvPr/>
        </p:nvSpPr>
        <p:spPr>
          <a:xfrm>
            <a:off x="645090" y="3178028"/>
            <a:ext cx="5166987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010101010101010101000000</a:t>
            </a:r>
          </a:p>
        </p:txBody>
      </p:sp>
      <p:graphicFrame>
        <p:nvGraphicFramePr>
          <p:cNvPr id="332" name="Table 10"/>
          <p:cNvGraphicFramePr/>
          <p:nvPr/>
        </p:nvGraphicFramePr>
        <p:xfrm>
          <a:off x="5906020" y="2265028"/>
          <a:ext cx="5710740" cy="14072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585163"/>
                <a:gridCol w="1031394"/>
                <a:gridCol w="1031394"/>
                <a:gridCol w="1031394"/>
                <a:gridCol w="1031394"/>
              </a:tblGrid>
              <a:tr h="7036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00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01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7036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"/>
                        </a:rPr>
                        <a:t>Nb occurrences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33" name="Right Brace 11"/>
          <p:cNvSpPr/>
          <p:nvPr/>
        </p:nvSpPr>
        <p:spPr>
          <a:xfrm rot="16200000">
            <a:off x="2934678" y="677740"/>
            <a:ext cx="380003" cy="4817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64"/>
                  <a:pt x="10800" y="142"/>
                </a:cubicBezTo>
                <a:lnTo>
                  <a:pt x="10800" y="10658"/>
                </a:lnTo>
                <a:cubicBezTo>
                  <a:pt x="10800" y="10736"/>
                  <a:pt x="15635" y="10800"/>
                  <a:pt x="21600" y="10800"/>
                </a:cubicBezTo>
                <a:cubicBezTo>
                  <a:pt x="15635" y="10800"/>
                  <a:pt x="10800" y="10864"/>
                  <a:pt x="10800" y="10942"/>
                </a:cubicBezTo>
                <a:lnTo>
                  <a:pt x="10800" y="21458"/>
                </a:lnTo>
                <a:cubicBezTo>
                  <a:pt x="10800" y="21536"/>
                  <a:pt x="5965" y="21600"/>
                  <a:pt x="0" y="21600"/>
                </a:cubicBezTo>
              </a:path>
            </a:pathLst>
          </a:custGeom>
          <a:ln w="12700">
            <a:solidFill>
              <a:srgbClr val="FFC000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34" name="TextBox 12"/>
          <p:cNvSpPr txBox="1"/>
          <p:nvPr/>
        </p:nvSpPr>
        <p:spPr>
          <a:xfrm>
            <a:off x="343335" y="2270216"/>
            <a:ext cx="4817389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Historique de taille 23</a:t>
            </a:r>
          </a:p>
        </p:txBody>
      </p:sp>
      <p:sp>
        <p:nvSpPr>
          <p:cNvPr id="335" name="TextBox 13"/>
          <p:cNvSpPr txBox="1"/>
          <p:nvPr/>
        </p:nvSpPr>
        <p:spPr>
          <a:xfrm>
            <a:off x="5550596" y="2680668"/>
            <a:ext cx="244259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1"/>
          <p:cNvSpPr txBox="1"/>
          <p:nvPr>
            <p:ph type="title"/>
          </p:nvPr>
        </p:nvSpPr>
        <p:spPr>
          <a:xfrm>
            <a:off x="1027135" y="381000"/>
            <a:ext cx="10283868" cy="1371600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Le paramètre « mémoire »</a:t>
            </a:r>
          </a:p>
        </p:txBody>
      </p:sp>
      <p:sp>
        <p:nvSpPr>
          <p:cNvPr id="338" name="Straight Connector 3"/>
          <p:cNvSpPr/>
          <p:nvPr/>
        </p:nvSpPr>
        <p:spPr>
          <a:xfrm>
            <a:off x="562539" y="3889331"/>
            <a:ext cx="1105422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9" name="TextBox 8"/>
          <p:cNvSpPr txBox="1"/>
          <p:nvPr/>
        </p:nvSpPr>
        <p:spPr>
          <a:xfrm>
            <a:off x="645090" y="3178028"/>
            <a:ext cx="5166987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010101010101010101000000</a:t>
            </a:r>
          </a:p>
        </p:txBody>
      </p:sp>
      <p:graphicFrame>
        <p:nvGraphicFramePr>
          <p:cNvPr id="340" name="Table 10"/>
          <p:cNvGraphicFramePr/>
          <p:nvPr/>
        </p:nvGraphicFramePr>
        <p:xfrm>
          <a:off x="5906020" y="2265028"/>
          <a:ext cx="5710740" cy="14072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585163"/>
                <a:gridCol w="1031394"/>
                <a:gridCol w="1031394"/>
                <a:gridCol w="1031394"/>
                <a:gridCol w="1031394"/>
              </a:tblGrid>
              <a:tr h="7036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00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0000"/>
                          </a:solidFill>
                          <a:sym typeface="Helvetica"/>
                        </a:rPr>
                        <a:t>01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7036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"/>
                        </a:rPr>
                        <a:t>Nb occurrences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C000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41" name="Right Brace 11"/>
          <p:cNvSpPr/>
          <p:nvPr/>
        </p:nvSpPr>
        <p:spPr>
          <a:xfrm rot="16200000">
            <a:off x="2934678" y="677740"/>
            <a:ext cx="380003" cy="4817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64"/>
                  <a:pt x="10800" y="142"/>
                </a:cubicBezTo>
                <a:lnTo>
                  <a:pt x="10800" y="10658"/>
                </a:lnTo>
                <a:cubicBezTo>
                  <a:pt x="10800" y="10736"/>
                  <a:pt x="15635" y="10800"/>
                  <a:pt x="21600" y="10800"/>
                </a:cubicBezTo>
                <a:cubicBezTo>
                  <a:pt x="15635" y="10800"/>
                  <a:pt x="10800" y="10864"/>
                  <a:pt x="10800" y="10942"/>
                </a:cubicBezTo>
                <a:lnTo>
                  <a:pt x="10800" y="21458"/>
                </a:lnTo>
                <a:cubicBezTo>
                  <a:pt x="10800" y="21536"/>
                  <a:pt x="5965" y="21600"/>
                  <a:pt x="0" y="21600"/>
                </a:cubicBezTo>
              </a:path>
            </a:pathLst>
          </a:custGeom>
          <a:ln w="12700">
            <a:solidFill>
              <a:srgbClr val="FFC000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42" name="TextBox 12"/>
          <p:cNvSpPr txBox="1"/>
          <p:nvPr/>
        </p:nvSpPr>
        <p:spPr>
          <a:xfrm>
            <a:off x="343335" y="2270216"/>
            <a:ext cx="4817389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Historique de taille 23</a:t>
            </a:r>
          </a:p>
        </p:txBody>
      </p:sp>
      <p:sp>
        <p:nvSpPr>
          <p:cNvPr id="343" name="TextBox 13"/>
          <p:cNvSpPr txBox="1"/>
          <p:nvPr/>
        </p:nvSpPr>
        <p:spPr>
          <a:xfrm>
            <a:off x="5550596" y="2680668"/>
            <a:ext cx="244259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344" name="Multiplication Sign 2"/>
          <p:cNvSpPr/>
          <p:nvPr/>
        </p:nvSpPr>
        <p:spPr>
          <a:xfrm>
            <a:off x="7960644" y="4176008"/>
            <a:ext cx="1957353" cy="1469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995"/>
                </a:moveTo>
                <a:lnTo>
                  <a:pt x="2803" y="0"/>
                </a:lnTo>
                <a:lnTo>
                  <a:pt x="10800" y="6639"/>
                </a:lnTo>
                <a:lnTo>
                  <a:pt x="18797" y="0"/>
                </a:lnTo>
                <a:lnTo>
                  <a:pt x="21600" y="5995"/>
                </a:lnTo>
                <a:lnTo>
                  <a:pt x="15812" y="10800"/>
                </a:lnTo>
                <a:lnTo>
                  <a:pt x="21600" y="15605"/>
                </a:lnTo>
                <a:lnTo>
                  <a:pt x="18797" y="21600"/>
                </a:lnTo>
                <a:lnTo>
                  <a:pt x="10800" y="14961"/>
                </a:lnTo>
                <a:lnTo>
                  <a:pt x="2803" y="21600"/>
                </a:lnTo>
                <a:lnTo>
                  <a:pt x="0" y="15605"/>
                </a:lnTo>
                <a:lnTo>
                  <a:pt x="5788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pic>
        <p:nvPicPr>
          <p:cNvPr id="34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27652" t="13251" r="27416" b="684"/>
          <a:stretch>
            <a:fillRect/>
          </a:stretch>
        </p:blipFill>
        <p:spPr>
          <a:xfrm>
            <a:off x="1658000" y="3971718"/>
            <a:ext cx="2188057" cy="2095555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TextBox 6"/>
          <p:cNvSpPr txBox="1"/>
          <p:nvPr/>
        </p:nvSpPr>
        <p:spPr>
          <a:xfrm>
            <a:off x="2423785" y="4328216"/>
            <a:ext cx="65135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5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6" grpId="2"/>
      <p:bldP build="whole" bldLvl="1" animBg="1" rev="0" advAuto="0" spid="344" grpId="3"/>
      <p:bldP build="whole" bldLvl="1" animBg="1" rev="0" advAuto="0" spid="34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le 1"/>
          <p:cNvSpPr txBox="1"/>
          <p:nvPr>
            <p:ph type="title"/>
          </p:nvPr>
        </p:nvSpPr>
        <p:spPr>
          <a:xfrm>
            <a:off x="1027135" y="381000"/>
            <a:ext cx="10283868" cy="1371600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Le paramètre « mémoire »</a:t>
            </a:r>
          </a:p>
        </p:txBody>
      </p:sp>
      <p:sp>
        <p:nvSpPr>
          <p:cNvPr id="349" name="Straight Connector 3"/>
          <p:cNvSpPr/>
          <p:nvPr/>
        </p:nvSpPr>
        <p:spPr>
          <a:xfrm>
            <a:off x="562539" y="3889331"/>
            <a:ext cx="1105422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0" name="TextBox 8"/>
          <p:cNvSpPr txBox="1"/>
          <p:nvPr/>
        </p:nvSpPr>
        <p:spPr>
          <a:xfrm>
            <a:off x="645090" y="3178028"/>
            <a:ext cx="5166987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010101010101010101000000</a:t>
            </a:r>
          </a:p>
        </p:txBody>
      </p:sp>
      <p:graphicFrame>
        <p:nvGraphicFramePr>
          <p:cNvPr id="351" name="Table 10"/>
          <p:cNvGraphicFramePr/>
          <p:nvPr/>
        </p:nvGraphicFramePr>
        <p:xfrm>
          <a:off x="5906020" y="2265028"/>
          <a:ext cx="5710740" cy="14072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585163"/>
                <a:gridCol w="1031394"/>
                <a:gridCol w="1031394"/>
                <a:gridCol w="1031394"/>
                <a:gridCol w="1031394"/>
              </a:tblGrid>
              <a:tr h="7036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00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01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7036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"/>
                        </a:rPr>
                        <a:t>Nb occurrences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52" name="Right Brace 11"/>
          <p:cNvSpPr/>
          <p:nvPr/>
        </p:nvSpPr>
        <p:spPr>
          <a:xfrm rot="16200000">
            <a:off x="2934678" y="677740"/>
            <a:ext cx="380003" cy="4817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64"/>
                  <a:pt x="10800" y="142"/>
                </a:cubicBezTo>
                <a:lnTo>
                  <a:pt x="10800" y="10658"/>
                </a:lnTo>
                <a:cubicBezTo>
                  <a:pt x="10800" y="10736"/>
                  <a:pt x="15635" y="10800"/>
                  <a:pt x="21600" y="10800"/>
                </a:cubicBezTo>
                <a:cubicBezTo>
                  <a:pt x="15635" y="10800"/>
                  <a:pt x="10800" y="10864"/>
                  <a:pt x="10800" y="10942"/>
                </a:cubicBezTo>
                <a:lnTo>
                  <a:pt x="10800" y="21458"/>
                </a:lnTo>
                <a:cubicBezTo>
                  <a:pt x="10800" y="21536"/>
                  <a:pt x="5965" y="21600"/>
                  <a:pt x="0" y="21600"/>
                </a:cubicBezTo>
              </a:path>
            </a:pathLst>
          </a:custGeom>
          <a:ln w="12700">
            <a:solidFill>
              <a:srgbClr val="FFC000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53" name="TextBox 12"/>
          <p:cNvSpPr txBox="1"/>
          <p:nvPr/>
        </p:nvSpPr>
        <p:spPr>
          <a:xfrm>
            <a:off x="343335" y="2270216"/>
            <a:ext cx="4817389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Historique de taille 23</a:t>
            </a:r>
          </a:p>
        </p:txBody>
      </p:sp>
      <p:sp>
        <p:nvSpPr>
          <p:cNvPr id="354" name="TextBox 13"/>
          <p:cNvSpPr txBox="1"/>
          <p:nvPr/>
        </p:nvSpPr>
        <p:spPr>
          <a:xfrm>
            <a:off x="5550596" y="2680668"/>
            <a:ext cx="244259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355" name="Rectangle 14"/>
          <p:cNvSpPr txBox="1"/>
          <p:nvPr/>
        </p:nvSpPr>
        <p:spPr>
          <a:xfrm>
            <a:off x="558259" y="5136169"/>
            <a:ext cx="517173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0101010101010</a:t>
            </a:r>
            <a:r>
              <a:rPr>
                <a:solidFill>
                  <a:srgbClr val="FFC000"/>
                </a:solidFill>
              </a:rPr>
              <a:t>1010100000</a:t>
            </a:r>
            <a:r>
              <a:t>0</a:t>
            </a:r>
          </a:p>
        </p:txBody>
      </p:sp>
      <p:graphicFrame>
        <p:nvGraphicFramePr>
          <p:cNvPr id="356" name="Table 16"/>
          <p:cNvGraphicFramePr/>
          <p:nvPr/>
        </p:nvGraphicFramePr>
        <p:xfrm>
          <a:off x="5906018" y="4282887"/>
          <a:ext cx="5710740" cy="14072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585163"/>
                <a:gridCol w="1031394"/>
                <a:gridCol w="1031394"/>
                <a:gridCol w="1031394"/>
                <a:gridCol w="1031394"/>
              </a:tblGrid>
              <a:tr h="7036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0000"/>
                          </a:solidFill>
                          <a:sym typeface="Helvetica"/>
                        </a:rPr>
                        <a:t>00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01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7036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"/>
                        </a:rPr>
                        <a:t>Nb occurrences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C000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57" name="Right Brace 17"/>
          <p:cNvSpPr/>
          <p:nvPr/>
        </p:nvSpPr>
        <p:spPr>
          <a:xfrm rot="16200000">
            <a:off x="4198136" y="3980015"/>
            <a:ext cx="422055" cy="1941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75"/>
                  <a:pt x="10800" y="391"/>
                </a:cubicBezTo>
                <a:lnTo>
                  <a:pt x="10800" y="10409"/>
                </a:lnTo>
                <a:cubicBezTo>
                  <a:pt x="10800" y="10625"/>
                  <a:pt x="15635" y="10800"/>
                  <a:pt x="21600" y="10800"/>
                </a:cubicBezTo>
                <a:cubicBezTo>
                  <a:pt x="15635" y="10800"/>
                  <a:pt x="10800" y="10975"/>
                  <a:pt x="10800" y="11191"/>
                </a:cubicBezTo>
                <a:lnTo>
                  <a:pt x="10800" y="21209"/>
                </a:lnTo>
                <a:cubicBezTo>
                  <a:pt x="10800" y="21425"/>
                  <a:pt x="5965" y="21600"/>
                  <a:pt x="0" y="21600"/>
                </a:cubicBezTo>
              </a:path>
            </a:pathLst>
          </a:custGeom>
          <a:ln w="12700">
            <a:solidFill>
              <a:srgbClr val="FFC000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58" name="Rectangle 18"/>
          <p:cNvSpPr txBox="1"/>
          <p:nvPr/>
        </p:nvSpPr>
        <p:spPr>
          <a:xfrm>
            <a:off x="1483012" y="4151538"/>
            <a:ext cx="401032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Historique de taille 10</a:t>
            </a:r>
          </a:p>
        </p:txBody>
      </p:sp>
      <p:sp>
        <p:nvSpPr>
          <p:cNvPr id="359" name="Rectangle 19"/>
          <p:cNvSpPr txBox="1"/>
          <p:nvPr/>
        </p:nvSpPr>
        <p:spPr>
          <a:xfrm>
            <a:off x="5437294" y="4705536"/>
            <a:ext cx="32924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itle 1"/>
          <p:cNvSpPr txBox="1"/>
          <p:nvPr>
            <p:ph type="title"/>
          </p:nvPr>
        </p:nvSpPr>
        <p:spPr>
          <a:xfrm>
            <a:off x="1027135" y="381000"/>
            <a:ext cx="10283868" cy="1371600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Le paramètre « mémoire »</a:t>
            </a:r>
          </a:p>
        </p:txBody>
      </p:sp>
      <p:sp>
        <p:nvSpPr>
          <p:cNvPr id="362" name="Straight Connector 3"/>
          <p:cNvSpPr/>
          <p:nvPr/>
        </p:nvSpPr>
        <p:spPr>
          <a:xfrm>
            <a:off x="562539" y="3889331"/>
            <a:ext cx="1105422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" name="Rectangle 14"/>
          <p:cNvSpPr txBox="1"/>
          <p:nvPr/>
        </p:nvSpPr>
        <p:spPr>
          <a:xfrm>
            <a:off x="558259" y="5136169"/>
            <a:ext cx="517173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0101010101010</a:t>
            </a:r>
            <a:r>
              <a:rPr>
                <a:solidFill>
                  <a:srgbClr val="FFC000"/>
                </a:solidFill>
              </a:rPr>
              <a:t>1010100000</a:t>
            </a:r>
            <a:r>
              <a:t>0</a:t>
            </a:r>
          </a:p>
        </p:txBody>
      </p:sp>
      <p:graphicFrame>
        <p:nvGraphicFramePr>
          <p:cNvPr id="364" name="Table 16"/>
          <p:cNvGraphicFramePr/>
          <p:nvPr/>
        </p:nvGraphicFramePr>
        <p:xfrm>
          <a:off x="5906018" y="4282887"/>
          <a:ext cx="5710740" cy="14072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585163"/>
                <a:gridCol w="1031394"/>
                <a:gridCol w="1031394"/>
                <a:gridCol w="1031394"/>
                <a:gridCol w="1031394"/>
              </a:tblGrid>
              <a:tr h="7036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33A66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0000"/>
                          </a:solidFill>
                          <a:sym typeface="Helvetica"/>
                        </a:rPr>
                        <a:t>00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01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33A66C"/>
                      </a:solidFill>
                    </a:lnR>
                  </a:tcPr>
                </a:tc>
              </a:tr>
              <a:tr h="7036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"/>
                        </a:rPr>
                        <a:t>Nb occurrences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C000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65" name="Right Brace 17"/>
          <p:cNvSpPr/>
          <p:nvPr/>
        </p:nvSpPr>
        <p:spPr>
          <a:xfrm rot="16200000">
            <a:off x="4198136" y="3980015"/>
            <a:ext cx="422055" cy="1941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75"/>
                  <a:pt x="10800" y="391"/>
                </a:cubicBezTo>
                <a:lnTo>
                  <a:pt x="10800" y="10409"/>
                </a:lnTo>
                <a:cubicBezTo>
                  <a:pt x="10800" y="10625"/>
                  <a:pt x="15635" y="10800"/>
                  <a:pt x="21600" y="10800"/>
                </a:cubicBezTo>
                <a:cubicBezTo>
                  <a:pt x="15635" y="10800"/>
                  <a:pt x="10800" y="10975"/>
                  <a:pt x="10800" y="11191"/>
                </a:cubicBezTo>
                <a:lnTo>
                  <a:pt x="10800" y="21209"/>
                </a:lnTo>
                <a:cubicBezTo>
                  <a:pt x="10800" y="21425"/>
                  <a:pt x="5965" y="21600"/>
                  <a:pt x="0" y="21600"/>
                </a:cubicBezTo>
              </a:path>
            </a:pathLst>
          </a:custGeom>
          <a:ln w="12700">
            <a:solidFill>
              <a:srgbClr val="FFC000"/>
            </a:solidFill>
            <a:miter/>
          </a:ln>
        </p:spPr>
        <p:txBody>
          <a:bodyPr lIns="45718" tIns="45718" rIns="45718" bIns="45718"/>
          <a:lstStyle/>
          <a:p>
            <a:pPr algn="l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66" name="Rectangle 18"/>
          <p:cNvSpPr txBox="1"/>
          <p:nvPr/>
        </p:nvSpPr>
        <p:spPr>
          <a:xfrm>
            <a:off x="1483012" y="4151538"/>
            <a:ext cx="401032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Historique de taille 10</a:t>
            </a:r>
          </a:p>
        </p:txBody>
      </p:sp>
      <p:sp>
        <p:nvSpPr>
          <p:cNvPr id="367" name="Rectangle 19"/>
          <p:cNvSpPr txBox="1"/>
          <p:nvPr/>
        </p:nvSpPr>
        <p:spPr>
          <a:xfrm>
            <a:off x="5437294" y="4705536"/>
            <a:ext cx="32924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36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27851" t="14291" r="28911" b="0"/>
          <a:stretch>
            <a:fillRect/>
          </a:stretch>
        </p:blipFill>
        <p:spPr>
          <a:xfrm>
            <a:off x="876820" y="1660118"/>
            <a:ext cx="2317317" cy="2296750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TextBox 5"/>
          <p:cNvSpPr txBox="1"/>
          <p:nvPr/>
        </p:nvSpPr>
        <p:spPr>
          <a:xfrm>
            <a:off x="1709803" y="2100954"/>
            <a:ext cx="789139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5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0" name="Diagonal Stripe 9"/>
          <p:cNvSpPr/>
          <p:nvPr/>
        </p:nvSpPr>
        <p:spPr>
          <a:xfrm>
            <a:off x="8862163" y="2735194"/>
            <a:ext cx="91440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71" name="Diagonal Stripe 15"/>
          <p:cNvSpPr/>
          <p:nvPr/>
        </p:nvSpPr>
        <p:spPr>
          <a:xfrm rot="5217551">
            <a:off x="7966382" y="2771332"/>
            <a:ext cx="91440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72" name="Diagonal Stripe 20"/>
          <p:cNvSpPr/>
          <p:nvPr/>
        </p:nvSpPr>
        <p:spPr>
          <a:xfrm rot="10992697">
            <a:off x="9344259" y="1835429"/>
            <a:ext cx="91440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0" grpId="3"/>
      <p:bldP build="whole" bldLvl="1" animBg="1" rev="0" advAuto="0" spid="371" grpId="4"/>
      <p:bldP build="whole" bldLvl="1" animBg="1" rev="0" advAuto="0" spid="372" grpId="5"/>
      <p:bldP build="whole" bldLvl="1" animBg="1" rev="0" advAuto="0" spid="369" grpId="2"/>
      <p:bldP build="whole" bldLvl="1" animBg="1" rev="0" advAuto="0" spid="368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itle 1"/>
          <p:cNvSpPr txBox="1"/>
          <p:nvPr>
            <p:ph type="title"/>
          </p:nvPr>
        </p:nvSpPr>
        <p:spPr>
          <a:xfrm>
            <a:off x="146049" y="364296"/>
            <a:ext cx="11974885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2</a:t>
            </a:r>
            <a:r>
              <a:rPr baseline="30000"/>
              <a:t>ème</a:t>
            </a:r>
            <a:r>
              <a:t> version : méthode all_bits_pattern</a:t>
            </a:r>
          </a:p>
        </p:txBody>
      </p:sp>
      <p:sp>
        <p:nvSpPr>
          <p:cNvPr id="375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3600"/>
            </a:lvl1pPr>
          </a:lstStyle>
          <a:p>
            <a:pPr/>
            <a:r>
              <a:t> </a:t>
            </a:r>
          </a:p>
        </p:txBody>
      </p:sp>
      <p:sp>
        <p:nvSpPr>
          <p:cNvPr id="376" name="TextBox 5"/>
          <p:cNvSpPr txBox="1"/>
          <p:nvPr/>
        </p:nvSpPr>
        <p:spPr>
          <a:xfrm>
            <a:off x="594343" y="1868488"/>
            <a:ext cx="10990613" cy="425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514350" indent="-514350" algn="l">
              <a:buSzPct val="100000"/>
              <a:buAutoNum type="arabicPeriod" startAt="1"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On génère une liste de prédictions pour chaque taille de motifs avec le n_bit_pattern</a:t>
            </a:r>
          </a:p>
          <a:p>
            <a:pPr marL="514350" indent="-514350" algn="l">
              <a:buSzPct val="100000"/>
              <a:buAutoNum type="arabicPeriod" startAt="1"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  <a:p>
            <a:pPr marL="514350" indent="-514350" algn="l">
              <a:buSzPct val="100000"/>
              <a:buAutoNum type="arabicPeriod" startAt="2"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On identifie la taille aillant le plus de bonnes prédictions</a:t>
            </a:r>
          </a:p>
          <a:p>
            <a:pPr marL="514350" indent="-514350" algn="l">
              <a:buSzPct val="100000"/>
              <a:buAutoNum type="arabicPeriod" startAt="2"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  <a:p>
            <a:pPr marL="514350" indent="-514350" algn="l">
              <a:buSzPct val="100000"/>
              <a:buAutoNum type="arabicPeriod" startAt="3"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On en déduit une prédiction avec la meilleur taille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le 1"/>
          <p:cNvSpPr txBox="1"/>
          <p:nvPr>
            <p:ph type="title"/>
          </p:nvPr>
        </p:nvSpPr>
        <p:spPr>
          <a:xfrm>
            <a:off x="146049" y="364296"/>
            <a:ext cx="11974885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2</a:t>
            </a:r>
            <a:r>
              <a:rPr baseline="30000"/>
              <a:t>ème</a:t>
            </a:r>
            <a:r>
              <a:t> version : méthode all_bits_pattern</a:t>
            </a:r>
          </a:p>
        </p:txBody>
      </p:sp>
      <p:sp>
        <p:nvSpPr>
          <p:cNvPr id="379" name="TextBox 3"/>
          <p:cNvSpPr txBox="1"/>
          <p:nvPr/>
        </p:nvSpPr>
        <p:spPr>
          <a:xfrm>
            <a:off x="612747" y="2131633"/>
            <a:ext cx="10953806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Historique      10010111010010101010101010010011101010</a:t>
            </a:r>
          </a:p>
        </p:txBody>
      </p:sp>
      <p:sp>
        <p:nvSpPr>
          <p:cNvPr id="380" name="For i in range(0,len(historique)):…"/>
          <p:cNvSpPr txBox="1"/>
          <p:nvPr/>
        </p:nvSpPr>
        <p:spPr>
          <a:xfrm>
            <a:off x="1685634" y="3088708"/>
            <a:ext cx="9281539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l">
              <a:defRPr sz="2600">
                <a:solidFill>
                  <a:srgbClr val="F6844D"/>
                </a:solidFill>
              </a:defRPr>
            </a:pPr>
            <a:r>
              <a:t>For </a:t>
            </a:r>
            <a:r>
              <a:rPr>
                <a:solidFill>
                  <a:srgbClr val="FFFFFF"/>
                </a:solidFill>
              </a:rPr>
              <a:t>i</a:t>
            </a:r>
            <a:r>
              <a:t> in </a:t>
            </a:r>
            <a:r>
              <a:rPr>
                <a:solidFill>
                  <a:schemeClr val="accent6"/>
                </a:solidFill>
              </a:rPr>
              <a:t>range</a:t>
            </a:r>
            <a:r>
              <a:t>(</a:t>
            </a:r>
            <a:r>
              <a:rPr>
                <a:solidFill>
                  <a:srgbClr val="FFFFFF"/>
                </a:solidFill>
              </a:rPr>
              <a:t>0,</a:t>
            </a:r>
            <a:r>
              <a:rPr>
                <a:solidFill>
                  <a:schemeClr val="accent6"/>
                </a:solidFill>
              </a:rPr>
              <a:t>len</a:t>
            </a:r>
            <a:r>
              <a:t>(</a:t>
            </a:r>
            <a:r>
              <a:rPr>
                <a:solidFill>
                  <a:srgbClr val="FFFFFF"/>
                </a:solidFill>
              </a:rPr>
              <a:t>historique</a:t>
            </a:r>
            <a:r>
              <a:t>)):</a:t>
            </a:r>
          </a:p>
          <a:p>
            <a:pPr lvl="5" algn="l">
              <a:defRPr sz="2600">
                <a:solidFill>
                  <a:srgbClr val="F6844D"/>
                </a:solidFill>
              </a:defRPr>
            </a:pPr>
            <a:r>
              <a:t>         </a:t>
            </a:r>
            <a:r>
              <a:rPr>
                <a:solidFill>
                  <a:srgbClr val="FFFFFF"/>
                </a:solidFill>
              </a:rPr>
              <a:t>liste_de _predictions.</a:t>
            </a:r>
            <a:r>
              <a:rPr>
                <a:solidFill>
                  <a:schemeClr val="accent6"/>
                </a:solidFill>
              </a:rPr>
              <a:t>append</a:t>
            </a:r>
            <a:r>
              <a:t>(</a:t>
            </a:r>
            <a:r>
              <a:rPr>
                <a:solidFill>
                  <a:schemeClr val="accent1">
                    <a:lumOff val="12303"/>
                  </a:schemeClr>
                </a:solidFill>
              </a:rPr>
              <a:t>n_bit_pattern</a:t>
            </a:r>
            <a:r>
              <a:t>(</a:t>
            </a:r>
            <a:r>
              <a:rPr>
                <a:solidFill>
                  <a:srgbClr val="FFFFFF"/>
                </a:solidFill>
              </a:rPr>
              <a:t>historique[:i]</a:t>
            </a:r>
            <a:r>
              <a:t>))</a:t>
            </a:r>
          </a:p>
        </p:txBody>
      </p:sp>
      <p:sp>
        <p:nvSpPr>
          <p:cNvPr id="381" name="Ligne"/>
          <p:cNvSpPr/>
          <p:nvPr/>
        </p:nvSpPr>
        <p:spPr>
          <a:xfrm>
            <a:off x="2723207" y="2450107"/>
            <a:ext cx="59521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2" name="TextBox 3"/>
          <p:cNvSpPr txBox="1"/>
          <p:nvPr/>
        </p:nvSpPr>
        <p:spPr>
          <a:xfrm>
            <a:off x="-230246" y="4310237"/>
            <a:ext cx="12727476" cy="103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liste_de_predictions :</a:t>
            </a:r>
          </a:p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     01010100110101000110110110101010101000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/>
          <p:nvPr>
            <p:ph type="title"/>
          </p:nvPr>
        </p:nvSpPr>
        <p:spPr>
          <a:xfrm>
            <a:off x="146049" y="364296"/>
            <a:ext cx="11974885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2</a:t>
            </a:r>
            <a:r>
              <a:rPr baseline="30000"/>
              <a:t>ème</a:t>
            </a:r>
            <a:r>
              <a:t> version : méthode all_bits_pattern</a:t>
            </a:r>
          </a:p>
        </p:txBody>
      </p:sp>
      <p:sp>
        <p:nvSpPr>
          <p:cNvPr id="385" name="liste_de_predictions"/>
          <p:cNvSpPr txBox="1"/>
          <p:nvPr/>
        </p:nvSpPr>
        <p:spPr>
          <a:xfrm>
            <a:off x="702357" y="1808480"/>
            <a:ext cx="3944239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5">
              <a:defRPr sz="3000">
                <a:solidFill>
                  <a:srgbClr val="FFFFFF"/>
                </a:solidFill>
              </a:defRPr>
            </a:pPr>
            <a:r>
              <a:t>liste_de_predictions </a:t>
            </a:r>
          </a:p>
        </p:txBody>
      </p:sp>
      <p:sp>
        <p:nvSpPr>
          <p:cNvPr id="386" name="Pourcentage de réussite"/>
          <p:cNvSpPr txBox="1"/>
          <p:nvPr/>
        </p:nvSpPr>
        <p:spPr>
          <a:xfrm>
            <a:off x="6661675" y="1808480"/>
            <a:ext cx="4234306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Pourcentage de réussite</a:t>
            </a:r>
          </a:p>
        </p:txBody>
      </p:sp>
      <p:sp>
        <p:nvSpPr>
          <p:cNvPr id="387" name="Ligne"/>
          <p:cNvSpPr/>
          <p:nvPr/>
        </p:nvSpPr>
        <p:spPr>
          <a:xfrm>
            <a:off x="4599275" y="2082799"/>
            <a:ext cx="18977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8" name="On répète l’opération pour toutes les tailles de motifs"/>
          <p:cNvSpPr txBox="1"/>
          <p:nvPr/>
        </p:nvSpPr>
        <p:spPr>
          <a:xfrm>
            <a:off x="1590131" y="2857842"/>
            <a:ext cx="8999038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On répète l’opération pour toutes les tailles de motifs</a:t>
            </a:r>
          </a:p>
        </p:txBody>
      </p:sp>
      <p:graphicFrame>
        <p:nvGraphicFramePr>
          <p:cNvPr id="389" name="Table 16"/>
          <p:cNvGraphicFramePr/>
          <p:nvPr/>
        </p:nvGraphicFramePr>
        <p:xfrm>
          <a:off x="2775016" y="3770159"/>
          <a:ext cx="5710740" cy="14072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032979"/>
                <a:gridCol w="1263168"/>
                <a:gridCol w="1300063"/>
                <a:gridCol w="1202572"/>
                <a:gridCol w="1216130"/>
              </a:tblGrid>
              <a:tr h="7036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Tailles de motifs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6844D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7036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"/>
                        </a:rPr>
                        <a:t>Réussite
(%)</a:t>
                      </a:r>
                    </a:p>
                  </a:txBody>
                  <a:tcPr marL="45720" marR="45720" marT="45720" marB="45720" anchor="t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72</a:t>
                      </a:r>
                    </a:p>
                  </a:txBody>
                  <a:tcPr marL="45720" marR="45720" marT="45720" marB="45720" anchor="t" anchorCtr="0" horzOverflow="overflow"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6844D"/>
                          </a:solidFill>
                          <a:sym typeface="Helvetica"/>
                        </a:rPr>
                        <a:t>74</a:t>
                      </a:r>
                    </a:p>
                  </a:txBody>
                  <a:tcPr marL="45720" marR="45720" marT="45720" marB="45720" anchor="t" anchorCtr="0" horzOverflow="overflow"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66</a:t>
                      </a:r>
                    </a:p>
                  </a:txBody>
                  <a:tcPr marL="45720" marR="45720" marT="45720" marB="45720" anchor="t" anchorCtr="0" horzOverflow="overflow"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500">
                          <a:solidFill>
                            <a:srgbClr val="FFFFFF"/>
                          </a:solidFill>
                          <a:sym typeface="Helvetica"/>
                        </a:rPr>
                        <a:t>59</a:t>
                      </a:r>
                    </a:p>
                  </a:txBody>
                  <a:tcPr marL="45720" marR="45720" marT="45720" marB="45720" anchor="t" anchorCtr="0" horzOverflow="overflow">
                    <a:lnR>
                      <a:solidFill>
                        <a:srgbClr val="FFFFFF"/>
                      </a:solidFill>
                      <a:miter lim="400000"/>
                    </a:lnR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itle 1"/>
          <p:cNvSpPr txBox="1"/>
          <p:nvPr>
            <p:ph type="title"/>
          </p:nvPr>
        </p:nvSpPr>
        <p:spPr>
          <a:xfrm>
            <a:off x="146049" y="364296"/>
            <a:ext cx="11974885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2</a:t>
            </a:r>
            <a:r>
              <a:rPr baseline="30000"/>
              <a:t>ème</a:t>
            </a:r>
            <a:r>
              <a:t> version : méthode all_bits_pattern</a:t>
            </a:r>
          </a:p>
        </p:txBody>
      </p:sp>
      <p:sp>
        <p:nvSpPr>
          <p:cNvPr id="392" name="Statistiquement les motifs de tailles 3 donnent de meilleurs résultats…"/>
          <p:cNvSpPr txBox="1"/>
          <p:nvPr/>
        </p:nvSpPr>
        <p:spPr>
          <a:xfrm>
            <a:off x="256166" y="2582326"/>
            <a:ext cx="11666968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t>Statistiquement les motifs de tailles 3 donnent de meilleurs résultats</a:t>
            </a:r>
          </a:p>
          <a:p>
            <a:pPr>
              <a:defRPr sz="3000">
                <a:solidFill>
                  <a:srgbClr val="FFFFFF"/>
                </a:solidFill>
              </a:defRPr>
            </a:pP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On applique donc le 3_bit_pattern pour </a:t>
            </a: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déterminer le prochain chiffre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1517648" y="362211"/>
            <a:ext cx="9144004" cy="1371601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pic>
        <p:nvPicPr>
          <p:cNvPr id="117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5901" y="2777700"/>
            <a:ext cx="1988464" cy="2402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20" descr="Picture 20"/>
          <p:cNvPicPr>
            <a:picLocks noChangeAspect="1"/>
          </p:cNvPicPr>
          <p:nvPr/>
        </p:nvPicPr>
        <p:blipFill>
          <a:blip r:embed="rId3">
            <a:extLst/>
          </a:blip>
          <a:srcRect l="25965" t="13390" r="26916" b="0"/>
          <a:stretch>
            <a:fillRect/>
          </a:stretch>
        </p:blipFill>
        <p:spPr>
          <a:xfrm>
            <a:off x="651352" y="2079320"/>
            <a:ext cx="3250506" cy="2987457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Box 21"/>
          <p:cNvSpPr txBox="1"/>
          <p:nvPr/>
        </p:nvSpPr>
        <p:spPr>
          <a:xfrm>
            <a:off x="1728591" y="2746480"/>
            <a:ext cx="1208762" cy="71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4000">
                <a:latin typeface="+mn-lt"/>
                <a:ea typeface="+mn-ea"/>
                <a:cs typeface="+mn-cs"/>
                <a:sym typeface="Century Gothic"/>
              </a:defRPr>
            </a:pPr>
            <a:r>
              <a:t>1</a:t>
            </a:r>
            <a:r>
              <a:rPr sz="1800"/>
              <a:t> </a:t>
            </a:r>
          </a:p>
        </p:txBody>
      </p:sp>
      <p:pic>
        <p:nvPicPr>
          <p:cNvPr id="120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80844" y="1794446"/>
            <a:ext cx="1793203" cy="163455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extBox 4"/>
          <p:cNvSpPr txBox="1"/>
          <p:nvPr/>
        </p:nvSpPr>
        <p:spPr>
          <a:xfrm>
            <a:off x="7841292" y="2168717"/>
            <a:ext cx="1014609" cy="71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1 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itle 1"/>
          <p:cNvSpPr txBox="1"/>
          <p:nvPr>
            <p:ph type="title"/>
          </p:nvPr>
        </p:nvSpPr>
        <p:spPr>
          <a:xfrm>
            <a:off x="906005" y="337158"/>
            <a:ext cx="10169136" cy="1371601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Performance du all_bits_pattern</a:t>
            </a:r>
          </a:p>
        </p:txBody>
      </p:sp>
      <p:sp>
        <p:nvSpPr>
          <p:cNvPr id="395" name="TextBox 4"/>
          <p:cNvSpPr txBox="1"/>
          <p:nvPr/>
        </p:nvSpPr>
        <p:spPr>
          <a:xfrm>
            <a:off x="766087" y="4765829"/>
            <a:ext cx="10448971" cy="179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300">
                <a:solidFill>
                  <a:srgbClr val="FFC000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Pourcentages de prédictions correctes des algorithmes. Résultats obtenus à partir de tests sur 4 benchmarks de longueur totale 500. Les benchmarks contiennent respectivement des motifs de taille 2, 3, 5 et le dernier est fait de motifs de taille 2, 3 et 5.</a:t>
            </a:r>
          </a:p>
        </p:txBody>
      </p:sp>
      <p:pic>
        <p:nvPicPr>
          <p:cNvPr id="39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749" y="2093102"/>
            <a:ext cx="11091800" cy="205133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97" name="Table 6"/>
          <p:cNvGraphicFramePr/>
          <p:nvPr/>
        </p:nvGraphicFramePr>
        <p:xfrm>
          <a:off x="543749" y="4145057"/>
          <a:ext cx="11091800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61527"/>
                <a:gridCol w="2232568"/>
                <a:gridCol w="2232568"/>
                <a:gridCol w="2232568"/>
                <a:gridCol w="223256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Moyenne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  <a:lnB w="254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61.2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254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64.5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254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63.6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254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3500">
                          <a:solidFill>
                            <a:srgbClr val="FFFFFF"/>
                          </a:solidFill>
                          <a:sym typeface="Helvetica"/>
                        </a:rPr>
                        <a:t>64.8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B w="254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itle 1"/>
          <p:cNvSpPr txBox="1"/>
          <p:nvPr>
            <p:ph type="title"/>
          </p:nvPr>
        </p:nvSpPr>
        <p:spPr>
          <a:xfrm>
            <a:off x="906005" y="337158"/>
            <a:ext cx="10169136" cy="1371601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Notre logiciel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1"/>
          <p:cNvSpPr txBox="1"/>
          <p:nvPr>
            <p:ph type="title"/>
          </p:nvPr>
        </p:nvSpPr>
        <p:spPr>
          <a:xfrm>
            <a:off x="906005" y="337158"/>
            <a:ext cx="10169136" cy="1371601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Notre logiciel - Démonstration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itle 1"/>
          <p:cNvSpPr txBox="1"/>
          <p:nvPr>
            <p:ph type="title"/>
          </p:nvPr>
        </p:nvSpPr>
        <p:spPr>
          <a:xfrm>
            <a:off x="906005" y="337158"/>
            <a:ext cx="10169136" cy="1371601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Perspectives d’amélioration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le 1"/>
          <p:cNvSpPr txBox="1"/>
          <p:nvPr>
            <p:ph type="title"/>
          </p:nvPr>
        </p:nvSpPr>
        <p:spPr>
          <a:xfrm>
            <a:off x="906005" y="337158"/>
            <a:ext cx="10169136" cy="1371601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xfrm>
            <a:off x="1517648" y="362211"/>
            <a:ext cx="9144004" cy="1371601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pic>
        <p:nvPicPr>
          <p:cNvPr id="124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5901" y="2777700"/>
            <a:ext cx="1988464" cy="2402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20" descr="Picture 20"/>
          <p:cNvPicPr>
            <a:picLocks noChangeAspect="1"/>
          </p:cNvPicPr>
          <p:nvPr/>
        </p:nvPicPr>
        <p:blipFill>
          <a:blip r:embed="rId3">
            <a:extLst/>
          </a:blip>
          <a:srcRect l="25965" t="13390" r="26916" b="0"/>
          <a:stretch>
            <a:fillRect/>
          </a:stretch>
        </p:blipFill>
        <p:spPr>
          <a:xfrm>
            <a:off x="651352" y="2079320"/>
            <a:ext cx="3250506" cy="2987457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extBox 21"/>
          <p:cNvSpPr txBox="1"/>
          <p:nvPr/>
        </p:nvSpPr>
        <p:spPr>
          <a:xfrm>
            <a:off x="1728591" y="2822681"/>
            <a:ext cx="120876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+1 </a:t>
            </a:r>
          </a:p>
        </p:txBody>
      </p:sp>
      <p:pic>
        <p:nvPicPr>
          <p:cNvPr id="127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80844" y="1794446"/>
            <a:ext cx="1793203" cy="163455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4"/>
          <p:cNvSpPr txBox="1"/>
          <p:nvPr/>
        </p:nvSpPr>
        <p:spPr>
          <a:xfrm>
            <a:off x="7206749" y="1865201"/>
            <a:ext cx="2118879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Century Gothic"/>
              </a:defRPr>
            </a:pPr>
            <a:r>
              <a:t>-1 </a:t>
            </a:r>
          </a:p>
          <a:p>
            <a:pPr>
              <a:defRPr>
                <a:latin typeface="+mn-lt"/>
                <a:ea typeface="+mn-ea"/>
                <a:cs typeface="+mn-cs"/>
                <a:sym typeface="Century Gothic"/>
              </a:defRPr>
            </a:pPr>
          </a:p>
          <a:p>
            <a:pPr>
              <a:defRPr sz="2200">
                <a:latin typeface="+mn-lt"/>
                <a:ea typeface="+mn-ea"/>
                <a:cs typeface="+mn-cs"/>
                <a:sym typeface="Century Gothic"/>
              </a:defRPr>
            </a:pPr>
            <a:r>
              <a:t>Oh D’OH 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xfrm>
            <a:off x="1517648" y="362211"/>
            <a:ext cx="9144004" cy="1371601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pic>
        <p:nvPicPr>
          <p:cNvPr id="131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1631" y="1289761"/>
            <a:ext cx="2536674" cy="195571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extBox 14"/>
          <p:cNvSpPr txBox="1"/>
          <p:nvPr/>
        </p:nvSpPr>
        <p:spPr>
          <a:xfrm>
            <a:off x="9706351" y="1847137"/>
            <a:ext cx="1670487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0 ou 1  ?</a:t>
            </a:r>
          </a:p>
        </p:txBody>
      </p:sp>
      <p:pic>
        <p:nvPicPr>
          <p:cNvPr id="133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55901" y="2777700"/>
            <a:ext cx="1988464" cy="2402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20" descr="Picture 20"/>
          <p:cNvPicPr>
            <a:picLocks noChangeAspect="1"/>
          </p:cNvPicPr>
          <p:nvPr/>
        </p:nvPicPr>
        <p:blipFill>
          <a:blip r:embed="rId4">
            <a:extLst/>
          </a:blip>
          <a:srcRect l="25965" t="13390" r="26916" b="0"/>
          <a:stretch>
            <a:fillRect/>
          </a:stretch>
        </p:blipFill>
        <p:spPr>
          <a:xfrm>
            <a:off x="651352" y="2079320"/>
            <a:ext cx="3250506" cy="298745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Box 21"/>
          <p:cNvSpPr txBox="1"/>
          <p:nvPr/>
        </p:nvSpPr>
        <p:spPr>
          <a:xfrm>
            <a:off x="1343945" y="2606370"/>
            <a:ext cx="1966587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entury Gothic"/>
              </a:defRPr>
            </a:pPr>
            <a:r>
              <a:t>Historique : 1</a:t>
            </a:r>
          </a:p>
          <a:p>
            <a:pPr>
              <a:defRPr sz="2000">
                <a:latin typeface="+mn-lt"/>
                <a:ea typeface="+mn-ea"/>
                <a:cs typeface="+mn-cs"/>
                <a:sym typeface="Century Gothic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entury Gothic"/>
              </a:defRPr>
            </a:pPr>
            <a:r>
              <a:t>0 ou 1  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xfrm>
            <a:off x="1517648" y="362211"/>
            <a:ext cx="9144004" cy="1371601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pic>
        <p:nvPicPr>
          <p:cNvPr id="138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1631" y="1289761"/>
            <a:ext cx="2536674" cy="1955713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Box 14"/>
          <p:cNvSpPr txBox="1"/>
          <p:nvPr/>
        </p:nvSpPr>
        <p:spPr>
          <a:xfrm>
            <a:off x="9706351" y="1847137"/>
            <a:ext cx="1670487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0 ou 1  ?</a:t>
            </a:r>
          </a:p>
        </p:txBody>
      </p:sp>
      <p:pic>
        <p:nvPicPr>
          <p:cNvPr id="140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55901" y="2777700"/>
            <a:ext cx="1988464" cy="2402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20" descr="Picture 20"/>
          <p:cNvPicPr>
            <a:picLocks noChangeAspect="1"/>
          </p:cNvPicPr>
          <p:nvPr/>
        </p:nvPicPr>
        <p:blipFill>
          <a:blip r:embed="rId4">
            <a:extLst/>
          </a:blip>
          <a:srcRect l="25965" t="13390" r="26916" b="0"/>
          <a:stretch>
            <a:fillRect/>
          </a:stretch>
        </p:blipFill>
        <p:spPr>
          <a:xfrm>
            <a:off x="651352" y="2079320"/>
            <a:ext cx="3250506" cy="2987457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Box 21"/>
          <p:cNvSpPr txBox="1"/>
          <p:nvPr/>
        </p:nvSpPr>
        <p:spPr>
          <a:xfrm>
            <a:off x="1258862" y="2411204"/>
            <a:ext cx="2160742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entury Gothic"/>
              </a:defRPr>
            </a:pPr>
            <a:r>
              <a:t>Historique : </a:t>
            </a:r>
          </a:p>
          <a:p>
            <a:pPr>
              <a:defRPr sz="2000">
                <a:latin typeface="+mn-lt"/>
                <a:ea typeface="+mn-ea"/>
                <a:cs typeface="+mn-cs"/>
                <a:sym typeface="Century Gothic"/>
              </a:defRPr>
            </a:pPr>
            <a:r>
              <a:t>10110111100</a:t>
            </a:r>
          </a:p>
          <a:p>
            <a:pPr>
              <a:defRPr sz="2000">
                <a:latin typeface="+mn-lt"/>
                <a:ea typeface="+mn-ea"/>
                <a:cs typeface="+mn-cs"/>
                <a:sym typeface="Century Gothic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entury Gothic"/>
              </a:defRPr>
            </a:pPr>
            <a:r>
              <a:t>0 ou 1  ?</a:t>
            </a:r>
          </a:p>
        </p:txBody>
      </p:sp>
      <p:sp>
        <p:nvSpPr>
          <p:cNvPr id="143" name="TextBox 2"/>
          <p:cNvSpPr txBox="1"/>
          <p:nvPr/>
        </p:nvSpPr>
        <p:spPr>
          <a:xfrm>
            <a:off x="983291" y="5063850"/>
            <a:ext cx="2849672" cy="71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Gain : 6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8497320" y="5274628"/>
            <a:ext cx="2705623" cy="71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Gain :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xfrm>
            <a:off x="1027135" y="381000"/>
            <a:ext cx="10283868" cy="13716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Avec quoi et comment prédire ?</a:t>
            </a:r>
          </a:p>
        </p:txBody>
      </p:sp>
      <p:sp>
        <p:nvSpPr>
          <p:cNvPr id="147" name="Text Placeholder 2"/>
          <p:cNvSpPr txBox="1"/>
          <p:nvPr>
            <p:ph type="body" sz="half" idx="1"/>
          </p:nvPr>
        </p:nvSpPr>
        <p:spPr>
          <a:xfrm>
            <a:off x="1456400" y="2268254"/>
            <a:ext cx="9425338" cy="324319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600"/>
            </a:pPr>
            <a:r>
              <a:t>A partir de l’historique des choix du joueur</a:t>
            </a:r>
          </a:p>
          <a:p>
            <a:pPr marL="0" indent="0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Exemple : 101000101000111011010110101</a:t>
            </a:r>
          </a:p>
          <a:p>
            <a:pPr marL="0" indent="0">
              <a:buSzTx/>
              <a:buNone/>
              <a:defRPr sz="3500"/>
            </a:pPr>
            <a:r>
              <a:t> </a:t>
            </a:r>
          </a:p>
        </p:txBody>
      </p:sp>
      <p:sp>
        <p:nvSpPr>
          <p:cNvPr id="148" name="Right Brace 4"/>
          <p:cNvSpPr/>
          <p:nvPr/>
        </p:nvSpPr>
        <p:spPr>
          <a:xfrm rot="5400000">
            <a:off x="7053716" y="1200938"/>
            <a:ext cx="504179" cy="6695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61"/>
                  <a:pt x="10800" y="136"/>
                </a:cubicBezTo>
                <a:lnTo>
                  <a:pt x="10800" y="10664"/>
                </a:lnTo>
                <a:cubicBezTo>
                  <a:pt x="10800" y="10739"/>
                  <a:pt x="15635" y="10800"/>
                  <a:pt x="21600" y="10800"/>
                </a:cubicBezTo>
                <a:cubicBezTo>
                  <a:pt x="15635" y="10800"/>
                  <a:pt x="10800" y="10861"/>
                  <a:pt x="10800" y="10936"/>
                </a:cubicBezTo>
                <a:lnTo>
                  <a:pt x="10800" y="21464"/>
                </a:lnTo>
                <a:cubicBezTo>
                  <a:pt x="10800" y="21539"/>
                  <a:pt x="5965" y="21600"/>
                  <a:pt x="0" y="2160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 algn="l"/>
          </a:p>
        </p:txBody>
      </p:sp>
      <p:sp>
        <p:nvSpPr>
          <p:cNvPr id="149" name="TextBox 5"/>
          <p:cNvSpPr txBox="1"/>
          <p:nvPr/>
        </p:nvSpPr>
        <p:spPr>
          <a:xfrm>
            <a:off x="4352795" y="4834940"/>
            <a:ext cx="5956127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Historique de taille 27</a:t>
            </a:r>
          </a:p>
        </p:txBody>
      </p:sp>
      <p:sp>
        <p:nvSpPr>
          <p:cNvPr id="150" name="Arrow: Right 7"/>
          <p:cNvSpPr/>
          <p:nvPr/>
        </p:nvSpPr>
        <p:spPr>
          <a:xfrm flipV="1">
            <a:off x="9769360" y="4627693"/>
            <a:ext cx="550647" cy="2105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xfrm>
            <a:off x="400764" y="362209"/>
            <a:ext cx="11377687" cy="13716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1</a:t>
            </a:r>
            <a:r>
              <a:rPr baseline="30000"/>
              <a:t>ère</a:t>
            </a:r>
            <a:r>
              <a:t> version : méthode 3_bit_pattern</a:t>
            </a:r>
          </a:p>
        </p:txBody>
      </p:sp>
      <p:sp>
        <p:nvSpPr>
          <p:cNvPr id="153" name="Text Placeholder 2"/>
          <p:cNvSpPr txBox="1"/>
          <p:nvPr>
            <p:ph type="body" idx="1"/>
          </p:nvPr>
        </p:nvSpPr>
        <p:spPr>
          <a:xfrm>
            <a:off x="1409676" y="1441536"/>
            <a:ext cx="9134393" cy="41148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3600"/>
            </a:lvl1pPr>
          </a:lstStyle>
          <a:p>
            <a:pPr/>
            <a:r>
              <a:t> </a:t>
            </a:r>
          </a:p>
        </p:txBody>
      </p:sp>
      <p:sp>
        <p:nvSpPr>
          <p:cNvPr id="154" name="TextBox 5"/>
          <p:cNvSpPr txBox="1"/>
          <p:nvPr/>
        </p:nvSpPr>
        <p:spPr>
          <a:xfrm>
            <a:off x="1086438" y="2150077"/>
            <a:ext cx="10006339" cy="609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514350" indent="-514350" algn="l">
              <a:buSzPct val="100000"/>
              <a:buAutoNum type="arabicPeriod" startAt="1"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On regarde l’historique</a:t>
            </a:r>
          </a:p>
          <a:p>
            <a:pPr marL="514350" indent="-514350" algn="l">
              <a:buSzPct val="100000"/>
              <a:buAutoNum type="arabicPeriod" startAt="1"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  <a:p>
            <a:pPr marL="514350" indent="-514350" algn="l">
              <a:buSzPct val="100000"/>
              <a:buAutoNum type="arabicPeriod" startAt="2"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On identifie les motifs qui reviennent le plus souvent</a:t>
            </a:r>
          </a:p>
          <a:p>
            <a:pPr marL="514350" indent="-514350" algn="l">
              <a:buSzPct val="100000"/>
              <a:buAutoNum type="arabicPeriod" startAt="2"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  <a:p>
            <a:pPr marL="514350" indent="-514350" algn="l">
              <a:buSzPct val="100000"/>
              <a:buAutoNum type="arabicPeriod" startAt="3"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On en déduit une prédiction </a:t>
            </a:r>
          </a:p>
          <a:p>
            <a:pPr marL="514350" indent="-514350" algn="l">
              <a:buSzPct val="100000"/>
              <a:buAutoNum type="arabicPeriod" startAt="3"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  <a:p>
            <a:pPr marL="514350" indent="-514350" algn="l">
              <a:buSzPct val="100000"/>
              <a:buAutoNum type="arabicPeriod" startAt="5"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  <a:p>
            <a:pPr algn="l"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  <a:p>
            <a:pPr algn="l"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ue atom design template">
  <a:themeElements>
    <a:clrScheme name="Blue atom design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00FF"/>
      </a:hlink>
      <a:folHlink>
        <a:srgbClr val="FF00FF"/>
      </a:folHlink>
    </a:clrScheme>
    <a:fontScheme name="Blue atom design template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Blue atom desig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ue atom design template">
  <a:themeElements>
    <a:clrScheme name="Blue atom design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00FF"/>
      </a:hlink>
      <a:folHlink>
        <a:srgbClr val="FF00FF"/>
      </a:folHlink>
    </a:clrScheme>
    <a:fontScheme name="Blue atom design template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Blue atom desig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