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2E0CC"/>
          </a:solidFill>
        </a:fill>
      </a:tcStyle>
    </a:wholeTbl>
    <a:band2H>
      <a:tcTxStyle b="def" i="def"/>
      <a:tcStyle>
        <a:tcBdr/>
        <a:fill>
          <a:solidFill>
            <a:srgbClr val="EAF0E7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2E0CC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AF0E7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AF0E7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CCC"/>
          </a:solidFill>
        </a:fill>
      </a:tcStyle>
    </a:wholeTbl>
    <a:band2H>
      <a:tcTxStyle b="def" i="def"/>
      <a:tcStyle>
        <a:tcBdr/>
        <a:fill>
          <a:solidFill>
            <a:srgbClr val="EFF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1D4"/>
          </a:solidFill>
        </a:fill>
      </a:tcStyle>
    </a:wholeTbl>
    <a:band2H>
      <a:tcTxStyle b="def" i="def"/>
      <a:tcStyle>
        <a:tcBdr/>
        <a:fill>
          <a:solidFill>
            <a:srgbClr val="E7F0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9FD"/>
          </a:solidFill>
        </a:fill>
      </a:tcStyle>
    </a:wholeTbl>
    <a:band2H>
      <a:tcTxStyle b="def" i="def"/>
      <a:tcStyle>
        <a:tcBdr/>
        <a:fill>
          <a:solidFill>
            <a:srgbClr val="E8F4F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392874"/>
          <c:y val="0.0422261"/>
          <c:w val="0.955713"/>
          <c:h val="0.8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Century Gothic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4.300000</c:v>
                </c:pt>
                <c:pt idx="1">
                  <c:v>2.500000</c:v>
                </c:pt>
                <c:pt idx="2">
                  <c:v>3.500000</c:v>
                </c:pt>
                <c:pt idx="3">
                  <c:v>4.500000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Century Gothic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2.400000</c:v>
                </c:pt>
                <c:pt idx="1">
                  <c:v>4.400000</c:v>
                </c:pt>
                <c:pt idx="2">
                  <c:v>1.800000</c:v>
                </c:pt>
                <c:pt idx="3">
                  <c:v>2.800000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Century Gothic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2.000000</c:v>
                </c:pt>
                <c:pt idx="1">
                  <c:v>2.000000</c:v>
                </c:pt>
                <c:pt idx="2">
                  <c:v>3.000000</c:v>
                </c:pt>
                <c:pt idx="3">
                  <c:v>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FFFFFF"/>
                </a:solidFill>
                <a:latin typeface="Century Gothic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FFFFFF"/>
                </a:solidFill>
                <a:latin typeface="Century Gothic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66782"/>
          <c:y val="0.945274"/>
          <c:w val="0.289279"/>
          <c:h val="0.054726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FFFFFF"/>
              </a:solidFill>
              <a:latin typeface="Century Gothic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Gothic"/>
      </a:defRPr>
    </a:lvl1pPr>
    <a:lvl2pPr indent="228600" latinLnBrk="0">
      <a:defRPr sz="1200">
        <a:latin typeface="+mj-lt"/>
        <a:ea typeface="+mj-ea"/>
        <a:cs typeface="+mj-cs"/>
        <a:sym typeface="Century Gothic"/>
      </a:defRPr>
    </a:lvl2pPr>
    <a:lvl3pPr indent="457200" latinLnBrk="0">
      <a:defRPr sz="1200">
        <a:latin typeface="+mj-lt"/>
        <a:ea typeface="+mj-ea"/>
        <a:cs typeface="+mj-cs"/>
        <a:sym typeface="Century Gothic"/>
      </a:defRPr>
    </a:lvl3pPr>
    <a:lvl4pPr indent="685800" latinLnBrk="0">
      <a:defRPr sz="1200">
        <a:latin typeface="+mj-lt"/>
        <a:ea typeface="+mj-ea"/>
        <a:cs typeface="+mj-cs"/>
        <a:sym typeface="Century Gothic"/>
      </a:defRPr>
    </a:lvl4pPr>
    <a:lvl5pPr indent="914400" latinLnBrk="0">
      <a:defRPr sz="1200">
        <a:latin typeface="+mj-lt"/>
        <a:ea typeface="+mj-ea"/>
        <a:cs typeface="+mj-cs"/>
        <a:sym typeface="Century Gothic"/>
      </a:defRPr>
    </a:lvl5pPr>
    <a:lvl6pPr indent="1143000" latinLnBrk="0">
      <a:defRPr sz="1200">
        <a:latin typeface="+mj-lt"/>
        <a:ea typeface="+mj-ea"/>
        <a:cs typeface="+mj-cs"/>
        <a:sym typeface="Century Gothic"/>
      </a:defRPr>
    </a:lvl6pPr>
    <a:lvl7pPr indent="1371600" latinLnBrk="0">
      <a:defRPr sz="1200">
        <a:latin typeface="+mj-lt"/>
        <a:ea typeface="+mj-ea"/>
        <a:cs typeface="+mj-cs"/>
        <a:sym typeface="Century Gothic"/>
      </a:defRPr>
    </a:lvl7pPr>
    <a:lvl8pPr indent="1600200" latinLnBrk="0">
      <a:defRPr sz="1200">
        <a:latin typeface="+mj-lt"/>
        <a:ea typeface="+mj-ea"/>
        <a:cs typeface="+mj-cs"/>
        <a:sym typeface="Century Gothic"/>
      </a:defRPr>
    </a:lvl8pPr>
    <a:lvl9pPr indent="18288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065213" y="1828800"/>
            <a:ext cx="8229601" cy="2895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065212" y="4800600"/>
            <a:ext cx="8229601" cy="1219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b="1" cap="all" spc="200" sz="2000">
                <a:solidFill>
                  <a:schemeClr val="accent1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e du titre"/>
          <p:cNvSpPr txBox="1"/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3" name="Texte niveau 1…"/>
          <p:cNvSpPr txBox="1"/>
          <p:nvPr>
            <p:ph type="body" idx="1"/>
          </p:nvPr>
        </p:nvSpPr>
        <p:spPr>
          <a:xfrm>
            <a:off x="1522412" y="1904999"/>
            <a:ext cx="9134393" cy="4114802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e du titre"/>
          <p:cNvSpPr txBox="1"/>
          <p:nvPr>
            <p:ph type="title"/>
          </p:nvPr>
        </p:nvSpPr>
        <p:spPr>
          <a:xfrm>
            <a:off x="9142411" y="381000"/>
            <a:ext cx="1524002" cy="5638801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02" name="Texte niveau 1…"/>
          <p:cNvSpPr txBox="1"/>
          <p:nvPr>
            <p:ph type="body" idx="1"/>
          </p:nvPr>
        </p:nvSpPr>
        <p:spPr>
          <a:xfrm>
            <a:off x="1522412" y="381000"/>
            <a:ext cx="7391400" cy="5638801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idx="1"/>
          </p:nvPr>
        </p:nvSpPr>
        <p:spPr>
          <a:xfrm>
            <a:off x="1522412" y="1904999"/>
            <a:ext cx="9134393" cy="4114802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 sz="4800"/>
            </a:lvl1pPr>
          </a:lstStyle>
          <a:p>
            <a:pPr/>
            <a:r>
              <a:t>Texte du titre</a:t>
            </a:r>
          </a:p>
        </p:txBody>
      </p:sp>
      <p:sp>
        <p:nvSpPr>
          <p:cNvPr id="30" name="Texte niveau 1…"/>
          <p:cNvSpPr txBox="1"/>
          <p:nvPr>
            <p:ph type="body" sz="quarter" idx="1"/>
          </p:nvPr>
        </p:nvSpPr>
        <p:spPr>
          <a:xfrm>
            <a:off x="1065212" y="5410200"/>
            <a:ext cx="8687335" cy="6096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/>
          <p:nvPr>
            <p:ph type="title"/>
          </p:nvPr>
        </p:nvSpPr>
        <p:spPr>
          <a:xfrm>
            <a:off x="1522412" y="381000"/>
            <a:ext cx="9144003" cy="13716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sz="half" idx="1"/>
          </p:nvPr>
        </p:nvSpPr>
        <p:spPr>
          <a:xfrm>
            <a:off x="1504781" y="1905000"/>
            <a:ext cx="4419599" cy="4114801"/>
          </a:xfrm>
          <a:prstGeom prst="rect">
            <a:avLst/>
          </a:prstGeom>
        </p:spPr>
        <p:txBody>
          <a:bodyPr/>
          <a:lstStyle>
            <a:lvl4pPr marL="944562" indent="-261937"/>
            <a:lvl5pPr marL="1116807" indent="-259557"/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xfrm>
            <a:off x="1522412" y="381000"/>
            <a:ext cx="9144003" cy="13716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sz="quarter" idx="1"/>
          </p:nvPr>
        </p:nvSpPr>
        <p:spPr>
          <a:xfrm>
            <a:off x="1522411" y="1905000"/>
            <a:ext cx="4416553" cy="76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249861" y="1905000"/>
            <a:ext cx="4416553" cy="7620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cap="all" spc="200" sz="2000">
                <a:solidFill>
                  <a:schemeClr val="accent1"/>
                </a:solidFill>
              </a:defRPr>
            </a:pP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/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/>
          <p:nvPr>
            <p:ph type="title"/>
          </p:nvPr>
        </p:nvSpPr>
        <p:spPr>
          <a:xfrm>
            <a:off x="1055603" y="1905000"/>
            <a:ext cx="3596608" cy="2667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idx="1"/>
          </p:nvPr>
        </p:nvSpPr>
        <p:spPr>
          <a:xfrm>
            <a:off x="4951414" y="685800"/>
            <a:ext cx="6400801" cy="5334000"/>
          </a:xfrm>
          <a:prstGeom prst="rect">
            <a:avLst/>
          </a:prstGeom>
        </p:spPr>
        <p:txBody>
          <a:bodyPr/>
          <a:lstStyle>
            <a:lvl4pPr marL="944562" indent="-261937"/>
            <a:lvl5pPr marL="1116807" indent="-259557"/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1065212" y="4648200"/>
            <a:ext cx="3581400" cy="1371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/>
          <p:nvPr>
            <p:ph type="title"/>
          </p:nvPr>
        </p:nvSpPr>
        <p:spPr>
          <a:xfrm>
            <a:off x="1055603" y="1905000"/>
            <a:ext cx="3596608" cy="2667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83" name="Picture Placeholder 2"/>
          <p:cNvSpPr/>
          <p:nvPr>
            <p:ph type="pic" idx="13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 niveau 1…"/>
          <p:cNvSpPr txBox="1"/>
          <p:nvPr>
            <p:ph type="body" sz="quarter" idx="1"/>
          </p:nvPr>
        </p:nvSpPr>
        <p:spPr>
          <a:xfrm>
            <a:off x="1065212" y="4648200"/>
            <a:ext cx="3581400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12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12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12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12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5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223838" marR="0" indent="-22383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509905" marR="0" indent="-27813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755650" marR="0" indent="-2921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915458" marR="0" indent="-23283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1087967" marR="0" indent="-23071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1264919" marR="0" indent="-23164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1438655" marR="0" indent="-23164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1612391" marR="0" indent="-23164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1786127" marR="0" indent="-23164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L’homme peut-il surprendre la machine ?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xfrm>
            <a:off x="10484850" y="6410644"/>
            <a:ext cx="18156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éthode par identification de motifs récurrents"/>
          <p:cNvSpPr txBox="1"/>
          <p:nvPr>
            <p:ph type="title"/>
          </p:nvPr>
        </p:nvSpPr>
        <p:spPr>
          <a:xfrm>
            <a:off x="1517649" y="5842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7647"/>
                  </a:schemeClr>
                </a:solidFill>
              </a:defRPr>
            </a:lvl1pPr>
          </a:lstStyle>
          <a:p>
            <a:pPr/>
            <a:r>
              <a:t>Méthode par identification de motifs récurrents </a:t>
            </a:r>
          </a:p>
        </p:txBody>
      </p:sp>
      <p:sp>
        <p:nvSpPr>
          <p:cNvPr id="151" name="P P P F P F F P P P P F"/>
          <p:cNvSpPr txBox="1"/>
          <p:nvPr/>
        </p:nvSpPr>
        <p:spPr>
          <a:xfrm>
            <a:off x="1136197" y="2900679"/>
            <a:ext cx="9906906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P P P F P F F P P P P F</a:t>
            </a:r>
          </a:p>
        </p:txBody>
      </p:sp>
      <p:pic>
        <p:nvPicPr>
          <p:cNvPr id="152" name="Ovale" descr="Ova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949" y="2654300"/>
            <a:ext cx="2572248" cy="1346201"/>
          </a:xfrm>
          <a:prstGeom prst="rect">
            <a:avLst/>
          </a:prstGeom>
        </p:spPr>
      </p:pic>
      <p:pic>
        <p:nvPicPr>
          <p:cNvPr id="154" name="Ovale" descr="Ova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6949" y="2654300"/>
            <a:ext cx="2572248" cy="1346201"/>
          </a:xfrm>
          <a:prstGeom prst="rect">
            <a:avLst/>
          </a:prstGeom>
        </p:spPr>
      </p:pic>
      <p:sp>
        <p:nvSpPr>
          <p:cNvPr id="156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éthode par identification de motifs récurrents"/>
          <p:cNvSpPr txBox="1"/>
          <p:nvPr>
            <p:ph type="title"/>
          </p:nvPr>
        </p:nvSpPr>
        <p:spPr>
          <a:xfrm>
            <a:off x="1517649" y="5842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7647"/>
                  </a:schemeClr>
                </a:solidFill>
              </a:defRPr>
            </a:lvl1pPr>
          </a:lstStyle>
          <a:p>
            <a:pPr/>
            <a:r>
              <a:t>Méthode par identification de motifs récurrents </a:t>
            </a:r>
          </a:p>
        </p:txBody>
      </p:sp>
      <p:sp>
        <p:nvSpPr>
          <p:cNvPr id="159" name="P P P F P F F P P P P F"/>
          <p:cNvSpPr txBox="1"/>
          <p:nvPr/>
        </p:nvSpPr>
        <p:spPr>
          <a:xfrm>
            <a:off x="1136197" y="2900679"/>
            <a:ext cx="9906906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P P P F P F F P P P P F</a:t>
            </a:r>
          </a:p>
        </p:txBody>
      </p:sp>
      <p:pic>
        <p:nvPicPr>
          <p:cNvPr id="160" name="Ovale" descr="Ova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8749" y="2654300"/>
            <a:ext cx="1656657" cy="1346201"/>
          </a:xfrm>
          <a:prstGeom prst="rect">
            <a:avLst/>
          </a:prstGeom>
        </p:spPr>
      </p:pic>
      <p:pic>
        <p:nvPicPr>
          <p:cNvPr id="162" name="Ovale" descr="Ova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5949" y="2654300"/>
            <a:ext cx="1656657" cy="1346201"/>
          </a:xfrm>
          <a:prstGeom prst="rect">
            <a:avLst/>
          </a:prstGeom>
        </p:spPr>
      </p:pic>
      <p:pic>
        <p:nvPicPr>
          <p:cNvPr id="164" name="Ovale" descr="Ova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3249" y="2654300"/>
            <a:ext cx="1656657" cy="1346201"/>
          </a:xfrm>
          <a:prstGeom prst="rect">
            <a:avLst/>
          </a:prstGeom>
        </p:spPr>
      </p:pic>
      <p:sp>
        <p:nvSpPr>
          <p:cNvPr id="166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éthode par identification de motifs récurrents"/>
          <p:cNvSpPr txBox="1"/>
          <p:nvPr>
            <p:ph type="title"/>
          </p:nvPr>
        </p:nvSpPr>
        <p:spPr>
          <a:xfrm>
            <a:off x="1517649" y="5842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7647"/>
                  </a:schemeClr>
                </a:solidFill>
              </a:defRPr>
            </a:lvl1pPr>
          </a:lstStyle>
          <a:p>
            <a:pPr/>
            <a:r>
              <a:t>Méthode par identification de motifs récurrents </a:t>
            </a:r>
          </a:p>
        </p:txBody>
      </p:sp>
      <p:sp>
        <p:nvSpPr>
          <p:cNvPr id="169" name="P P P F P F F P P P P F"/>
          <p:cNvSpPr txBox="1"/>
          <p:nvPr/>
        </p:nvSpPr>
        <p:spPr>
          <a:xfrm>
            <a:off x="1136197" y="2900679"/>
            <a:ext cx="9906906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P P P F P F F P P P P F</a:t>
            </a:r>
          </a:p>
        </p:txBody>
      </p:sp>
      <p:pic>
        <p:nvPicPr>
          <p:cNvPr id="170" name="Ovale" descr="Ova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9649" y="2654300"/>
            <a:ext cx="1656657" cy="1346201"/>
          </a:xfrm>
          <a:prstGeom prst="rect">
            <a:avLst/>
          </a:prstGeom>
        </p:spPr>
      </p:pic>
      <p:pic>
        <p:nvPicPr>
          <p:cNvPr id="172" name="Ovale" descr="Ova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5999" y="2654300"/>
            <a:ext cx="1656657" cy="1346201"/>
          </a:xfrm>
          <a:prstGeom prst="rect">
            <a:avLst/>
          </a:prstGeom>
        </p:spPr>
      </p:pic>
      <p:sp>
        <p:nvSpPr>
          <p:cNvPr id="174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présentation binaire des motifs"/>
          <p:cNvSpPr txBox="1"/>
          <p:nvPr>
            <p:ph type="title"/>
          </p:nvPr>
        </p:nvSpPr>
        <p:spPr>
          <a:xfrm>
            <a:off x="1517649" y="5842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7647"/>
                  </a:schemeClr>
                </a:solidFill>
              </a:defRPr>
            </a:lvl1pPr>
          </a:lstStyle>
          <a:p>
            <a:pPr/>
            <a:r>
              <a:t>Représentation binaire des motifs </a:t>
            </a:r>
          </a:p>
        </p:txBody>
      </p:sp>
      <p:sp>
        <p:nvSpPr>
          <p:cNvPr id="177" name="P P P F P F F P P P P F"/>
          <p:cNvSpPr txBox="1"/>
          <p:nvPr/>
        </p:nvSpPr>
        <p:spPr>
          <a:xfrm>
            <a:off x="1136197" y="2515869"/>
            <a:ext cx="9906906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P P P F P F F P P P P F</a:t>
            </a:r>
          </a:p>
        </p:txBody>
      </p:sp>
      <p:sp>
        <p:nvSpPr>
          <p:cNvPr id="178" name="0 0 0 1 0 1 1 0 0 0 0 1"/>
          <p:cNvSpPr txBox="1"/>
          <p:nvPr/>
        </p:nvSpPr>
        <p:spPr>
          <a:xfrm>
            <a:off x="1133025" y="4132579"/>
            <a:ext cx="991325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0 0 0 1 0 1 1 0 0 0 0 1</a:t>
            </a:r>
          </a:p>
        </p:txBody>
      </p:sp>
      <p:sp>
        <p:nvSpPr>
          <p:cNvPr id="179" name="Ligne"/>
          <p:cNvSpPr/>
          <p:nvPr/>
        </p:nvSpPr>
        <p:spPr>
          <a:xfrm>
            <a:off x="6089650" y="3543300"/>
            <a:ext cx="1" cy="674152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45719" rIns="45719"/>
          <a:lstStyle/>
          <a:p>
            <a:pPr algn="l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présentation binaire des motifs"/>
          <p:cNvSpPr txBox="1"/>
          <p:nvPr>
            <p:ph type="title"/>
          </p:nvPr>
        </p:nvSpPr>
        <p:spPr>
          <a:xfrm>
            <a:off x="1517649" y="5842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7647"/>
                  </a:schemeClr>
                </a:solidFill>
              </a:defRPr>
            </a:lvl1pPr>
          </a:lstStyle>
          <a:p>
            <a:pPr/>
            <a:r>
              <a:t>Représentation binaire des motifs </a:t>
            </a:r>
          </a:p>
        </p:txBody>
      </p:sp>
      <p:sp>
        <p:nvSpPr>
          <p:cNvPr id="183" name="Représenter les motifs par un nombre…"/>
          <p:cNvSpPr txBox="1"/>
          <p:nvPr>
            <p:ph type="body" idx="1"/>
          </p:nvPr>
        </p:nvSpPr>
        <p:spPr>
          <a:xfrm>
            <a:off x="1522454" y="2933699"/>
            <a:ext cx="9134392" cy="4114802"/>
          </a:xfrm>
          <a:prstGeom prst="rect">
            <a:avLst/>
          </a:prstGeom>
        </p:spPr>
        <p:txBody>
          <a:bodyPr/>
          <a:lstStyle/>
          <a:p>
            <a:pPr/>
            <a:r>
              <a:t>Représenter les motifs par un nombre</a:t>
            </a:r>
          </a:p>
          <a:p>
            <a:pPr/>
            <a:r>
              <a:t>Stockage des récurrences dans une simple liste</a:t>
            </a:r>
          </a:p>
        </p:txBody>
      </p:sp>
      <p:sp>
        <p:nvSpPr>
          <p:cNvPr id="184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présentation binaire des motifs"/>
          <p:cNvSpPr txBox="1"/>
          <p:nvPr>
            <p:ph type="title"/>
          </p:nvPr>
        </p:nvSpPr>
        <p:spPr>
          <a:xfrm>
            <a:off x="1517649" y="5842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7647"/>
                  </a:schemeClr>
                </a:solidFill>
              </a:defRPr>
            </a:lvl1pPr>
          </a:lstStyle>
          <a:p>
            <a:pPr/>
            <a:r>
              <a:t>Représentation binaire des motifs </a:t>
            </a:r>
          </a:p>
        </p:txBody>
      </p:sp>
      <p:sp>
        <p:nvSpPr>
          <p:cNvPr id="187" name="La taille n du motif compte"/>
          <p:cNvSpPr txBox="1"/>
          <p:nvPr>
            <p:ph type="body" idx="1"/>
          </p:nvPr>
        </p:nvSpPr>
        <p:spPr>
          <a:xfrm>
            <a:off x="1522454" y="2057399"/>
            <a:ext cx="9134392" cy="4114802"/>
          </a:xfrm>
          <a:prstGeom prst="rect">
            <a:avLst/>
          </a:prstGeom>
        </p:spPr>
        <p:txBody>
          <a:bodyPr/>
          <a:lstStyle/>
          <a:p>
            <a:pPr/>
            <a:r>
              <a:t>La taille n du motif compte </a:t>
            </a:r>
          </a:p>
        </p:txBody>
      </p:sp>
      <p:sp>
        <p:nvSpPr>
          <p:cNvPr id="188" name="0 0 0 1"/>
          <p:cNvSpPr txBox="1"/>
          <p:nvPr/>
        </p:nvSpPr>
        <p:spPr>
          <a:xfrm>
            <a:off x="2733101" y="2760979"/>
            <a:ext cx="3157097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0 0 0 1</a:t>
            </a:r>
          </a:p>
        </p:txBody>
      </p:sp>
      <p:sp>
        <p:nvSpPr>
          <p:cNvPr id="189" name="0 0 1"/>
          <p:cNvSpPr txBox="1"/>
          <p:nvPr/>
        </p:nvSpPr>
        <p:spPr>
          <a:xfrm>
            <a:off x="3221401" y="4373879"/>
            <a:ext cx="2637698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 0 0 1</a:t>
            </a:r>
          </a:p>
        </p:txBody>
      </p:sp>
      <p:sp>
        <p:nvSpPr>
          <p:cNvPr id="190" name="≠"/>
          <p:cNvSpPr txBox="1"/>
          <p:nvPr/>
        </p:nvSpPr>
        <p:spPr>
          <a:xfrm>
            <a:off x="4293016" y="3491229"/>
            <a:ext cx="494468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l">
              <a:defRPr sz="5600">
                <a:solidFill>
                  <a:schemeClr val="accent3"/>
                </a:solidFill>
                <a:latin typeface="Brush Script MT"/>
                <a:ea typeface="Brush Script MT"/>
                <a:cs typeface="Brush Script MT"/>
                <a:sym typeface="Brush Script MT"/>
              </a:defRPr>
            </a:lvl1pPr>
          </a:lstStyle>
          <a:p>
            <a:pPr/>
            <a:r>
              <a:t>≠</a:t>
            </a:r>
          </a:p>
        </p:txBody>
      </p:sp>
      <p:sp>
        <p:nvSpPr>
          <p:cNvPr id="191" name="}"/>
          <p:cNvSpPr txBox="1"/>
          <p:nvPr/>
        </p:nvSpPr>
        <p:spPr>
          <a:xfrm>
            <a:off x="5899622" y="1967230"/>
            <a:ext cx="1040456" cy="335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1000">
                <a:solidFill>
                  <a:srgbClr val="FFFFFF"/>
                </a:solidFill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92" name="1"/>
          <p:cNvSpPr txBox="1"/>
          <p:nvPr/>
        </p:nvSpPr>
        <p:spPr>
          <a:xfrm>
            <a:off x="7454280" y="3446779"/>
            <a:ext cx="62354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rgbClr val="CF1409"/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a mémoi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mémoire</a:t>
            </a:r>
          </a:p>
        </p:txBody>
      </p:sp>
      <p:sp>
        <p:nvSpPr>
          <p:cNvPr id="196" name="Pour trier l’information, on intègre une mémoire"/>
          <p:cNvSpPr txBox="1"/>
          <p:nvPr>
            <p:ph type="body" idx="1"/>
          </p:nvPr>
        </p:nvSpPr>
        <p:spPr>
          <a:xfrm>
            <a:off x="1522412" y="2024221"/>
            <a:ext cx="9134393" cy="4114802"/>
          </a:xfrm>
          <a:prstGeom prst="rect">
            <a:avLst/>
          </a:prstGeom>
        </p:spPr>
        <p:txBody>
          <a:bodyPr/>
          <a:lstStyle/>
          <a:p>
            <a:pPr/>
            <a:r>
              <a:t>Pour trier l’information, on intègre une mémoire </a:t>
            </a:r>
          </a:p>
        </p:txBody>
      </p:sp>
      <p:sp>
        <p:nvSpPr>
          <p:cNvPr id="19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0 0 0 0 0 0 1 1 1 1 1 1"/>
          <p:cNvSpPr txBox="1"/>
          <p:nvPr/>
        </p:nvSpPr>
        <p:spPr>
          <a:xfrm>
            <a:off x="1132984" y="3103879"/>
            <a:ext cx="9913249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0 0 0 0 0 0 1 1 1 1 1 1</a:t>
            </a:r>
          </a:p>
        </p:txBody>
      </p:sp>
      <p:sp>
        <p:nvSpPr>
          <p:cNvPr id="199" name="Ligne"/>
          <p:cNvSpPr/>
          <p:nvPr/>
        </p:nvSpPr>
        <p:spPr>
          <a:xfrm flipV="1">
            <a:off x="6089650" y="2958593"/>
            <a:ext cx="1" cy="1347213"/>
          </a:xfrm>
          <a:prstGeom prst="line">
            <a:avLst/>
          </a:prstGeom>
          <a:ln w="38100">
            <a:solidFill>
              <a:srgbClr val="CF1409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45719" rIns="45719"/>
          <a:lstStyle/>
          <a:p>
            <a:pPr algn="l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0" name="Ligne" descr="Lig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351874">
            <a:off x="1519042" y="3544718"/>
            <a:ext cx="4485029" cy="101601"/>
          </a:xfrm>
          <a:prstGeom prst="rect">
            <a:avLst/>
          </a:prstGeom>
        </p:spPr>
      </p:pic>
      <p:pic>
        <p:nvPicPr>
          <p:cNvPr id="202" name="Ligne" descr="Lig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893372">
            <a:off x="1393890" y="3544718"/>
            <a:ext cx="4449335" cy="101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’implémentation"/>
          <p:cNvSpPr txBox="1"/>
          <p:nvPr>
            <p:ph type="title"/>
          </p:nvPr>
        </p:nvSpPr>
        <p:spPr>
          <a:xfrm>
            <a:off x="1517649" y="2032000"/>
            <a:ext cx="9144002" cy="13716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 sz="5700">
                <a:solidFill>
                  <a:srgbClr val="FFFFFF"/>
                </a:solidFill>
              </a:defRPr>
            </a:lvl1pPr>
          </a:lstStyle>
          <a:p>
            <a:pPr/>
            <a:r>
              <a:t>L’implémentation</a:t>
            </a:r>
          </a:p>
        </p:txBody>
      </p:sp>
      <p:sp>
        <p:nvSpPr>
          <p:cNvPr id="20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es fonctionnalité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fonctionnalités</a:t>
            </a:r>
          </a:p>
        </p:txBody>
      </p:sp>
      <p:sp>
        <p:nvSpPr>
          <p:cNvPr id="209" name="Le jeu à la volée…"/>
          <p:cNvSpPr txBox="1"/>
          <p:nvPr>
            <p:ph type="body" idx="1"/>
          </p:nvPr>
        </p:nvSpPr>
        <p:spPr>
          <a:xfrm>
            <a:off x="1636712" y="2285999"/>
            <a:ext cx="9134393" cy="4114802"/>
          </a:xfrm>
          <a:prstGeom prst="rect">
            <a:avLst/>
          </a:prstGeom>
        </p:spPr>
        <p:txBody>
          <a:bodyPr/>
          <a:lstStyle/>
          <a:p>
            <a:pPr/>
            <a:r>
              <a:t>Le jeu à la volée</a:t>
            </a:r>
          </a:p>
          <a:p>
            <a:pPr/>
            <a:r>
              <a:t>Créer et tester un benchmark</a:t>
            </a:r>
          </a:p>
          <a:p>
            <a:pPr/>
            <a:r>
              <a:t>tester un benchmark déjà existant</a:t>
            </a:r>
          </a:p>
          <a:p>
            <a:pPr/>
            <a:r>
              <a:t>Ecrire une suite de 0 et 1.</a:t>
            </a:r>
          </a:p>
        </p:txBody>
      </p:sp>
      <p:sp>
        <p:nvSpPr>
          <p:cNvPr id="2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estion du cod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Gestion du code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« Diviser pour mieux régner »</a:t>
            </a:r>
          </a:p>
        </p:txBody>
      </p:sp>
      <p:sp>
        <p:nvSpPr>
          <p:cNvPr id="213" name="Les fonctions de prédictions"/>
          <p:cNvSpPr txBox="1"/>
          <p:nvPr>
            <p:ph type="body" idx="1"/>
          </p:nvPr>
        </p:nvSpPr>
        <p:spPr>
          <a:xfrm>
            <a:off x="1522454" y="2374899"/>
            <a:ext cx="9134392" cy="4114802"/>
          </a:xfrm>
          <a:prstGeom prst="rect">
            <a:avLst/>
          </a:prstGeom>
        </p:spPr>
        <p:txBody>
          <a:bodyPr/>
          <a:lstStyle/>
          <a:p>
            <a:pPr/>
            <a:r>
              <a:t>Les fonctions de prédictions</a:t>
            </a:r>
          </a:p>
        </p:txBody>
      </p:sp>
      <p:sp>
        <p:nvSpPr>
          <p:cNvPr id="2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pPr/>
            <a:r>
              <a:t>Title and Content Layout with List</a:t>
            </a:r>
          </a:p>
        </p:txBody>
      </p:sp>
      <p:sp>
        <p:nvSpPr>
          <p:cNvPr id="117" name="Content Placeholder 13"/>
          <p:cNvSpPr txBox="1"/>
          <p:nvPr>
            <p:ph type="body" idx="1"/>
          </p:nvPr>
        </p:nvSpPr>
        <p:spPr>
          <a:xfrm>
            <a:off x="1522412" y="1904998"/>
            <a:ext cx="9134393" cy="4114803"/>
          </a:xfrm>
          <a:prstGeom prst="rect">
            <a:avLst/>
          </a:prstGeom>
        </p:spPr>
        <p:txBody>
          <a:bodyPr/>
          <a:lstStyle>
            <a:lvl2pPr marL="463550" indent="-231775">
              <a:spcBef>
                <a:spcPts val="1200"/>
              </a:spcBef>
              <a:defRPr sz="2000"/>
            </a:lvl2pPr>
            <a:lvl3pPr marL="682625" indent="-219075">
              <a:spcBef>
                <a:spcPts val="600"/>
              </a:spcBef>
              <a:defRPr sz="1800"/>
            </a:lvl3pPr>
            <a:lvl4pPr marL="857250" indent="-174625">
              <a:spcBef>
                <a:spcPts val="600"/>
              </a:spcBef>
              <a:defRPr sz="1800"/>
            </a:lvl4pPr>
            <a:lvl5pPr marL="1030287" indent="-173037">
              <a:spcBef>
                <a:spcPts val="600"/>
              </a:spcBef>
              <a:defRPr sz="1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8" name="Numéro de diapositive"/>
          <p:cNvSpPr txBox="1"/>
          <p:nvPr>
            <p:ph type="sldNum" sz="quarter" idx="2"/>
          </p:nvPr>
        </p:nvSpPr>
        <p:spPr>
          <a:xfrm>
            <a:off x="10484850" y="6410644"/>
            <a:ext cx="18156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estion du cod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Gestion du code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« Diviser pour mieux régner »</a:t>
            </a:r>
          </a:p>
        </p:txBody>
      </p:sp>
      <p:sp>
        <p:nvSpPr>
          <p:cNvPr id="217" name="Les fonctions de prédictions…"/>
          <p:cNvSpPr txBox="1"/>
          <p:nvPr>
            <p:ph type="body" idx="1"/>
          </p:nvPr>
        </p:nvSpPr>
        <p:spPr>
          <a:xfrm>
            <a:off x="1522454" y="2374899"/>
            <a:ext cx="9134392" cy="4114802"/>
          </a:xfrm>
          <a:prstGeom prst="rect">
            <a:avLst/>
          </a:prstGeom>
        </p:spPr>
        <p:txBody>
          <a:bodyPr/>
          <a:lstStyle/>
          <a:p>
            <a:pPr/>
            <a:r>
              <a:t>Les fonctions de prédictions</a:t>
            </a:r>
          </a:p>
          <a:p>
            <a:pPr/>
            <a:r>
              <a:t>Les fonctions de création de benchmark</a:t>
            </a:r>
          </a:p>
        </p:txBody>
      </p:sp>
      <p:sp>
        <p:nvSpPr>
          <p:cNvPr id="218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estion du cod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Gestion du code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« Diviser pour mieux régner »</a:t>
            </a:r>
          </a:p>
        </p:txBody>
      </p:sp>
      <p:sp>
        <p:nvSpPr>
          <p:cNvPr id="221" name="Les fonctions de prédictions…"/>
          <p:cNvSpPr txBox="1"/>
          <p:nvPr>
            <p:ph type="body" idx="1"/>
          </p:nvPr>
        </p:nvSpPr>
        <p:spPr>
          <a:xfrm>
            <a:off x="1522454" y="2374899"/>
            <a:ext cx="9134392" cy="4114802"/>
          </a:xfrm>
          <a:prstGeom prst="rect">
            <a:avLst/>
          </a:prstGeom>
        </p:spPr>
        <p:txBody>
          <a:bodyPr/>
          <a:lstStyle/>
          <a:p>
            <a:pPr/>
            <a:r>
              <a:t>Les fonctions de prédictions</a:t>
            </a:r>
          </a:p>
          <a:p>
            <a:pPr/>
            <a:r>
              <a:t>Les fonctions de création de benchmark</a:t>
            </a:r>
          </a:p>
          <a:p>
            <a:pPr/>
            <a:r>
              <a:t>Le fichier général mettant tout en relation</a:t>
            </a:r>
          </a:p>
        </p:txBody>
      </p:sp>
      <p:sp>
        <p:nvSpPr>
          <p:cNvPr id="222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estion du cod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Gestion du code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« Diviser pour mieux régner »</a:t>
            </a:r>
          </a:p>
        </p:txBody>
      </p:sp>
      <p:sp>
        <p:nvSpPr>
          <p:cNvPr id="225" name="Les fonctions de prédictions…"/>
          <p:cNvSpPr txBox="1"/>
          <p:nvPr>
            <p:ph type="body" idx="1"/>
          </p:nvPr>
        </p:nvSpPr>
        <p:spPr>
          <a:xfrm>
            <a:off x="1522454" y="2374899"/>
            <a:ext cx="9134392" cy="4114802"/>
          </a:xfrm>
          <a:prstGeom prst="rect">
            <a:avLst/>
          </a:prstGeom>
        </p:spPr>
        <p:txBody>
          <a:bodyPr/>
          <a:lstStyle/>
          <a:p>
            <a:pPr/>
            <a:r>
              <a:t>Les fonctions de prédictions</a:t>
            </a:r>
          </a:p>
          <a:p>
            <a:pPr/>
            <a:r>
              <a:t>Les fonctions de création de benchmark</a:t>
            </a:r>
          </a:p>
          <a:p>
            <a:pPr/>
            <a:r>
              <a:t>Le fichier général mettant tout en relation</a:t>
            </a:r>
          </a:p>
        </p:txBody>
      </p:sp>
      <p:sp>
        <p:nvSpPr>
          <p:cNvPr id="226" name="Numéro de diapositive"/>
          <p:cNvSpPr txBox="1"/>
          <p:nvPr>
            <p:ph type="sldNum" sz="quarter" idx="2"/>
          </p:nvPr>
        </p:nvSpPr>
        <p:spPr>
          <a:xfrm>
            <a:off x="10407428" y="6410644"/>
            <a:ext cx="25898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Démo"/>
          <p:cNvSpPr txBox="1"/>
          <p:nvPr/>
        </p:nvSpPr>
        <p:spPr>
          <a:xfrm>
            <a:off x="4572472" y="4418329"/>
            <a:ext cx="3034356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700">
                <a:solidFill>
                  <a:schemeClr val="accent3">
                    <a:satOff val="-11561"/>
                    <a:lumOff val="14117"/>
                  </a:schemeClr>
                </a:solidFill>
              </a:defRPr>
            </a:lvl1pPr>
          </a:lstStyle>
          <a:p>
            <a:pPr/>
            <a:r>
              <a:t>Démo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ésultats et performances"/>
          <p:cNvSpPr txBox="1"/>
          <p:nvPr>
            <p:ph type="title"/>
          </p:nvPr>
        </p:nvSpPr>
        <p:spPr>
          <a:xfrm>
            <a:off x="1517649" y="17399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Résultats et performances </a:t>
            </a:r>
          </a:p>
        </p:txBody>
      </p:sp>
      <p:sp>
        <p:nvSpPr>
          <p:cNvPr id="23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Quelques résult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Quelques résultats</a:t>
            </a:r>
          </a:p>
        </p:txBody>
      </p:sp>
      <p:sp>
        <p:nvSpPr>
          <p:cNvPr id="23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4" name="Capture d’écran 2018-05-21 à 15.54.23.png" descr="Capture d’écran 2018-05-21 à 15.54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395" y="2350061"/>
            <a:ext cx="10536510" cy="2157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es performances"/>
          <p:cNvSpPr txBox="1"/>
          <p:nvPr>
            <p:ph type="title"/>
          </p:nvPr>
        </p:nvSpPr>
        <p:spPr>
          <a:xfrm>
            <a:off x="1517649" y="-12700"/>
            <a:ext cx="9144002" cy="1371600"/>
          </a:xfrm>
          <a:prstGeom prst="rect">
            <a:avLst/>
          </a:prstGeom>
        </p:spPr>
        <p:txBody>
          <a:bodyPr/>
          <a:lstStyle/>
          <a:p>
            <a:pPr/>
            <a:r>
              <a:t>Les performances</a:t>
            </a:r>
          </a:p>
        </p:txBody>
      </p:sp>
      <p:sp>
        <p:nvSpPr>
          <p:cNvPr id="2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8" name="performance.png" descr="performa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9078" y="1552902"/>
            <a:ext cx="6195990" cy="4646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onclusion"/>
          <p:cNvSpPr txBox="1"/>
          <p:nvPr>
            <p:ph type="title"/>
          </p:nvPr>
        </p:nvSpPr>
        <p:spPr>
          <a:xfrm>
            <a:off x="1517649" y="1866900"/>
            <a:ext cx="9144002" cy="13716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Conclusion </a:t>
            </a:r>
          </a:p>
        </p:txBody>
      </p:sp>
      <p:sp>
        <p:nvSpPr>
          <p:cNvPr id="2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pPr/>
            <a:r>
              <a:t>Title and Content Layout with Chart</a:t>
            </a:r>
          </a:p>
        </p:txBody>
      </p:sp>
      <p:graphicFrame>
        <p:nvGraphicFramePr>
          <p:cNvPr id="244" name="Content Placeholder 5"/>
          <p:cNvGraphicFramePr/>
          <p:nvPr/>
        </p:nvGraphicFramePr>
        <p:xfrm>
          <a:off x="1463760" y="1905000"/>
          <a:ext cx="9045173" cy="390990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/>
          <p:nvPr>
            <p:ph type="title"/>
          </p:nvPr>
        </p:nvSpPr>
        <p:spPr>
          <a:xfrm>
            <a:off x="1522411" y="381000"/>
            <a:ext cx="9144004" cy="1371600"/>
          </a:xfrm>
          <a:prstGeom prst="rect">
            <a:avLst/>
          </a:prstGeom>
        </p:spPr>
        <p:txBody>
          <a:bodyPr/>
          <a:lstStyle/>
          <a:p>
            <a:pPr/>
            <a:r>
              <a:t>Two Content Layout with Table</a:t>
            </a:r>
          </a:p>
        </p:txBody>
      </p:sp>
      <p:sp>
        <p:nvSpPr>
          <p:cNvPr id="248" name="Content Placeholder 2"/>
          <p:cNvSpPr txBox="1"/>
          <p:nvPr>
            <p:ph type="body" sz="half" idx="1"/>
          </p:nvPr>
        </p:nvSpPr>
        <p:spPr>
          <a:xfrm>
            <a:off x="1504781" y="1905000"/>
            <a:ext cx="4419599" cy="4114801"/>
          </a:xfrm>
          <a:prstGeom prst="rect">
            <a:avLst/>
          </a:prstGeom>
        </p:spPr>
        <p:txBody>
          <a:bodyPr/>
          <a:lstStyle/>
          <a:p>
            <a:pPr/>
            <a:r>
              <a:t>First bullet point here</a:t>
            </a:r>
          </a:p>
          <a:p>
            <a:pPr/>
            <a:r>
              <a:t>Second bullet point here</a:t>
            </a:r>
          </a:p>
          <a:p>
            <a:pPr/>
            <a:r>
              <a:t>Third bullet point here</a:t>
            </a:r>
          </a:p>
        </p:txBody>
      </p:sp>
      <p:graphicFrame>
        <p:nvGraphicFramePr>
          <p:cNvPr id="249" name="Content Placeholder 8"/>
          <p:cNvGraphicFramePr/>
          <p:nvPr/>
        </p:nvGraphicFramePr>
        <p:xfrm>
          <a:off x="6229350" y="1905000"/>
          <a:ext cx="4419600" cy="2057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pPr algn="l">
                        <a:defRPr b="0" sz="1800"/>
                      </a:pPr>
                      <a:r>
                        <a:rPr b="1"/>
                        <a:t>Class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/>
                        <a:t>Group 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/>
                        <a:t>Group 2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4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Class 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95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4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Class 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76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88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514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Class 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84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90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2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/>
          <a:lstStyle/>
          <a:p>
            <a:pPr/>
            <a:r>
              <a:t>Title and Content Layout with SmartArt</a:t>
            </a:r>
          </a:p>
        </p:txBody>
      </p:sp>
      <p:grpSp>
        <p:nvGrpSpPr>
          <p:cNvPr id="273" name="Content Placeholder 2"/>
          <p:cNvGrpSpPr/>
          <p:nvPr/>
        </p:nvGrpSpPr>
        <p:grpSpPr>
          <a:xfrm>
            <a:off x="1558656" y="1752201"/>
            <a:ext cx="9061986" cy="4341155"/>
            <a:chOff x="0" y="0"/>
            <a:chExt cx="9061984" cy="4341154"/>
          </a:xfrm>
        </p:grpSpPr>
        <p:grpSp>
          <p:nvGrpSpPr>
            <p:cNvPr id="255" name="Groupe"/>
            <p:cNvGrpSpPr/>
            <p:nvPr/>
          </p:nvGrpSpPr>
          <p:grpSpPr>
            <a:xfrm>
              <a:off x="0" y="1202071"/>
              <a:ext cx="2444562" cy="2016253"/>
              <a:chOff x="0" y="0"/>
              <a:chExt cx="2444561" cy="2016251"/>
            </a:xfrm>
          </p:grpSpPr>
          <p:sp>
            <p:nvSpPr>
              <p:cNvPr id="253" name="Rectangle aux angles arrondis"/>
              <p:cNvSpPr/>
              <p:nvPr/>
            </p:nvSpPr>
            <p:spPr>
              <a:xfrm>
                <a:off x="0" y="0"/>
                <a:ext cx="2444562" cy="2016252"/>
              </a:xfrm>
              <a:prstGeom prst="roundRect">
                <a:avLst>
                  <a:gd name="adj" fmla="val 10000"/>
                </a:avLst>
              </a:prstGeom>
              <a:solidFill>
                <a:srgbClr val="DDECCC">
                  <a:alpha val="90000"/>
                </a:srgbClr>
              </a:solidFill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1022350">
                  <a:lnSpc>
                    <a:spcPct val="90000"/>
                  </a:lnSpc>
                  <a:spcBef>
                    <a:spcPts val="3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" name="Task description…"/>
              <p:cNvSpPr txBox="1"/>
              <p:nvPr/>
            </p:nvSpPr>
            <p:spPr>
              <a:xfrm>
                <a:off x="46399" y="46400"/>
                <a:ext cx="2351762" cy="14559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3815" tIns="43815" rIns="43815" bIns="43815" numCol="1" anchor="t">
                <a:spAutoFit/>
              </a:bodyPr>
              <a:lstStyle/>
              <a:p>
                <a:pPr lvl="1" marL="228600" indent="-228600" algn="l" defTabSz="1022350">
                  <a:lnSpc>
                    <a:spcPct val="90000"/>
                  </a:lnSpc>
                  <a:spcBef>
                    <a:spcPts val="400"/>
                  </a:spcBef>
                  <a:buClr>
                    <a:schemeClr val="accent1"/>
                  </a:buClr>
                  <a:buSzPct val="100000"/>
                  <a:buFont typeface="Arial"/>
                  <a:buChar char="•"/>
                  <a:defRPr sz="2300">
                    <a:solidFill>
                      <a:srgbClr val="FFFFFF"/>
                    </a:solidFill>
                  </a:defRPr>
                </a:pPr>
                <a:r>
                  <a:t>Task description</a:t>
                </a:r>
                <a:endParaRPr sz="2000"/>
              </a:p>
              <a:p>
                <a:pPr lvl="1" marL="228600" indent="-228600" algn="l" defTabSz="1022350">
                  <a:lnSpc>
                    <a:spcPct val="90000"/>
                  </a:lnSpc>
                  <a:spcBef>
                    <a:spcPts val="400"/>
                  </a:spcBef>
                  <a:buClr>
                    <a:schemeClr val="accent1"/>
                  </a:buClr>
                  <a:buSzPct val="100000"/>
                  <a:buFont typeface="Arial"/>
                  <a:buChar char="•"/>
                  <a:defRPr sz="2300">
                    <a:solidFill>
                      <a:srgbClr val="FFFFFF"/>
                    </a:solidFill>
                  </a:defRPr>
                </a:pPr>
                <a:r>
                  <a:t>Task description</a:t>
                </a:r>
              </a:p>
            </p:txBody>
          </p:sp>
        </p:grpSp>
        <p:sp>
          <p:nvSpPr>
            <p:cNvPr id="256" name="Figure"/>
            <p:cNvSpPr/>
            <p:nvPr/>
          </p:nvSpPr>
          <p:spPr>
            <a:xfrm>
              <a:off x="1594971" y="3622744"/>
              <a:ext cx="2274026" cy="71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359" fill="norm" stroke="1" extrusionOk="0">
                  <a:moveTo>
                    <a:pt x="0" y="1144"/>
                  </a:moveTo>
                  <a:lnTo>
                    <a:pt x="792" y="0"/>
                  </a:lnTo>
                  <a:lnTo>
                    <a:pt x="792" y="0"/>
                  </a:lnTo>
                  <a:cubicBezTo>
                    <a:pt x="3978" y="14269"/>
                    <a:pt x="11107" y="19268"/>
                    <a:pt x="16716" y="11164"/>
                  </a:cubicBezTo>
                  <a:cubicBezTo>
                    <a:pt x="18104" y="9159"/>
                    <a:pt x="19316" y="6452"/>
                    <a:pt x="20276" y="3209"/>
                  </a:cubicBezTo>
                  <a:lnTo>
                    <a:pt x="19751" y="2450"/>
                  </a:lnTo>
                  <a:lnTo>
                    <a:pt x="21501" y="572"/>
                  </a:lnTo>
                  <a:lnTo>
                    <a:pt x="21600" y="5121"/>
                  </a:lnTo>
                  <a:lnTo>
                    <a:pt x="21075" y="4362"/>
                  </a:lnTo>
                  <a:lnTo>
                    <a:pt x="21075" y="4362"/>
                  </a:lnTo>
                  <a:cubicBezTo>
                    <a:pt x="16942" y="18589"/>
                    <a:pt x="9059" y="21600"/>
                    <a:pt x="3466" y="11087"/>
                  </a:cubicBezTo>
                  <a:cubicBezTo>
                    <a:pt x="2050" y="8426"/>
                    <a:pt x="869" y="5039"/>
                    <a:pt x="0" y="114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1E6B7"/>
                </a:gs>
                <a:gs pos="50000">
                  <a:srgbClr val="CAE4A9"/>
                </a:gs>
                <a:gs pos="100000">
                  <a:srgbClr val="B3CD92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800"/>
                </a:spcBef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59" name="Groupe"/>
            <p:cNvGrpSpPr/>
            <p:nvPr/>
          </p:nvGrpSpPr>
          <p:grpSpPr>
            <a:xfrm>
              <a:off x="543235" y="2786270"/>
              <a:ext cx="2172944" cy="864109"/>
              <a:chOff x="0" y="0"/>
              <a:chExt cx="2172942" cy="864108"/>
            </a:xfrm>
          </p:grpSpPr>
          <p:sp>
            <p:nvSpPr>
              <p:cNvPr id="257" name="Rectangle aux angles arrondis"/>
              <p:cNvSpPr/>
              <p:nvPr/>
            </p:nvSpPr>
            <p:spPr>
              <a:xfrm>
                <a:off x="0" y="0"/>
                <a:ext cx="2172943" cy="864109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rgbClr val="FFFFFF"/>
                  </a:gs>
                  <a:gs pos="50000">
                    <a:srgbClr val="FFFFFF"/>
                  </a:gs>
                  <a:gs pos="100000">
                    <a:srgbClr val="E1E1E1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63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8" name="Step 1 Title"/>
              <p:cNvSpPr txBox="1"/>
              <p:nvPr/>
            </p:nvSpPr>
            <p:spPr>
              <a:xfrm>
                <a:off x="25309" y="159003"/>
                <a:ext cx="2122325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defTabSz="1333500">
                  <a:lnSpc>
                    <a:spcPct val="90000"/>
                  </a:lnSpc>
                  <a:spcBef>
                    <a:spcPts val="1200"/>
                  </a:spcBef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Step 1 Title</a:t>
                </a:r>
              </a:p>
            </p:txBody>
          </p:sp>
        </p:grpSp>
        <p:grpSp>
          <p:nvGrpSpPr>
            <p:cNvPr id="262" name="Groupe"/>
            <p:cNvGrpSpPr/>
            <p:nvPr/>
          </p:nvGrpSpPr>
          <p:grpSpPr>
            <a:xfrm>
              <a:off x="3172902" y="1202072"/>
              <a:ext cx="2444563" cy="2016253"/>
              <a:chOff x="0" y="0"/>
              <a:chExt cx="2444561" cy="2016251"/>
            </a:xfrm>
          </p:grpSpPr>
          <p:sp>
            <p:nvSpPr>
              <p:cNvPr id="260" name="Rectangle aux angles arrondis"/>
              <p:cNvSpPr/>
              <p:nvPr/>
            </p:nvSpPr>
            <p:spPr>
              <a:xfrm>
                <a:off x="0" y="0"/>
                <a:ext cx="2444562" cy="2016252"/>
              </a:xfrm>
              <a:prstGeom prst="roundRect">
                <a:avLst>
                  <a:gd name="adj" fmla="val 10000"/>
                </a:avLst>
              </a:prstGeom>
              <a:solidFill>
                <a:srgbClr val="DDECCC">
                  <a:alpha val="90000"/>
                </a:srgbClr>
              </a:solidFill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1022350">
                  <a:lnSpc>
                    <a:spcPct val="90000"/>
                  </a:lnSpc>
                  <a:spcBef>
                    <a:spcPts val="3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1" name="Task description…"/>
              <p:cNvSpPr txBox="1"/>
              <p:nvPr/>
            </p:nvSpPr>
            <p:spPr>
              <a:xfrm>
                <a:off x="46400" y="478453"/>
                <a:ext cx="2351761" cy="14559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3815" tIns="43815" rIns="43815" bIns="43815" numCol="1" anchor="t">
                <a:spAutoFit/>
              </a:bodyPr>
              <a:lstStyle/>
              <a:p>
                <a:pPr lvl="1" marL="228600" indent="-228600" algn="l" defTabSz="1022350">
                  <a:lnSpc>
                    <a:spcPct val="90000"/>
                  </a:lnSpc>
                  <a:spcBef>
                    <a:spcPts val="400"/>
                  </a:spcBef>
                  <a:buClr>
                    <a:schemeClr val="accent1"/>
                  </a:buClr>
                  <a:buSzPct val="100000"/>
                  <a:buFont typeface="Arial"/>
                  <a:buChar char="•"/>
                  <a:defRPr sz="2300">
                    <a:solidFill>
                      <a:srgbClr val="FFFFFF"/>
                    </a:solidFill>
                  </a:defRPr>
                </a:pPr>
                <a:r>
                  <a:t>Task description</a:t>
                </a:r>
                <a:endParaRPr sz="2000"/>
              </a:p>
              <a:p>
                <a:pPr lvl="1" marL="228600" indent="-228600" algn="l" defTabSz="1022350">
                  <a:lnSpc>
                    <a:spcPct val="90000"/>
                  </a:lnSpc>
                  <a:spcBef>
                    <a:spcPts val="400"/>
                  </a:spcBef>
                  <a:buClr>
                    <a:schemeClr val="accent1"/>
                  </a:buClr>
                  <a:buSzPct val="100000"/>
                  <a:buFont typeface="Arial"/>
                  <a:buChar char="•"/>
                  <a:defRPr sz="2300">
                    <a:solidFill>
                      <a:srgbClr val="FFFFFF"/>
                    </a:solidFill>
                  </a:defRPr>
                </a:pPr>
                <a:r>
                  <a:t>Task description</a:t>
                </a:r>
              </a:p>
            </p:txBody>
          </p:sp>
        </p:grpSp>
        <p:sp>
          <p:nvSpPr>
            <p:cNvPr id="263" name="Figure"/>
            <p:cNvSpPr/>
            <p:nvPr/>
          </p:nvSpPr>
          <p:spPr>
            <a:xfrm>
              <a:off x="4767862" y="0"/>
              <a:ext cx="2546497" cy="797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9" fill="norm" stroke="1" extrusionOk="0">
                  <a:moveTo>
                    <a:pt x="0" y="16074"/>
                  </a:moveTo>
                  <a:lnTo>
                    <a:pt x="0" y="16074"/>
                  </a:lnTo>
                  <a:cubicBezTo>
                    <a:pt x="3428" y="829"/>
                    <a:pt x="11100" y="-4511"/>
                    <a:pt x="17136" y="4146"/>
                  </a:cubicBezTo>
                  <a:cubicBezTo>
                    <a:pt x="18710" y="6405"/>
                    <a:pt x="20073" y="9496"/>
                    <a:pt x="21130" y="13208"/>
                  </a:cubicBezTo>
                  <a:lnTo>
                    <a:pt x="21600" y="12534"/>
                  </a:lnTo>
                  <a:lnTo>
                    <a:pt x="21504" y="16582"/>
                  </a:lnTo>
                  <a:lnTo>
                    <a:pt x="19949" y="14902"/>
                  </a:lnTo>
                  <a:lnTo>
                    <a:pt x="20419" y="14229"/>
                  </a:lnTo>
                  <a:lnTo>
                    <a:pt x="20419" y="14229"/>
                  </a:lnTo>
                  <a:cubicBezTo>
                    <a:pt x="16587" y="992"/>
                    <a:pt x="9233" y="-1894"/>
                    <a:pt x="3992" y="7783"/>
                  </a:cubicBezTo>
                  <a:cubicBezTo>
                    <a:pt x="2649" y="10263"/>
                    <a:pt x="1529" y="13435"/>
                    <a:pt x="708" y="1708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1E6B7"/>
                </a:gs>
                <a:gs pos="50000">
                  <a:srgbClr val="CAE4A9"/>
                </a:gs>
                <a:gs pos="100000">
                  <a:srgbClr val="B3CD92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1800"/>
                </a:spcBef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66" name="Groupe"/>
            <p:cNvGrpSpPr/>
            <p:nvPr/>
          </p:nvGrpSpPr>
          <p:grpSpPr>
            <a:xfrm>
              <a:off x="3716138" y="770018"/>
              <a:ext cx="2172944" cy="864109"/>
              <a:chOff x="0" y="0"/>
              <a:chExt cx="2172942" cy="864108"/>
            </a:xfrm>
          </p:grpSpPr>
          <p:sp>
            <p:nvSpPr>
              <p:cNvPr id="264" name="Rectangle aux angles arrondis"/>
              <p:cNvSpPr/>
              <p:nvPr/>
            </p:nvSpPr>
            <p:spPr>
              <a:xfrm>
                <a:off x="0" y="0"/>
                <a:ext cx="2172943" cy="864109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rgbClr val="FFFFFF"/>
                  </a:gs>
                  <a:gs pos="50000">
                    <a:srgbClr val="FFFFFF"/>
                  </a:gs>
                  <a:gs pos="100000">
                    <a:srgbClr val="E1E1E1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63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" name="Step 2 Title"/>
              <p:cNvSpPr txBox="1"/>
              <p:nvPr/>
            </p:nvSpPr>
            <p:spPr>
              <a:xfrm>
                <a:off x="25308" y="159004"/>
                <a:ext cx="2122326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defTabSz="1333500">
                  <a:lnSpc>
                    <a:spcPct val="90000"/>
                  </a:lnSpc>
                  <a:spcBef>
                    <a:spcPts val="1200"/>
                  </a:spcBef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Step 2 Title</a:t>
                </a:r>
              </a:p>
            </p:txBody>
          </p:sp>
        </p:grpSp>
        <p:grpSp>
          <p:nvGrpSpPr>
            <p:cNvPr id="269" name="Groupe"/>
            <p:cNvGrpSpPr/>
            <p:nvPr/>
          </p:nvGrpSpPr>
          <p:grpSpPr>
            <a:xfrm>
              <a:off x="6345805" y="1202071"/>
              <a:ext cx="2444563" cy="2016253"/>
              <a:chOff x="0" y="0"/>
              <a:chExt cx="2444561" cy="2016251"/>
            </a:xfrm>
          </p:grpSpPr>
          <p:sp>
            <p:nvSpPr>
              <p:cNvPr id="267" name="Rectangle aux angles arrondis"/>
              <p:cNvSpPr/>
              <p:nvPr/>
            </p:nvSpPr>
            <p:spPr>
              <a:xfrm>
                <a:off x="0" y="0"/>
                <a:ext cx="2444562" cy="2016252"/>
              </a:xfrm>
              <a:prstGeom prst="roundRect">
                <a:avLst>
                  <a:gd name="adj" fmla="val 10000"/>
                </a:avLst>
              </a:prstGeom>
              <a:solidFill>
                <a:srgbClr val="DDECCC">
                  <a:alpha val="90000"/>
                </a:srgbClr>
              </a:solidFill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1022350">
                  <a:lnSpc>
                    <a:spcPct val="90000"/>
                  </a:lnSpc>
                  <a:spcBef>
                    <a:spcPts val="3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8" name="Task description…"/>
              <p:cNvSpPr txBox="1"/>
              <p:nvPr/>
            </p:nvSpPr>
            <p:spPr>
              <a:xfrm>
                <a:off x="46399" y="46400"/>
                <a:ext cx="2351762" cy="14559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3815" tIns="43815" rIns="43815" bIns="43815" numCol="1" anchor="t">
                <a:spAutoFit/>
              </a:bodyPr>
              <a:lstStyle/>
              <a:p>
                <a:pPr lvl="1" marL="228600" indent="-228600" algn="l" defTabSz="1022350">
                  <a:lnSpc>
                    <a:spcPct val="90000"/>
                  </a:lnSpc>
                  <a:spcBef>
                    <a:spcPts val="400"/>
                  </a:spcBef>
                  <a:buClr>
                    <a:schemeClr val="accent1"/>
                  </a:buClr>
                  <a:buSzPct val="100000"/>
                  <a:buFont typeface="Arial"/>
                  <a:buChar char="•"/>
                  <a:defRPr sz="2300">
                    <a:solidFill>
                      <a:srgbClr val="FFFFFF"/>
                    </a:solidFill>
                  </a:defRPr>
                </a:pPr>
                <a:r>
                  <a:t>Task description</a:t>
                </a:r>
                <a:endParaRPr sz="2000"/>
              </a:p>
              <a:p>
                <a:pPr lvl="1" marL="228600" indent="-228600" algn="l" defTabSz="1022350">
                  <a:lnSpc>
                    <a:spcPct val="90000"/>
                  </a:lnSpc>
                  <a:spcBef>
                    <a:spcPts val="400"/>
                  </a:spcBef>
                  <a:buClr>
                    <a:schemeClr val="accent1"/>
                  </a:buClr>
                  <a:buSzPct val="100000"/>
                  <a:buFont typeface="Arial"/>
                  <a:buChar char="•"/>
                  <a:defRPr sz="2300">
                    <a:solidFill>
                      <a:srgbClr val="FFFFFF"/>
                    </a:solidFill>
                  </a:defRPr>
                </a:pPr>
                <a:r>
                  <a:t>Task description</a:t>
                </a:r>
              </a:p>
            </p:txBody>
          </p:sp>
        </p:grpSp>
        <p:grpSp>
          <p:nvGrpSpPr>
            <p:cNvPr id="272" name="Groupe"/>
            <p:cNvGrpSpPr/>
            <p:nvPr/>
          </p:nvGrpSpPr>
          <p:grpSpPr>
            <a:xfrm>
              <a:off x="6889041" y="2786270"/>
              <a:ext cx="2172944" cy="864109"/>
              <a:chOff x="0" y="0"/>
              <a:chExt cx="2172942" cy="864108"/>
            </a:xfrm>
          </p:grpSpPr>
          <p:sp>
            <p:nvSpPr>
              <p:cNvPr id="270" name="Rectangle aux angles arrondis"/>
              <p:cNvSpPr/>
              <p:nvPr/>
            </p:nvSpPr>
            <p:spPr>
              <a:xfrm>
                <a:off x="0" y="0"/>
                <a:ext cx="2172943" cy="864109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rgbClr val="FFFFFF"/>
                  </a:gs>
                  <a:gs pos="50000">
                    <a:srgbClr val="FFFFFF"/>
                  </a:gs>
                  <a:gs pos="100000">
                    <a:srgbClr val="E1E1E1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63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1" name="Step 3 Title"/>
              <p:cNvSpPr txBox="1"/>
              <p:nvPr/>
            </p:nvSpPr>
            <p:spPr>
              <a:xfrm>
                <a:off x="25309" y="159003"/>
                <a:ext cx="2122326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defTabSz="1333500">
                  <a:lnSpc>
                    <a:spcPct val="90000"/>
                  </a:lnSpc>
                  <a:spcBef>
                    <a:spcPts val="1200"/>
                  </a:spcBef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Step 3 Title</a:t>
                </a:r>
              </a:p>
            </p:txBody>
          </p:sp>
        </p:grpSp>
      </p:grpSp>
      <p:sp>
        <p:nvSpPr>
          <p:cNvPr id="2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e jeux: Pile ou fac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jeux: Pile ou face ?</a:t>
            </a:r>
          </a:p>
        </p:txBody>
      </p:sp>
      <p:sp>
        <p:nvSpPr>
          <p:cNvPr id="121" name="Numéro de diapositive"/>
          <p:cNvSpPr txBox="1"/>
          <p:nvPr>
            <p:ph type="sldNum" sz="quarter" idx="2"/>
          </p:nvPr>
        </p:nvSpPr>
        <p:spPr>
          <a:xfrm>
            <a:off x="10484850" y="6410644"/>
            <a:ext cx="18156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 jeux: Pile ou fac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jeux: Pile ou face ?</a:t>
            </a:r>
          </a:p>
        </p:txBody>
      </p:sp>
      <p:sp>
        <p:nvSpPr>
          <p:cNvPr id="124" name="On choisit entre pile ou fac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choisit entre pile ou face.</a:t>
            </a:r>
          </a:p>
        </p:txBody>
      </p:sp>
      <p:sp>
        <p:nvSpPr>
          <p:cNvPr id="125" name="Numéro de diapositive"/>
          <p:cNvSpPr txBox="1"/>
          <p:nvPr>
            <p:ph type="sldNum" sz="quarter" idx="2"/>
          </p:nvPr>
        </p:nvSpPr>
        <p:spPr>
          <a:xfrm>
            <a:off x="10484850" y="6410644"/>
            <a:ext cx="18156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e jeux: Pile ou fac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jeux: Pile ou face ?</a:t>
            </a:r>
          </a:p>
        </p:txBody>
      </p:sp>
      <p:sp>
        <p:nvSpPr>
          <p:cNvPr id="128" name="On choisit entre pile ou 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choisit entre pile ou face.</a:t>
            </a:r>
          </a:p>
          <a:p>
            <a:pPr/>
            <a:r>
              <a:t>La machine devine notre choix</a:t>
            </a:r>
          </a:p>
        </p:txBody>
      </p:sp>
      <p:sp>
        <p:nvSpPr>
          <p:cNvPr id="129" name="Numéro de diapositive"/>
          <p:cNvSpPr txBox="1"/>
          <p:nvPr>
            <p:ph type="sldNum" sz="quarter" idx="2"/>
          </p:nvPr>
        </p:nvSpPr>
        <p:spPr>
          <a:xfrm>
            <a:off x="10484850" y="6410644"/>
            <a:ext cx="18156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 jeux: Pile ou fac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jeux: Pile ou face ?</a:t>
            </a:r>
          </a:p>
        </p:txBody>
      </p:sp>
      <p:sp>
        <p:nvSpPr>
          <p:cNvPr id="132" name="On choisit entre pile ou 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choisit entre pile ou face.</a:t>
            </a:r>
          </a:p>
          <a:p>
            <a:pPr/>
            <a:r>
              <a:t>La machine devine notre choix</a:t>
            </a:r>
          </a:p>
          <a:p>
            <a:pPr/>
            <a:r>
              <a:t>On gagne 1€ s’il a faux, on perd 1€ s’il a bon</a:t>
            </a:r>
          </a:p>
        </p:txBody>
      </p:sp>
      <p:sp>
        <p:nvSpPr>
          <p:cNvPr id="133" name="Numéro de diapositive"/>
          <p:cNvSpPr txBox="1"/>
          <p:nvPr>
            <p:ph type="sldNum" sz="quarter" idx="2"/>
          </p:nvPr>
        </p:nvSpPr>
        <p:spPr>
          <a:xfrm>
            <a:off x="10484850" y="6410644"/>
            <a:ext cx="18156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ment prévoir le choix d’un humain?"/>
          <p:cNvSpPr txBox="1"/>
          <p:nvPr>
            <p:ph type="title"/>
          </p:nvPr>
        </p:nvSpPr>
        <p:spPr>
          <a:xfrm>
            <a:off x="709612" y="16383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7647"/>
                  </a:schemeClr>
                </a:solidFill>
              </a:defRPr>
            </a:lvl1pPr>
          </a:lstStyle>
          <a:p>
            <a:pPr/>
            <a:r>
              <a:t>Comment prévoir le choix d’un humain?</a:t>
            </a:r>
          </a:p>
        </p:txBody>
      </p:sp>
      <p:sp>
        <p:nvSpPr>
          <p:cNvPr id="136" name="Numéro de diapositive"/>
          <p:cNvSpPr txBox="1"/>
          <p:nvPr>
            <p:ph type="sldNum" sz="quarter" idx="2"/>
          </p:nvPr>
        </p:nvSpPr>
        <p:spPr>
          <a:xfrm>
            <a:off x="10484850" y="6410644"/>
            <a:ext cx="18156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éthode par identification de motifs récurrents"/>
          <p:cNvSpPr txBox="1"/>
          <p:nvPr>
            <p:ph type="title"/>
          </p:nvPr>
        </p:nvSpPr>
        <p:spPr>
          <a:xfrm>
            <a:off x="1517649" y="5842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7647"/>
                  </a:schemeClr>
                </a:solidFill>
              </a:defRPr>
            </a:lvl1pPr>
          </a:lstStyle>
          <a:p>
            <a:pPr/>
            <a:r>
              <a:t>Méthode par identification de motifs récurrents </a:t>
            </a:r>
          </a:p>
        </p:txBody>
      </p:sp>
      <p:sp>
        <p:nvSpPr>
          <p:cNvPr id="139" name="P P P F P F F P P P P F"/>
          <p:cNvSpPr txBox="1"/>
          <p:nvPr/>
        </p:nvSpPr>
        <p:spPr>
          <a:xfrm>
            <a:off x="1136197" y="2900679"/>
            <a:ext cx="9906906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P P P F P F F P P P P F</a:t>
            </a:r>
          </a:p>
        </p:txBody>
      </p:sp>
      <p:sp>
        <p:nvSpPr>
          <p:cNvPr id="140" name="Numéro de diapositive"/>
          <p:cNvSpPr txBox="1"/>
          <p:nvPr>
            <p:ph type="sldNum" sz="quarter" idx="2"/>
          </p:nvPr>
        </p:nvSpPr>
        <p:spPr>
          <a:xfrm>
            <a:off x="10484850" y="6410644"/>
            <a:ext cx="18156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éthode par identification de motifs récurrents"/>
          <p:cNvSpPr txBox="1"/>
          <p:nvPr>
            <p:ph type="title"/>
          </p:nvPr>
        </p:nvSpPr>
        <p:spPr>
          <a:xfrm>
            <a:off x="1517649" y="584200"/>
            <a:ext cx="9144002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Off val="17647"/>
                  </a:schemeClr>
                </a:solidFill>
              </a:defRPr>
            </a:lvl1pPr>
          </a:lstStyle>
          <a:p>
            <a:pPr/>
            <a:r>
              <a:t>Méthode par identification de motifs récurrents </a:t>
            </a:r>
          </a:p>
        </p:txBody>
      </p:sp>
      <p:sp>
        <p:nvSpPr>
          <p:cNvPr id="143" name="P P P F P F F P P P P F"/>
          <p:cNvSpPr txBox="1"/>
          <p:nvPr/>
        </p:nvSpPr>
        <p:spPr>
          <a:xfrm>
            <a:off x="1136197" y="2900679"/>
            <a:ext cx="9906906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400">
                <a:solidFill>
                  <a:schemeClr val="accent5">
                    <a:lumOff val="11029"/>
                  </a:schemeClr>
                </a:solidFill>
                <a:latin typeface="AppleMyungjo"/>
                <a:ea typeface="AppleMyungjo"/>
                <a:cs typeface="AppleMyungjo"/>
                <a:sym typeface="AppleMyungjo"/>
              </a:defRPr>
            </a:lvl1pPr>
          </a:lstStyle>
          <a:p>
            <a:pPr/>
            <a:r>
              <a:t>P P P F P F F P P P P F</a:t>
            </a:r>
          </a:p>
        </p:txBody>
      </p:sp>
      <p:pic>
        <p:nvPicPr>
          <p:cNvPr id="144" name="Ovale" descr="Ova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2654299"/>
            <a:ext cx="2572247" cy="1346201"/>
          </a:xfrm>
          <a:prstGeom prst="rect">
            <a:avLst/>
          </a:prstGeom>
        </p:spPr>
      </p:pic>
      <p:pic>
        <p:nvPicPr>
          <p:cNvPr id="146" name="Ovale" descr="Ova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7049" y="2654300"/>
            <a:ext cx="2572248" cy="1346201"/>
          </a:xfrm>
          <a:prstGeom prst="rect">
            <a:avLst/>
          </a:prstGeom>
        </p:spPr>
      </p:pic>
      <p:sp>
        <p:nvSpPr>
          <p:cNvPr id="148" name="Numéro de diapositive"/>
          <p:cNvSpPr txBox="1"/>
          <p:nvPr>
            <p:ph type="sldNum" sz="quarter" idx="2"/>
          </p:nvPr>
        </p:nvSpPr>
        <p:spPr>
          <a:xfrm>
            <a:off x="10484850" y="6410644"/>
            <a:ext cx="18156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ue atom design template">
  <a:themeElements>
    <a:clrScheme name="Blue atom desig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Blue atom design templat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Blue atom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 atom design template">
  <a:themeElements>
    <a:clrScheme name="Blue atom desig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Blue atom design templat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Blue atom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