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2" r:id="rId3"/>
    <p:sldId id="266" r:id="rId4"/>
    <p:sldId id="277" r:id="rId5"/>
    <p:sldId id="278" r:id="rId6"/>
    <p:sldId id="279" r:id="rId7"/>
    <p:sldId id="280" r:id="rId8"/>
    <p:sldId id="281" r:id="rId9"/>
    <p:sldId id="273" r:id="rId10"/>
    <p:sldId id="282" r:id="rId11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0820" autoAdjust="0"/>
  </p:normalViewPr>
  <p:slideViewPr>
    <p:cSldViewPr snapToGrid="0">
      <p:cViewPr>
        <p:scale>
          <a:sx n="97" d="100"/>
          <a:sy n="97" d="100"/>
        </p:scale>
        <p:origin x="-888" y="-72"/>
      </p:cViewPr>
      <p:guideLst>
        <p:guide orient="horz" pos="1620"/>
        <p:guide pos="294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CA224-CCB0-4362-A72A-AD3B1518852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14090BA4-0AD6-43FE-AA0C-84A74498A43A}">
      <dgm:prSet phldrT="[Text]"/>
      <dgm:spPr/>
      <dgm:t>
        <a:bodyPr/>
        <a:lstStyle/>
        <a:p>
          <a:r>
            <a:rPr lang="de-DE" dirty="0"/>
            <a:t>28th Feb</a:t>
          </a:r>
          <a:endParaRPr lang="x-none" dirty="0"/>
        </a:p>
      </dgm:t>
    </dgm:pt>
    <dgm:pt modelId="{C2A7EAE7-090D-4B05-9F4C-A1C6AAA7DD6B}" type="parTrans" cxnId="{DE2C73EB-A612-4715-A4D8-00B651B6D623}">
      <dgm:prSet/>
      <dgm:spPr/>
      <dgm:t>
        <a:bodyPr/>
        <a:lstStyle/>
        <a:p>
          <a:endParaRPr lang="x-none"/>
        </a:p>
      </dgm:t>
    </dgm:pt>
    <dgm:pt modelId="{C9C2E0CD-8572-4F1F-8DC9-561761F98666}" type="sibTrans" cxnId="{DE2C73EB-A612-4715-A4D8-00B651B6D623}">
      <dgm:prSet/>
      <dgm:spPr/>
      <dgm:t>
        <a:bodyPr/>
        <a:lstStyle/>
        <a:p>
          <a:endParaRPr lang="x-none"/>
        </a:p>
      </dgm:t>
    </dgm:pt>
    <dgm:pt modelId="{63BDA745-D9DE-493B-B72F-F2E21B3B4007}">
      <dgm:prSet phldrT="[Text]" custT="1"/>
      <dgm:spPr/>
      <dgm:t>
        <a:bodyPr/>
        <a:lstStyle/>
        <a:p>
          <a:r>
            <a:rPr lang="de-DE" sz="2000" dirty="0" err="1"/>
            <a:t>Improve</a:t>
          </a:r>
          <a:r>
            <a:rPr lang="de-DE" sz="2000" dirty="0"/>
            <a:t> </a:t>
          </a:r>
          <a:r>
            <a:rPr lang="de-DE" sz="2000" dirty="0" err="1"/>
            <a:t>stability</a:t>
          </a:r>
          <a:r>
            <a:rPr lang="de-DE" sz="2000" dirty="0"/>
            <a:t> </a:t>
          </a:r>
          <a:endParaRPr lang="x-none" sz="2000" dirty="0"/>
        </a:p>
      </dgm:t>
    </dgm:pt>
    <dgm:pt modelId="{FDEABCD1-16F7-49EB-9AE8-B08B2DB7752E}" type="parTrans" cxnId="{71B083FF-E8D1-4834-B55C-046E1AC0E7E1}">
      <dgm:prSet/>
      <dgm:spPr/>
      <dgm:t>
        <a:bodyPr/>
        <a:lstStyle/>
        <a:p>
          <a:endParaRPr lang="x-none"/>
        </a:p>
      </dgm:t>
    </dgm:pt>
    <dgm:pt modelId="{CB20E41D-B675-4F0A-832B-7DF284B37C65}" type="sibTrans" cxnId="{71B083FF-E8D1-4834-B55C-046E1AC0E7E1}">
      <dgm:prSet/>
      <dgm:spPr/>
      <dgm:t>
        <a:bodyPr/>
        <a:lstStyle/>
        <a:p>
          <a:endParaRPr lang="x-none"/>
        </a:p>
      </dgm:t>
    </dgm:pt>
    <dgm:pt modelId="{50E4F905-0867-4FC8-BA4C-11B2CB2538EF}">
      <dgm:prSet custT="1"/>
      <dgm:spPr/>
      <dgm:t>
        <a:bodyPr/>
        <a:lstStyle/>
        <a:p>
          <a:r>
            <a:rPr lang="de-DE" sz="2000" dirty="0"/>
            <a:t>Finish </a:t>
          </a:r>
          <a:r>
            <a:rPr lang="de-DE" sz="2000" dirty="0" err="1"/>
            <a:t>ReadMe</a:t>
          </a:r>
          <a:r>
            <a:rPr lang="de-DE" sz="2000" dirty="0"/>
            <a:t>, check &amp; </a:t>
          </a:r>
          <a:r>
            <a:rPr lang="de-DE" sz="2000" dirty="0" err="1"/>
            <a:t>correct</a:t>
          </a:r>
          <a:r>
            <a:rPr lang="de-DE" sz="2000" dirty="0"/>
            <a:t> </a:t>
          </a:r>
          <a:r>
            <a:rPr lang="de-DE" sz="2000" dirty="0" err="1"/>
            <a:t>whole</a:t>
          </a:r>
          <a:r>
            <a:rPr lang="de-DE" sz="2000" dirty="0"/>
            <a:t> </a:t>
          </a:r>
          <a:r>
            <a:rPr lang="de-DE" sz="2000" dirty="0" err="1"/>
            <a:t>project</a:t>
          </a:r>
          <a:endParaRPr lang="x-none" sz="2000" dirty="0"/>
        </a:p>
      </dgm:t>
    </dgm:pt>
    <dgm:pt modelId="{4F0B07EA-85C9-422B-AC41-3F88C35D3CD8}" type="parTrans" cxnId="{EBAB85A5-37D1-4421-B959-DEC8479909F6}">
      <dgm:prSet/>
      <dgm:spPr/>
      <dgm:t>
        <a:bodyPr/>
        <a:lstStyle/>
        <a:p>
          <a:endParaRPr lang="x-none"/>
        </a:p>
      </dgm:t>
    </dgm:pt>
    <dgm:pt modelId="{841EF340-F10E-44D1-9CF5-C8328947C9C8}" type="sibTrans" cxnId="{EBAB85A5-37D1-4421-B959-DEC8479909F6}">
      <dgm:prSet/>
      <dgm:spPr/>
      <dgm:t>
        <a:bodyPr/>
        <a:lstStyle/>
        <a:p>
          <a:endParaRPr lang="x-none"/>
        </a:p>
      </dgm:t>
    </dgm:pt>
    <dgm:pt modelId="{F0DC2C40-1A30-4E67-9200-2EE002B64F9C}">
      <dgm:prSet phldrT="[Text]"/>
      <dgm:spPr/>
      <dgm:t>
        <a:bodyPr/>
        <a:lstStyle/>
        <a:p>
          <a:r>
            <a:rPr lang="de-DE" dirty="0"/>
            <a:t>Last </a:t>
          </a:r>
          <a:r>
            <a:rPr lang="de-DE"/>
            <a:t>week</a:t>
          </a:r>
          <a:endParaRPr lang="x-none" dirty="0"/>
        </a:p>
      </dgm:t>
    </dgm:pt>
    <dgm:pt modelId="{BD3BD49F-D392-4FD1-8960-9C96D250983A}" type="sibTrans" cxnId="{9E3FF6DA-9D60-440F-9F68-526D822C5C4A}">
      <dgm:prSet/>
      <dgm:spPr/>
      <dgm:t>
        <a:bodyPr/>
        <a:lstStyle/>
        <a:p>
          <a:endParaRPr lang="x-none"/>
        </a:p>
      </dgm:t>
    </dgm:pt>
    <dgm:pt modelId="{82807521-F4D6-471E-96A3-CE2BDBC5F50E}" type="parTrans" cxnId="{9E3FF6DA-9D60-440F-9F68-526D822C5C4A}">
      <dgm:prSet/>
      <dgm:spPr/>
      <dgm:t>
        <a:bodyPr/>
        <a:lstStyle/>
        <a:p>
          <a:endParaRPr lang="x-none"/>
        </a:p>
      </dgm:t>
    </dgm:pt>
    <dgm:pt modelId="{16524B13-18AB-4346-AB88-4154BE6D18E8}">
      <dgm:prSet phldrT="[Text]"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week</a:t>
          </a:r>
          <a:endParaRPr lang="x-none" dirty="0"/>
        </a:p>
      </dgm:t>
    </dgm:pt>
    <dgm:pt modelId="{12A223D5-C7EF-466C-A1BE-D7FA4FE20F5F}" type="sibTrans" cxnId="{BE229EEB-7BA7-40EF-9CCA-01F7C2662EDC}">
      <dgm:prSet/>
      <dgm:spPr/>
      <dgm:t>
        <a:bodyPr/>
        <a:lstStyle/>
        <a:p>
          <a:endParaRPr lang="x-none"/>
        </a:p>
      </dgm:t>
    </dgm:pt>
    <dgm:pt modelId="{289206DD-4365-4418-8665-6301BBFEE80A}" type="parTrans" cxnId="{BE229EEB-7BA7-40EF-9CCA-01F7C2662EDC}">
      <dgm:prSet/>
      <dgm:spPr/>
      <dgm:t>
        <a:bodyPr/>
        <a:lstStyle/>
        <a:p>
          <a:endParaRPr lang="x-none"/>
        </a:p>
      </dgm:t>
    </dgm:pt>
    <dgm:pt modelId="{90B81757-F72A-4E57-BEE2-097C679ACC8F}">
      <dgm:prSet phldrT="[Text]"/>
      <dgm:spPr/>
      <dgm:t>
        <a:bodyPr/>
        <a:lstStyle/>
        <a:p>
          <a:r>
            <a:rPr lang="de-DE" dirty="0"/>
            <a:t>This </a:t>
          </a:r>
          <a:r>
            <a:rPr lang="de-DE" dirty="0" err="1"/>
            <a:t>week</a:t>
          </a:r>
          <a:endParaRPr lang="x-none" dirty="0"/>
        </a:p>
      </dgm:t>
    </dgm:pt>
    <dgm:pt modelId="{A7244ED6-D82E-43C3-A9AF-E3F0661E7E9A}" type="sibTrans" cxnId="{714AC458-DF80-475A-8B52-8D2C88335F9D}">
      <dgm:prSet/>
      <dgm:spPr/>
      <dgm:t>
        <a:bodyPr/>
        <a:lstStyle/>
        <a:p>
          <a:endParaRPr lang="x-none"/>
        </a:p>
      </dgm:t>
    </dgm:pt>
    <dgm:pt modelId="{8028A4D9-D9D6-4C29-88F9-806982158AC9}" type="parTrans" cxnId="{714AC458-DF80-475A-8B52-8D2C88335F9D}">
      <dgm:prSet/>
      <dgm:spPr/>
      <dgm:t>
        <a:bodyPr/>
        <a:lstStyle/>
        <a:p>
          <a:endParaRPr lang="x-none"/>
        </a:p>
      </dgm:t>
    </dgm:pt>
    <dgm:pt modelId="{2636222A-1F0C-44EF-9999-49C763DAEF30}">
      <dgm:prSet phldrT="[Text]" custT="1"/>
      <dgm:spPr/>
      <dgm:t>
        <a:bodyPr/>
        <a:lstStyle/>
        <a:p>
          <a:r>
            <a:rPr lang="de-DE" sz="2000" dirty="0"/>
            <a:t>check </a:t>
          </a:r>
          <a:r>
            <a:rPr lang="de-DE" sz="2000" dirty="0" err="1"/>
            <a:t>functionality</a:t>
          </a:r>
          <a:r>
            <a:rPr lang="de-DE" sz="2000" dirty="0"/>
            <a:t> &amp; </a:t>
          </a:r>
          <a:r>
            <a:rPr lang="de-DE" sz="2000" dirty="0" err="1"/>
            <a:t>implement</a:t>
          </a:r>
          <a:r>
            <a:rPr lang="de-DE" sz="2000" dirty="0"/>
            <a:t>/</a:t>
          </a:r>
          <a:r>
            <a:rPr lang="de-DE" sz="2000" dirty="0" err="1"/>
            <a:t>improve</a:t>
          </a:r>
          <a:r>
            <a:rPr lang="de-DE" sz="2000" dirty="0"/>
            <a:t> </a:t>
          </a:r>
          <a:r>
            <a:rPr lang="de-DE" sz="2000" dirty="0" err="1"/>
            <a:t>missing</a:t>
          </a:r>
          <a:r>
            <a:rPr lang="de-DE" sz="2000" dirty="0"/>
            <a:t> </a:t>
          </a:r>
          <a:r>
            <a:rPr lang="de-DE" sz="2000" dirty="0" err="1"/>
            <a:t>components</a:t>
          </a:r>
          <a:endParaRPr lang="x-none" sz="2000" dirty="0"/>
        </a:p>
      </dgm:t>
    </dgm:pt>
    <dgm:pt modelId="{A32ECC9D-A05E-43B7-A823-C000CA586C7B}" type="sibTrans" cxnId="{6A460D9B-D527-4012-978D-97BC36A85965}">
      <dgm:prSet/>
      <dgm:spPr/>
      <dgm:t>
        <a:bodyPr/>
        <a:lstStyle/>
        <a:p>
          <a:endParaRPr lang="x-none"/>
        </a:p>
      </dgm:t>
    </dgm:pt>
    <dgm:pt modelId="{872EF847-E97E-45F8-9CB5-E4E9528140C2}" type="parTrans" cxnId="{6A460D9B-D527-4012-978D-97BC36A85965}">
      <dgm:prSet/>
      <dgm:spPr/>
      <dgm:t>
        <a:bodyPr/>
        <a:lstStyle/>
        <a:p>
          <a:endParaRPr lang="x-none"/>
        </a:p>
      </dgm:t>
    </dgm:pt>
    <dgm:pt modelId="{662F5494-B11D-485A-B638-5DAA26472E08}">
      <dgm:prSet custT="1"/>
      <dgm:spPr/>
      <dgm:t>
        <a:bodyPr/>
        <a:lstStyle/>
        <a:p>
          <a:r>
            <a:rPr lang="de-DE" sz="2000" dirty="0"/>
            <a:t>Deadline</a:t>
          </a:r>
          <a:endParaRPr lang="x-none" sz="2000" dirty="0"/>
        </a:p>
      </dgm:t>
    </dgm:pt>
    <dgm:pt modelId="{F72839AE-5C88-4046-9962-0E568B237667}" type="parTrans" cxnId="{7034946C-ABCB-4B01-9511-3CBF16B89CA0}">
      <dgm:prSet/>
      <dgm:spPr/>
      <dgm:t>
        <a:bodyPr/>
        <a:lstStyle/>
        <a:p>
          <a:endParaRPr lang="x-none"/>
        </a:p>
      </dgm:t>
    </dgm:pt>
    <dgm:pt modelId="{86696BD4-118A-4AD2-B33E-1717EB36C550}" type="sibTrans" cxnId="{7034946C-ABCB-4B01-9511-3CBF16B89CA0}">
      <dgm:prSet/>
      <dgm:spPr/>
      <dgm:t>
        <a:bodyPr/>
        <a:lstStyle/>
        <a:p>
          <a:endParaRPr lang="x-none"/>
        </a:p>
      </dgm:t>
    </dgm:pt>
    <dgm:pt modelId="{1D2B7855-7865-4717-BDEC-BA7D759A1775}" type="pres">
      <dgm:prSet presAssocID="{D3ACA224-CCB0-4362-A72A-AD3B151885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36BD30-04DA-4637-B2C2-19DEEE7A3456}" type="pres">
      <dgm:prSet presAssocID="{90B81757-F72A-4E57-BEE2-097C679ACC8F}" presName="composite" presStyleCnt="0"/>
      <dgm:spPr/>
    </dgm:pt>
    <dgm:pt modelId="{87977FD5-C5EB-4B1D-A7F8-89A163B04A1F}" type="pres">
      <dgm:prSet presAssocID="{90B81757-F72A-4E57-BEE2-097C679ACC8F}" presName="parentText" presStyleLbl="alignNode1" presStyleIdx="0" presStyleCnt="4" custLinFactNeighborX="-352" custLinFactNeighborY="9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91BD7-0B8A-429F-9E26-EBEFCABEC360}" type="pres">
      <dgm:prSet presAssocID="{90B81757-F72A-4E57-BEE2-097C679ACC8F}" presName="descendantText" presStyleLbl="alignAcc1" presStyleIdx="0" presStyleCnt="4" custScaleY="100000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F4FCF-5450-4D47-BFD2-6B95E2E20084}" type="pres">
      <dgm:prSet presAssocID="{A7244ED6-D82E-43C3-A9AF-E3F0661E7E9A}" presName="sp" presStyleCnt="0"/>
      <dgm:spPr/>
    </dgm:pt>
    <dgm:pt modelId="{1337384B-3E14-4395-A479-9D9C712BA1D3}" type="pres">
      <dgm:prSet presAssocID="{16524B13-18AB-4346-AB88-4154BE6D18E8}" presName="composite" presStyleCnt="0"/>
      <dgm:spPr/>
    </dgm:pt>
    <dgm:pt modelId="{ED74D17C-4C38-4B19-A32C-83584370BC8D}" type="pres">
      <dgm:prSet presAssocID="{16524B13-18AB-4346-AB88-4154BE6D18E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E23A6-ED7A-4FC0-8D3B-6745A4F47170}" type="pres">
      <dgm:prSet presAssocID="{16524B13-18AB-4346-AB88-4154BE6D18E8}" presName="descendantText" presStyleLbl="alignAcc1" presStyleIdx="1" presStyleCnt="4" custLinFactNeighborX="0" custLinFactNeighborY="-2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51DCC-8791-4FF1-8ADF-66743A753F74}" type="pres">
      <dgm:prSet presAssocID="{12A223D5-C7EF-466C-A1BE-D7FA4FE20F5F}" presName="sp" presStyleCnt="0"/>
      <dgm:spPr/>
    </dgm:pt>
    <dgm:pt modelId="{8B67B721-E042-4E9C-BEF5-6F7A3B60DF67}" type="pres">
      <dgm:prSet presAssocID="{F0DC2C40-1A30-4E67-9200-2EE002B64F9C}" presName="composite" presStyleCnt="0"/>
      <dgm:spPr/>
    </dgm:pt>
    <dgm:pt modelId="{DCAE814F-1F3C-41E3-9CD9-3C0CFA9A3D93}" type="pres">
      <dgm:prSet presAssocID="{F0DC2C40-1A30-4E67-9200-2EE002B64F9C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1BBDB-1B19-4D22-8E7C-41E0E21EEA29}" type="pres">
      <dgm:prSet presAssocID="{F0DC2C40-1A30-4E67-9200-2EE002B64F9C}" presName="descendantText" presStyleLbl="alignAcc1" presStyleIdx="2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7C131-8719-43FE-8000-DE4FB4249E11}" type="pres">
      <dgm:prSet presAssocID="{BD3BD49F-D392-4FD1-8960-9C96D250983A}" presName="sp" presStyleCnt="0"/>
      <dgm:spPr/>
    </dgm:pt>
    <dgm:pt modelId="{8D291E5B-698D-4030-8F56-C0C039BA47F9}" type="pres">
      <dgm:prSet presAssocID="{14090BA4-0AD6-43FE-AA0C-84A74498A43A}" presName="composite" presStyleCnt="0"/>
      <dgm:spPr/>
    </dgm:pt>
    <dgm:pt modelId="{C8306769-4303-48AF-815A-24E6186B11B1}" type="pres">
      <dgm:prSet presAssocID="{14090BA4-0AD6-43FE-AA0C-84A74498A43A}" presName="parentText" presStyleLbl="alignNode1" presStyleIdx="3" presStyleCnt="4" custLinFactNeighborX="-3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F0750-A695-41F6-A24D-696F96B659EF}" type="pres">
      <dgm:prSet presAssocID="{14090BA4-0AD6-43FE-AA0C-84A74498A43A}" presName="descendantText" presStyleLbl="alignAcc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428854-BB86-469F-8BDA-74DC7181A395}" type="presOf" srcId="{16524B13-18AB-4346-AB88-4154BE6D18E8}" destId="{ED74D17C-4C38-4B19-A32C-83584370BC8D}" srcOrd="0" destOrd="0" presId="urn:microsoft.com/office/officeart/2005/8/layout/chevron2"/>
    <dgm:cxn modelId="{7AFAFB88-80AE-45CC-BC4B-68C205C2B1F8}" type="presOf" srcId="{90B81757-F72A-4E57-BEE2-097C679ACC8F}" destId="{87977FD5-C5EB-4B1D-A7F8-89A163B04A1F}" srcOrd="0" destOrd="0" presId="urn:microsoft.com/office/officeart/2005/8/layout/chevron2"/>
    <dgm:cxn modelId="{9E3FF6DA-9D60-440F-9F68-526D822C5C4A}" srcId="{D3ACA224-CCB0-4362-A72A-AD3B1518852D}" destId="{F0DC2C40-1A30-4E67-9200-2EE002B64F9C}" srcOrd="2" destOrd="0" parTransId="{82807521-F4D6-471E-96A3-CE2BDBC5F50E}" sibTransId="{BD3BD49F-D392-4FD1-8960-9C96D250983A}"/>
    <dgm:cxn modelId="{882077AA-B84E-4BD0-850F-B8E2F35B3600}" type="presOf" srcId="{14090BA4-0AD6-43FE-AA0C-84A74498A43A}" destId="{C8306769-4303-48AF-815A-24E6186B11B1}" srcOrd="0" destOrd="0" presId="urn:microsoft.com/office/officeart/2005/8/layout/chevron2"/>
    <dgm:cxn modelId="{CA280CC6-D1B3-4147-9264-4F2EEEC64715}" type="presOf" srcId="{63BDA745-D9DE-493B-B72F-F2E21B3B4007}" destId="{11CE23A6-ED7A-4FC0-8D3B-6745A4F47170}" srcOrd="0" destOrd="0" presId="urn:microsoft.com/office/officeart/2005/8/layout/chevron2"/>
    <dgm:cxn modelId="{71B083FF-E8D1-4834-B55C-046E1AC0E7E1}" srcId="{16524B13-18AB-4346-AB88-4154BE6D18E8}" destId="{63BDA745-D9DE-493B-B72F-F2E21B3B4007}" srcOrd="0" destOrd="0" parTransId="{FDEABCD1-16F7-49EB-9AE8-B08B2DB7752E}" sibTransId="{CB20E41D-B675-4F0A-832B-7DF284B37C65}"/>
    <dgm:cxn modelId="{FEB2B0E3-7FCB-4178-AECA-F09771BF8D2A}" type="presOf" srcId="{D3ACA224-CCB0-4362-A72A-AD3B1518852D}" destId="{1D2B7855-7865-4717-BDEC-BA7D759A1775}" srcOrd="0" destOrd="0" presId="urn:microsoft.com/office/officeart/2005/8/layout/chevron2"/>
    <dgm:cxn modelId="{22D26078-BD82-42A8-8B98-E57B933EBB63}" type="presOf" srcId="{2636222A-1F0C-44EF-9999-49C763DAEF30}" destId="{9C091BD7-0B8A-429F-9E26-EBEFCABEC360}" srcOrd="0" destOrd="0" presId="urn:microsoft.com/office/officeart/2005/8/layout/chevron2"/>
    <dgm:cxn modelId="{DF9FB6CA-7A31-4585-8AE8-6F076265BF12}" type="presOf" srcId="{F0DC2C40-1A30-4E67-9200-2EE002B64F9C}" destId="{DCAE814F-1F3C-41E3-9CD9-3C0CFA9A3D93}" srcOrd="0" destOrd="0" presId="urn:microsoft.com/office/officeart/2005/8/layout/chevron2"/>
    <dgm:cxn modelId="{7034946C-ABCB-4B01-9511-3CBF16B89CA0}" srcId="{14090BA4-0AD6-43FE-AA0C-84A74498A43A}" destId="{662F5494-B11D-485A-B638-5DAA26472E08}" srcOrd="0" destOrd="0" parTransId="{F72839AE-5C88-4046-9962-0E568B237667}" sibTransId="{86696BD4-118A-4AD2-B33E-1717EB36C550}"/>
    <dgm:cxn modelId="{6A460D9B-D527-4012-978D-97BC36A85965}" srcId="{90B81757-F72A-4E57-BEE2-097C679ACC8F}" destId="{2636222A-1F0C-44EF-9999-49C763DAEF30}" srcOrd="0" destOrd="0" parTransId="{872EF847-E97E-45F8-9CB5-E4E9528140C2}" sibTransId="{A32ECC9D-A05E-43B7-A823-C000CA586C7B}"/>
    <dgm:cxn modelId="{714AC458-DF80-475A-8B52-8D2C88335F9D}" srcId="{D3ACA224-CCB0-4362-A72A-AD3B1518852D}" destId="{90B81757-F72A-4E57-BEE2-097C679ACC8F}" srcOrd="0" destOrd="0" parTransId="{8028A4D9-D9D6-4C29-88F9-806982158AC9}" sibTransId="{A7244ED6-D82E-43C3-A9AF-E3F0661E7E9A}"/>
    <dgm:cxn modelId="{EBAB85A5-37D1-4421-B959-DEC8479909F6}" srcId="{F0DC2C40-1A30-4E67-9200-2EE002B64F9C}" destId="{50E4F905-0867-4FC8-BA4C-11B2CB2538EF}" srcOrd="0" destOrd="0" parTransId="{4F0B07EA-85C9-422B-AC41-3F88C35D3CD8}" sibTransId="{841EF340-F10E-44D1-9CF5-C8328947C9C8}"/>
    <dgm:cxn modelId="{88BB7910-F53B-46C6-8A2C-DDE6721E2692}" type="presOf" srcId="{662F5494-B11D-485A-B638-5DAA26472E08}" destId="{42AF0750-A695-41F6-A24D-696F96B659EF}" srcOrd="0" destOrd="0" presId="urn:microsoft.com/office/officeart/2005/8/layout/chevron2"/>
    <dgm:cxn modelId="{DE2C73EB-A612-4715-A4D8-00B651B6D623}" srcId="{D3ACA224-CCB0-4362-A72A-AD3B1518852D}" destId="{14090BA4-0AD6-43FE-AA0C-84A74498A43A}" srcOrd="3" destOrd="0" parTransId="{C2A7EAE7-090D-4B05-9F4C-A1C6AAA7DD6B}" sibTransId="{C9C2E0CD-8572-4F1F-8DC9-561761F98666}"/>
    <dgm:cxn modelId="{BE229EEB-7BA7-40EF-9CCA-01F7C2662EDC}" srcId="{D3ACA224-CCB0-4362-A72A-AD3B1518852D}" destId="{16524B13-18AB-4346-AB88-4154BE6D18E8}" srcOrd="1" destOrd="0" parTransId="{289206DD-4365-4418-8665-6301BBFEE80A}" sibTransId="{12A223D5-C7EF-466C-A1BE-D7FA4FE20F5F}"/>
    <dgm:cxn modelId="{05CFFB64-B34C-402A-8398-B6ED3731C684}" type="presOf" srcId="{50E4F905-0867-4FC8-BA4C-11B2CB2538EF}" destId="{1041BBDB-1B19-4D22-8E7C-41E0E21EEA29}" srcOrd="0" destOrd="0" presId="urn:microsoft.com/office/officeart/2005/8/layout/chevron2"/>
    <dgm:cxn modelId="{2D7C61E3-0BC1-4C79-BBCC-A6E6BD684167}" type="presParOf" srcId="{1D2B7855-7865-4717-BDEC-BA7D759A1775}" destId="{1436BD30-04DA-4637-B2C2-19DEEE7A3456}" srcOrd="0" destOrd="0" presId="urn:microsoft.com/office/officeart/2005/8/layout/chevron2"/>
    <dgm:cxn modelId="{56B975E0-2B5B-41C3-AFBA-F622714A5267}" type="presParOf" srcId="{1436BD30-04DA-4637-B2C2-19DEEE7A3456}" destId="{87977FD5-C5EB-4B1D-A7F8-89A163B04A1F}" srcOrd="0" destOrd="0" presId="urn:microsoft.com/office/officeart/2005/8/layout/chevron2"/>
    <dgm:cxn modelId="{464646B8-09B0-482D-A110-324092F4C043}" type="presParOf" srcId="{1436BD30-04DA-4637-B2C2-19DEEE7A3456}" destId="{9C091BD7-0B8A-429F-9E26-EBEFCABEC360}" srcOrd="1" destOrd="0" presId="urn:microsoft.com/office/officeart/2005/8/layout/chevron2"/>
    <dgm:cxn modelId="{0F9AD097-9C94-42BD-A715-0BC4D57FC1A2}" type="presParOf" srcId="{1D2B7855-7865-4717-BDEC-BA7D759A1775}" destId="{482F4FCF-5450-4D47-BFD2-6B95E2E20084}" srcOrd="1" destOrd="0" presId="urn:microsoft.com/office/officeart/2005/8/layout/chevron2"/>
    <dgm:cxn modelId="{6EAD2B02-F1BB-4531-BE56-7042182E665B}" type="presParOf" srcId="{1D2B7855-7865-4717-BDEC-BA7D759A1775}" destId="{1337384B-3E14-4395-A479-9D9C712BA1D3}" srcOrd="2" destOrd="0" presId="urn:microsoft.com/office/officeart/2005/8/layout/chevron2"/>
    <dgm:cxn modelId="{6FCB840F-356B-4800-BF28-20D5265549D4}" type="presParOf" srcId="{1337384B-3E14-4395-A479-9D9C712BA1D3}" destId="{ED74D17C-4C38-4B19-A32C-83584370BC8D}" srcOrd="0" destOrd="0" presId="urn:microsoft.com/office/officeart/2005/8/layout/chevron2"/>
    <dgm:cxn modelId="{43FD2610-30F3-47E5-BFB4-36A06F2BA2D6}" type="presParOf" srcId="{1337384B-3E14-4395-A479-9D9C712BA1D3}" destId="{11CE23A6-ED7A-4FC0-8D3B-6745A4F47170}" srcOrd="1" destOrd="0" presId="urn:microsoft.com/office/officeart/2005/8/layout/chevron2"/>
    <dgm:cxn modelId="{18D208FC-DFFE-490D-BFF3-BB900F7890FF}" type="presParOf" srcId="{1D2B7855-7865-4717-BDEC-BA7D759A1775}" destId="{E7851DCC-8791-4FF1-8ADF-66743A753F74}" srcOrd="3" destOrd="0" presId="urn:microsoft.com/office/officeart/2005/8/layout/chevron2"/>
    <dgm:cxn modelId="{1A223EA8-3580-490E-817E-4D7FA332DFD9}" type="presParOf" srcId="{1D2B7855-7865-4717-BDEC-BA7D759A1775}" destId="{8B67B721-E042-4E9C-BEF5-6F7A3B60DF67}" srcOrd="4" destOrd="0" presId="urn:microsoft.com/office/officeart/2005/8/layout/chevron2"/>
    <dgm:cxn modelId="{FE4C5985-FE37-450F-A846-B039543B4066}" type="presParOf" srcId="{8B67B721-E042-4E9C-BEF5-6F7A3B60DF67}" destId="{DCAE814F-1F3C-41E3-9CD9-3C0CFA9A3D93}" srcOrd="0" destOrd="0" presId="urn:microsoft.com/office/officeart/2005/8/layout/chevron2"/>
    <dgm:cxn modelId="{2AB4969C-EA24-4FAB-94E9-00505F363111}" type="presParOf" srcId="{8B67B721-E042-4E9C-BEF5-6F7A3B60DF67}" destId="{1041BBDB-1B19-4D22-8E7C-41E0E21EEA29}" srcOrd="1" destOrd="0" presId="urn:microsoft.com/office/officeart/2005/8/layout/chevron2"/>
    <dgm:cxn modelId="{86F233EE-F35A-4A6B-A14B-61466ED08FCB}" type="presParOf" srcId="{1D2B7855-7865-4717-BDEC-BA7D759A1775}" destId="{1007C131-8719-43FE-8000-DE4FB4249E11}" srcOrd="5" destOrd="0" presId="urn:microsoft.com/office/officeart/2005/8/layout/chevron2"/>
    <dgm:cxn modelId="{EE3F365A-F339-4841-B44F-C2EADE1069FF}" type="presParOf" srcId="{1D2B7855-7865-4717-BDEC-BA7D759A1775}" destId="{8D291E5B-698D-4030-8F56-C0C039BA47F9}" srcOrd="6" destOrd="0" presId="urn:microsoft.com/office/officeart/2005/8/layout/chevron2"/>
    <dgm:cxn modelId="{0F6F4803-8B36-41EB-8530-D85F43367863}" type="presParOf" srcId="{8D291E5B-698D-4030-8F56-C0C039BA47F9}" destId="{C8306769-4303-48AF-815A-24E6186B11B1}" srcOrd="0" destOrd="0" presId="urn:microsoft.com/office/officeart/2005/8/layout/chevron2"/>
    <dgm:cxn modelId="{345E3043-BBA4-444A-872E-F11B906FD0A3}" type="presParOf" srcId="{8D291E5B-698D-4030-8F56-C0C039BA47F9}" destId="{42AF0750-A695-41F6-A24D-696F96B659E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7FD5-C5EB-4B1D-A7F8-89A163B04A1F}">
      <dsp:nvSpPr>
        <dsp:cNvPr id="0" name=""/>
        <dsp:cNvSpPr/>
      </dsp:nvSpPr>
      <dsp:spPr>
        <a:xfrm rot="5400000">
          <a:off x="-166346" y="178405"/>
          <a:ext cx="1108978" cy="77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This </a:t>
          </a:r>
          <a:r>
            <a:rPr lang="de-DE" sz="1200" kern="1200" dirty="0" err="1"/>
            <a:t>week</a:t>
          </a:r>
          <a:endParaRPr lang="x-none" sz="1200" kern="1200" dirty="0"/>
        </a:p>
      </dsp:txBody>
      <dsp:txXfrm rot="-5400000">
        <a:off x="1" y="400202"/>
        <a:ext cx="776285" cy="332693"/>
      </dsp:txXfrm>
    </dsp:sp>
    <dsp:sp modelId="{9C091BD7-0B8A-429F-9E26-EBEFCABEC360}">
      <dsp:nvSpPr>
        <dsp:cNvPr id="0" name=""/>
        <dsp:cNvSpPr/>
      </dsp:nvSpPr>
      <dsp:spPr>
        <a:xfrm rot="5400000">
          <a:off x="4149667" y="-3372324"/>
          <a:ext cx="720836" cy="7467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check </a:t>
          </a:r>
          <a:r>
            <a:rPr lang="de-DE" sz="2000" kern="1200" dirty="0" err="1"/>
            <a:t>functionality</a:t>
          </a:r>
          <a:r>
            <a:rPr lang="de-DE" sz="2000" kern="1200" dirty="0"/>
            <a:t> &amp; </a:t>
          </a:r>
          <a:r>
            <a:rPr lang="de-DE" sz="2000" kern="1200" dirty="0" err="1"/>
            <a:t>implement</a:t>
          </a:r>
          <a:r>
            <a:rPr lang="de-DE" sz="2000" kern="1200" dirty="0"/>
            <a:t>/</a:t>
          </a:r>
          <a:r>
            <a:rPr lang="de-DE" sz="2000" kern="1200" dirty="0" err="1"/>
            <a:t>improve</a:t>
          </a:r>
          <a:r>
            <a:rPr lang="de-DE" sz="2000" kern="1200" dirty="0"/>
            <a:t> </a:t>
          </a:r>
          <a:r>
            <a:rPr lang="de-DE" sz="2000" kern="1200" dirty="0" err="1"/>
            <a:t>missing</a:t>
          </a:r>
          <a:r>
            <a:rPr lang="de-DE" sz="2000" kern="1200" dirty="0"/>
            <a:t> </a:t>
          </a:r>
          <a:r>
            <a:rPr lang="de-DE" sz="2000" kern="1200" dirty="0" err="1"/>
            <a:t>components</a:t>
          </a:r>
          <a:endParaRPr lang="x-none" sz="2000" kern="1200" dirty="0"/>
        </a:p>
      </dsp:txBody>
      <dsp:txXfrm rot="-5400000">
        <a:off x="776285" y="36246"/>
        <a:ext cx="7432413" cy="650460"/>
      </dsp:txXfrm>
    </dsp:sp>
    <dsp:sp modelId="{ED74D17C-4C38-4B19-A32C-83584370BC8D}">
      <dsp:nvSpPr>
        <dsp:cNvPr id="0" name=""/>
        <dsp:cNvSpPr/>
      </dsp:nvSpPr>
      <dsp:spPr>
        <a:xfrm rot="5400000">
          <a:off x="-166346" y="1127554"/>
          <a:ext cx="1108978" cy="77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Next </a:t>
          </a:r>
          <a:r>
            <a:rPr lang="de-DE" sz="1200" kern="1200" dirty="0" err="1"/>
            <a:t>week</a:t>
          </a:r>
          <a:endParaRPr lang="x-none" sz="1200" kern="1200" dirty="0"/>
        </a:p>
      </dsp:txBody>
      <dsp:txXfrm rot="-5400000">
        <a:off x="1" y="1349351"/>
        <a:ext cx="776285" cy="332693"/>
      </dsp:txXfrm>
    </dsp:sp>
    <dsp:sp modelId="{11CE23A6-ED7A-4FC0-8D3B-6745A4F47170}">
      <dsp:nvSpPr>
        <dsp:cNvPr id="0" name=""/>
        <dsp:cNvSpPr/>
      </dsp:nvSpPr>
      <dsp:spPr>
        <a:xfrm rot="5400000">
          <a:off x="4149667" y="-2427096"/>
          <a:ext cx="720836" cy="7467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err="1"/>
            <a:t>Improve</a:t>
          </a:r>
          <a:r>
            <a:rPr lang="de-DE" sz="2000" kern="1200" dirty="0"/>
            <a:t> </a:t>
          </a:r>
          <a:r>
            <a:rPr lang="de-DE" sz="2000" kern="1200" dirty="0" err="1"/>
            <a:t>stability</a:t>
          </a:r>
          <a:r>
            <a:rPr lang="de-DE" sz="2000" kern="1200" dirty="0"/>
            <a:t> </a:t>
          </a:r>
          <a:endParaRPr lang="x-none" sz="2000" kern="1200" dirty="0"/>
        </a:p>
      </dsp:txBody>
      <dsp:txXfrm rot="-5400000">
        <a:off x="776285" y="981474"/>
        <a:ext cx="7432413" cy="650460"/>
      </dsp:txXfrm>
    </dsp:sp>
    <dsp:sp modelId="{DCAE814F-1F3C-41E3-9CD9-3C0CFA9A3D93}">
      <dsp:nvSpPr>
        <dsp:cNvPr id="0" name=""/>
        <dsp:cNvSpPr/>
      </dsp:nvSpPr>
      <dsp:spPr>
        <a:xfrm rot="5400000">
          <a:off x="-166346" y="2087704"/>
          <a:ext cx="1108978" cy="77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Last </a:t>
          </a:r>
          <a:r>
            <a:rPr lang="de-DE" sz="1200" kern="1200"/>
            <a:t>week</a:t>
          </a:r>
          <a:endParaRPr lang="x-none" sz="1200" kern="1200" dirty="0"/>
        </a:p>
      </dsp:txBody>
      <dsp:txXfrm rot="-5400000">
        <a:off x="1" y="2309501"/>
        <a:ext cx="776285" cy="332693"/>
      </dsp:txXfrm>
    </dsp:sp>
    <dsp:sp modelId="{1041BBDB-1B19-4D22-8E7C-41E0E21EEA29}">
      <dsp:nvSpPr>
        <dsp:cNvPr id="0" name=""/>
        <dsp:cNvSpPr/>
      </dsp:nvSpPr>
      <dsp:spPr>
        <a:xfrm rot="5400000">
          <a:off x="4149667" y="-1452025"/>
          <a:ext cx="720836" cy="7467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Finish </a:t>
          </a:r>
          <a:r>
            <a:rPr lang="de-DE" sz="2000" kern="1200" dirty="0" err="1"/>
            <a:t>ReadMe</a:t>
          </a:r>
          <a:r>
            <a:rPr lang="de-DE" sz="2000" kern="1200" dirty="0"/>
            <a:t>, check &amp; </a:t>
          </a:r>
          <a:r>
            <a:rPr lang="de-DE" sz="2000" kern="1200" dirty="0" err="1"/>
            <a:t>correct</a:t>
          </a:r>
          <a:r>
            <a:rPr lang="de-DE" sz="2000" kern="1200" dirty="0"/>
            <a:t> </a:t>
          </a:r>
          <a:r>
            <a:rPr lang="de-DE" sz="2000" kern="1200" dirty="0" err="1"/>
            <a:t>whole</a:t>
          </a:r>
          <a:r>
            <a:rPr lang="de-DE" sz="2000" kern="1200" dirty="0"/>
            <a:t> </a:t>
          </a:r>
          <a:r>
            <a:rPr lang="de-DE" sz="2000" kern="1200" dirty="0" err="1"/>
            <a:t>project</a:t>
          </a:r>
          <a:endParaRPr lang="x-none" sz="2000" kern="1200" dirty="0"/>
        </a:p>
      </dsp:txBody>
      <dsp:txXfrm rot="-5400000">
        <a:off x="776285" y="1956545"/>
        <a:ext cx="7432413" cy="650460"/>
      </dsp:txXfrm>
    </dsp:sp>
    <dsp:sp modelId="{C8306769-4303-48AF-815A-24E6186B11B1}">
      <dsp:nvSpPr>
        <dsp:cNvPr id="0" name=""/>
        <dsp:cNvSpPr/>
      </dsp:nvSpPr>
      <dsp:spPr>
        <a:xfrm rot="5400000">
          <a:off x="-166346" y="3047854"/>
          <a:ext cx="1108978" cy="77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28th Feb</a:t>
          </a:r>
          <a:endParaRPr lang="x-none" sz="1200" kern="1200" dirty="0"/>
        </a:p>
      </dsp:txBody>
      <dsp:txXfrm rot="-5400000">
        <a:off x="1" y="3269651"/>
        <a:ext cx="776285" cy="332693"/>
      </dsp:txXfrm>
    </dsp:sp>
    <dsp:sp modelId="{42AF0750-A695-41F6-A24D-696F96B659EF}">
      <dsp:nvSpPr>
        <dsp:cNvPr id="0" name=""/>
        <dsp:cNvSpPr/>
      </dsp:nvSpPr>
      <dsp:spPr>
        <a:xfrm rot="5400000">
          <a:off x="4149667" y="-491875"/>
          <a:ext cx="720836" cy="74676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Deadline</a:t>
          </a:r>
          <a:endParaRPr lang="x-none" sz="2000" kern="1200" dirty="0"/>
        </a:p>
      </dsp:txBody>
      <dsp:txXfrm rot="-5400000">
        <a:off x="776285" y="2916695"/>
        <a:ext cx="7432413" cy="65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27.02.2021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7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5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27.02.2021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8916216-B032-4200-99C8-5BA3A21F8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72007CB-CD36-48DD-9918-1BFC87D15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="" xmlns:a16="http://schemas.microsoft.com/office/drawing/2014/main" id="{15285CE5-013A-4554-99D3-E6E1B75307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0B21D629-C43C-4D84-9C1B-3D969EC17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6086A93-C998-4DD4-907D-8C07509ABF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22A565F-39ED-4357-84FF-EA09854AF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E5BB86C6-1C9A-466D-9CE1-51ACECEC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=""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=""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26C1CE2-380C-47E9-8B35-F134CD44F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F59A20B-DB44-4B88-8F73-16D397003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32D1C785-1D2F-41C8-A2D0-E08EFC8175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=""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90AF344-C881-4077-8537-07C2F8DC9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5369630-FBC8-4C3D-BCE7-36D2FE5C73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8CFDF553-C627-44C0-80CA-525DD4D48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=""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25B685E-EB8C-4F4E-80A6-C9FD90B4C7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F0794A1E-3BA0-4D9C-A222-8EBDB4DA2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03483C74-DCE9-454D-9C95-024DD98FAE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=""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65B32AC5-E9DE-4649-B1AC-9A62A340C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85FC210-A7D0-48A0-965B-FED973105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4CA4BF4-EDC6-4CFF-AE4B-CB671709F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=""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=""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E3799E2-3C23-4EE3-8932-7D8BEC42B9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AAF8D85-2BDA-4B6B-9739-948CC7B45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9B14986-AEF7-4911-8AC9-241E2F853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424AC54E-2FE8-44FD-8448-789AC527C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D788027-74D9-4A2C-99EF-860F4806E5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1E67A0A4-F964-4E95-B836-83B9DA5148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=""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7891870-DFB4-45E6-9383-4A10E76B3D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5B04DB42-8004-4EC2-BA6C-C35BBD8F5F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2AC375FE-0D6A-422E-9BA2-D4859CDA89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=""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="" xmlns:a16="http://schemas.microsoft.com/office/drawing/2014/main" id="{0CCFCC13-9E94-4A8E-927E-B90EB9693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="" xmlns:a16="http://schemas.microsoft.com/office/drawing/2014/main" id="{34D29721-8BC0-4D90-A4F3-75A72451E9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="" xmlns:a16="http://schemas.microsoft.com/office/drawing/2014/main" id="{01CD30C1-0EF4-4BAD-97BF-FFFDBEF2C1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5737E52-6A3C-46DC-946E-C8C9351FA4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045F5D0-F689-442E-B9D8-1F4BAD70A0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FA0B96AE-C8F3-44FA-AE7D-D6C0869914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8916216-B032-4200-99C8-5BA3A21F8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72007CB-CD36-48DD-9918-1BFC87D15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=""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="" xmlns:a16="http://schemas.microsoft.com/office/drawing/2014/main" id="{8148DC21-4CB2-4171-8B0E-7865619CB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="" xmlns:a16="http://schemas.microsoft.com/office/drawing/2014/main" id="{515DA547-D380-4DDE-8F77-C8902B702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="" xmlns:a16="http://schemas.microsoft.com/office/drawing/2014/main" id="{27A38D11-8E8E-44F4-9460-58E87F53E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="" xmlns:a16="http://schemas.microsoft.com/office/drawing/2014/main" id="{F9D0B43C-E1CE-4C97-B82A-2D4CC82B3C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9D2061A-F7B9-4066-8B32-A1C3482EF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3FA1FEC-5452-4CA7-AC29-AAC289A6B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2FF134CF-6C49-4AA3-AF75-2A80F4C02F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=""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5C91D90-14FB-4048-90C7-46ECAAC1A8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6EB3F55-4D9D-4868-AB1E-72DEFF732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F23070B-2BFB-4265-B171-72C9AFED1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EB4CBF2-CB08-4260-9880-58E2CB813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06F32DB-70F8-46A0-9893-754D621F6E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E68AB4C-9B2E-45E8-ADE4-94712E4C94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6A65769C-F1B2-46A8-BE29-7BDA292637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D336D8DB-9367-4FF1-A5AE-E9BB1F8D03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=""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=""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=""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=""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=""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=""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=""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=""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=""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FB752999-B480-46AD-86AB-B98CEC6268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EA94CF37-DF83-4EB6-B7FC-3A54F0E0C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=""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=""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=""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=""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=""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=""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=""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=""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=""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=""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81775667-CF64-48AD-BB4D-F55AF1DD9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="" xmlns:a16="http://schemas.microsoft.com/office/drawing/2014/main" id="{CCC87B1C-0FE3-4333-ACA0-A95E3356614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=""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=""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=""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=""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=""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=""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=""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=""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=""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E346FCD1-C77C-481D-AFE7-B381E7852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=""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=""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=""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=""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=""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=""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=""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=""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=""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=""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=""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903960"/>
            <a:ext cx="4320000" cy="3888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259440"/>
            <a:ext cx="3240688" cy="38556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3667680"/>
            <a:ext cx="1274400" cy="114696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406809" y="356889"/>
            <a:ext cx="2167525" cy="437400"/>
            <a:chOff x="991183" y="252168"/>
            <a:chExt cx="2167525" cy="486000"/>
          </a:xfrm>
        </p:grpSpPr>
        <p:pic>
          <p:nvPicPr>
            <p:cNvPr id="17" name="Picture 2" descr="https://www.beschaeftigte.uni-stuttgart.de/uni-services/oeffentlichkeitsarbeit/corporate-design/cd-dateien/01_Logo/jpg/unistuttgart_logo_en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83" y="252168"/>
              <a:ext cx="2167525" cy="4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hteck 17"/>
            <p:cNvSpPr/>
            <p:nvPr userDrawn="1"/>
          </p:nvSpPr>
          <p:spPr>
            <a:xfrm>
              <a:off x="1498791" y="589979"/>
              <a:ext cx="680644" cy="14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&lt;</a:t>
              </a: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869029" y="6168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00" noProof="0" dirty="0"/>
              <a:t>Institute for Modelling Hydraulic and Environmental Systems</a:t>
            </a:r>
          </a:p>
        </p:txBody>
      </p:sp>
    </p:spTree>
    <p:extLst>
      <p:ext uri="{BB962C8B-B14F-4D97-AF65-F5344CB8AC3E}">
        <p14:creationId xmlns:p14="http://schemas.microsoft.com/office/powerpoint/2010/main" val="291091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8916216-B032-4200-99C8-5BA3A21F8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72007CB-CD36-48DD-9918-1BFC87D15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CA70C5C8-1CB6-4CC4-A9D8-081FC52E5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=""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=""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30BE638A-719E-41CB-B435-44353E5553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=""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=""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=""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24A6A03-5D2E-417E-9A62-737D1DBC9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0427F68-7D65-4111-9D28-F407D044A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BC2B8577-8AB8-42B5-8BA8-1751A41224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=""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DE35B32-06B2-48EF-A04A-BC3F5F4173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A40F854-10E0-4E29-BF41-53A0539FC5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75A3FC3-7E0C-4829-99EC-583BF5DA6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="" xmlns:a16="http://schemas.microsoft.com/office/drawing/2014/main" id="{989E6229-E650-4C0F-8141-1787714FD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  <p:sldLayoutId id="2147483703" r:id="rId27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250" b="22250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78969" y="903960"/>
            <a:ext cx="3886200" cy="3888000"/>
          </a:xfrm>
        </p:spPr>
        <p:txBody>
          <a:bodyPr/>
          <a:lstStyle/>
          <a:p>
            <a:r>
              <a:rPr lang="en-US" dirty="0"/>
              <a:t>Python programming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396488" y="3667680"/>
            <a:ext cx="1143000" cy="1146960"/>
          </a:xfrm>
        </p:spPr>
        <p:txBody>
          <a:bodyPr/>
          <a:lstStyle/>
          <a:p>
            <a:pPr algn="ctr"/>
            <a:r>
              <a:rPr lang="de-DE" dirty="0"/>
              <a:t>Theresa Blaich </a:t>
            </a:r>
          </a:p>
          <a:p>
            <a:pPr algn="ctr"/>
            <a:r>
              <a:rPr lang="de-DE" dirty="0"/>
              <a:t>Kilian Mouris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27983" y="2960867"/>
            <a:ext cx="2991678" cy="5009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Project Topic: Effect of snow on soil erosion – Raster calculations </a:t>
            </a:r>
          </a:p>
        </p:txBody>
      </p:sp>
    </p:spTree>
    <p:extLst>
      <p:ext uri="{BB962C8B-B14F-4D97-AF65-F5344CB8AC3E}">
        <p14:creationId xmlns:p14="http://schemas.microsoft.com/office/powerpoint/2010/main" val="182552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=""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the RUSLE approach to estimate soil erosion by including the effects of snowfall and snowmelt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distinguish between precipitation in the form of rain (erosive) or snow (non-erosive), </a:t>
            </a:r>
            <a:r>
              <a:rPr lang="en-US" i="1" dirty="0">
                <a:solidFill>
                  <a:srgbClr val="00B050"/>
                </a:solidFill>
              </a:rPr>
              <a:t>already done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identify snow cover from satellite images, </a:t>
            </a:r>
            <a:r>
              <a:rPr lang="en-US" i="1" dirty="0">
                <a:solidFill>
                  <a:srgbClr val="00B050"/>
                </a:solidFill>
              </a:rPr>
              <a:t>already done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identify subsequent snowmelt to include its erosive forces,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Project work</a:t>
            </a:r>
            <a:endParaRPr lang="de-DE" i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77461" y="2907518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Snowfall (mm) per month</a:t>
            </a:r>
          </a:p>
        </p:txBody>
      </p:sp>
      <p:sp>
        <p:nvSpPr>
          <p:cNvPr id="14" name="Ellipse 13"/>
          <p:cNvSpPr/>
          <p:nvPr/>
        </p:nvSpPr>
        <p:spPr>
          <a:xfrm>
            <a:off x="3695695" y="3320656"/>
            <a:ext cx="1385887" cy="7286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Code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7461" y="3805231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Snow cover at the end of each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7044923" y="2907518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Snow at the end of each month (mm)</a:t>
            </a:r>
          </a:p>
        </p:txBody>
      </p:sp>
      <p:sp>
        <p:nvSpPr>
          <p:cNvPr id="17" name="Rechteck 16"/>
          <p:cNvSpPr/>
          <p:nvPr/>
        </p:nvSpPr>
        <p:spPr>
          <a:xfrm>
            <a:off x="7044923" y="3805231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Snowmelt per month (mm)</a:t>
            </a:r>
          </a:p>
        </p:txBody>
      </p:sp>
      <p:cxnSp>
        <p:nvCxnSpPr>
          <p:cNvPr id="19" name="Gerade Verbindung mit Pfeil 18"/>
          <p:cNvCxnSpPr>
            <a:stCxn id="12" idx="3"/>
            <a:endCxn id="14" idx="1"/>
          </p:cNvCxnSpPr>
          <p:nvPr/>
        </p:nvCxnSpPr>
        <p:spPr>
          <a:xfrm>
            <a:off x="2041917" y="3236131"/>
            <a:ext cx="1856736" cy="1912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5" idx="3"/>
            <a:endCxn id="14" idx="3"/>
          </p:cNvCxnSpPr>
          <p:nvPr/>
        </p:nvCxnSpPr>
        <p:spPr>
          <a:xfrm flipV="1">
            <a:off x="2041917" y="3942608"/>
            <a:ext cx="1856736" cy="191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4" idx="5"/>
            <a:endCxn id="17" idx="1"/>
          </p:cNvCxnSpPr>
          <p:nvPr/>
        </p:nvCxnSpPr>
        <p:spPr>
          <a:xfrm>
            <a:off x="4878624" y="3942608"/>
            <a:ext cx="2166299" cy="191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4" idx="7"/>
            <a:endCxn id="16" idx="1"/>
          </p:cNvCxnSpPr>
          <p:nvPr/>
        </p:nvCxnSpPr>
        <p:spPr>
          <a:xfrm flipV="1">
            <a:off x="4878624" y="3236131"/>
            <a:ext cx="2166299" cy="1912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Calculations using December as an example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0" y="920731"/>
            <a:ext cx="1830068" cy="12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6" y="2160503"/>
            <a:ext cx="1761566" cy="124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852513" y="983423"/>
            <a:ext cx="1660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Snow end of November (mm)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035404" y="2167647"/>
            <a:ext cx="1294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New snow December (mm)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1" y="1949172"/>
            <a:ext cx="373258" cy="32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lus 35"/>
          <p:cNvSpPr/>
          <p:nvPr/>
        </p:nvSpPr>
        <p:spPr>
          <a:xfrm>
            <a:off x="638567" y="1909573"/>
            <a:ext cx="3810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66" y="1545855"/>
            <a:ext cx="1698554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801622" y="1234586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Total snow December (mm)</a:t>
            </a:r>
          </a:p>
        </p:txBody>
      </p:sp>
      <p:sp>
        <p:nvSpPr>
          <p:cNvPr id="39" name="Gleich 38"/>
          <p:cNvSpPr/>
          <p:nvPr/>
        </p:nvSpPr>
        <p:spPr>
          <a:xfrm>
            <a:off x="1935956" y="1915797"/>
            <a:ext cx="577174" cy="368552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Multiplizieren 39"/>
          <p:cNvSpPr/>
          <p:nvPr/>
        </p:nvSpPr>
        <p:spPr>
          <a:xfrm>
            <a:off x="4262419" y="1897184"/>
            <a:ext cx="457200" cy="4057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51" y="1478978"/>
            <a:ext cx="1717548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5745662" y="1234586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Snow cover end of December</a:t>
            </a:r>
          </a:p>
        </p:txBody>
      </p:sp>
      <p:sp>
        <p:nvSpPr>
          <p:cNvPr id="48" name="Gleich 47"/>
          <p:cNvSpPr/>
          <p:nvPr/>
        </p:nvSpPr>
        <p:spPr>
          <a:xfrm>
            <a:off x="6829105" y="1915797"/>
            <a:ext cx="577174" cy="368552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79" y="1478978"/>
            <a:ext cx="1622222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7718520" y="1336440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Snow (mm) end of  December</a:t>
            </a: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30" y="3407417"/>
            <a:ext cx="1587324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>
            <a:stCxn id="49" idx="2"/>
            <a:endCxn id="22" idx="0"/>
          </p:cNvCxnSpPr>
          <p:nvPr/>
        </p:nvCxnSpPr>
        <p:spPr>
          <a:xfrm flipH="1">
            <a:off x="7117692" y="2722562"/>
            <a:ext cx="1099698" cy="684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529468" y="3024264"/>
            <a:ext cx="16606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Total snow December  -Snow (mm) end of  December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531884" y="3423078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Snowmelt (mm) December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513458" y="4029209"/>
            <a:ext cx="1148241" cy="521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Erosive in December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7874383" y="2262167"/>
            <a:ext cx="1148241" cy="521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Transferred to January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8883" y="3601345"/>
            <a:ext cx="4373218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Extension of the RUSLE approach by including effects of snowfall and snowmelt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ym typeface="Wingdings" panose="05000000000000000000" pitchFamily="2" charset="2"/>
              </a:rPr>
              <a:t> identify snowmelt to include its erosive forces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8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 animBg="1"/>
      <p:bldP spid="38" grpId="0"/>
      <p:bldP spid="39" grpId="0" animBg="1"/>
      <p:bldP spid="40" grpId="0" animBg="1"/>
      <p:bldP spid="47" grpId="0"/>
      <p:bldP spid="48" grpId="0" animBg="1"/>
      <p:bldP spid="50" grpId="0"/>
      <p:bldP spid="26" grpId="0"/>
      <p:bldP spid="27" grpId="0"/>
      <p:bldP spid="10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F38C01C-D016-4FF7-B42A-3F1E5A14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Challenges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B4ADFE-F84A-46FC-B223-0BC25218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636104"/>
            <a:ext cx="8243887" cy="407828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Arbitrary number of raster files as input data in a specified folder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Raster files are sorted and processed using a for loop and created functions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Get date from filenames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Function extracts month and year from filename (file ends with </a:t>
            </a:r>
            <a:r>
              <a:rPr lang="en-US" dirty="0" err="1">
                <a:solidFill>
                  <a:schemeClr val="tx2"/>
                </a:solidFill>
              </a:rPr>
              <a:t>yy_mm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Carry out raster calculations </a:t>
            </a:r>
            <a:b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 considering projections, file formats, spatial resolution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Extracted and checked before calculations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taking into account the temporal sequence (previous results affect the following months)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Considered in for loop and raster calculation functions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Write result files in raster format (accessible for all common GIS programs, e.g. .tiff)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Using a custom save raster function and </a:t>
            </a:r>
            <a:r>
              <a:rPr lang="en-US" dirty="0" err="1">
                <a:solidFill>
                  <a:schemeClr val="tx2"/>
                </a:solidFill>
              </a:rPr>
              <a:t>geotransform</a:t>
            </a:r>
            <a:r>
              <a:rPr lang="en-US" dirty="0">
                <a:solidFill>
                  <a:schemeClr val="tx2"/>
                </a:solidFill>
              </a:rPr>
              <a:t>, projection as input arguments</a:t>
            </a:r>
            <a:endParaRPr lang="x-none" dirty="0">
              <a:solidFill>
                <a:schemeClr val="tx2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E83C0FBE-BFA4-4210-B3E1-D2790C10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B6A2C50-3804-4ABD-89B4-036383811A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A2F9ED0-B498-4BC8-8660-D4B427A3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Functionality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152A882-BA94-4AB1-8699-A1B7CA84B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General functionality of our code: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A1C3BBD7-FD79-45E9-8CDE-1AB5A67A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Creates result folders if they don‘t exist</a:t>
            </a:r>
          </a:p>
          <a:p>
            <a:r>
              <a:rPr lang="en-AU" dirty="0"/>
              <a:t>Loads all the input raster files, gets their geodata, raster arrays, and dates</a:t>
            </a:r>
          </a:p>
          <a:p>
            <a:r>
              <a:rPr lang="en-AU" dirty="0"/>
              <a:t>Checks the array shape, geodata and number of files before calculation</a:t>
            </a:r>
          </a:p>
          <a:p>
            <a:r>
              <a:rPr lang="en-AU" dirty="0"/>
              <a:t>Calculates the snow depth (end of each month) and the snowmelt (per month)</a:t>
            </a:r>
          </a:p>
          <a:p>
            <a:r>
              <a:rPr lang="en-AU" dirty="0"/>
              <a:t>Saves resulting raster arrays in .tiff-format and names them by date</a:t>
            </a:r>
          </a:p>
          <a:p>
            <a:r>
              <a:rPr lang="en-AU" dirty="0"/>
              <a:t>Calculates statistics</a:t>
            </a:r>
          </a:p>
          <a:p>
            <a:endParaRPr lang="en-AU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344500B-FBFC-4668-8B48-BB977FC970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A48F086-51FE-47B9-8B43-8E540A6785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0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79528155-6BC9-4438-B259-B5EA0AB3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872455"/>
            <a:ext cx="8243887" cy="3841929"/>
          </a:xfrm>
        </p:spPr>
        <p:txBody>
          <a:bodyPr/>
          <a:lstStyle/>
          <a:p>
            <a:pPr marL="176212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48A66440-368A-4039-985D-2DF5DB97B0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4EA6C2D-EE40-42B9-B214-992DCA33DA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Tabelle 13">
            <a:extLst>
              <a:ext uri="{FF2B5EF4-FFF2-40B4-BE49-F238E27FC236}">
                <a16:creationId xmlns="" xmlns:a16="http://schemas.microsoft.com/office/drawing/2014/main" id="{8DE921FB-EF78-4927-A427-1646C5A31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2790"/>
              </p:ext>
            </p:extLst>
          </p:nvPr>
        </p:nvGraphicFramePr>
        <p:xfrm>
          <a:off x="335181" y="916578"/>
          <a:ext cx="1719262" cy="1931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56244">
                <a:tc>
                  <a:txBody>
                    <a:bodyPr/>
                    <a:lstStyle/>
                    <a:p>
                      <a:r>
                        <a:rPr lang="de-DE" sz="1100" dirty="0"/>
                        <a:t>raster_calculations.py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r>
                        <a:rPr lang="de-DE" sz="1100" b="1" dirty="0" err="1"/>
                        <a:t>RasterCalculations</a:t>
                      </a:r>
                      <a:endParaRPr lang="x-none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  <a:tr h="691263">
                <a:tc>
                  <a:txBody>
                    <a:bodyPr/>
                    <a:lstStyle/>
                    <a:p>
                      <a:r>
                        <a:rPr lang="de-DE" sz="1100" b="0" dirty="0" err="1"/>
                        <a:t>snow_at_end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snowmelt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snow_at_start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536"/>
                  </a:ext>
                </a:extLst>
              </a:tr>
              <a:tr h="691263">
                <a:tc>
                  <a:txBody>
                    <a:bodyPr/>
                    <a:lstStyle/>
                    <a:p>
                      <a:r>
                        <a:rPr lang="de-DE" sz="1100" dirty="0" err="1"/>
                        <a:t>snow_start_of_period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snow_cover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snow_measured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8765415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="" xmlns:a16="http://schemas.microsoft.com/office/drawing/2014/main" id="{8357F407-4553-499F-939D-A326ECB9A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89022"/>
              </p:ext>
            </p:extLst>
          </p:nvPr>
        </p:nvGraphicFramePr>
        <p:xfrm>
          <a:off x="4660380" y="4031926"/>
          <a:ext cx="1467434" cy="59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34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99161">
                <a:tc>
                  <a:txBody>
                    <a:bodyPr/>
                    <a:lstStyle/>
                    <a:p>
                      <a:r>
                        <a:rPr lang="de-DE" sz="1100" dirty="0"/>
                        <a:t>main.py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b="0" dirty="0" err="1"/>
                        <a:t>main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536"/>
                  </a:ext>
                </a:extLst>
              </a:tr>
            </a:tbl>
          </a:graphicData>
        </a:graphic>
      </p:graphicFrame>
      <p:graphicFrame>
        <p:nvGraphicFramePr>
          <p:cNvPr id="15" name="Tabelle 13">
            <a:extLst>
              <a:ext uri="{FF2B5EF4-FFF2-40B4-BE49-F238E27FC236}">
                <a16:creationId xmlns="" xmlns:a16="http://schemas.microsoft.com/office/drawing/2014/main" id="{974903A1-CD14-4C61-A385-96B84CBC0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33025"/>
              </p:ext>
            </p:extLst>
          </p:nvPr>
        </p:nvGraphicFramePr>
        <p:xfrm>
          <a:off x="4284156" y="913486"/>
          <a:ext cx="1719261" cy="212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1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99161">
                <a:tc>
                  <a:txBody>
                    <a:bodyPr/>
                    <a:lstStyle/>
                    <a:p>
                      <a:r>
                        <a:rPr lang="de-DE" sz="1100" dirty="0"/>
                        <a:t>check_functions.py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b="1" dirty="0" err="1"/>
                        <a:t>CheckInputData</a:t>
                      </a:r>
                      <a:endParaRPr lang="x-none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b="0" dirty="0" err="1"/>
                        <a:t>compare_shape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number_of_items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compare_geotransform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compare</a:t>
                      </a:r>
                      <a:r>
                        <a:rPr lang="de-DE" sz="1100" b="0" dirty="0"/>
                        <a:t> </a:t>
                      </a:r>
                      <a:r>
                        <a:rPr lang="de-DE" sz="1100" b="0" dirty="0" err="1"/>
                        <a:t>projection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536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dirty="0" err="1"/>
                        <a:t>array_one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array_two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raster_one_path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raster_two_path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8765415"/>
                  </a:ext>
                </a:extLst>
              </a:tr>
            </a:tbl>
          </a:graphicData>
        </a:graphic>
      </p:graphicFrame>
      <p:graphicFrame>
        <p:nvGraphicFramePr>
          <p:cNvPr id="16" name="Tabelle 13">
            <a:extLst>
              <a:ext uri="{FF2B5EF4-FFF2-40B4-BE49-F238E27FC236}">
                <a16:creationId xmlns="" xmlns:a16="http://schemas.microsoft.com/office/drawing/2014/main" id="{3A1AAC64-BDA4-49BA-B943-CA214AF86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00594"/>
              </p:ext>
            </p:extLst>
          </p:nvPr>
        </p:nvGraphicFramePr>
        <p:xfrm>
          <a:off x="2282582" y="903691"/>
          <a:ext cx="1786492" cy="178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492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99161">
                <a:tc>
                  <a:txBody>
                    <a:bodyPr/>
                    <a:lstStyle/>
                    <a:p>
                      <a:r>
                        <a:rPr lang="de-DE" sz="1100" dirty="0"/>
                        <a:t>data_management.py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b="1" dirty="0" err="1"/>
                        <a:t>DataManagement</a:t>
                      </a:r>
                      <a:endParaRPr lang="x-none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b="0" dirty="0" err="1"/>
                        <a:t>folder_creation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get_date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get_proj_data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save_raster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6536"/>
                  </a:ext>
                </a:extLst>
              </a:tr>
              <a:tr h="299161">
                <a:tc>
                  <a:txBody>
                    <a:bodyPr/>
                    <a:lstStyle/>
                    <a:p>
                      <a:r>
                        <a:rPr lang="de-DE" sz="1100" dirty="0" err="1"/>
                        <a:t>path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filename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8765415"/>
                  </a:ext>
                </a:extLst>
              </a:tr>
            </a:tbl>
          </a:graphicData>
        </a:graphic>
      </p:graphicFrame>
      <p:graphicFrame>
        <p:nvGraphicFramePr>
          <p:cNvPr id="19" name="Tabelle 13">
            <a:extLst>
              <a:ext uri="{FF2B5EF4-FFF2-40B4-BE49-F238E27FC236}">
                <a16:creationId xmlns="" xmlns:a16="http://schemas.microsoft.com/office/drawing/2014/main" id="{B975AEE6-B499-4670-B139-F84D29A3D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92787"/>
              </p:ext>
            </p:extLst>
          </p:nvPr>
        </p:nvGraphicFramePr>
        <p:xfrm>
          <a:off x="6612739" y="999839"/>
          <a:ext cx="1719262" cy="12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73988">
                <a:tc>
                  <a:txBody>
                    <a:bodyPr/>
                    <a:lstStyle/>
                    <a:p>
                      <a:r>
                        <a:rPr lang="de-DE" sz="1100" dirty="0"/>
                        <a:t>config.py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r>
                        <a:rPr lang="de-DE" sz="1100" b="0" dirty="0"/>
                        <a:t>global </a:t>
                      </a:r>
                      <a:r>
                        <a:rPr lang="de-DE" sz="1100" b="0" dirty="0" err="1"/>
                        <a:t>libraries</a:t>
                      </a:r>
                      <a:endParaRPr lang="de-DE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  <a:tr h="691263">
                <a:tc>
                  <a:txBody>
                    <a:bodyPr/>
                    <a:lstStyle/>
                    <a:p>
                      <a:r>
                        <a:rPr lang="de-DE" sz="1100" dirty="0" err="1"/>
                        <a:t>Snow_mm_path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SnowCover_path</a:t>
                      </a:r>
                      <a:endParaRPr lang="de-DE" sz="1100" dirty="0"/>
                    </a:p>
                    <a:p>
                      <a:r>
                        <a:rPr lang="de-DE" sz="1100" dirty="0" err="1"/>
                        <a:t>path_results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8765415"/>
                  </a:ext>
                </a:extLst>
              </a:tr>
            </a:tbl>
          </a:graphicData>
        </a:graphic>
      </p:graphicFrame>
      <p:graphicFrame>
        <p:nvGraphicFramePr>
          <p:cNvPr id="20" name="Tabelle 13">
            <a:extLst>
              <a:ext uri="{FF2B5EF4-FFF2-40B4-BE49-F238E27FC236}">
                <a16:creationId xmlns="" xmlns:a16="http://schemas.microsoft.com/office/drawing/2014/main" id="{6FCE2FE6-BC19-4F3E-9D04-8A7E23874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32675"/>
              </p:ext>
            </p:extLst>
          </p:nvPr>
        </p:nvGraphicFramePr>
        <p:xfrm>
          <a:off x="2448162" y="3148540"/>
          <a:ext cx="1719262" cy="104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80246">
                <a:tc>
                  <a:txBody>
                    <a:bodyPr/>
                    <a:lstStyle/>
                    <a:p>
                      <a:r>
                        <a:rPr lang="de-DE" sz="1100" dirty="0"/>
                        <a:t>fun.py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/>
                        <a:t>check_input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/>
                        <a:t>raster2nested_list()</a:t>
                      </a:r>
                    </a:p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/>
                        <a:t>compare_date</a:t>
                      </a:r>
                      <a:endParaRPr lang="de-DE" sz="1100" b="0" dirty="0"/>
                    </a:p>
                    <a:p>
                      <a:r>
                        <a:rPr lang="de-DE" sz="1100" b="0" dirty="0" err="1"/>
                        <a:t>calculate_snowmelt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</a:tbl>
          </a:graphicData>
        </a:graphic>
      </p:graphicFrame>
      <p:graphicFrame>
        <p:nvGraphicFramePr>
          <p:cNvPr id="21" name="Tabelle 13">
            <a:extLst>
              <a:ext uri="{FF2B5EF4-FFF2-40B4-BE49-F238E27FC236}">
                <a16:creationId xmlns="" xmlns:a16="http://schemas.microsoft.com/office/drawing/2014/main" id="{4EFF363C-CFB3-49D6-A3CC-B867C788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14530"/>
              </p:ext>
            </p:extLst>
          </p:nvPr>
        </p:nvGraphicFramePr>
        <p:xfrm>
          <a:off x="7836904" y="266299"/>
          <a:ext cx="840807" cy="56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7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72932">
                <a:tc>
                  <a:txBody>
                    <a:bodyPr/>
                    <a:lstStyle/>
                    <a:p>
                      <a:r>
                        <a:rPr lang="de-DE" sz="1100" dirty="0" err="1"/>
                        <a:t>geo_utils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endParaRPr lang="de-DE" sz="11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</a:tbl>
          </a:graphicData>
        </a:graphic>
      </p:graphicFrame>
      <p:graphicFrame>
        <p:nvGraphicFramePr>
          <p:cNvPr id="22" name="Tabelle 13">
            <a:extLst>
              <a:ext uri="{FF2B5EF4-FFF2-40B4-BE49-F238E27FC236}">
                <a16:creationId xmlns="" xmlns:a16="http://schemas.microsoft.com/office/drawing/2014/main" id="{9D77FB88-93CC-4588-B9E6-866A77EF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64454"/>
              </p:ext>
            </p:extLst>
          </p:nvPr>
        </p:nvGraphicFramePr>
        <p:xfrm>
          <a:off x="6612740" y="2470002"/>
          <a:ext cx="1719262" cy="8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72932">
                <a:tc>
                  <a:txBody>
                    <a:bodyPr/>
                    <a:lstStyle/>
                    <a:p>
                      <a:r>
                        <a:rPr lang="de-DE" sz="1100" dirty="0"/>
                        <a:t>log.py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r>
                        <a:rPr lang="de-DE" sz="1100" b="0" dirty="0" err="1"/>
                        <a:t>wrap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entering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exiting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</a:tbl>
          </a:graphicData>
        </a:graphic>
      </p:graphicFrame>
      <p:graphicFrame>
        <p:nvGraphicFramePr>
          <p:cNvPr id="23" name="Tabelle 13">
            <a:extLst>
              <a:ext uri="{FF2B5EF4-FFF2-40B4-BE49-F238E27FC236}">
                <a16:creationId xmlns="" xmlns:a16="http://schemas.microsoft.com/office/drawing/2014/main" id="{FFB4D697-46A1-4442-9F4D-56568603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82954"/>
              </p:ext>
            </p:extLst>
          </p:nvPr>
        </p:nvGraphicFramePr>
        <p:xfrm>
          <a:off x="6612739" y="3601319"/>
          <a:ext cx="153824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243">
                  <a:extLst>
                    <a:ext uri="{9D8B030D-6E8A-4147-A177-3AD203B41FA5}">
                      <a16:colId xmlns="" xmlns:a16="http://schemas.microsoft.com/office/drawing/2014/main" val="4034270139"/>
                    </a:ext>
                  </a:extLst>
                </a:gridCol>
              </a:tblGrid>
              <a:tr h="213573">
                <a:tc>
                  <a:txBody>
                    <a:bodyPr/>
                    <a:lstStyle/>
                    <a:p>
                      <a:r>
                        <a:rPr lang="de-DE" sz="1100" dirty="0"/>
                        <a:t>statistics.py</a:t>
                      </a:r>
                      <a:endParaRPr lang="x-none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15718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r>
                        <a:rPr lang="de-DE" sz="1100" b="0" dirty="0" err="1"/>
                        <a:t>get_zon_statistics</a:t>
                      </a:r>
                      <a:r>
                        <a:rPr lang="de-DE" sz="1100" b="0" dirty="0"/>
                        <a:t>()</a:t>
                      </a:r>
                    </a:p>
                    <a:p>
                      <a:r>
                        <a:rPr lang="de-DE" sz="1100" b="0" dirty="0" err="1"/>
                        <a:t>coverage</a:t>
                      </a:r>
                      <a:r>
                        <a:rPr lang="de-DE" sz="1100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855001"/>
                  </a:ext>
                </a:extLst>
              </a:tr>
            </a:tbl>
          </a:graphicData>
        </a:graphic>
      </p:graphicFrame>
      <p:cxnSp>
        <p:nvCxnSpPr>
          <p:cNvPr id="27" name="Verbinder: gewinkelt 26">
            <a:extLst>
              <a:ext uri="{FF2B5EF4-FFF2-40B4-BE49-F238E27FC236}">
                <a16:creationId xmlns="" xmlns:a16="http://schemas.microsoft.com/office/drawing/2014/main" id="{26E25AAC-73A3-49F9-97F4-F1B0181CF5ED}"/>
              </a:ext>
            </a:extLst>
          </p:cNvPr>
          <p:cNvCxnSpPr>
            <a:cxnSpLocks/>
            <a:stCxn id="19" idx="0"/>
            <a:endCxn id="13" idx="0"/>
          </p:cNvCxnSpPr>
          <p:nvPr/>
        </p:nvCxnSpPr>
        <p:spPr>
          <a:xfrm rot="16200000" flipV="1">
            <a:off x="4291961" y="-2180570"/>
            <a:ext cx="83261" cy="6277558"/>
          </a:xfrm>
          <a:prstGeom prst="bentConnector3">
            <a:avLst>
              <a:gd name="adj1" fmla="val 3745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="" xmlns:a16="http://schemas.microsoft.com/office/drawing/2014/main" id="{0F6D7E33-07B3-4C5A-95AF-B0BE30C84F9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143786" y="685265"/>
            <a:ext cx="0" cy="228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="" xmlns:a16="http://schemas.microsoft.com/office/drawing/2014/main" id="{AAEE8722-518B-419C-8261-FC68EAE36C83}"/>
              </a:ext>
            </a:extLst>
          </p:cNvPr>
          <p:cNvCxnSpPr>
            <a:cxnSpLocks/>
          </p:cNvCxnSpPr>
          <p:nvPr/>
        </p:nvCxnSpPr>
        <p:spPr>
          <a:xfrm>
            <a:off x="3160975" y="675470"/>
            <a:ext cx="0" cy="228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="" xmlns:a16="http://schemas.microsoft.com/office/drawing/2014/main" id="{705CA9BD-37ED-4942-BABE-0113141E96B3}"/>
              </a:ext>
            </a:extLst>
          </p:cNvPr>
          <p:cNvCxnSpPr>
            <a:cxnSpLocks/>
          </p:cNvCxnSpPr>
          <p:nvPr/>
        </p:nvCxnSpPr>
        <p:spPr>
          <a:xfrm>
            <a:off x="8062294" y="833317"/>
            <a:ext cx="0" cy="166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AB31C865-ED53-47F1-8A4B-DD9D2CC2734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472370" y="2254975"/>
            <a:ext cx="1" cy="21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="" xmlns:a16="http://schemas.microsoft.com/office/drawing/2014/main" id="{ED32A377-8D0E-424A-AAA0-B87D487EF386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7016728" y="2227395"/>
            <a:ext cx="2851078" cy="5825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="" xmlns:a16="http://schemas.microsoft.com/office/drawing/2014/main" id="{9318BF5B-1A6C-4107-AB44-B2DCEF2167D9}"/>
              </a:ext>
            </a:extLst>
          </p:cNvPr>
          <p:cNvCxnSpPr>
            <a:cxnSpLocks/>
          </p:cNvCxnSpPr>
          <p:nvPr/>
        </p:nvCxnSpPr>
        <p:spPr>
          <a:xfrm flipH="1">
            <a:off x="8332001" y="1093141"/>
            <a:ext cx="4162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="" xmlns:a16="http://schemas.microsoft.com/office/drawing/2014/main" id="{FB76BCFA-4E75-46E6-8FE7-5B9F1CF6F65E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1188510" y="2854370"/>
            <a:ext cx="1251290" cy="1238687"/>
          </a:xfrm>
          <a:prstGeom prst="bentConnector3">
            <a:avLst>
              <a:gd name="adj1" fmla="val 997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="" xmlns:a16="http://schemas.microsoft.com/office/drawing/2014/main" id="{37A7763F-1053-41DC-B486-C8D69A1A7CC8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2627987" y="2182032"/>
            <a:ext cx="39140" cy="10565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="" xmlns:a16="http://schemas.microsoft.com/office/drawing/2014/main" id="{2C9474F1-07F1-4F5A-A4BE-793C510C81E1}"/>
              </a:ext>
            </a:extLst>
          </p:cNvPr>
          <p:cNvCxnSpPr>
            <a:cxnSpLocks/>
          </p:cNvCxnSpPr>
          <p:nvPr/>
        </p:nvCxnSpPr>
        <p:spPr>
          <a:xfrm>
            <a:off x="2111633" y="3791463"/>
            <a:ext cx="3142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="" xmlns:a16="http://schemas.microsoft.com/office/drawing/2014/main" id="{B15448FB-153C-4096-9446-05CE7D2E7000}"/>
              </a:ext>
            </a:extLst>
          </p:cNvPr>
          <p:cNvCxnSpPr/>
          <p:nvPr/>
        </p:nvCxnSpPr>
        <p:spPr>
          <a:xfrm>
            <a:off x="2232897" y="2839044"/>
            <a:ext cx="0" cy="73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="" xmlns:a16="http://schemas.microsoft.com/office/drawing/2014/main" id="{6BB746B7-E956-434D-BC23-301535F2982F}"/>
              </a:ext>
            </a:extLst>
          </p:cNvPr>
          <p:cNvCxnSpPr>
            <a:cxnSpLocks/>
          </p:cNvCxnSpPr>
          <p:nvPr/>
        </p:nvCxnSpPr>
        <p:spPr>
          <a:xfrm>
            <a:off x="2232897" y="3574708"/>
            <a:ext cx="1929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Verbinder: gewinkelt 165">
            <a:extLst>
              <a:ext uri="{FF2B5EF4-FFF2-40B4-BE49-F238E27FC236}">
                <a16:creationId xmlns="" xmlns:a16="http://schemas.microsoft.com/office/drawing/2014/main" id="{54BADD08-D0E4-4EC6-A279-20637A232EA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167425" y="3272588"/>
            <a:ext cx="1226672" cy="7593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Verbinder: gewinkelt 169">
            <a:extLst>
              <a:ext uri="{FF2B5EF4-FFF2-40B4-BE49-F238E27FC236}">
                <a16:creationId xmlns="" xmlns:a16="http://schemas.microsoft.com/office/drawing/2014/main" id="{C8F118FA-06CE-4FEE-9D7D-7486294BC7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6009" y="3721394"/>
            <a:ext cx="796730" cy="310531"/>
          </a:xfrm>
          <a:prstGeom prst="bentConnector3">
            <a:avLst>
              <a:gd name="adj1" fmla="val 1007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="" xmlns:a16="http://schemas.microsoft.com/office/drawing/2014/main" id="{B6A17120-FD27-4FD9-B5AF-3883E3EAFD14}"/>
              </a:ext>
            </a:extLst>
          </p:cNvPr>
          <p:cNvCxnSpPr/>
          <p:nvPr/>
        </p:nvCxnSpPr>
        <p:spPr>
          <a:xfrm>
            <a:off x="2232897" y="2839044"/>
            <a:ext cx="20512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="" xmlns:a16="http://schemas.microsoft.com/office/drawing/2014/main" id="{D888164E-C392-4D30-82C6-64B9A22D95FD}"/>
              </a:ext>
            </a:extLst>
          </p:cNvPr>
          <p:cNvCxnSpPr/>
          <p:nvPr/>
        </p:nvCxnSpPr>
        <p:spPr>
          <a:xfrm>
            <a:off x="2119444" y="2729874"/>
            <a:ext cx="0" cy="1061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Verbinder: gewinkelt 197">
            <a:extLst>
              <a:ext uri="{FF2B5EF4-FFF2-40B4-BE49-F238E27FC236}">
                <a16:creationId xmlns="" xmlns:a16="http://schemas.microsoft.com/office/drawing/2014/main" id="{3D63CCF1-62E3-4A46-AD5D-D6416E44BFDC}"/>
              </a:ext>
            </a:extLst>
          </p:cNvPr>
          <p:cNvCxnSpPr>
            <a:cxnSpLocks/>
          </p:cNvCxnSpPr>
          <p:nvPr/>
        </p:nvCxnSpPr>
        <p:spPr>
          <a:xfrm rot="5400000">
            <a:off x="5270000" y="3007450"/>
            <a:ext cx="1379098" cy="669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="" xmlns:a16="http://schemas.microsoft.com/office/drawing/2014/main" id="{A3543287-9908-4908-B571-7951BC125B63}"/>
              </a:ext>
            </a:extLst>
          </p:cNvPr>
          <p:cNvCxnSpPr/>
          <p:nvPr/>
        </p:nvCxnSpPr>
        <p:spPr>
          <a:xfrm>
            <a:off x="6299791" y="2652826"/>
            <a:ext cx="3129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>
            <a:extLst>
              <a:ext uri="{FF2B5EF4-FFF2-40B4-BE49-F238E27FC236}">
                <a16:creationId xmlns="" xmlns:a16="http://schemas.microsoft.com/office/drawing/2014/main" id="{F1BEC275-C550-4383-B8B2-C5EAA41E6E32}"/>
              </a:ext>
            </a:extLst>
          </p:cNvPr>
          <p:cNvSpPr txBox="1"/>
          <p:nvPr/>
        </p:nvSpPr>
        <p:spPr>
          <a:xfrm>
            <a:off x="882502" y="175437"/>
            <a:ext cx="5885120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800" b="1" dirty="0">
                <a:latin typeface="+mj-lt"/>
              </a:rPr>
              <a:t>Code </a:t>
            </a:r>
            <a:r>
              <a:rPr lang="de-DE" sz="1800" b="1" dirty="0" err="1">
                <a:latin typeface="+mj-lt"/>
              </a:rPr>
              <a:t>diagram</a:t>
            </a:r>
            <a:endParaRPr lang="x-none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1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A2BE0FA-BE74-4D45-9B34-32D26CCA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Constituent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40F6990-5D9F-459E-8809-6A47C0040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6539F8A-7F0A-4AD8-8400-6191EFF1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Raster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i="1" dirty="0"/>
              <a:t>(+</a:t>
            </a:r>
            <a:r>
              <a:rPr lang="de-DE" i="1" dirty="0" err="1"/>
              <a:t>shapefile</a:t>
            </a:r>
            <a:r>
              <a:rPr lang="de-DE" i="1" dirty="0"/>
              <a:t>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de-DE" i="1" dirty="0" err="1"/>
              <a:t>table</a:t>
            </a:r>
            <a:r>
              <a:rPr lang="de-DE" i="1" dirty="0"/>
              <a:t>)</a:t>
            </a:r>
          </a:p>
          <a:p>
            <a:r>
              <a:rPr lang="de-DE" dirty="0"/>
              <a:t>Magic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/>
              <a:t>Log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i="1" dirty="0"/>
              <a:t>Wrapper </a:t>
            </a:r>
            <a:r>
              <a:rPr lang="de-DE" i="1" dirty="0" err="1"/>
              <a:t>function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ED4534F-7388-40BC-A356-A6C84BD8F5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6A8C782-EF95-4D0F-9E20-D7F5B5783C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0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774765-755A-474F-9543-BA456933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  <a:endParaRPr lang="x-non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="" xmlns:a16="http://schemas.microsoft.com/office/drawing/2014/main" id="{BCE2FE15-3F68-40D4-B0CA-FEBB0416F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85572"/>
              </p:ext>
            </p:extLst>
          </p:nvPr>
        </p:nvGraphicFramePr>
        <p:xfrm>
          <a:off x="468313" y="723331"/>
          <a:ext cx="8243887" cy="399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DD5B0B-4AF0-40C0-9528-4A9773BB6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727AEF0-24F6-46BD-A767-80DAE42689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0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AA406E3-4254-49D6-B572-9AC7F61B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x-non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2617BAC-D774-4DF2-B035-6B681FC7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2625177" cy="370638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Kilian:</a:t>
            </a:r>
          </a:p>
          <a:p>
            <a:r>
              <a:rPr lang="de-DE" dirty="0"/>
              <a:t>Class Data Management</a:t>
            </a:r>
          </a:p>
          <a:p>
            <a:r>
              <a:rPr lang="de-DE" dirty="0"/>
              <a:t>statistics.py</a:t>
            </a:r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F6D5420F-CE11-41B3-B13F-326B04E90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A53D3BF-AC2F-43B8-96F6-4EADB6010A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nhaltsplatzhalter 3">
            <a:extLst>
              <a:ext uri="{FF2B5EF4-FFF2-40B4-BE49-F238E27FC236}">
                <a16:creationId xmlns="" xmlns:a16="http://schemas.microsoft.com/office/drawing/2014/main" id="{96C4C4AC-665E-4ABE-BC06-C9BF41B96D76}"/>
              </a:ext>
            </a:extLst>
          </p:cNvPr>
          <p:cNvSpPr txBox="1">
            <a:spLocks/>
          </p:cNvSpPr>
          <p:nvPr/>
        </p:nvSpPr>
        <p:spPr>
          <a:xfrm>
            <a:off x="3191044" y="1008000"/>
            <a:ext cx="262517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Theresa:</a:t>
            </a:r>
          </a:p>
          <a:p>
            <a:r>
              <a:rPr lang="de-DE" dirty="0"/>
              <a:t>Class Raster </a:t>
            </a:r>
            <a:r>
              <a:rPr lang="de-DE" dirty="0" err="1"/>
              <a:t>Calculations</a:t>
            </a:r>
            <a:endParaRPr lang="de-DE" dirty="0"/>
          </a:p>
          <a:p>
            <a:r>
              <a:rPr lang="de-DE" dirty="0"/>
              <a:t>Class Check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="" xmlns:a16="http://schemas.microsoft.com/office/drawing/2014/main" id="{F032022B-B145-41E7-A667-0732AF36230A}"/>
              </a:ext>
            </a:extLst>
          </p:cNvPr>
          <p:cNvSpPr txBox="1">
            <a:spLocks/>
          </p:cNvSpPr>
          <p:nvPr/>
        </p:nvSpPr>
        <p:spPr>
          <a:xfrm>
            <a:off x="6061046" y="1008000"/>
            <a:ext cx="2477903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Together</a:t>
            </a:r>
            <a:r>
              <a:rPr lang="de-DE" b="1" dirty="0"/>
              <a:t>:</a:t>
            </a:r>
          </a:p>
          <a:p>
            <a:r>
              <a:rPr lang="de-DE" dirty="0"/>
              <a:t>main.py, fun.py</a:t>
            </a:r>
          </a:p>
          <a:p>
            <a:r>
              <a:rPr lang="de-DE" dirty="0"/>
              <a:t>Readme	</a:t>
            </a:r>
          </a:p>
          <a:p>
            <a:r>
              <a:rPr lang="de-DE" dirty="0"/>
              <a:t>Check &amp; </a:t>
            </a:r>
            <a:r>
              <a:rPr lang="de-DE" dirty="0" err="1"/>
              <a:t>correct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3221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76" y="971553"/>
            <a:ext cx="2329114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9" y="1921671"/>
            <a:ext cx="2369604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04" y="2878934"/>
            <a:ext cx="2290886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1" y="1925244"/>
            <a:ext cx="2369604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7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Bildschirmpräsentation (16:9)</PresentationFormat>
  <Paragraphs>165</Paragraphs>
  <Slides>10</Slides>
  <Notes>7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Uni_Stuttgart</vt:lpstr>
      <vt:lpstr>Python programming  </vt:lpstr>
      <vt:lpstr>Project Idea</vt:lpstr>
      <vt:lpstr>Problems &amp; Challenges</vt:lpstr>
      <vt:lpstr>Functionality</vt:lpstr>
      <vt:lpstr>PowerPoint-Präsentation</vt:lpstr>
      <vt:lpstr>Constituent elements</vt:lpstr>
      <vt:lpstr>Timeline</vt:lpstr>
      <vt:lpstr>Resource allocation</vt:lpstr>
      <vt:lpstr>Additional</vt:lpstr>
      <vt:lpstr>Project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2016-11-21T05:24:26Z</dcterms:created>
  <dcterms:modified xsi:type="dcterms:W3CDTF">2021-02-27T10:27:27Z</dcterms:modified>
</cp:coreProperties>
</file>