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theme/theme2.xml" ContentType="application/vnd.openxmlformats-officedocument.theme+xml"/>
  <Override PartName="/ppt/notesSlides/notesSlide1.xml" ContentType="application/vnd.openxmlformats-officedocument.presentationml.notesSlide+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9"/>
  </p:notesMasterIdLst>
  <p:sldIdLst>
    <p:sldId id="256" r:id="rId5"/>
    <p:sldId id="257" r:id="rId6"/>
    <p:sldId id="260" r:id="rId7"/>
    <p:sldId id="261" r:id="rId8"/>
    <p:sldId id="262" r:id="rId9"/>
    <p:sldId id="263" r:id="rId10"/>
    <p:sldId id="283" r:id="rId11"/>
    <p:sldId id="287" r:id="rId12"/>
    <p:sldId id="284" r:id="rId13"/>
    <p:sldId id="285" r:id="rId14"/>
    <p:sldId id="258" r:id="rId15"/>
    <p:sldId id="264" r:id="rId16"/>
    <p:sldId id="286" r:id="rId17"/>
    <p:sldId id="278" r:id="rId18"/>
    <p:sldId id="267" r:id="rId19"/>
    <p:sldId id="268" r:id="rId20"/>
    <p:sldId id="272" r:id="rId21"/>
    <p:sldId id="273" r:id="rId22"/>
    <p:sldId id="274" r:id="rId23"/>
    <p:sldId id="279" r:id="rId24"/>
    <p:sldId id="275" r:id="rId25"/>
    <p:sldId id="280" r:id="rId26"/>
    <p:sldId id="281" r:id="rId27"/>
    <p:sldId id="282" r:id="rId28"/>
  </p:sldIdLst>
  <p:sldSz cx="12192000" cy="6858000"/>
  <p:notesSz cx="6858000" cy="18573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67" autoAdjust="0"/>
    <p:restoredTop sz="74189" autoAdjust="0"/>
  </p:normalViewPr>
  <p:slideViewPr>
    <p:cSldViewPr snapToGrid="0" snapToObjects="1" showGuides="1">
      <p:cViewPr varScale="1">
        <p:scale>
          <a:sx n="51" d="100"/>
          <a:sy n="51" d="100"/>
        </p:scale>
        <p:origin x="1747" y="269"/>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8" Type="http://schemas.openxmlformats.org/officeDocument/2006/relationships/slide" Target="slides/slide4.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13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1,'4'0,"1"0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2.48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17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51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5.86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20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6.53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1:58.34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3/16/2025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7B2C6C-CB5D-C0C7-E95E-96BBBDB8A76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2259ADF-6265-4775-BA28-B065A65C7D2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3F2051-0491-5CAC-0170-B117C6B6AEF3}"/>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2DB05DF-3CFD-C51D-66BA-70FA5D06E7E4}"/>
              </a:ext>
            </a:extLst>
          </p:cNvPr>
          <p:cNvSpPr>
            <a:spLocks noGrp="1"/>
          </p:cNvSpPr>
          <p:nvPr>
            <p:ph type="sldNum" sz="quarter" idx="5"/>
          </p:nvPr>
        </p:nvSpPr>
        <p:spPr/>
        <p:txBody>
          <a:bodyPr/>
          <a:lstStyle/>
          <a:p>
            <a:fld id="{EEBDA0E2-FEBD-4B65-8F16-724CF984F377}" type="slidenum">
              <a:rPr lang="en-US" smtClean="0"/>
              <a:t>7</a:t>
            </a:fld>
            <a:endParaRPr lang="en-US"/>
          </a:p>
        </p:txBody>
      </p:sp>
    </p:spTree>
    <p:extLst>
      <p:ext uri="{BB962C8B-B14F-4D97-AF65-F5344CB8AC3E}">
        <p14:creationId xmlns:p14="http://schemas.microsoft.com/office/powerpoint/2010/main" val="2910934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C0CB73-E275-4357-14DC-404E98C20A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0000D3-347B-B7EF-5F36-160406C3EF3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1B82D7C-8F74-8F5B-8993-97CD3EB9130E}"/>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8166A916-8321-7155-A40F-6E2C2F347A1F}"/>
              </a:ext>
            </a:extLst>
          </p:cNvPr>
          <p:cNvSpPr>
            <a:spLocks noGrp="1"/>
          </p:cNvSpPr>
          <p:nvPr>
            <p:ph type="sldNum" sz="quarter" idx="5"/>
          </p:nvPr>
        </p:nvSpPr>
        <p:spPr/>
        <p:txBody>
          <a:bodyPr/>
          <a:lstStyle/>
          <a:p>
            <a:fld id="{EEBDA0E2-FEBD-4B65-8F16-724CF984F377}" type="slidenum">
              <a:rPr lang="en-US" smtClean="0"/>
              <a:t>8</a:t>
            </a:fld>
            <a:endParaRPr lang="en-US"/>
          </a:p>
        </p:txBody>
      </p:sp>
    </p:spTree>
    <p:extLst>
      <p:ext uri="{BB962C8B-B14F-4D97-AF65-F5344CB8AC3E}">
        <p14:creationId xmlns:p14="http://schemas.microsoft.com/office/powerpoint/2010/main" val="18566231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DE9F02-1795-501A-327C-651C0F5D51C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A92527-CA27-E925-6460-0CA8B8CC9F4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66D6819-B941-DB33-61EC-A3370A5B0D3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02A3AA21-0B92-52AC-70F7-DDC8DA7EDA29}"/>
              </a:ext>
            </a:extLst>
          </p:cNvPr>
          <p:cNvSpPr>
            <a:spLocks noGrp="1"/>
          </p:cNvSpPr>
          <p:nvPr>
            <p:ph type="sldNum" sz="quarter" idx="5"/>
          </p:nvPr>
        </p:nvSpPr>
        <p:spPr/>
        <p:txBody>
          <a:bodyPr/>
          <a:lstStyle/>
          <a:p>
            <a:fld id="{EEBDA0E2-FEBD-4B65-8F16-724CF984F377}" type="slidenum">
              <a:rPr lang="en-US" smtClean="0"/>
              <a:t>9</a:t>
            </a:fld>
            <a:endParaRPr lang="en-US"/>
          </a:p>
        </p:txBody>
      </p:sp>
    </p:spTree>
    <p:extLst>
      <p:ext uri="{BB962C8B-B14F-4D97-AF65-F5344CB8AC3E}">
        <p14:creationId xmlns:p14="http://schemas.microsoft.com/office/powerpoint/2010/main" val="2053625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892B22-EB2B-F5D6-487F-6104558A506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81707A-C388-3639-B03D-5C07A4CC925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222F57-C581-19B5-CB25-EF3E03247794}"/>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885A598C-6BF1-3BFD-6EB4-9FA53B2CA93A}"/>
              </a:ext>
            </a:extLst>
          </p:cNvPr>
          <p:cNvSpPr>
            <a:spLocks noGrp="1"/>
          </p:cNvSpPr>
          <p:nvPr>
            <p:ph type="sldNum" sz="quarter" idx="5"/>
          </p:nvPr>
        </p:nvSpPr>
        <p:spPr/>
        <p:txBody>
          <a:bodyPr/>
          <a:lstStyle/>
          <a:p>
            <a:fld id="{EEBDA0E2-FEBD-4B65-8F16-724CF984F377}" type="slidenum">
              <a:rPr lang="en-US" smtClean="0"/>
              <a:t>10</a:t>
            </a:fld>
            <a:endParaRPr lang="en-US"/>
          </a:p>
        </p:txBody>
      </p:sp>
    </p:spTree>
    <p:extLst>
      <p:ext uri="{BB962C8B-B14F-4D97-AF65-F5344CB8AC3E}">
        <p14:creationId xmlns:p14="http://schemas.microsoft.com/office/powerpoint/2010/main" val="34178133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EBDA0E2-FEBD-4B65-8F16-724CF984F377}" type="slidenum">
              <a:rPr lang="en-US" smtClean="0"/>
              <a:t>11</a:t>
            </a:fld>
            <a:endParaRPr lang="en-US"/>
          </a:p>
        </p:txBody>
      </p:sp>
    </p:spTree>
    <p:extLst>
      <p:ext uri="{BB962C8B-B14F-4D97-AF65-F5344CB8AC3E}">
        <p14:creationId xmlns:p14="http://schemas.microsoft.com/office/powerpoint/2010/main" val="4256004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2" Type="http://schemas.openxmlformats.org/officeDocument/2006/relationships/customXml" Target="../ink/ink1.xml"/><Relationship Id="rId1" Type="http://schemas.openxmlformats.org/officeDocument/2006/relationships/slideMaster" Target="../slideMasters/slideMaster1.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5.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image" Target="../media/image1.tif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880360" y="1168401"/>
            <a:ext cx="643128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sp>
        <p:nvSpPr>
          <p:cNvPr id="3" name="Subtitle 2"/>
          <p:cNvSpPr>
            <a:spLocks noGrp="1"/>
          </p:cNvSpPr>
          <p:nvPr>
            <p:ph type="subTitle" idx="1"/>
          </p:nvPr>
        </p:nvSpPr>
        <p:spPr>
          <a:xfrm>
            <a:off x="2880360" y="3731247"/>
            <a:ext cx="6431280" cy="1655762"/>
          </a:xfrm>
        </p:spPr>
        <p:txBody>
          <a:bodyPr/>
          <a:lstStyle>
            <a:lvl1pPr marL="0" indent="0" algn="ctr">
              <a:buNone/>
              <a:defRPr sz="2400" b="1">
                <a:solidFill>
                  <a:srgbClr val="00B0F0"/>
                </a:solidFill>
                <a:latin typeface="IBM Plex Mono Text" panose="020B0509050203000203" pitchFamily="49"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p:cNvCxnSpPr/>
          <p:nvPr/>
        </p:nvCxnSpPr>
        <p:spPr>
          <a:xfrm>
            <a:off x="2880360" y="3649111"/>
            <a:ext cx="643128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a:spLocks noChangeArrowheads="1"/>
          </p:cNvSpPr>
          <p:nvPr/>
        </p:nvSpPr>
        <p:spPr bwMode="black">
          <a:xfrm>
            <a:off x="4093580" y="5537419"/>
            <a:ext cx="4004840" cy="304359"/>
          </a:xfrm>
          <a:prstGeom prst="rect">
            <a:avLst/>
          </a:prstGeom>
          <a:noFill/>
          <a:ln w="9525">
            <a:noFill/>
            <a:miter lim="800000"/>
            <a:headEnd/>
            <a:tailEnd/>
          </a:ln>
        </p:spPr>
        <p:txBody>
          <a:bodyPr lIns="92075" tIns="46038" rIns="92075" bIns="46038"/>
          <a:lstStyle>
            <a:lvl1pPr eaLnBrk="0" hangingPunct="0">
              <a:defRPr b="1">
                <a:solidFill>
                  <a:schemeClr val="tx1"/>
                </a:solidFill>
                <a:latin typeface="Arial" panose="020B0604020202020204" pitchFamily="34" charset="0"/>
                <a:cs typeface="Arial" panose="020B0604020202020204" pitchFamily="34" charset="0"/>
              </a:defRPr>
            </a:lvl1pPr>
            <a:lvl2pPr marL="742950" indent="-285750" eaLnBrk="0" hangingPunct="0">
              <a:defRPr b="1">
                <a:solidFill>
                  <a:schemeClr val="tx1"/>
                </a:solidFill>
                <a:latin typeface="Arial" panose="020B0604020202020204" pitchFamily="34" charset="0"/>
                <a:cs typeface="Arial" panose="020B0604020202020204" pitchFamily="34" charset="0"/>
              </a:defRPr>
            </a:lvl2pPr>
            <a:lvl3pPr marL="1143000" indent="-228600" eaLnBrk="0" hangingPunct="0">
              <a:defRPr b="1">
                <a:solidFill>
                  <a:schemeClr val="tx1"/>
                </a:solidFill>
                <a:latin typeface="Arial" panose="020B0604020202020204" pitchFamily="34" charset="0"/>
                <a:cs typeface="Arial" panose="020B0604020202020204" pitchFamily="34" charset="0"/>
              </a:defRPr>
            </a:lvl3pPr>
            <a:lvl4pPr marL="1600200" indent="-228600" eaLnBrk="0" hangingPunct="0">
              <a:defRPr b="1">
                <a:solidFill>
                  <a:schemeClr val="tx1"/>
                </a:solidFill>
                <a:latin typeface="Arial" panose="020B0604020202020204" pitchFamily="34" charset="0"/>
                <a:cs typeface="Arial" panose="020B0604020202020204" pitchFamily="34" charset="0"/>
              </a:defRPr>
            </a:lvl4pPr>
            <a:lvl5pPr marL="2057400" indent="-228600" eaLnBrk="0" hangingPunct="0">
              <a:defRPr b="1">
                <a:solidFill>
                  <a:schemeClr val="tx1"/>
                </a:solidFill>
                <a:latin typeface="Arial" panose="020B0604020202020204" pitchFamily="34" charset="0"/>
                <a:cs typeface="Arial" panose="020B0604020202020204" pitchFamily="34" charset="0"/>
              </a:defRPr>
            </a:lvl5pPr>
            <a:lvl6pPr marL="25146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6pPr>
            <a:lvl7pPr marL="29718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7pPr>
            <a:lvl8pPr marL="34290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8pPr>
            <a:lvl9pPr marL="3886200" indent="-228600" algn="r" eaLnBrk="0" fontAlgn="base" hangingPunct="0">
              <a:spcBef>
                <a:spcPct val="0"/>
              </a:spcBef>
              <a:spcAft>
                <a:spcPct val="0"/>
              </a:spcAft>
              <a:defRPr b="1">
                <a:solidFill>
                  <a:schemeClr val="tx1"/>
                </a:solidFill>
                <a:latin typeface="Arial" panose="020B0604020202020204" pitchFamily="34" charset="0"/>
                <a:cs typeface="Arial" panose="020B0604020202020204" pitchFamily="34" charset="0"/>
              </a:defRPr>
            </a:lvl9pPr>
          </a:lstStyle>
          <a:p>
            <a:pPr algn="ctr" eaLnBrk="1" hangingPunct="1"/>
            <a:r>
              <a:rPr lang="en-US" sz="1400" b="0" dirty="0">
                <a:latin typeface="Helv"/>
              </a:rPr>
              <a:t>© IBM Corporation. All rights reserved.</a:t>
            </a:r>
          </a:p>
        </p:txBody>
      </p:sp>
    </p:spTree>
    <p:extLst>
      <p:ext uri="{BB962C8B-B14F-4D97-AF65-F5344CB8AC3E}">
        <p14:creationId xmlns:p14="http://schemas.microsoft.com/office/powerpoint/2010/main" val="3736152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IBM Plex Mono SemiBold" panose="020B0709050203000203" pitchFamily="49" charset="0"/>
              </a:defRPr>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39268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IBM Plex Mono SemiBold" panose="020B0709050203000203" pitchFamily="49" charset="0"/>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a:latin typeface="IBM Plex Mono Text" panose="020B0509050203000203" pitchFamily="49" charset="0"/>
              </a:defRPr>
            </a:lvl1pPr>
            <a:lvl2pPr>
              <a:defRPr>
                <a:latin typeface="IBM Plex Mono Text" panose="020B0509050203000203" pitchFamily="49" charset="0"/>
              </a:defRPr>
            </a:lvl2pPr>
            <a:lvl3pPr>
              <a:defRPr>
                <a:latin typeface="IBM Plex Mono Text" panose="020B0509050203000203" pitchFamily="49" charset="0"/>
              </a:defRPr>
            </a:lvl3pPr>
            <a:lvl4pPr>
              <a:defRPr>
                <a:latin typeface="IBM Plex Mono Text" panose="020B0509050203000203" pitchFamily="49" charset="0"/>
              </a:defRPr>
            </a:lvl4pPr>
            <a:lvl5pPr>
              <a:defRPr>
                <a:latin typeface="IBM Plex Mono Text" panose="020B0509050203000203"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47062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25687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2469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838200" y="1690688"/>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p:nvCxnSpPr>
        <p:spPr>
          <a:xfrm>
            <a:off x="838200" y="1296645"/>
            <a:ext cx="10515600" cy="36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02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448503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p:cNvCxnSpPr/>
          <p:nvPr/>
        </p:nvCxnSpPr>
        <p:spPr>
          <a:xfrm>
            <a:off x="838200" y="1364249"/>
            <a:ext cx="10515600" cy="368"/>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7F3045DE-3AB7-4E3E-A391-4F9107A8F8C9}"/>
                  </a:ext>
                </a:extLst>
              </p14:cNvPr>
              <p14:cNvContentPartPr/>
              <p14:nvPr userDrawn="1"/>
            </p14:nvContentPartPr>
            <p14:xfrm>
              <a:off x="1837276" y="6444633"/>
              <a:ext cx="3960" cy="360"/>
            </p14:xfrm>
          </p:contentPart>
        </mc:Choice>
        <mc:Fallback xmlns="">
          <p:pic>
            <p:nvPicPr>
              <p:cNvPr id="5" name="Ink 4">
                <a:extLst>
                  <a:ext uri="{FF2B5EF4-FFF2-40B4-BE49-F238E27FC236}">
                    <a16:creationId xmlns:a16="http://schemas.microsoft.com/office/drawing/2014/main" id="{7F3045DE-3AB7-4E3E-A391-4F9107A8F8C9}"/>
                  </a:ext>
                </a:extLst>
              </p:cNvPr>
              <p:cNvPicPr/>
              <p:nvPr/>
            </p:nvPicPr>
            <p:blipFill>
              <a:blip r:embed="rId3"/>
              <a:stretch>
                <a:fillRect/>
              </a:stretch>
            </p:blipFill>
            <p:spPr>
              <a:xfrm>
                <a:off x="1747636" y="6264993"/>
                <a:ext cx="1836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4BE9BD-96C6-496B-8F87-BF8B5FE6878E}"/>
                  </a:ext>
                </a:extLst>
              </p14:cNvPr>
              <p14:cNvContentPartPr/>
              <p14:nvPr userDrawn="1"/>
            </p14:nvContentPartPr>
            <p14:xfrm>
              <a:off x="1846276" y="6435993"/>
              <a:ext cx="360" cy="360"/>
            </p14:xfrm>
          </p:contentPart>
        </mc:Choice>
        <mc:Fallback xmlns="">
          <p:pic>
            <p:nvPicPr>
              <p:cNvPr id="6" name="Ink 5">
                <a:extLst>
                  <a:ext uri="{FF2B5EF4-FFF2-40B4-BE49-F238E27FC236}">
                    <a16:creationId xmlns:a16="http://schemas.microsoft.com/office/drawing/2014/main" id="{B64BE9BD-96C6-496B-8F87-BF8B5FE6878E}"/>
                  </a:ext>
                </a:extLst>
              </p:cNvPr>
              <p:cNvPicPr/>
              <p:nvPr/>
            </p:nvPicPr>
            <p:blipFill>
              <a:blip r:embed="rId5"/>
              <a:stretch>
                <a:fillRect/>
              </a:stretch>
            </p:blipFill>
            <p:spPr>
              <a:xfrm>
                <a:off x="1756276" y="6255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547CB02-1206-4981-BA1F-98056CC7D0F6}"/>
                  </a:ext>
                </a:extLst>
              </p14:cNvPr>
              <p14:cNvContentPartPr/>
              <p14:nvPr userDrawn="1"/>
            </p14:nvContentPartPr>
            <p14:xfrm>
              <a:off x="1846276" y="6462633"/>
              <a:ext cx="360" cy="360"/>
            </p14:xfrm>
          </p:contentPart>
        </mc:Choice>
        <mc:Fallback xmlns="">
          <p:pic>
            <p:nvPicPr>
              <p:cNvPr id="7" name="Ink 6">
                <a:extLst>
                  <a:ext uri="{FF2B5EF4-FFF2-40B4-BE49-F238E27FC236}">
                    <a16:creationId xmlns:a16="http://schemas.microsoft.com/office/drawing/2014/main" id="{5547CB02-1206-4981-BA1F-98056CC7D0F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 name="Ink 8">
                <a:extLst>
                  <a:ext uri="{FF2B5EF4-FFF2-40B4-BE49-F238E27FC236}">
                    <a16:creationId xmlns:a16="http://schemas.microsoft.com/office/drawing/2014/main" id="{00AC9549-295A-481F-BAC1-D217607B1470}"/>
                  </a:ext>
                </a:extLst>
              </p14:cNvPr>
              <p14:cNvContentPartPr/>
              <p14:nvPr userDrawn="1"/>
            </p14:nvContentPartPr>
            <p14:xfrm>
              <a:off x="1846276" y="6462633"/>
              <a:ext cx="360" cy="360"/>
            </p14:xfrm>
          </p:contentPart>
        </mc:Choice>
        <mc:Fallback xmlns="">
          <p:pic>
            <p:nvPicPr>
              <p:cNvPr id="9" name="Ink 8">
                <a:extLst>
                  <a:ext uri="{FF2B5EF4-FFF2-40B4-BE49-F238E27FC236}">
                    <a16:creationId xmlns:a16="http://schemas.microsoft.com/office/drawing/2014/main" id="{00AC9549-295A-481F-BAC1-D217607B1470}"/>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582B34FC-FED6-4B35-B336-2C001BF70FEA}"/>
                  </a:ext>
                </a:extLst>
              </p14:cNvPr>
              <p14:cNvContentPartPr/>
              <p14:nvPr userDrawn="1"/>
            </p14:nvContentPartPr>
            <p14:xfrm>
              <a:off x="1846276" y="6462633"/>
              <a:ext cx="360" cy="360"/>
            </p14:xfrm>
          </p:contentPart>
        </mc:Choice>
        <mc:Fallback xmlns="">
          <p:pic>
            <p:nvPicPr>
              <p:cNvPr id="10" name="Ink 9">
                <a:extLst>
                  <a:ext uri="{FF2B5EF4-FFF2-40B4-BE49-F238E27FC236}">
                    <a16:creationId xmlns:a16="http://schemas.microsoft.com/office/drawing/2014/main" id="{582B34FC-FED6-4B35-B336-2C001BF70FEA}"/>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E937588D-ADB8-4462-B727-CA3C34F68C66}"/>
                  </a:ext>
                </a:extLst>
              </p14:cNvPr>
              <p14:cNvContentPartPr/>
              <p14:nvPr userDrawn="1"/>
            </p14:nvContentPartPr>
            <p14:xfrm>
              <a:off x="1846276" y="6462633"/>
              <a:ext cx="360" cy="360"/>
            </p14:xfrm>
          </p:contentPart>
        </mc:Choice>
        <mc:Fallback xmlns="">
          <p:pic>
            <p:nvPicPr>
              <p:cNvPr id="11" name="Ink 10">
                <a:extLst>
                  <a:ext uri="{FF2B5EF4-FFF2-40B4-BE49-F238E27FC236}">
                    <a16:creationId xmlns:a16="http://schemas.microsoft.com/office/drawing/2014/main" id="{E937588D-ADB8-4462-B727-CA3C34F68C66}"/>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30649580-583C-4B6A-9755-80D062662B47}"/>
                  </a:ext>
                </a:extLst>
              </p14:cNvPr>
              <p14:cNvContentPartPr/>
              <p14:nvPr userDrawn="1"/>
            </p14:nvContentPartPr>
            <p14:xfrm>
              <a:off x="1846276" y="6462633"/>
              <a:ext cx="360" cy="360"/>
            </p14:xfrm>
          </p:contentPart>
        </mc:Choice>
        <mc:Fallback xmlns="">
          <p:pic>
            <p:nvPicPr>
              <p:cNvPr id="12" name="Ink 11">
                <a:extLst>
                  <a:ext uri="{FF2B5EF4-FFF2-40B4-BE49-F238E27FC236}">
                    <a16:creationId xmlns:a16="http://schemas.microsoft.com/office/drawing/2014/main" id="{30649580-583C-4B6A-9755-80D062662B47}"/>
                  </a:ext>
                </a:extLst>
              </p:cNvPr>
              <p:cNvPicPr/>
              <p:nvPr/>
            </p:nvPicPr>
            <p:blipFill>
              <a:blip r:embed="rId5"/>
              <a:stretch>
                <a:fillRect/>
              </a:stretch>
            </p:blipFill>
            <p:spPr>
              <a:xfrm>
                <a:off x="1756276" y="6282993"/>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3" name="Ink 12">
                <a:extLst>
                  <a:ext uri="{FF2B5EF4-FFF2-40B4-BE49-F238E27FC236}">
                    <a16:creationId xmlns:a16="http://schemas.microsoft.com/office/drawing/2014/main" id="{C563E662-A115-4BA9-A520-DAB1F8FFDBA4}"/>
                  </a:ext>
                </a:extLst>
              </p14:cNvPr>
              <p14:cNvContentPartPr/>
              <p14:nvPr userDrawn="1"/>
            </p14:nvContentPartPr>
            <p14:xfrm>
              <a:off x="-222284" y="4536273"/>
              <a:ext cx="360" cy="360"/>
            </p14:xfrm>
          </p:contentPart>
        </mc:Choice>
        <mc:Fallback xmlns="">
          <p:pic>
            <p:nvPicPr>
              <p:cNvPr id="13" name="Ink 12">
                <a:extLst>
                  <a:ext uri="{FF2B5EF4-FFF2-40B4-BE49-F238E27FC236}">
                    <a16:creationId xmlns:a16="http://schemas.microsoft.com/office/drawing/2014/main" id="{C563E662-A115-4BA9-A520-DAB1F8FFDBA4}"/>
                  </a:ext>
                </a:extLst>
              </p:cNvPr>
              <p:cNvPicPr/>
              <p:nvPr/>
            </p:nvPicPr>
            <p:blipFill>
              <a:blip r:embed="rId5"/>
              <a:stretch>
                <a:fillRect/>
              </a:stretch>
            </p:blipFill>
            <p:spPr>
              <a:xfrm>
                <a:off x="-312284" y="4356633"/>
                <a:ext cx="180000" cy="360000"/>
              </a:xfrm>
              <a:prstGeom prst="rect">
                <a:avLst/>
              </a:prstGeom>
            </p:spPr>
          </p:pic>
        </mc:Fallback>
      </mc:AlternateContent>
    </p:spTree>
    <p:extLst>
      <p:ext uri="{BB962C8B-B14F-4D97-AF65-F5344CB8AC3E}">
        <p14:creationId xmlns:p14="http://schemas.microsoft.com/office/powerpoint/2010/main" val="2871343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35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93464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9" name="Title 1"/>
          <p:cNvSpPr>
            <a:spLocks noGrp="1"/>
          </p:cNvSpPr>
          <p:nvPr>
            <p:ph type="ctrTitle"/>
          </p:nvPr>
        </p:nvSpPr>
        <p:spPr>
          <a:xfrm>
            <a:off x="1524000" y="1122363"/>
            <a:ext cx="9144000" cy="2387600"/>
          </a:xfrm>
        </p:spPr>
        <p:txBody>
          <a:bodyPr anchor="b">
            <a:normAutofit/>
          </a:bodyPr>
          <a:lstStyle>
            <a:lvl1pPr algn="ctr">
              <a:defRPr sz="48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t>Click to edit Master title style</a:t>
            </a:r>
          </a:p>
        </p:txBody>
      </p:sp>
      <p:pic>
        <p:nvPicPr>
          <p:cNvPr id="6" name="Picture 5">
            <a:extLst>
              <a:ext uri="{FF2B5EF4-FFF2-40B4-BE49-F238E27FC236}">
                <a16:creationId xmlns:a16="http://schemas.microsoft.com/office/drawing/2014/main" id="{50C0E56E-6DF9-1A4A-B8B3-5CCE0E34EE69}"/>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7" name="Picture 6">
            <a:extLst>
              <a:ext uri="{FF2B5EF4-FFF2-40B4-BE49-F238E27FC236}">
                <a16:creationId xmlns:a16="http://schemas.microsoft.com/office/drawing/2014/main" id="{11F93DCE-FA02-D440-9E07-8488A5BEFD87}"/>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1173270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_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8CFCBCB-1D32-9741-B77A-1BFE02DB6010}"/>
              </a:ext>
            </a:extLst>
          </p:cNvPr>
          <p:cNvPicPr>
            <a:picLocks noChangeAspect="1"/>
          </p:cNvPicPr>
          <p:nvPr userDrawn="1"/>
        </p:nvPicPr>
        <p:blipFill>
          <a:blip r:embed="rId2"/>
          <a:stretch>
            <a:fillRect/>
          </a:stretch>
        </p:blipFill>
        <p:spPr>
          <a:xfrm>
            <a:off x="340139" y="6371623"/>
            <a:ext cx="2456070" cy="378964"/>
          </a:xfrm>
          <a:prstGeom prst="rect">
            <a:avLst/>
          </a:prstGeom>
        </p:spPr>
      </p:pic>
      <p:pic>
        <p:nvPicPr>
          <p:cNvPr id="6" name="Picture 5">
            <a:extLst>
              <a:ext uri="{FF2B5EF4-FFF2-40B4-BE49-F238E27FC236}">
                <a16:creationId xmlns:a16="http://schemas.microsoft.com/office/drawing/2014/main" id="{8506E48A-1141-0A4A-92F9-E51452A18046}"/>
              </a:ext>
            </a:extLst>
          </p:cNvPr>
          <p:cNvPicPr>
            <a:picLocks noChangeAspect="1"/>
          </p:cNvPicPr>
          <p:nvPr userDrawn="1"/>
        </p:nvPicPr>
        <p:blipFill>
          <a:blip r:embed="rId3"/>
          <a:stretch>
            <a:fillRect/>
          </a:stretch>
        </p:blipFill>
        <p:spPr>
          <a:xfrm>
            <a:off x="8475870" y="6371623"/>
            <a:ext cx="3375991" cy="397761"/>
          </a:xfrm>
          <a:prstGeom prst="rect">
            <a:avLst/>
          </a:prstGeom>
        </p:spPr>
      </p:pic>
    </p:spTree>
    <p:extLst>
      <p:ext uri="{BB962C8B-B14F-4D97-AF65-F5344CB8AC3E}">
        <p14:creationId xmlns:p14="http://schemas.microsoft.com/office/powerpoint/2010/main" val="2396091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IBM Plex Mono SemiBold" panose="020B0709050203000203" pitchFamily="49" charset="0"/>
              </a:defRPr>
            </a:lvl1pPr>
            <a:lvl2pPr>
              <a:defRPr sz="2800">
                <a:latin typeface="IBM Plex Mono Text" panose="020B0509050203000203" pitchFamily="49" charset="0"/>
              </a:defRPr>
            </a:lvl2pPr>
            <a:lvl3pPr>
              <a:defRPr sz="2400">
                <a:latin typeface="IBM Plex Mono Text" panose="020B0509050203000203" pitchFamily="49" charset="0"/>
              </a:defRPr>
            </a:lvl3pPr>
            <a:lvl4pPr>
              <a:defRPr sz="2000">
                <a:latin typeface="IBM Plex Mono Text" panose="020B0509050203000203" pitchFamily="49" charset="0"/>
              </a:defRPr>
            </a:lvl4pPr>
            <a:lvl5pPr>
              <a:defRPr sz="2000">
                <a:latin typeface="IBM Plex Mono Text" panose="020B0509050203000203" pitchFamily="49"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IBM Plex Mono Text" panose="020B0509050203000203" pitchFamily="49"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186066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tif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47850"/>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20C61547-18BE-8345-B662-68E923DBE5F1}"/>
              </a:ext>
            </a:extLst>
          </p:cNvPr>
          <p:cNvPicPr>
            <a:picLocks noChangeAspect="1"/>
          </p:cNvPicPr>
          <p:nvPr userDrawn="1"/>
        </p:nvPicPr>
        <p:blipFill>
          <a:blip r:embed="rId15"/>
          <a:stretch>
            <a:fillRect/>
          </a:stretch>
        </p:blipFill>
        <p:spPr>
          <a:xfrm>
            <a:off x="340139" y="6371623"/>
            <a:ext cx="2456070" cy="378964"/>
          </a:xfrm>
          <a:prstGeom prst="rect">
            <a:avLst/>
          </a:prstGeom>
        </p:spPr>
      </p:pic>
      <p:pic>
        <p:nvPicPr>
          <p:cNvPr id="8" name="Picture 7">
            <a:extLst>
              <a:ext uri="{FF2B5EF4-FFF2-40B4-BE49-F238E27FC236}">
                <a16:creationId xmlns:a16="http://schemas.microsoft.com/office/drawing/2014/main" id="{A58A02AB-648A-1143-A78D-9F86334C2B64}"/>
              </a:ext>
            </a:extLst>
          </p:cNvPr>
          <p:cNvPicPr>
            <a:picLocks noChangeAspect="1"/>
          </p:cNvPicPr>
          <p:nvPr userDrawn="1"/>
        </p:nvPicPr>
        <p:blipFill>
          <a:blip r:embed="rId16"/>
          <a:stretch>
            <a:fillRect/>
          </a:stretch>
        </p:blipFill>
        <p:spPr>
          <a:xfrm>
            <a:off x="8475870" y="6371623"/>
            <a:ext cx="3375991" cy="397761"/>
          </a:xfrm>
          <a:prstGeom prst="rect">
            <a:avLst/>
          </a:prstGeom>
        </p:spPr>
      </p:pic>
      <p:pic>
        <p:nvPicPr>
          <p:cNvPr id="4" name="Picture 3">
            <a:extLst>
              <a:ext uri="{FF2B5EF4-FFF2-40B4-BE49-F238E27FC236}">
                <a16:creationId xmlns:a16="http://schemas.microsoft.com/office/drawing/2014/main" id="{4A2884DB-FE2D-4B0A-B81D-5D9FAF9C5FA4}"/>
              </a:ext>
            </a:extLst>
          </p:cNvPr>
          <p:cNvPicPr>
            <a:picLocks noChangeAspect="1"/>
          </p:cNvPicPr>
          <p:nvPr userDrawn="1"/>
        </p:nvPicPr>
        <p:blipFill>
          <a:blip r:embed="rId17">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2704429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p:titleStyle>
    <p:body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png"/><Relationship Id="rId26" Type="http://schemas.openxmlformats.org/officeDocument/2006/relationships/customXml" Target="../ink/ink22.xml"/><Relationship Id="rId3" Type="http://schemas.openxmlformats.org/officeDocument/2006/relationships/image" Target="../media/image6.png"/><Relationship Id="rId21" Type="http://schemas.openxmlformats.org/officeDocument/2006/relationships/image" Target="../media/image4.png"/><Relationship Id="rId34" Type="http://schemas.openxmlformats.org/officeDocument/2006/relationships/customXml" Target="../ink/ink29.xml"/><Relationship Id="rId7" Type="http://schemas.openxmlformats.org/officeDocument/2006/relationships/customXml" Target="../ink/ink10.xml"/><Relationship Id="rId12" Type="http://schemas.openxmlformats.org/officeDocument/2006/relationships/customXml" Target="../ink/ink14.xml"/><Relationship Id="rId17" Type="http://schemas.openxmlformats.org/officeDocument/2006/relationships/customXml" Target="../ink/ink15.xml"/><Relationship Id="rId25" Type="http://schemas.openxmlformats.org/officeDocument/2006/relationships/customXml" Target="../ink/ink21.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17.xml"/><Relationship Id="rId29" Type="http://schemas.openxmlformats.org/officeDocument/2006/relationships/customXml" Target="../ink/ink25.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13.xml"/><Relationship Id="rId24" Type="http://schemas.openxmlformats.org/officeDocument/2006/relationships/customXml" Target="../ink/ink20.xml"/><Relationship Id="rId32" Type="http://schemas.openxmlformats.org/officeDocument/2006/relationships/customXml" Target="../ink/ink28.xml"/><Relationship Id="rId23" Type="http://schemas.openxmlformats.org/officeDocument/2006/relationships/customXml" Target="../ink/ink19.xml"/><Relationship Id="rId28" Type="http://schemas.openxmlformats.org/officeDocument/2006/relationships/customXml" Target="../ink/ink24.xml"/><Relationship Id="rId36" Type="http://schemas.openxmlformats.org/officeDocument/2006/relationships/image" Target="../media/image7.png"/><Relationship Id="rId10" Type="http://schemas.openxmlformats.org/officeDocument/2006/relationships/customXml" Target="../ink/ink12.xml"/><Relationship Id="rId19" Type="http://schemas.openxmlformats.org/officeDocument/2006/relationships/customXml" Target="../ink/ink16.xml"/><Relationship Id="rId31" Type="http://schemas.openxmlformats.org/officeDocument/2006/relationships/customXml" Target="../ink/ink27.xml"/><Relationship Id="rId4" Type="http://schemas.openxmlformats.org/officeDocument/2006/relationships/customXml" Target="../ink/ink9.xml"/><Relationship Id="rId9" Type="http://schemas.openxmlformats.org/officeDocument/2006/relationships/customXml" Target="../ink/ink11.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35" Type="http://schemas.openxmlformats.org/officeDocument/2006/relationships/customXml" Target="../ink/ink30.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8.png"/><Relationship Id="rId18" Type="http://schemas.openxmlformats.org/officeDocument/2006/relationships/customXml" Target="../ink/ink40.xml"/><Relationship Id="rId3" Type="http://schemas.openxmlformats.org/officeDocument/2006/relationships/customXml" Target="../ink/ink31.xml"/><Relationship Id="rId7" Type="http://schemas.openxmlformats.org/officeDocument/2006/relationships/image" Target="../media/image5.png"/><Relationship Id="rId12" Type="http://schemas.openxmlformats.org/officeDocument/2006/relationships/customXml" Target="../ink/ink35.xml"/><Relationship Id="rId17" Type="http://schemas.openxmlformats.org/officeDocument/2006/relationships/customXml" Target="../ink/ink39.xml"/><Relationship Id="rId2" Type="http://schemas.openxmlformats.org/officeDocument/2006/relationships/image" Target="../media/image10.png"/><Relationship Id="rId16" Type="http://schemas.openxmlformats.org/officeDocument/2006/relationships/customXml" Target="../ink/ink38.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37.xml"/><Relationship Id="rId10" Type="http://schemas.openxmlformats.org/officeDocument/2006/relationships/customXml" Target="../ink/ink34.xml"/><Relationship Id="rId9" Type="http://schemas.openxmlformats.org/officeDocument/2006/relationships/customXml" Target="../ink/ink33.xml"/><Relationship Id="rId14" Type="http://schemas.openxmlformats.org/officeDocument/2006/relationships/customXml" Target="../ink/ink3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199" y="1719389"/>
            <a:ext cx="5406082" cy="1840619"/>
          </a:xfrm>
        </p:spPr>
        <p:txBody>
          <a:bodyPr anchor="ctr">
            <a:normAutofit/>
          </a:bodyPr>
          <a:lstStyle/>
          <a:p>
            <a:r>
              <a:rPr lang="en-US" dirty="0">
                <a:solidFill>
                  <a:srgbClr val="0E659B"/>
                </a:solidFill>
              </a:rPr>
              <a:t>SpaceX Falcon 9 Landing Analysis</a:t>
            </a:r>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031569" y="1825625"/>
            <a:ext cx="4247831" cy="4351338"/>
          </a:xfrm>
          <a:prstGeom prst="rect">
            <a:avLst/>
          </a:prstGeom>
          <a:noFill/>
        </p:spPr>
      </p:pic>
      <p:sp>
        <p:nvSpPr>
          <p:cNvPr id="3" name="Subtitle 2">
            <a:extLst>
              <a:ext uri="{FF2B5EF4-FFF2-40B4-BE49-F238E27FC236}">
                <a16:creationId xmlns:a16="http://schemas.microsoft.com/office/drawing/2014/main" id="{93383873-F31C-4E31-B4BA-B40D502705CE}"/>
              </a:ext>
            </a:extLst>
          </p:cNvPr>
          <p:cNvSpPr>
            <a:spLocks noGrp="1"/>
          </p:cNvSpPr>
          <p:nvPr>
            <p:ph sz="half" idx="2"/>
          </p:nvPr>
        </p:nvSpPr>
        <p:spPr>
          <a:xfrm>
            <a:off x="6172200" y="4813283"/>
            <a:ext cx="5181600" cy="1363680"/>
          </a:xfrm>
        </p:spPr>
        <p:txBody>
          <a:bodyPr>
            <a:normAutofit fontScale="92500" lnSpcReduction="10000"/>
          </a:bodyPr>
          <a:lstStyle/>
          <a:p>
            <a:pPr marL="0" indent="0">
              <a:buNone/>
            </a:pPr>
            <a:r>
              <a:rPr lang="en-US" dirty="0"/>
              <a:t>KAMY KAMBERE MUISSA</a:t>
            </a:r>
          </a:p>
          <a:p>
            <a:pPr marL="0" indent="0">
              <a:buNone/>
            </a:pPr>
            <a:endParaRPr lang="en-US" dirty="0"/>
          </a:p>
          <a:p>
            <a:pPr marL="0" indent="0">
              <a:buNone/>
            </a:pPr>
            <a:r>
              <a:rPr lang="en-US" dirty="0"/>
              <a:t>March 2025</a:t>
            </a: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78CA1F-FB1F-1159-E29E-EC289D9313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D922A4-AA66-CB17-4C2F-7252B5BB75B4}"/>
              </a:ext>
            </a:extLst>
          </p:cNvPr>
          <p:cNvSpPr>
            <a:spLocks noGrp="1"/>
          </p:cNvSpPr>
          <p:nvPr>
            <p:ph type="title"/>
          </p:nvPr>
        </p:nvSpPr>
        <p:spPr>
          <a:xfrm>
            <a:off x="838200" y="365126"/>
            <a:ext cx="10515600" cy="998980"/>
          </a:xfrm>
        </p:spPr>
        <p:txBody>
          <a:bodyPr>
            <a:normAutofit/>
          </a:bodyPr>
          <a:lstStyle/>
          <a:p>
            <a:r>
              <a:rPr lang="en-US" sz="3600" dirty="0"/>
              <a:t>PREDICTIVE ANALYSIS METHODOLOGY</a:t>
            </a:r>
          </a:p>
        </p:txBody>
      </p:sp>
      <p:sp>
        <p:nvSpPr>
          <p:cNvPr id="9" name="Content Placeholder 8">
            <a:extLst>
              <a:ext uri="{FF2B5EF4-FFF2-40B4-BE49-F238E27FC236}">
                <a16:creationId xmlns:a16="http://schemas.microsoft.com/office/drawing/2014/main" id="{BC5FDFC8-F8F5-FB99-D593-838927C0A9D0}"/>
              </a:ext>
            </a:extLst>
          </p:cNvPr>
          <p:cNvSpPr>
            <a:spLocks noGrp="1"/>
          </p:cNvSpPr>
          <p:nvPr>
            <p:ph sz="half" idx="1"/>
          </p:nvPr>
        </p:nvSpPr>
        <p:spPr>
          <a:xfrm>
            <a:off x="959370" y="1558977"/>
            <a:ext cx="9803568" cy="2098624"/>
          </a:xfrm>
        </p:spPr>
        <p:txBody>
          <a:bodyPr>
            <a:normAutofit fontScale="77500" lnSpcReduction="20000"/>
          </a:bodyPr>
          <a:lstStyle/>
          <a:p>
            <a:pPr marL="0" indent="0">
              <a:buNone/>
            </a:pPr>
            <a:r>
              <a:rPr lang="en-US" dirty="0"/>
              <a:t>For the purposes of prediction, the data will be divided into Train Data and Test Data, and we will use the following algorithms</a:t>
            </a:r>
          </a:p>
          <a:p>
            <a:r>
              <a:rPr lang="en-US" sz="2900" dirty="0"/>
              <a:t>Logistic Regression</a:t>
            </a:r>
          </a:p>
          <a:p>
            <a:r>
              <a:rPr lang="en-US" sz="2800" dirty="0"/>
              <a:t>Support Vector Machine</a:t>
            </a:r>
          </a:p>
          <a:p>
            <a:r>
              <a:rPr lang="en-US" sz="2800" dirty="0"/>
              <a:t>Decision Tree</a:t>
            </a:r>
          </a:p>
          <a:p>
            <a:r>
              <a:rPr lang="en-US" sz="2800" dirty="0"/>
              <a:t>K Nearest Neighbors</a:t>
            </a:r>
          </a:p>
          <a:p>
            <a:pPr marL="0" indent="0">
              <a:buNone/>
            </a:pPr>
            <a:endParaRPr lang="en-US" b="1" i="0" dirty="0">
              <a:effectLst/>
              <a:latin typeface="system-ui"/>
            </a:endParaRPr>
          </a:p>
          <a:p>
            <a:endParaRPr lang="en-US" b="1" i="0" dirty="0">
              <a:effectLst/>
              <a:latin typeface="system-ui"/>
            </a:endParaRPr>
          </a:p>
          <a:p>
            <a:endParaRPr lang="en-US" b="1" i="0" dirty="0">
              <a:effectLst/>
              <a:latin typeface="system-ui"/>
            </a:endParaRPr>
          </a:p>
          <a:p>
            <a:endParaRPr lang="en-US" dirty="0"/>
          </a:p>
          <a:p>
            <a:pPr marL="914400" lvl="2" indent="0">
              <a:buNone/>
            </a:pPr>
            <a:endParaRPr lang="en-US" dirty="0"/>
          </a:p>
          <a:p>
            <a:pPr lvl="1"/>
            <a:endParaRPr lang="en-US" dirty="0"/>
          </a:p>
          <a:p>
            <a:endParaRPr lang="en-US" dirty="0"/>
          </a:p>
          <a:p>
            <a:endParaRPr lang="en-BE" dirty="0"/>
          </a:p>
        </p:txBody>
      </p:sp>
      <p:pic>
        <p:nvPicPr>
          <p:cNvPr id="5" name="Picture 4">
            <a:extLst>
              <a:ext uri="{FF2B5EF4-FFF2-40B4-BE49-F238E27FC236}">
                <a16:creationId xmlns:a16="http://schemas.microsoft.com/office/drawing/2014/main" id="{F15EEB00-E93A-A079-39D2-AEBC8954F210}"/>
              </a:ext>
            </a:extLst>
          </p:cNvPr>
          <p:cNvPicPr>
            <a:picLocks noChangeAspect="1"/>
          </p:cNvPicPr>
          <p:nvPr/>
        </p:nvPicPr>
        <p:blipFill>
          <a:blip r:embed="rId3"/>
          <a:stretch>
            <a:fillRect/>
          </a:stretch>
        </p:blipFill>
        <p:spPr>
          <a:xfrm>
            <a:off x="717030" y="3833008"/>
            <a:ext cx="10515600" cy="2552874"/>
          </a:xfrm>
          <a:prstGeom prst="rect">
            <a:avLst/>
          </a:prstGeom>
        </p:spPr>
      </p:pic>
    </p:spTree>
    <p:extLst>
      <p:ext uri="{BB962C8B-B14F-4D97-AF65-F5344CB8AC3E}">
        <p14:creationId xmlns:p14="http://schemas.microsoft.com/office/powerpoint/2010/main" val="317130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3600" dirty="0"/>
              <a:t>DATA EXPLORATION AND DATA PREPARATION</a:t>
            </a:r>
          </a:p>
        </p:txBody>
      </p:sp>
      <p:sp>
        <p:nvSpPr>
          <p:cNvPr id="9" name="Content Placeholder 8">
            <a:extLst>
              <a:ext uri="{FF2B5EF4-FFF2-40B4-BE49-F238E27FC236}">
                <a16:creationId xmlns:a16="http://schemas.microsoft.com/office/drawing/2014/main" id="{289E9587-794F-7470-F84D-68C8B8A9904B}"/>
              </a:ext>
            </a:extLst>
          </p:cNvPr>
          <p:cNvSpPr>
            <a:spLocks noGrp="1"/>
          </p:cNvSpPr>
          <p:nvPr>
            <p:ph sz="half" idx="1"/>
          </p:nvPr>
        </p:nvSpPr>
        <p:spPr>
          <a:xfrm>
            <a:off x="959370" y="1825625"/>
            <a:ext cx="9308892" cy="4351338"/>
          </a:xfrm>
        </p:spPr>
        <p:txBody>
          <a:bodyPr/>
          <a:lstStyle/>
          <a:p>
            <a:r>
              <a:rPr lang="en-US" dirty="0"/>
              <a:t>SpaceX has made rocket launch data available through an API</a:t>
            </a:r>
          </a:p>
          <a:p>
            <a:r>
              <a:rPr lang="en-US" dirty="0"/>
              <a:t>After cleaning the data and in particular managing missing data, we will focus on the Falcon 9 data.</a:t>
            </a:r>
          </a:p>
          <a:p>
            <a:pPr lvl="1"/>
            <a:r>
              <a:rPr lang="en-US" dirty="0"/>
              <a:t>Data mining shows that there are 4 launch sites: </a:t>
            </a:r>
          </a:p>
          <a:p>
            <a:pPr marL="1371600" lvl="2" indent="-457200">
              <a:buFont typeface="+mj-lt"/>
              <a:buAutoNum type="arabicPeriod"/>
            </a:pPr>
            <a:r>
              <a:rPr lang="en-US" b="0" i="0" dirty="0">
                <a:effectLst/>
                <a:latin typeface="system-ui"/>
              </a:rPr>
              <a:t>CCAFS LC-40</a:t>
            </a:r>
          </a:p>
          <a:p>
            <a:pPr marL="1371600" lvl="2" indent="-457200">
              <a:buFont typeface="+mj-lt"/>
              <a:buAutoNum type="arabicPeriod"/>
            </a:pPr>
            <a:r>
              <a:rPr lang="en-US" b="0" i="0" dirty="0">
                <a:effectLst/>
                <a:latin typeface="system-ui"/>
              </a:rPr>
              <a:t>VAFB SLC-4E</a:t>
            </a:r>
            <a:endParaRPr lang="en-US" dirty="0">
              <a:latin typeface="system-ui"/>
            </a:endParaRPr>
          </a:p>
          <a:p>
            <a:pPr marL="1371600" lvl="2" indent="-457200">
              <a:buFont typeface="+mj-lt"/>
              <a:buAutoNum type="arabicPeriod"/>
            </a:pPr>
            <a:r>
              <a:rPr lang="en-US" b="0" i="0" dirty="0">
                <a:effectLst/>
                <a:latin typeface="system-ui"/>
              </a:rPr>
              <a:t>KSC LC-39A</a:t>
            </a:r>
          </a:p>
          <a:p>
            <a:pPr marL="1371600" lvl="2" indent="-457200">
              <a:buFont typeface="+mj-lt"/>
              <a:buAutoNum type="arabicPeriod"/>
            </a:pPr>
            <a:r>
              <a:rPr lang="en-US" b="0" i="0" dirty="0">
                <a:effectLst/>
                <a:latin typeface="system-ui"/>
              </a:rPr>
              <a:t>CCAFS SLC-40</a:t>
            </a:r>
          </a:p>
          <a:p>
            <a:pPr lvl="1"/>
            <a:r>
              <a:rPr lang="en-US" b="0" i="0" dirty="0">
                <a:effectLst/>
                <a:latin typeface="system-ui"/>
              </a:rPr>
              <a:t>Each launch aims to a dedicated orbit</a:t>
            </a:r>
            <a:r>
              <a:rPr lang="en-US" dirty="0">
                <a:latin typeface="system-ui"/>
              </a:rPr>
              <a:t>: We have identified 11 different orbits</a:t>
            </a:r>
            <a:endParaRPr lang="en-US" b="0" i="0" dirty="0">
              <a:effectLst/>
              <a:latin typeface="system-ui"/>
            </a:endParaRPr>
          </a:p>
          <a:p>
            <a:pPr marL="914400" lvl="2" indent="0">
              <a:buNone/>
            </a:pPr>
            <a:endParaRPr lang="en-US" dirty="0"/>
          </a:p>
          <a:p>
            <a:pPr lvl="1"/>
            <a:endParaRPr lang="en-US" dirty="0"/>
          </a:p>
          <a:p>
            <a:endParaRPr lang="en-US" dirty="0"/>
          </a:p>
          <a:p>
            <a:endParaRPr lang="en-BE" dirty="0"/>
          </a:p>
        </p:txBody>
      </p:sp>
    </p:spTree>
    <p:extLst>
      <p:ext uri="{BB962C8B-B14F-4D97-AF65-F5344CB8AC3E}">
        <p14:creationId xmlns:p14="http://schemas.microsoft.com/office/powerpoint/2010/main" val="1957259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38200" y="365126"/>
            <a:ext cx="10515600" cy="969000"/>
          </a:xfrm>
        </p:spPr>
        <p:txBody>
          <a:bodyPr>
            <a:normAutofit/>
          </a:bodyPr>
          <a:lstStyle/>
          <a:p>
            <a:r>
              <a:rPr lang="en-US" sz="2800" dirty="0"/>
              <a:t>VISUALIZATION RESULTS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689548" y="1615763"/>
            <a:ext cx="4482059" cy="4351338"/>
          </a:xfrm>
        </p:spPr>
        <p:txBody>
          <a:bodyPr>
            <a:normAutofit fontScale="70000" lnSpcReduction="20000"/>
          </a:bodyPr>
          <a:lstStyle/>
          <a:p>
            <a:pPr marL="0" indent="0">
              <a:buNone/>
            </a:pPr>
            <a:r>
              <a:rPr lang="en-US" dirty="0"/>
              <a:t>The analyses focused on the impact of certain parameters on the success or failure of the 1st stage landing, such as</a:t>
            </a:r>
          </a:p>
          <a:p>
            <a:pPr marL="0" indent="0">
              <a:buNone/>
            </a:pPr>
            <a:endParaRPr lang="en-US" dirty="0"/>
          </a:p>
          <a:p>
            <a:r>
              <a:rPr lang="en-US" dirty="0"/>
              <a:t>Relationship between Flight Number and Launch Site</a:t>
            </a:r>
          </a:p>
          <a:p>
            <a:r>
              <a:rPr lang="en-US" dirty="0"/>
              <a:t>Relationship between Payload Mass and Launch Site</a:t>
            </a:r>
          </a:p>
          <a:p>
            <a:r>
              <a:rPr lang="en-US" dirty="0"/>
              <a:t>Relationship between success rate of each orbit type</a:t>
            </a:r>
          </a:p>
          <a:p>
            <a:r>
              <a:rPr lang="en-US" dirty="0"/>
              <a:t>Relationship between Flight Number and Orbit type</a:t>
            </a:r>
          </a:p>
          <a:p>
            <a:r>
              <a:rPr lang="en-US" dirty="0"/>
              <a:t>Relationship between Payload Mass and Orbit type</a:t>
            </a:r>
          </a:p>
        </p:txBody>
      </p:sp>
      <p:sp>
        <p:nvSpPr>
          <p:cNvPr id="7" name="Content Placeholder 2">
            <a:extLst>
              <a:ext uri="{FF2B5EF4-FFF2-40B4-BE49-F238E27FC236}">
                <a16:creationId xmlns:a16="http://schemas.microsoft.com/office/drawing/2014/main" id="{9B1C8B1C-5E2E-5D11-FF88-4CD111F2F7FF}"/>
              </a:ext>
            </a:extLst>
          </p:cNvPr>
          <p:cNvSpPr txBox="1">
            <a:spLocks/>
          </p:cNvSpPr>
          <p:nvPr/>
        </p:nvSpPr>
        <p:spPr>
          <a:xfrm>
            <a:off x="5773711" y="1615763"/>
            <a:ext cx="558008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endParaRPr lang="en-US" dirty="0"/>
          </a:p>
        </p:txBody>
      </p:sp>
      <p:sp>
        <p:nvSpPr>
          <p:cNvPr id="8" name="Content Placeholder 2">
            <a:extLst>
              <a:ext uri="{FF2B5EF4-FFF2-40B4-BE49-F238E27FC236}">
                <a16:creationId xmlns:a16="http://schemas.microsoft.com/office/drawing/2014/main" id="{DCB67C5E-6707-8520-6A29-50998FB29DE3}"/>
              </a:ext>
            </a:extLst>
          </p:cNvPr>
          <p:cNvSpPr txBox="1">
            <a:spLocks/>
          </p:cNvSpPr>
          <p:nvPr/>
        </p:nvSpPr>
        <p:spPr>
          <a:xfrm>
            <a:off x="5806190" y="1615763"/>
            <a:ext cx="569626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sz="2400" b="1" i="0" dirty="0">
                <a:effectLst/>
                <a:latin typeface="system-ui"/>
              </a:rPr>
              <a:t>Visualization of the launch success yearly trend</a:t>
            </a:r>
          </a:p>
          <a:p>
            <a:pPr marL="0" indent="0">
              <a:buFont typeface="Arial"/>
              <a:buNone/>
            </a:pPr>
            <a:r>
              <a:rPr lang="en-US" sz="1600" dirty="0"/>
              <a:t>We can observe that the success rate since 2013 kept increasing till 2020</a:t>
            </a:r>
          </a:p>
        </p:txBody>
      </p:sp>
      <p:pic>
        <p:nvPicPr>
          <p:cNvPr id="10" name="Picture 9">
            <a:extLst>
              <a:ext uri="{FF2B5EF4-FFF2-40B4-BE49-F238E27FC236}">
                <a16:creationId xmlns:a16="http://schemas.microsoft.com/office/drawing/2014/main" id="{AD895FE9-FB79-9706-D81B-7589F9778A69}"/>
              </a:ext>
            </a:extLst>
          </p:cNvPr>
          <p:cNvPicPr>
            <a:picLocks noChangeAspect="1"/>
          </p:cNvPicPr>
          <p:nvPr/>
        </p:nvPicPr>
        <p:blipFill>
          <a:blip r:embed="rId2"/>
          <a:stretch>
            <a:fillRect/>
          </a:stretch>
        </p:blipFill>
        <p:spPr>
          <a:xfrm>
            <a:off x="6096000" y="2842198"/>
            <a:ext cx="4703164" cy="3505308"/>
          </a:xfrm>
          <a:prstGeom prst="rect">
            <a:avLst/>
          </a:prstGeom>
        </p:spPr>
      </p:pic>
    </p:spTree>
    <p:extLst>
      <p:ext uri="{BB962C8B-B14F-4D97-AF65-F5344CB8AC3E}">
        <p14:creationId xmlns:p14="http://schemas.microsoft.com/office/powerpoint/2010/main" val="545569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93656E-7380-7066-987F-E12BF4DC86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FD6358-F067-D91C-3827-9E4D9FDDCE08}"/>
              </a:ext>
            </a:extLst>
          </p:cNvPr>
          <p:cNvSpPr>
            <a:spLocks noGrp="1"/>
          </p:cNvSpPr>
          <p:nvPr>
            <p:ph type="title"/>
          </p:nvPr>
        </p:nvSpPr>
        <p:spPr>
          <a:xfrm>
            <a:off x="838200" y="365125"/>
            <a:ext cx="10515600" cy="1325563"/>
          </a:xfrm>
        </p:spPr>
        <p:txBody>
          <a:bodyPr anchor="ctr">
            <a:normAutofit/>
          </a:bodyPr>
          <a:lstStyle/>
          <a:p>
            <a:r>
              <a:rPr lang="en-US"/>
              <a:t>DATA ANALYSIS - SQL RESULTS</a:t>
            </a:r>
          </a:p>
        </p:txBody>
      </p:sp>
      <p:sp>
        <p:nvSpPr>
          <p:cNvPr id="3" name="Content Placeholder 2">
            <a:extLst>
              <a:ext uri="{FF2B5EF4-FFF2-40B4-BE49-F238E27FC236}">
                <a16:creationId xmlns:a16="http://schemas.microsoft.com/office/drawing/2014/main" id="{A2F9C3A1-137E-DBFD-6589-6B211E713311}"/>
              </a:ext>
            </a:extLst>
          </p:cNvPr>
          <p:cNvSpPr>
            <a:spLocks noGrp="1"/>
          </p:cNvSpPr>
          <p:nvPr>
            <p:ph sz="half" idx="1"/>
          </p:nvPr>
        </p:nvSpPr>
        <p:spPr>
          <a:xfrm>
            <a:off x="838200" y="1825625"/>
            <a:ext cx="5181600" cy="4351338"/>
          </a:xfrm>
        </p:spPr>
        <p:txBody>
          <a:bodyPr>
            <a:normAutofit/>
          </a:bodyPr>
          <a:lstStyle/>
          <a:p>
            <a:pPr marL="0" indent="0">
              <a:buNone/>
            </a:pPr>
            <a:r>
              <a:rPr lang="en-US" dirty="0"/>
              <a:t>The objective here is to:</a:t>
            </a:r>
          </a:p>
          <a:p>
            <a:r>
              <a:rPr lang="en-US" b="0" i="0">
                <a:effectLst/>
              </a:rPr>
              <a:t>Understand the </a:t>
            </a:r>
            <a:r>
              <a:rPr lang="en-US" b="0" i="0" err="1">
                <a:effectLst/>
              </a:rPr>
              <a:t>SpacXx</a:t>
            </a:r>
            <a:r>
              <a:rPr lang="en-US" b="0" i="0">
                <a:effectLst/>
              </a:rPr>
              <a:t> </a:t>
            </a:r>
            <a:r>
              <a:rPr lang="en-US" b="0" i="0" err="1">
                <a:effectLst/>
              </a:rPr>
              <a:t>DataSet</a:t>
            </a:r>
            <a:endParaRPr lang="en-US" b="0" i="0">
              <a:effectLst/>
            </a:endParaRPr>
          </a:p>
          <a:p>
            <a:r>
              <a:rPr lang="en-US" b="0" i="0">
                <a:effectLst/>
              </a:rPr>
              <a:t>Load the dataset into the corresponding table in a Db2 database</a:t>
            </a:r>
          </a:p>
          <a:p>
            <a:r>
              <a:rPr lang="en-US" b="0" i="0">
                <a:effectLst/>
              </a:rPr>
              <a:t>Execute SQL queries to answer assignment questions</a:t>
            </a:r>
          </a:p>
        </p:txBody>
      </p:sp>
      <p:pic>
        <p:nvPicPr>
          <p:cNvPr id="5" name="Picture 4">
            <a:extLst>
              <a:ext uri="{FF2B5EF4-FFF2-40B4-BE49-F238E27FC236}">
                <a16:creationId xmlns:a16="http://schemas.microsoft.com/office/drawing/2014/main" id="{E093E220-88BC-2ADB-81B4-CA8839804494}"/>
              </a:ext>
            </a:extLst>
          </p:cNvPr>
          <p:cNvPicPr>
            <a:picLocks noChangeAspect="1"/>
          </p:cNvPicPr>
          <p:nvPr/>
        </p:nvPicPr>
        <p:blipFill>
          <a:blip r:embed="rId2"/>
          <a:srcRect l="325" r="36859" b="-2"/>
          <a:stretch/>
        </p:blipFill>
        <p:spPr>
          <a:xfrm>
            <a:off x="6172200" y="1825625"/>
            <a:ext cx="5181600" cy="4351338"/>
          </a:xfrm>
          <a:prstGeom prst="rect">
            <a:avLst/>
          </a:prstGeom>
          <a:noFill/>
        </p:spPr>
      </p:pic>
      <p:sp>
        <p:nvSpPr>
          <p:cNvPr id="7" name="Content Placeholder 2">
            <a:extLst>
              <a:ext uri="{FF2B5EF4-FFF2-40B4-BE49-F238E27FC236}">
                <a16:creationId xmlns:a16="http://schemas.microsoft.com/office/drawing/2014/main" id="{DBEF25D1-7F7D-CEF7-C9F4-06545808FF58}"/>
              </a:ext>
            </a:extLst>
          </p:cNvPr>
          <p:cNvSpPr txBox="1">
            <a:spLocks/>
          </p:cNvSpPr>
          <p:nvPr/>
        </p:nvSpPr>
        <p:spPr>
          <a:xfrm>
            <a:off x="5773711" y="1615763"/>
            <a:ext cx="558008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endParaRPr lang="en-US" dirty="0"/>
          </a:p>
        </p:txBody>
      </p:sp>
      <p:sp>
        <p:nvSpPr>
          <p:cNvPr id="8" name="Content Placeholder 2">
            <a:extLst>
              <a:ext uri="{FF2B5EF4-FFF2-40B4-BE49-F238E27FC236}">
                <a16:creationId xmlns:a16="http://schemas.microsoft.com/office/drawing/2014/main" id="{4B75A73D-FBCC-2CB4-B0EF-94A91957C89F}"/>
              </a:ext>
            </a:extLst>
          </p:cNvPr>
          <p:cNvSpPr txBox="1">
            <a:spLocks/>
          </p:cNvSpPr>
          <p:nvPr/>
        </p:nvSpPr>
        <p:spPr>
          <a:xfrm>
            <a:off x="5806190" y="1615763"/>
            <a:ext cx="569626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1600" dirty="0"/>
          </a:p>
        </p:txBody>
      </p:sp>
    </p:spTree>
    <p:extLst>
      <p:ext uri="{BB962C8B-B14F-4D97-AF65-F5344CB8AC3E}">
        <p14:creationId xmlns:p14="http://schemas.microsoft.com/office/powerpoint/2010/main" val="2630048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838200" y="365125"/>
            <a:ext cx="10515600" cy="774127"/>
          </a:xfrm>
        </p:spPr>
        <p:txBody>
          <a:bodyPr vert="horz" lIns="91440" tIns="45720" rIns="91440" bIns="45720" rtlCol="0" anchor="ctr">
            <a:noAutofit/>
          </a:bodyPr>
          <a:lstStyle/>
          <a:p>
            <a:r>
              <a:rPr lang="en-US" sz="2800" kern="1200" dirty="0">
                <a:latin typeface="IBM Plex Mono SemiBold" panose="020B0709050203000203" pitchFamily="49" charset="0"/>
                <a:ea typeface="IBM Plex Mono SemiBold" panose="020B0709050203000203" pitchFamily="49" charset="0"/>
                <a:cs typeface="IBM Plex Mono SemiBold" panose="020B0709050203000203" pitchFamily="49" charset="0"/>
              </a:rPr>
              <a:t>DATA ANALYSIS AND VISUALIZATION - interactive map with Folium results</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283565" y="1809722"/>
            <a:ext cx="284938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The action included</a:t>
            </a:r>
          </a:p>
          <a:p>
            <a:pPr lvl="1"/>
            <a:r>
              <a:rPr lang="en-US" sz="2000" b="0" i="0" dirty="0">
                <a:effectLst/>
                <a:latin typeface="system-ui"/>
              </a:rPr>
              <a:t>Mark all launch sites on a map</a:t>
            </a:r>
          </a:p>
          <a:p>
            <a:pPr lvl="1"/>
            <a:r>
              <a:rPr lang="en-US" sz="2000" b="0" i="0" dirty="0">
                <a:effectLst/>
                <a:latin typeface="system-ui"/>
              </a:rPr>
              <a:t>Mark the success/failed launches for each site on the map</a:t>
            </a:r>
            <a:endParaRPr lang="en-US" sz="2000" dirty="0">
              <a:latin typeface="system-ui"/>
            </a:endParaRPr>
          </a:p>
          <a:p>
            <a:pPr lvl="1"/>
            <a:r>
              <a:rPr lang="en-US" sz="2000" b="0" i="0" dirty="0">
                <a:effectLst/>
                <a:latin typeface="system-ui"/>
              </a:rPr>
              <a:t>Calculate the distances between a launch site to its proximities</a:t>
            </a:r>
            <a:endParaRPr lang="en-US" sz="2000" dirty="0"/>
          </a:p>
        </p:txBody>
      </p:sp>
      <p:pic>
        <p:nvPicPr>
          <p:cNvPr id="12" name="Picture 11">
            <a:extLst>
              <a:ext uri="{FF2B5EF4-FFF2-40B4-BE49-F238E27FC236}">
                <a16:creationId xmlns:a16="http://schemas.microsoft.com/office/drawing/2014/main" id="{FF2F08B9-C04A-DD82-572C-1AFC664EF472}"/>
              </a:ext>
            </a:extLst>
          </p:cNvPr>
          <p:cNvPicPr>
            <a:picLocks noChangeAspect="1"/>
          </p:cNvPicPr>
          <p:nvPr/>
        </p:nvPicPr>
        <p:blipFill>
          <a:blip r:embed="rId2"/>
          <a:stretch>
            <a:fillRect/>
          </a:stretch>
        </p:blipFill>
        <p:spPr>
          <a:xfrm>
            <a:off x="3417757" y="1809722"/>
            <a:ext cx="8230849" cy="4083023"/>
          </a:xfrm>
          <a:prstGeom prst="rect">
            <a:avLst/>
          </a:prstGeom>
          <a:noFill/>
        </p:spPr>
      </p:pic>
    </p:spTree>
    <p:extLst>
      <p:ext uri="{BB962C8B-B14F-4D97-AF65-F5344CB8AC3E}">
        <p14:creationId xmlns:p14="http://schemas.microsoft.com/office/powerpoint/2010/main" val="1074638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954009"/>
          </a:xfrm>
        </p:spPr>
        <p:txBody>
          <a:bodyPr anchor="ctr">
            <a:normAutofit/>
          </a:bodyPr>
          <a:lstStyle/>
          <a:p>
            <a:r>
              <a:rPr lang="en-US" sz="3200" kern="1200" dirty="0">
                <a:latin typeface="IBM Plex Mono SemiBold" panose="020B0709050203000203" pitchFamily="49" charset="0"/>
                <a:ea typeface="IBM Plex Mono SemiBold" panose="020B0709050203000203" pitchFamily="49" charset="0"/>
                <a:cs typeface="IBM Plex Mono SemiBold" panose="020B0709050203000203" pitchFamily="49" charset="0"/>
              </a:rPr>
              <a:t>DATA VISUALIZATION - </a:t>
            </a:r>
            <a:r>
              <a:rPr lang="en-US" sz="3200"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3028129" y="1901820"/>
            <a:ext cx="8325672" cy="3809629"/>
          </a:xfrm>
        </p:spPr>
        <p:txBody>
          <a:bodyPr>
            <a:normAutofit/>
          </a:bodyPr>
          <a:lstStyle/>
          <a:p>
            <a:pPr marL="0" indent="0">
              <a:buNone/>
            </a:pPr>
            <a:r>
              <a:rPr lang="en-US" sz="2200" dirty="0"/>
              <a:t>An interactive Dashboard has been added to answer questions such as</a:t>
            </a:r>
          </a:p>
          <a:p>
            <a:r>
              <a:rPr lang="en-US" sz="2200" dirty="0"/>
              <a:t>Which site has the largest successful launches?</a:t>
            </a:r>
          </a:p>
          <a:p>
            <a:r>
              <a:rPr lang="en-US" sz="2200" dirty="0"/>
              <a:t>Which site has the highest launch success rate?</a:t>
            </a:r>
          </a:p>
          <a:p>
            <a:r>
              <a:rPr lang="en-US" sz="2200" dirty="0"/>
              <a:t>Which payload range(s) has the highest launch success rate?</a:t>
            </a:r>
          </a:p>
          <a:p>
            <a:r>
              <a:rPr lang="en-US" sz="2200" dirty="0"/>
              <a:t>Which payload range(s) has the lowest launch success rate?</a:t>
            </a:r>
          </a:p>
          <a:p>
            <a:r>
              <a:rPr lang="en-US" sz="2200" dirty="0"/>
              <a:t>Which F9 Booster version (v1.0, v1.1, FT, B4, B5, etc.) has the highest launch success rate?</a:t>
            </a:r>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2"/>
          <a:stretch>
            <a:fillRect/>
          </a:stretch>
        </p:blipFill>
        <p:spPr>
          <a:xfrm>
            <a:off x="838199" y="1901820"/>
            <a:ext cx="1950652" cy="1950652"/>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DASHBOARD 1</a:t>
            </a:r>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a:xfrm>
            <a:off x="838200" y="1690688"/>
            <a:ext cx="10515600" cy="4351338"/>
          </a:xfrm>
        </p:spPr>
        <p:txBody>
          <a:bodyPr/>
          <a:lstStyle/>
          <a:p>
            <a:pPr marL="0" indent="0">
              <a:buNone/>
            </a:pPr>
            <a:endParaRPr lang="en-US" dirty="0"/>
          </a:p>
          <a:p>
            <a:pPr marL="0" indent="0">
              <a:buNone/>
            </a:pPr>
            <a:endParaRPr lang="en-US" dirty="0"/>
          </a:p>
          <a:p>
            <a:pPr marL="0" indent="0">
              <a:buNone/>
            </a:pPr>
            <a:endParaRPr lang="en-US" dirty="0"/>
          </a:p>
        </p:txBody>
      </p:sp>
      <p:pic>
        <p:nvPicPr>
          <p:cNvPr id="4" name="Picture 3">
            <a:extLst>
              <a:ext uri="{FF2B5EF4-FFF2-40B4-BE49-F238E27FC236}">
                <a16:creationId xmlns:a16="http://schemas.microsoft.com/office/drawing/2014/main" id="{CE5B4FFC-9AD1-B0FA-1397-69597E67D2CB}"/>
              </a:ext>
            </a:extLst>
          </p:cNvPr>
          <p:cNvPicPr>
            <a:picLocks noChangeAspect="1"/>
          </p:cNvPicPr>
          <p:nvPr/>
        </p:nvPicPr>
        <p:blipFill>
          <a:blip r:embed="rId2"/>
          <a:stretch>
            <a:fillRect/>
          </a:stretch>
        </p:blipFill>
        <p:spPr>
          <a:xfrm>
            <a:off x="838200" y="1366751"/>
            <a:ext cx="10203355" cy="4999212"/>
          </a:xfrm>
          <a:prstGeom prst="rect">
            <a:avLst/>
          </a:prstGeom>
        </p:spPr>
      </p:pic>
    </p:spTree>
    <p:extLst>
      <p:ext uri="{BB962C8B-B14F-4D97-AF65-F5344CB8AC3E}">
        <p14:creationId xmlns:p14="http://schemas.microsoft.com/office/powerpoint/2010/main" val="916853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253331" y="1825625"/>
            <a:ext cx="1876945" cy="1876945"/>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3130276" y="1825625"/>
            <a:ext cx="8223524" cy="4110480"/>
          </a:xfrm>
        </p:spPr>
        <p:txBody>
          <a:bodyPr/>
          <a:lstStyle/>
          <a:p>
            <a:r>
              <a:rPr lang="en-US" sz="2400" dirty="0"/>
              <a:t>In the following section we will discuss different models for predicting the outcome of the landing based on the available data and parameters.</a:t>
            </a:r>
          </a:p>
          <a:p>
            <a:r>
              <a:rPr lang="en-US" sz="2400" dirty="0"/>
              <a:t>To achieve this, we proceed as follows</a:t>
            </a:r>
            <a:r>
              <a:rPr lang="en-US" dirty="0"/>
              <a:t>:</a:t>
            </a:r>
          </a:p>
          <a:p>
            <a:pPr lvl="1"/>
            <a:r>
              <a:rPr lang="en-US" sz="1800" dirty="0">
                <a:latin typeface="system-ui"/>
              </a:rPr>
              <a:t>C</a:t>
            </a:r>
            <a:r>
              <a:rPr lang="en-US" sz="1800" b="0" i="0" dirty="0">
                <a:effectLst/>
                <a:latin typeface="system-ui"/>
              </a:rPr>
              <a:t>reate a column for the class</a:t>
            </a:r>
          </a:p>
          <a:p>
            <a:pPr lvl="1"/>
            <a:r>
              <a:rPr lang="en-US" sz="1800" b="0" i="0" dirty="0">
                <a:effectLst/>
                <a:latin typeface="system-ui"/>
              </a:rPr>
              <a:t>Standardize the data</a:t>
            </a:r>
          </a:p>
          <a:p>
            <a:pPr lvl="1"/>
            <a:r>
              <a:rPr lang="en-US" sz="1800" b="0" i="0" dirty="0">
                <a:effectLst/>
                <a:latin typeface="system-ui"/>
              </a:rPr>
              <a:t>Split into training data and test data</a:t>
            </a:r>
          </a:p>
          <a:p>
            <a:pPr lvl="1"/>
            <a:r>
              <a:rPr lang="en-US" sz="1800" b="0" i="0" dirty="0">
                <a:effectLst/>
                <a:latin typeface="system-ui"/>
              </a:rPr>
              <a:t>Find best Hyperparameter for SVM, Classification Trees and Logistic Regression</a:t>
            </a:r>
            <a:endParaRPr lang="en-US" sz="1800" dirty="0">
              <a:latin typeface="system-ui"/>
            </a:endParaRPr>
          </a:p>
          <a:p>
            <a:pPr lvl="1"/>
            <a:r>
              <a:rPr lang="en-US" sz="1800" b="0" i="0" dirty="0">
                <a:effectLst/>
                <a:latin typeface="system-ui"/>
              </a:rPr>
              <a:t>Find the method performs best using test data</a:t>
            </a:r>
          </a:p>
          <a:p>
            <a:pPr lvl="1"/>
            <a:endParaRPr lang="en-US" b="0" i="0" dirty="0">
              <a:effectLst/>
              <a:latin typeface="system-ui"/>
            </a:endParaRPr>
          </a:p>
          <a:p>
            <a:pPr lvl="1"/>
            <a:endParaRPr lang="en-US" b="0" i="0" dirty="0">
              <a:effectLst/>
              <a:latin typeface="system-ui"/>
            </a:endParaRPr>
          </a:p>
          <a:p>
            <a:pPr lvl="1"/>
            <a:endParaRPr lang="en-US" dirty="0"/>
          </a:p>
        </p:txBody>
      </p:sp>
    </p:spTree>
    <p:extLst>
      <p:ext uri="{BB962C8B-B14F-4D97-AF65-F5344CB8AC3E}">
        <p14:creationId xmlns:p14="http://schemas.microsoft.com/office/powerpoint/2010/main" val="21611305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lstStyle/>
          <a:p>
            <a:r>
              <a:rPr lang="en-US" dirty="0"/>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813816" y="1825625"/>
            <a:ext cx="4417752" cy="4351338"/>
          </a:xfrm>
        </p:spPr>
        <p:txBody>
          <a:bodyPr>
            <a:normAutofit/>
          </a:bodyPr>
          <a:lstStyle/>
          <a:p>
            <a:pPr marL="0" indent="0">
              <a:buNone/>
            </a:pPr>
            <a:r>
              <a:rPr lang="en-US" dirty="0"/>
              <a:t>Several prediction models were applied to the data, including</a:t>
            </a:r>
          </a:p>
          <a:p>
            <a:r>
              <a:rPr lang="en-US" sz="2000" dirty="0"/>
              <a:t>Logistic Regression</a:t>
            </a:r>
          </a:p>
          <a:p>
            <a:r>
              <a:rPr lang="en-US" sz="2000" dirty="0"/>
              <a:t>Support Vector Machine</a:t>
            </a:r>
          </a:p>
          <a:p>
            <a:r>
              <a:rPr lang="en-US" sz="2000" dirty="0"/>
              <a:t>Decision Tree</a:t>
            </a:r>
          </a:p>
          <a:p>
            <a:r>
              <a:rPr lang="en-US" sz="2000" dirty="0"/>
              <a:t>K Nearest Neighbors</a:t>
            </a:r>
          </a:p>
        </p:txBody>
      </p:sp>
      <p:pic>
        <p:nvPicPr>
          <p:cNvPr id="8" name="Picture 7">
            <a:extLst>
              <a:ext uri="{FF2B5EF4-FFF2-40B4-BE49-F238E27FC236}">
                <a16:creationId xmlns:a16="http://schemas.microsoft.com/office/drawing/2014/main" id="{734C9602-7A49-9279-D2E5-A6C31122B0D2}"/>
              </a:ext>
            </a:extLst>
          </p:cNvPr>
          <p:cNvPicPr>
            <a:picLocks noChangeAspect="1"/>
          </p:cNvPicPr>
          <p:nvPr/>
        </p:nvPicPr>
        <p:blipFill>
          <a:blip r:embed="rId2"/>
          <a:stretch>
            <a:fillRect/>
          </a:stretch>
        </p:blipFill>
        <p:spPr>
          <a:xfrm>
            <a:off x="5540807" y="1668592"/>
            <a:ext cx="4172818" cy="3520815"/>
          </a:xfrm>
          <a:prstGeom prst="rect">
            <a:avLst/>
          </a:prstGeom>
        </p:spPr>
      </p:pic>
    </p:spTree>
    <p:extLst>
      <p:ext uri="{BB962C8B-B14F-4D97-AF65-F5344CB8AC3E}">
        <p14:creationId xmlns:p14="http://schemas.microsoft.com/office/powerpoint/2010/main" val="647271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CONCLUSION</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3477719" y="1825625"/>
            <a:ext cx="7876082" cy="4351338"/>
          </a:xfrm>
        </p:spPr>
        <p:txBody>
          <a:bodyPr>
            <a:normAutofit/>
          </a:bodyPr>
          <a:lstStyle/>
          <a:p>
            <a:r>
              <a:rPr lang="en-US" sz="2000" dirty="0"/>
              <a:t>As the flight number increases over years, the first stage is more likely to land successfully</a:t>
            </a:r>
          </a:p>
          <a:p>
            <a:r>
              <a:rPr lang="en-US" sz="2000" dirty="0">
                <a:latin typeface="system-ui"/>
              </a:rPr>
              <a:t>We</a:t>
            </a:r>
            <a:r>
              <a:rPr lang="en-US" sz="2000" b="0" i="0" dirty="0">
                <a:effectLst/>
                <a:latin typeface="system-ui"/>
              </a:rPr>
              <a:t> can observe that in the LEO orbit, success seems to be related to the number of flights. Conversely, in the GTO orbit, there appears to be no relationship between flight number and success.</a:t>
            </a:r>
            <a:endParaRPr lang="en-US" sz="2000" dirty="0"/>
          </a:p>
          <a:p>
            <a:r>
              <a:rPr lang="en-US" sz="2000" b="0" i="0" dirty="0">
                <a:effectLst/>
                <a:latin typeface="system-ui"/>
              </a:rPr>
              <a:t>With heavy payloads the successful landing or positive landing rate are more for Polar, LEO and ISS.</a:t>
            </a:r>
            <a:endParaRPr lang="en-US" sz="2000" dirty="0"/>
          </a:p>
          <a:p>
            <a:r>
              <a:rPr lang="en-US" sz="2000" b="0" i="0" dirty="0">
                <a:effectLst/>
                <a:latin typeface="system-ui"/>
              </a:rPr>
              <a:t>However, for GTO, it's difficult to distinguish between successful and unsuccessful landings as both outcomes are present.</a:t>
            </a:r>
          </a:p>
          <a:p>
            <a:endParaRPr lang="en-US" sz="2000" dirty="0">
              <a:latin typeface="system-ui"/>
            </a:endParaRPr>
          </a:p>
          <a:p>
            <a:r>
              <a:rPr lang="en-US" sz="2000" dirty="0"/>
              <a:t>For a better prediction, the Decision Tree method seems to be the most suitable because it offers the best score.</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125967" y="2113896"/>
            <a:ext cx="1798537" cy="1798537"/>
          </a:xfrm>
          <a:prstGeom prst="rect">
            <a:avLst/>
          </a:prstGeom>
        </p:spPr>
      </p:pic>
    </p:spTree>
    <p:extLst>
      <p:ext uri="{BB962C8B-B14F-4D97-AF65-F5344CB8AC3E}">
        <p14:creationId xmlns:p14="http://schemas.microsoft.com/office/powerpoint/2010/main" val="1630123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25672"/>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4" y="263810"/>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6172200" y="1825625"/>
            <a:ext cx="5181600" cy="4351338"/>
          </a:xfrm>
        </p:spPr>
        <p:txBody>
          <a:bodyPr>
            <a:normAutofit/>
          </a:body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5F8069-3946-1ED2-3091-5D8BB88B29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193857-F3A1-2D34-1AE3-4E4A9417240B}"/>
              </a:ext>
            </a:extLst>
          </p:cNvPr>
          <p:cNvSpPr>
            <a:spLocks noGrp="1"/>
          </p:cNvSpPr>
          <p:nvPr>
            <p:ph type="title"/>
          </p:nvPr>
        </p:nvSpPr>
        <p:spPr>
          <a:xfrm>
            <a:off x="838200" y="365125"/>
            <a:ext cx="10515600" cy="1325563"/>
          </a:xfrm>
        </p:spPr>
        <p:txBody>
          <a:bodyPr anchor="ctr">
            <a:normAutofit/>
          </a:bodyPr>
          <a:lstStyle/>
          <a:p>
            <a:r>
              <a:rPr lang="en-US" dirty="0"/>
              <a:t>APPENDIX</a:t>
            </a:r>
          </a:p>
        </p:txBody>
      </p:sp>
      <p:sp>
        <p:nvSpPr>
          <p:cNvPr id="8" name="Content Placeholder 7">
            <a:extLst>
              <a:ext uri="{FF2B5EF4-FFF2-40B4-BE49-F238E27FC236}">
                <a16:creationId xmlns:a16="http://schemas.microsoft.com/office/drawing/2014/main" id="{8124FE3B-AA2C-0594-7F85-5B5A8E23EAEC}"/>
              </a:ext>
            </a:extLst>
          </p:cNvPr>
          <p:cNvSpPr>
            <a:spLocks noGrp="1"/>
          </p:cNvSpPr>
          <p:nvPr>
            <p:ph sz="half" idx="2"/>
          </p:nvPr>
        </p:nvSpPr>
        <p:spPr/>
        <p:txBody>
          <a:bodyPr/>
          <a:lstStyle/>
          <a:p>
            <a:endParaRPr lang="en-BE"/>
          </a:p>
        </p:txBody>
      </p:sp>
    </p:spTree>
    <p:extLst>
      <p:ext uri="{BB962C8B-B14F-4D97-AF65-F5344CB8AC3E}">
        <p14:creationId xmlns:p14="http://schemas.microsoft.com/office/powerpoint/2010/main" val="17531504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6"/>
            <a:ext cx="10515600" cy="923330"/>
          </a:xfrm>
        </p:spPr>
        <p:txBody>
          <a:bodyPr anchor="ctr">
            <a:normAutofit/>
          </a:bodyPr>
          <a:lstStyle/>
          <a:p>
            <a:r>
              <a:rPr lang="en-US" sz="2800" dirty="0"/>
              <a:t>Logistic Regression Confusion Matrix</a:t>
            </a:r>
          </a:p>
        </p:txBody>
      </p:sp>
      <p:pic>
        <p:nvPicPr>
          <p:cNvPr id="12" name="Picture 11">
            <a:extLst>
              <a:ext uri="{FF2B5EF4-FFF2-40B4-BE49-F238E27FC236}">
                <a16:creationId xmlns:a16="http://schemas.microsoft.com/office/drawing/2014/main" id="{D918E281-6537-98AA-264C-978AF5AD5F47}"/>
              </a:ext>
            </a:extLst>
          </p:cNvPr>
          <p:cNvPicPr>
            <a:picLocks noChangeAspect="1"/>
          </p:cNvPicPr>
          <p:nvPr/>
        </p:nvPicPr>
        <p:blipFill>
          <a:blip r:embed="rId2"/>
          <a:stretch>
            <a:fillRect/>
          </a:stretch>
        </p:blipFill>
        <p:spPr>
          <a:xfrm>
            <a:off x="4796852" y="1405875"/>
            <a:ext cx="6100465" cy="4910874"/>
          </a:xfrm>
          <a:prstGeom prst="rect">
            <a:avLst/>
          </a:prstGeom>
          <a:noFill/>
        </p:spPr>
      </p:pic>
      <p:sp>
        <p:nvSpPr>
          <p:cNvPr id="13" name="TextBox 12">
            <a:extLst>
              <a:ext uri="{FF2B5EF4-FFF2-40B4-BE49-F238E27FC236}">
                <a16:creationId xmlns:a16="http://schemas.microsoft.com/office/drawing/2014/main" id="{EB783FDB-80A4-7BB3-04E6-90D001C24EDB}"/>
              </a:ext>
            </a:extLst>
          </p:cNvPr>
          <p:cNvSpPr txBox="1"/>
          <p:nvPr/>
        </p:nvSpPr>
        <p:spPr>
          <a:xfrm>
            <a:off x="989351" y="2038661"/>
            <a:ext cx="3087974" cy="2028248"/>
          </a:xfrm>
          <a:prstGeom prst="rect">
            <a:avLst/>
          </a:prstGeom>
          <a:noFill/>
        </p:spPr>
        <p:txBody>
          <a:bodyPr wrap="square" rtlCol="0">
            <a:spAutoFit/>
          </a:bodyPr>
          <a:lstStyle/>
          <a:p>
            <a:pPr marL="228600" indent="-228600">
              <a:lnSpc>
                <a:spcPct val="90000"/>
              </a:lnSpc>
              <a:spcBef>
                <a:spcPts val="1000"/>
              </a:spcBef>
              <a:buFont typeface="Arial"/>
              <a:buChar char="•"/>
            </a:pPr>
            <a:r>
              <a:rPr lang="en-US" sz="1600" dirty="0">
                <a:solidFill>
                  <a:srgbClr val="0070C0"/>
                </a:solidFill>
                <a:latin typeface="IBM Plex Mono Text" panose="020B0509050203000203" pitchFamily="49" charset="0"/>
              </a:rPr>
              <a:t>logistic regression object with a </a:t>
            </a:r>
            <a:r>
              <a:rPr lang="en-US" sz="1600" dirty="0" err="1">
                <a:solidFill>
                  <a:srgbClr val="0070C0"/>
                </a:solidFill>
                <a:latin typeface="IBM Plex Mono Text" panose="020B0509050203000203" pitchFamily="49" charset="0"/>
              </a:rPr>
              <a:t>GridSearchCV</a:t>
            </a:r>
            <a:r>
              <a:rPr lang="en-US" sz="1600" dirty="0">
                <a:solidFill>
                  <a:srgbClr val="0070C0"/>
                </a:solidFill>
                <a:latin typeface="IBM Plex Mono Text" panose="020B0509050203000203" pitchFamily="49" charset="0"/>
              </a:rPr>
              <a:t> object </a:t>
            </a:r>
            <a:r>
              <a:rPr lang="en-US" sz="1600" dirty="0" err="1">
                <a:solidFill>
                  <a:srgbClr val="0070C0"/>
                </a:solidFill>
                <a:latin typeface="IBM Plex Mono Text" panose="020B0509050203000203" pitchFamily="49" charset="0"/>
              </a:rPr>
              <a:t>logreg_cv</a:t>
            </a:r>
            <a:r>
              <a:rPr lang="en-US" sz="1600" dirty="0">
                <a:solidFill>
                  <a:srgbClr val="0070C0"/>
                </a:solidFill>
                <a:latin typeface="IBM Plex Mono Text" panose="020B0509050203000203" pitchFamily="49" charset="0"/>
              </a:rPr>
              <a:t> with cv = 10</a:t>
            </a:r>
          </a:p>
          <a:p>
            <a:pPr marL="228600" indent="-228600">
              <a:lnSpc>
                <a:spcPct val="90000"/>
              </a:lnSpc>
              <a:spcBef>
                <a:spcPts val="1000"/>
              </a:spcBef>
              <a:buFont typeface="Arial"/>
              <a:buChar char="•"/>
            </a:pPr>
            <a:endParaRPr lang="en-US" sz="1600" dirty="0">
              <a:solidFill>
                <a:srgbClr val="0070C0"/>
              </a:solidFill>
              <a:latin typeface="IBM Plex Mono Text" panose="020B0509050203000203" pitchFamily="49" charset="0"/>
            </a:endParaRPr>
          </a:p>
          <a:p>
            <a:pPr marL="228600" indent="-228600">
              <a:lnSpc>
                <a:spcPct val="90000"/>
              </a:lnSpc>
              <a:spcBef>
                <a:spcPts val="1000"/>
              </a:spcBef>
              <a:buFont typeface="Arial"/>
              <a:buChar char="•"/>
            </a:pPr>
            <a:endParaRPr lang="en-US" sz="1600" dirty="0">
              <a:solidFill>
                <a:srgbClr val="0070C0"/>
              </a:solidFill>
              <a:latin typeface="IBM Plex Mono Text" panose="020B0509050203000203" pitchFamily="49" charset="0"/>
            </a:endParaRPr>
          </a:p>
          <a:p>
            <a:pPr marL="228600" indent="-228600">
              <a:lnSpc>
                <a:spcPct val="90000"/>
              </a:lnSpc>
              <a:spcBef>
                <a:spcPts val="1000"/>
              </a:spcBef>
              <a:buFont typeface="Arial"/>
              <a:buChar char="•"/>
            </a:pPr>
            <a:r>
              <a:rPr lang="en-US" sz="1600" dirty="0">
                <a:solidFill>
                  <a:srgbClr val="0070C0"/>
                </a:solidFill>
                <a:latin typeface="IBM Plex Mono Text" panose="020B0509050203000203" pitchFamily="49" charset="0"/>
              </a:rPr>
              <a:t>Score method - Accuracy: 0.8333333333333334</a:t>
            </a:r>
            <a:endParaRPr lang="en-BE" sz="1600" dirty="0">
              <a:solidFill>
                <a:srgbClr val="0070C0"/>
              </a:solidFill>
              <a:latin typeface="IBM Plex Mono Text" panose="020B0509050203000203" pitchFamily="49" charset="0"/>
            </a:endParaRPr>
          </a:p>
        </p:txBody>
      </p:sp>
    </p:spTree>
    <p:extLst>
      <p:ext uri="{BB962C8B-B14F-4D97-AF65-F5344CB8AC3E}">
        <p14:creationId xmlns:p14="http://schemas.microsoft.com/office/powerpoint/2010/main" val="34100085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9449D0-DD7D-0CCE-AFAA-DB3B93803A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E4F15A-ED67-B77E-E7F2-2420D52F90F9}"/>
              </a:ext>
            </a:extLst>
          </p:cNvPr>
          <p:cNvSpPr>
            <a:spLocks noGrp="1"/>
          </p:cNvSpPr>
          <p:nvPr>
            <p:ph type="title"/>
          </p:nvPr>
        </p:nvSpPr>
        <p:spPr>
          <a:xfrm>
            <a:off x="838200" y="365126"/>
            <a:ext cx="10515600" cy="998980"/>
          </a:xfrm>
        </p:spPr>
        <p:txBody>
          <a:bodyPr vert="horz" lIns="91440" tIns="45720" rIns="91440" bIns="45720" rtlCol="0" anchor="ctr">
            <a:normAutofit/>
          </a:bodyPr>
          <a:lstStyle/>
          <a:p>
            <a:r>
              <a:rPr lang="en-US" sz="2800" kern="1200" dirty="0">
                <a:latin typeface="IBM Plex Mono SemiBold" panose="020B0709050203000203" pitchFamily="49" charset="0"/>
                <a:ea typeface="IBM Plex Mono SemiBold" panose="020B0709050203000203" pitchFamily="49" charset="0"/>
                <a:cs typeface="IBM Plex Mono SemiBold" panose="020B0709050203000203" pitchFamily="49" charset="0"/>
              </a:rPr>
              <a:t>Support Vector Machine Confusion Matrix</a:t>
            </a:r>
          </a:p>
        </p:txBody>
      </p:sp>
      <p:sp>
        <p:nvSpPr>
          <p:cNvPr id="13" name="TextBox 12">
            <a:extLst>
              <a:ext uri="{FF2B5EF4-FFF2-40B4-BE49-F238E27FC236}">
                <a16:creationId xmlns:a16="http://schemas.microsoft.com/office/drawing/2014/main" id="{5FF434AD-26E8-38FF-2F42-218A71494B42}"/>
              </a:ext>
            </a:extLst>
          </p:cNvPr>
          <p:cNvSpPr txBox="1"/>
          <p:nvPr/>
        </p:nvSpPr>
        <p:spPr>
          <a:xfrm>
            <a:off x="838200" y="1825625"/>
            <a:ext cx="3179164" cy="4351338"/>
          </a:xfrm>
          <a:prstGeom prst="rect">
            <a:avLst/>
          </a:prstGeom>
        </p:spPr>
        <p:txBody>
          <a:bodyPr vert="horz" lIns="91440" tIns="45720" rIns="91440" bIns="45720" rtlCol="0">
            <a:normAutofit/>
          </a:bodyPr>
          <a:lstStyle/>
          <a:p>
            <a:pPr marL="228600" indent="-228600">
              <a:lnSpc>
                <a:spcPct val="90000"/>
              </a:lnSpc>
              <a:spcBef>
                <a:spcPts val="1000"/>
              </a:spcBef>
              <a:buFont typeface="Arial"/>
              <a:buChar char="•"/>
            </a:pPr>
            <a:r>
              <a:rPr lang="en-US" sz="1600" dirty="0">
                <a:solidFill>
                  <a:srgbClr val="0070C0"/>
                </a:solidFill>
                <a:latin typeface="IBM Plex Mono Text" panose="020B0509050203000203" pitchFamily="49" charset="0"/>
              </a:rPr>
              <a:t>support vector machine object with  a </a:t>
            </a:r>
            <a:r>
              <a:rPr lang="en-US" sz="1600" dirty="0" err="1">
                <a:solidFill>
                  <a:srgbClr val="0070C0"/>
                </a:solidFill>
                <a:latin typeface="IBM Plex Mono Text" panose="020B0509050203000203" pitchFamily="49" charset="0"/>
              </a:rPr>
              <a:t>GridSearchCV</a:t>
            </a:r>
            <a:r>
              <a:rPr lang="en-US" sz="1600" dirty="0">
                <a:solidFill>
                  <a:srgbClr val="0070C0"/>
                </a:solidFill>
                <a:latin typeface="IBM Plex Mono Text" panose="020B0509050203000203" pitchFamily="49" charset="0"/>
              </a:rPr>
              <a:t> object </a:t>
            </a:r>
            <a:r>
              <a:rPr lang="en-US" sz="1600" dirty="0" err="1">
                <a:solidFill>
                  <a:srgbClr val="0070C0"/>
                </a:solidFill>
                <a:latin typeface="IBM Plex Mono Text" panose="020B0509050203000203" pitchFamily="49" charset="0"/>
              </a:rPr>
              <a:t>svm_cv</a:t>
            </a:r>
            <a:r>
              <a:rPr lang="en-US" sz="1600" dirty="0">
                <a:solidFill>
                  <a:srgbClr val="0070C0"/>
                </a:solidFill>
                <a:latin typeface="IBM Plex Mono Text" panose="020B0509050203000203" pitchFamily="49" charset="0"/>
              </a:rPr>
              <a:t> with cv = 10</a:t>
            </a:r>
          </a:p>
          <a:p>
            <a:pPr marL="228600" indent="-228600">
              <a:lnSpc>
                <a:spcPct val="90000"/>
              </a:lnSpc>
              <a:spcBef>
                <a:spcPts val="1000"/>
              </a:spcBef>
              <a:buFont typeface="Arial"/>
              <a:buChar char="•"/>
            </a:pPr>
            <a:endParaRPr lang="en-US" sz="1600" dirty="0">
              <a:solidFill>
                <a:srgbClr val="0070C0"/>
              </a:solidFill>
              <a:latin typeface="IBM Plex Mono Text" panose="020B0509050203000203" pitchFamily="49" charset="0"/>
            </a:endParaRPr>
          </a:p>
          <a:p>
            <a:pPr marL="228600" indent="-228600">
              <a:lnSpc>
                <a:spcPct val="90000"/>
              </a:lnSpc>
              <a:spcBef>
                <a:spcPts val="1000"/>
              </a:spcBef>
              <a:buFont typeface="Arial"/>
              <a:buChar char="•"/>
            </a:pPr>
            <a:r>
              <a:rPr lang="en-US" sz="1600" dirty="0">
                <a:solidFill>
                  <a:srgbClr val="0070C0"/>
                </a:solidFill>
                <a:latin typeface="IBM Plex Mono Text" panose="020B0509050203000203" pitchFamily="49" charset="0"/>
              </a:rPr>
              <a:t>Score method - Accuracy: 0.8333333333333334</a:t>
            </a:r>
          </a:p>
        </p:txBody>
      </p:sp>
      <p:pic>
        <p:nvPicPr>
          <p:cNvPr id="5" name="Picture 4">
            <a:extLst>
              <a:ext uri="{FF2B5EF4-FFF2-40B4-BE49-F238E27FC236}">
                <a16:creationId xmlns:a16="http://schemas.microsoft.com/office/drawing/2014/main" id="{FCF045BF-9A66-A24F-FD36-0A4420801A73}"/>
              </a:ext>
            </a:extLst>
          </p:cNvPr>
          <p:cNvPicPr>
            <a:picLocks noChangeAspect="1"/>
          </p:cNvPicPr>
          <p:nvPr/>
        </p:nvPicPr>
        <p:blipFill>
          <a:blip r:embed="rId2"/>
          <a:srcRect r="8310" b="2"/>
          <a:stretch/>
        </p:blipFill>
        <p:spPr>
          <a:xfrm>
            <a:off x="5396459" y="1490095"/>
            <a:ext cx="5957341" cy="5002780"/>
          </a:xfrm>
          <a:prstGeom prst="rect">
            <a:avLst/>
          </a:prstGeom>
          <a:noFill/>
        </p:spPr>
      </p:pic>
    </p:spTree>
    <p:extLst>
      <p:ext uri="{BB962C8B-B14F-4D97-AF65-F5344CB8AC3E}">
        <p14:creationId xmlns:p14="http://schemas.microsoft.com/office/powerpoint/2010/main" val="6016324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0D8406-8448-B2D8-1435-9A1AC5A052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B3C5D1-19A2-51CC-03A8-14F4A41D3803}"/>
              </a:ext>
            </a:extLst>
          </p:cNvPr>
          <p:cNvSpPr>
            <a:spLocks noGrp="1"/>
          </p:cNvSpPr>
          <p:nvPr>
            <p:ph type="title"/>
          </p:nvPr>
        </p:nvSpPr>
        <p:spPr>
          <a:xfrm>
            <a:off x="838200" y="365126"/>
            <a:ext cx="10515600" cy="923330"/>
          </a:xfrm>
        </p:spPr>
        <p:txBody>
          <a:bodyPr anchor="ctr">
            <a:normAutofit/>
          </a:bodyPr>
          <a:lstStyle/>
          <a:p>
            <a:r>
              <a:rPr lang="en-US" sz="2800" dirty="0"/>
              <a:t>Decision Tree Confusion Matrix</a:t>
            </a:r>
          </a:p>
        </p:txBody>
      </p:sp>
      <p:sp>
        <p:nvSpPr>
          <p:cNvPr id="13" name="TextBox 12">
            <a:extLst>
              <a:ext uri="{FF2B5EF4-FFF2-40B4-BE49-F238E27FC236}">
                <a16:creationId xmlns:a16="http://schemas.microsoft.com/office/drawing/2014/main" id="{8AA5B0DB-BA91-4F02-2CC2-2589774C00F4}"/>
              </a:ext>
            </a:extLst>
          </p:cNvPr>
          <p:cNvSpPr txBox="1"/>
          <p:nvPr/>
        </p:nvSpPr>
        <p:spPr>
          <a:xfrm>
            <a:off x="989351" y="2038661"/>
            <a:ext cx="3087974" cy="2028248"/>
          </a:xfrm>
          <a:prstGeom prst="rect">
            <a:avLst/>
          </a:prstGeom>
          <a:noFill/>
        </p:spPr>
        <p:txBody>
          <a:bodyPr wrap="square" rtlCol="0">
            <a:spAutoFit/>
          </a:bodyPr>
          <a:lstStyle/>
          <a:p>
            <a:pPr marL="228600" indent="-228600">
              <a:lnSpc>
                <a:spcPct val="90000"/>
              </a:lnSpc>
              <a:spcBef>
                <a:spcPts val="1000"/>
              </a:spcBef>
              <a:buFont typeface="Arial"/>
              <a:buChar char="•"/>
            </a:pPr>
            <a:r>
              <a:rPr lang="en-US" sz="1600" dirty="0">
                <a:solidFill>
                  <a:srgbClr val="0070C0"/>
                </a:solidFill>
                <a:latin typeface="IBM Plex Mono Text" panose="020B0509050203000203" pitchFamily="49" charset="0"/>
              </a:rPr>
              <a:t>decision tree classifier object with a </a:t>
            </a:r>
            <a:r>
              <a:rPr lang="en-US" sz="1600" dirty="0" err="1">
                <a:solidFill>
                  <a:srgbClr val="0070C0"/>
                </a:solidFill>
                <a:latin typeface="IBM Plex Mono Text" panose="020B0509050203000203" pitchFamily="49" charset="0"/>
              </a:rPr>
              <a:t>GridSearchCV</a:t>
            </a:r>
            <a:r>
              <a:rPr lang="en-US" sz="1600" dirty="0">
                <a:solidFill>
                  <a:srgbClr val="0070C0"/>
                </a:solidFill>
                <a:latin typeface="IBM Plex Mono Text" panose="020B0509050203000203" pitchFamily="49" charset="0"/>
              </a:rPr>
              <a:t> object </a:t>
            </a:r>
            <a:r>
              <a:rPr lang="en-US" sz="1600" dirty="0" err="1">
                <a:solidFill>
                  <a:srgbClr val="0070C0"/>
                </a:solidFill>
                <a:latin typeface="IBM Plex Mono Text" panose="020B0509050203000203" pitchFamily="49" charset="0"/>
              </a:rPr>
              <a:t>tree_cv</a:t>
            </a:r>
            <a:r>
              <a:rPr lang="en-US" sz="1600" dirty="0">
                <a:solidFill>
                  <a:srgbClr val="0070C0"/>
                </a:solidFill>
                <a:latin typeface="IBM Plex Mono Text" panose="020B0509050203000203" pitchFamily="49" charset="0"/>
              </a:rPr>
              <a:t> with cv = 10</a:t>
            </a:r>
          </a:p>
          <a:p>
            <a:pPr marL="228600" indent="-228600">
              <a:lnSpc>
                <a:spcPct val="90000"/>
              </a:lnSpc>
              <a:spcBef>
                <a:spcPts val="1000"/>
              </a:spcBef>
              <a:buFont typeface="Arial"/>
              <a:buChar char="•"/>
            </a:pPr>
            <a:endParaRPr lang="en-US" sz="1600" dirty="0">
              <a:solidFill>
                <a:srgbClr val="0070C0"/>
              </a:solidFill>
              <a:latin typeface="IBM Plex Mono Text" panose="020B0509050203000203" pitchFamily="49" charset="0"/>
            </a:endParaRPr>
          </a:p>
          <a:p>
            <a:pPr marL="228600" indent="-228600">
              <a:lnSpc>
                <a:spcPct val="90000"/>
              </a:lnSpc>
              <a:spcBef>
                <a:spcPts val="1000"/>
              </a:spcBef>
              <a:buFont typeface="Arial"/>
              <a:buChar char="•"/>
            </a:pPr>
            <a:endParaRPr lang="en-US" sz="1600" dirty="0">
              <a:solidFill>
                <a:srgbClr val="0070C0"/>
              </a:solidFill>
              <a:latin typeface="IBM Plex Mono Text" panose="020B0509050203000203" pitchFamily="49" charset="0"/>
            </a:endParaRPr>
          </a:p>
          <a:p>
            <a:pPr marL="228600" indent="-228600">
              <a:lnSpc>
                <a:spcPct val="90000"/>
              </a:lnSpc>
              <a:spcBef>
                <a:spcPts val="1000"/>
              </a:spcBef>
              <a:buFont typeface="Arial"/>
              <a:buChar char="•"/>
            </a:pPr>
            <a:r>
              <a:rPr lang="en-US" sz="1600" dirty="0">
                <a:solidFill>
                  <a:srgbClr val="0070C0"/>
                </a:solidFill>
                <a:latin typeface="IBM Plex Mono Text" panose="020B0509050203000203" pitchFamily="49" charset="0"/>
              </a:rPr>
              <a:t>Score method - Accuracy: 0.8888888888888888</a:t>
            </a:r>
            <a:endParaRPr lang="en-BE" sz="1600" dirty="0">
              <a:solidFill>
                <a:srgbClr val="0070C0"/>
              </a:solidFill>
              <a:latin typeface="IBM Plex Mono Text" panose="020B0509050203000203" pitchFamily="49" charset="0"/>
            </a:endParaRPr>
          </a:p>
        </p:txBody>
      </p:sp>
      <p:pic>
        <p:nvPicPr>
          <p:cNvPr id="5" name="Picture 4">
            <a:extLst>
              <a:ext uri="{FF2B5EF4-FFF2-40B4-BE49-F238E27FC236}">
                <a16:creationId xmlns:a16="http://schemas.microsoft.com/office/drawing/2014/main" id="{136B9FB2-51DB-670F-4FED-3943610B9EA0}"/>
              </a:ext>
            </a:extLst>
          </p:cNvPr>
          <p:cNvPicPr>
            <a:picLocks noChangeAspect="1"/>
          </p:cNvPicPr>
          <p:nvPr/>
        </p:nvPicPr>
        <p:blipFill>
          <a:blip r:embed="rId2"/>
          <a:stretch>
            <a:fillRect/>
          </a:stretch>
        </p:blipFill>
        <p:spPr>
          <a:xfrm>
            <a:off x="4482059" y="1438358"/>
            <a:ext cx="6430780" cy="4872235"/>
          </a:xfrm>
          <a:prstGeom prst="rect">
            <a:avLst/>
          </a:prstGeom>
        </p:spPr>
      </p:pic>
    </p:spTree>
    <p:extLst>
      <p:ext uri="{BB962C8B-B14F-4D97-AF65-F5344CB8AC3E}">
        <p14:creationId xmlns:p14="http://schemas.microsoft.com/office/powerpoint/2010/main" val="10330268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032374-F552-BEBA-23FD-63C185DB07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8C6704-EAF1-78AC-907B-BFF9A23BCEF0}"/>
              </a:ext>
            </a:extLst>
          </p:cNvPr>
          <p:cNvSpPr>
            <a:spLocks noGrp="1"/>
          </p:cNvSpPr>
          <p:nvPr>
            <p:ph type="title"/>
          </p:nvPr>
        </p:nvSpPr>
        <p:spPr>
          <a:xfrm>
            <a:off x="838200" y="365126"/>
            <a:ext cx="10515600" cy="923330"/>
          </a:xfrm>
        </p:spPr>
        <p:txBody>
          <a:bodyPr anchor="ctr">
            <a:normAutofit/>
          </a:bodyPr>
          <a:lstStyle/>
          <a:p>
            <a:r>
              <a:rPr lang="en-US" sz="2800" dirty="0"/>
              <a:t> K Nearest Neighbors Confusion Matrix</a:t>
            </a:r>
          </a:p>
        </p:txBody>
      </p:sp>
      <p:sp>
        <p:nvSpPr>
          <p:cNvPr id="13" name="TextBox 12">
            <a:extLst>
              <a:ext uri="{FF2B5EF4-FFF2-40B4-BE49-F238E27FC236}">
                <a16:creationId xmlns:a16="http://schemas.microsoft.com/office/drawing/2014/main" id="{BFC6DBE0-7FC2-3E7B-79F4-F853C0681FE0}"/>
              </a:ext>
            </a:extLst>
          </p:cNvPr>
          <p:cNvSpPr txBox="1"/>
          <p:nvPr/>
        </p:nvSpPr>
        <p:spPr>
          <a:xfrm>
            <a:off x="989351" y="2038661"/>
            <a:ext cx="3087974" cy="2028248"/>
          </a:xfrm>
          <a:prstGeom prst="rect">
            <a:avLst/>
          </a:prstGeom>
          <a:noFill/>
        </p:spPr>
        <p:txBody>
          <a:bodyPr wrap="square" rtlCol="0">
            <a:spAutoFit/>
          </a:bodyPr>
          <a:lstStyle/>
          <a:p>
            <a:pPr marL="228600" indent="-228600">
              <a:lnSpc>
                <a:spcPct val="90000"/>
              </a:lnSpc>
              <a:spcBef>
                <a:spcPts val="1000"/>
              </a:spcBef>
              <a:buFont typeface="Arial"/>
              <a:buChar char="•"/>
            </a:pPr>
            <a:r>
              <a:rPr lang="en-US" sz="1600" dirty="0">
                <a:solidFill>
                  <a:srgbClr val="0070C0"/>
                </a:solidFill>
                <a:latin typeface="IBM Plex Mono Text" panose="020B0509050203000203" pitchFamily="49" charset="0"/>
              </a:rPr>
              <a:t> k nearest neighbors object with a </a:t>
            </a:r>
            <a:r>
              <a:rPr lang="en-US" sz="1600" dirty="0" err="1">
                <a:solidFill>
                  <a:srgbClr val="0070C0"/>
                </a:solidFill>
                <a:latin typeface="IBM Plex Mono Text" panose="020B0509050203000203" pitchFamily="49" charset="0"/>
              </a:rPr>
              <a:t>GridSearchCV</a:t>
            </a:r>
            <a:r>
              <a:rPr lang="en-US" sz="1600" dirty="0">
                <a:solidFill>
                  <a:srgbClr val="0070C0"/>
                </a:solidFill>
                <a:latin typeface="IBM Plex Mono Text" panose="020B0509050203000203" pitchFamily="49" charset="0"/>
              </a:rPr>
              <a:t> object </a:t>
            </a:r>
            <a:r>
              <a:rPr lang="en-US" sz="1600" dirty="0" err="1">
                <a:solidFill>
                  <a:srgbClr val="0070C0"/>
                </a:solidFill>
                <a:latin typeface="IBM Plex Mono Text" panose="020B0509050203000203" pitchFamily="49" charset="0"/>
              </a:rPr>
              <a:t>knn_cv</a:t>
            </a:r>
            <a:r>
              <a:rPr lang="en-US" sz="1600" dirty="0">
                <a:solidFill>
                  <a:srgbClr val="0070C0"/>
                </a:solidFill>
                <a:latin typeface="IBM Plex Mono Text" panose="020B0509050203000203" pitchFamily="49" charset="0"/>
              </a:rPr>
              <a:t> with cv = 10</a:t>
            </a:r>
          </a:p>
          <a:p>
            <a:pPr marL="228600" indent="-228600">
              <a:lnSpc>
                <a:spcPct val="90000"/>
              </a:lnSpc>
              <a:spcBef>
                <a:spcPts val="1000"/>
              </a:spcBef>
              <a:buFont typeface="Arial"/>
              <a:buChar char="•"/>
            </a:pPr>
            <a:endParaRPr lang="en-US" sz="1600" dirty="0">
              <a:solidFill>
                <a:srgbClr val="0070C0"/>
              </a:solidFill>
              <a:latin typeface="IBM Plex Mono Text" panose="020B0509050203000203" pitchFamily="49" charset="0"/>
            </a:endParaRPr>
          </a:p>
          <a:p>
            <a:pPr marL="228600" indent="-228600">
              <a:lnSpc>
                <a:spcPct val="90000"/>
              </a:lnSpc>
              <a:spcBef>
                <a:spcPts val="1000"/>
              </a:spcBef>
              <a:buFont typeface="Arial"/>
              <a:buChar char="•"/>
            </a:pPr>
            <a:endParaRPr lang="en-US" sz="1600" dirty="0">
              <a:solidFill>
                <a:srgbClr val="0070C0"/>
              </a:solidFill>
              <a:latin typeface="IBM Plex Mono Text" panose="020B0509050203000203" pitchFamily="49" charset="0"/>
            </a:endParaRPr>
          </a:p>
          <a:p>
            <a:pPr marL="228600" indent="-228600">
              <a:lnSpc>
                <a:spcPct val="90000"/>
              </a:lnSpc>
              <a:spcBef>
                <a:spcPts val="1000"/>
              </a:spcBef>
              <a:buFont typeface="Arial"/>
              <a:buChar char="•"/>
            </a:pPr>
            <a:r>
              <a:rPr lang="en-US" sz="1600" dirty="0">
                <a:solidFill>
                  <a:srgbClr val="0070C0"/>
                </a:solidFill>
                <a:latin typeface="IBM Plex Mono Text" panose="020B0509050203000203" pitchFamily="49" charset="0"/>
              </a:rPr>
              <a:t>Score method - Accuracy: 0.8333333333333334</a:t>
            </a:r>
            <a:endParaRPr lang="en-BE" sz="1600" dirty="0">
              <a:solidFill>
                <a:srgbClr val="0070C0"/>
              </a:solidFill>
              <a:latin typeface="IBM Plex Mono Text" panose="020B0509050203000203" pitchFamily="49" charset="0"/>
            </a:endParaRPr>
          </a:p>
        </p:txBody>
      </p:sp>
      <p:sp>
        <p:nvSpPr>
          <p:cNvPr id="3" name="Rectangle 1">
            <a:extLst>
              <a:ext uri="{FF2B5EF4-FFF2-40B4-BE49-F238E27FC236}">
                <a16:creationId xmlns:a16="http://schemas.microsoft.com/office/drawing/2014/main" id="{1DA01399-9012-415B-66E4-05D8BD7D80B8}"/>
              </a:ext>
            </a:extLst>
          </p:cNvPr>
          <p:cNvSpPr>
            <a:spLocks noChangeArrowheads="1"/>
          </p:cNvSpPr>
          <p:nvPr/>
        </p:nvSpPr>
        <p:spPr bwMode="auto">
          <a:xfrm>
            <a:off x="0" y="0"/>
            <a:ext cx="12192000" cy="4572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BE" altLang="en-BE" sz="900" b="0" i="0" u="none" strike="noStrike" cap="none" normalizeH="0" baseline="0">
                <a:ln>
                  <a:noFill/>
                </a:ln>
                <a:solidFill>
                  <a:schemeClr val="tx1"/>
                </a:solidFill>
                <a:effectLst/>
                <a:latin typeface="var(--jp-code-font-family)"/>
              </a:rPr>
              <a:t>0.8888888888888888</a:t>
            </a:r>
            <a:r>
              <a:rPr kumimoji="0" lang="en-BE" altLang="en-BE" sz="800" b="0" i="0" u="none" strike="noStrike" cap="none" normalizeH="0" baseline="0">
                <a:ln>
                  <a:noFill/>
                </a:ln>
                <a:solidFill>
                  <a:schemeClr val="tx1"/>
                </a:solidFill>
                <a:effectLst/>
              </a:rPr>
              <a:t> </a:t>
            </a:r>
            <a:endParaRPr kumimoji="0" lang="en-BE" altLang="en-BE" sz="1800" b="0" i="0" u="none" strike="noStrike" cap="none" normalizeH="0" baseline="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84C0D2F9-BFAC-F0CD-90B9-B3E33BAFDA29}"/>
              </a:ext>
            </a:extLst>
          </p:cNvPr>
          <p:cNvPicPr>
            <a:picLocks noChangeAspect="1"/>
          </p:cNvPicPr>
          <p:nvPr/>
        </p:nvPicPr>
        <p:blipFill>
          <a:blip r:embed="rId2"/>
          <a:stretch>
            <a:fillRect/>
          </a:stretch>
        </p:blipFill>
        <p:spPr>
          <a:xfrm>
            <a:off x="4261266" y="1288456"/>
            <a:ext cx="6323175" cy="5112739"/>
          </a:xfrm>
          <a:prstGeom prst="rect">
            <a:avLst/>
          </a:prstGeom>
        </p:spPr>
      </p:pic>
    </p:spTree>
    <p:extLst>
      <p:ext uri="{BB962C8B-B14F-4D97-AF65-F5344CB8AC3E}">
        <p14:creationId xmlns:p14="http://schemas.microsoft.com/office/powerpoint/2010/main" val="357290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33926" y="304965"/>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3259155"/>
            <a:ext cx="7068725" cy="2870183"/>
          </a:xfrm>
        </p:spPr>
        <p:txBody>
          <a:bodyPr>
            <a:noAutofit/>
          </a:bodyPr>
          <a:lstStyle/>
          <a:p>
            <a:r>
              <a:rPr lang="en-US" sz="2000" dirty="0"/>
              <a:t>Data Collection and Wrangling</a:t>
            </a:r>
          </a:p>
          <a:p>
            <a:r>
              <a:rPr lang="en-US" sz="2000" dirty="0"/>
              <a:t>Data Exploration</a:t>
            </a:r>
          </a:p>
          <a:p>
            <a:pPr lvl="1"/>
            <a:r>
              <a:rPr lang="en-US" sz="2000" dirty="0"/>
              <a:t>Data Analysis with SQL</a:t>
            </a:r>
          </a:p>
          <a:p>
            <a:pPr lvl="1"/>
            <a:r>
              <a:rPr lang="en-US" sz="2000" dirty="0"/>
              <a:t>Statistical Analysis</a:t>
            </a:r>
          </a:p>
          <a:p>
            <a:pPr lvl="1"/>
            <a:r>
              <a:rPr lang="en-US" sz="2000" dirty="0"/>
              <a:t>Data Visualization</a:t>
            </a:r>
          </a:p>
          <a:p>
            <a:r>
              <a:rPr lang="en-US" sz="2000" dirty="0"/>
              <a:t>Build, evaluate and refine predictive models for more exciting insights</a:t>
            </a:r>
          </a:p>
          <a:p>
            <a:r>
              <a:rPr lang="en-US" sz="2000" dirty="0"/>
              <a:t>Present and discuss analysis results</a:t>
            </a: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594022" y="3062527"/>
            <a:ext cx="2691052" cy="2691052"/>
          </a:xfrm>
          <a:prstGeom prst="rect">
            <a:avLst/>
          </a:prstGeom>
        </p:spPr>
      </p:pic>
      <p:sp>
        <p:nvSpPr>
          <p:cNvPr id="4" name="TextBox 3">
            <a:extLst>
              <a:ext uri="{FF2B5EF4-FFF2-40B4-BE49-F238E27FC236}">
                <a16:creationId xmlns:a16="http://schemas.microsoft.com/office/drawing/2014/main" id="{9BD463D5-5642-E1A7-4739-378992CD0B47}"/>
              </a:ext>
            </a:extLst>
          </p:cNvPr>
          <p:cNvSpPr txBox="1"/>
          <p:nvPr/>
        </p:nvSpPr>
        <p:spPr>
          <a:xfrm>
            <a:off x="1157288" y="1502680"/>
            <a:ext cx="9440690" cy="1446550"/>
          </a:xfrm>
          <a:prstGeom prst="rect">
            <a:avLst/>
          </a:prstGeom>
          <a:noFill/>
        </p:spPr>
        <p:txBody>
          <a:bodyPr wrap="square" rtlCol="0">
            <a:spAutoFit/>
          </a:bodyPr>
          <a:lstStyle/>
          <a:p>
            <a:pPr marL="285750" indent="-285750">
              <a:buFont typeface="Arial" panose="020B0604020202020204" pitchFamily="34" charset="0"/>
              <a:buChar char="•"/>
            </a:pPr>
            <a:r>
              <a:rPr lang="en-US" sz="2200" dirty="0">
                <a:solidFill>
                  <a:srgbClr val="0070C0"/>
                </a:solidFill>
                <a:latin typeface="IBM Plex Mono Text" panose="020B0509050203000203" pitchFamily="49" charset="0"/>
              </a:rPr>
              <a:t>We are in the era of space exploitation</a:t>
            </a:r>
          </a:p>
          <a:p>
            <a:pPr marL="285750" indent="-285750">
              <a:buFont typeface="Arial" panose="020B0604020202020204" pitchFamily="34" charset="0"/>
              <a:buChar char="•"/>
            </a:pPr>
            <a:r>
              <a:rPr lang="en-US" sz="2200" dirty="0">
                <a:solidFill>
                  <a:srgbClr val="0070C0"/>
                </a:solidFill>
                <a:latin typeface="IBM Plex Mono Text" panose="020B0509050203000203" pitchFamily="49" charset="0"/>
              </a:rPr>
              <a:t>The SpaceX Falcon 9 has one major advantage over its competitors: the reusability of its first stage.</a:t>
            </a:r>
          </a:p>
          <a:p>
            <a:pPr marL="285750" indent="-285750">
              <a:buFont typeface="Arial" panose="020B0604020202020204" pitchFamily="34" charset="0"/>
              <a:buChar char="•"/>
            </a:pPr>
            <a:r>
              <a:rPr lang="en-US" sz="2200" dirty="0">
                <a:solidFill>
                  <a:srgbClr val="0070C0"/>
                </a:solidFill>
                <a:latin typeface="IBM Plex Mono Text" panose="020B0509050203000203" pitchFamily="49" charset="0"/>
              </a:rPr>
              <a:t>We present an analysis of the various SpaceX Falcon9 first-stage landings</a:t>
            </a:r>
            <a:endParaRPr lang="en-BE" sz="2200" dirty="0">
              <a:solidFill>
                <a:srgbClr val="0070C0"/>
              </a:solidFill>
              <a:latin typeface="IBM Plex Mono Text" panose="020B0509050203000203" pitchFamily="49" charset="0"/>
            </a:endParaRPr>
          </a:p>
        </p:txBody>
      </p:sp>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70021" y="365125"/>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408560" y="2262036"/>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3705935" y="1528763"/>
            <a:ext cx="7647865" cy="48006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t>Companies are making space travel affordable for everyone</a:t>
            </a:r>
          </a:p>
          <a:p>
            <a:r>
              <a:rPr lang="en-US" sz="2200" dirty="0"/>
              <a:t>This is still very expensive and can cost up to 165 million dollars</a:t>
            </a:r>
          </a:p>
          <a:p>
            <a:r>
              <a:rPr lang="en-US" sz="2200" dirty="0"/>
              <a:t>Among them, The Falcon9 of SpaceX seems to be the most interesting and least expensive, 62 million dollars</a:t>
            </a:r>
          </a:p>
          <a:p>
            <a:r>
              <a:rPr lang="en-US" sz="2200" dirty="0"/>
              <a:t>This is because SpaceX manages to reuse the first stage</a:t>
            </a:r>
          </a:p>
          <a:p>
            <a:r>
              <a:rPr lang="en-US" sz="2200" dirty="0"/>
              <a:t>As Data scientist we will work on a new rocket company, </a:t>
            </a:r>
            <a:r>
              <a:rPr lang="en-US" sz="2200" dirty="0" err="1"/>
              <a:t>SpaceY</a:t>
            </a:r>
            <a:r>
              <a:rPr lang="en-US" sz="2200" dirty="0"/>
              <a:t>, which will compete with SpaceX</a:t>
            </a:r>
          </a:p>
          <a:p>
            <a:pPr lvl="1"/>
            <a:r>
              <a:rPr lang="en-US" sz="1800" dirty="0"/>
              <a:t>Analyze different missions from different launch sites</a:t>
            </a:r>
          </a:p>
          <a:p>
            <a:pPr lvl="1"/>
            <a:r>
              <a:rPr lang="en-US" sz="1800" dirty="0"/>
              <a:t>Analyze landing success/failure rates for these launches</a:t>
            </a:r>
          </a:p>
          <a:p>
            <a:pPr lvl="1"/>
            <a:r>
              <a:rPr lang="en-US" sz="1800" dirty="0"/>
              <a:t>Determine, using Machine Learning techniques, whether the first stage will land correctly and can be reused.</a:t>
            </a:r>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782053" y="376642"/>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4285075" y="2927468"/>
            <a:ext cx="7068725" cy="2757488"/>
          </a:xfrm>
        </p:spPr>
        <p:txBody>
          <a:bodyPr>
            <a:normAutofit/>
          </a:bodyPr>
          <a:lstStyle/>
          <a:p>
            <a:r>
              <a:rPr lang="en-US" sz="2200" dirty="0"/>
              <a:t>Data collection</a:t>
            </a:r>
          </a:p>
          <a:p>
            <a:r>
              <a:rPr lang="en-US" sz="2200" dirty="0"/>
              <a:t>Data preprocessing</a:t>
            </a:r>
          </a:p>
          <a:p>
            <a:r>
              <a:rPr lang="en-US" sz="2200" dirty="0"/>
              <a:t>Data modeling</a:t>
            </a:r>
          </a:p>
          <a:p>
            <a:r>
              <a:rPr lang="en-US" sz="2200"/>
              <a:t>Model Training and Evaluation</a:t>
            </a:r>
          </a:p>
          <a:p>
            <a:endParaRPr lang="en-US" sz="2200" dirty="0"/>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782053" y="2708922"/>
            <a:ext cx="3194581" cy="3194581"/>
          </a:xfrm>
          <a:prstGeom prst="rect">
            <a:avLst/>
          </a:prstGeom>
        </p:spPr>
      </p:pic>
      <p:sp>
        <p:nvSpPr>
          <p:cNvPr id="4" name="TextBox 3">
            <a:extLst>
              <a:ext uri="{FF2B5EF4-FFF2-40B4-BE49-F238E27FC236}">
                <a16:creationId xmlns:a16="http://schemas.microsoft.com/office/drawing/2014/main" id="{CCCF7135-EC2E-3540-6D3F-230F75BA5D58}"/>
              </a:ext>
            </a:extLst>
          </p:cNvPr>
          <p:cNvSpPr txBox="1"/>
          <p:nvPr/>
        </p:nvSpPr>
        <p:spPr>
          <a:xfrm>
            <a:off x="1065797" y="1443792"/>
            <a:ext cx="10344150" cy="1107996"/>
          </a:xfrm>
          <a:prstGeom prst="rect">
            <a:avLst/>
          </a:prstGeom>
          <a:noFill/>
        </p:spPr>
        <p:txBody>
          <a:bodyPr wrap="square" rtlCol="0">
            <a:spAutoFit/>
          </a:bodyPr>
          <a:lstStyle/>
          <a:p>
            <a:pPr marL="342900" indent="-342900">
              <a:buFont typeface="Arial" panose="020B0604020202020204" pitchFamily="34" charset="0"/>
              <a:buChar char="•"/>
            </a:pPr>
            <a:r>
              <a:rPr lang="en-US" sz="2200" dirty="0">
                <a:solidFill>
                  <a:srgbClr val="0070C0"/>
                </a:solidFill>
                <a:latin typeface="IBM Plex Mono Text" panose="020B0509050203000203" pitchFamily="49" charset="0"/>
              </a:rPr>
              <a:t>To carry out this analysis, we will use an approach based on Machine Learning techniques.</a:t>
            </a:r>
          </a:p>
          <a:p>
            <a:pPr marL="342900" indent="-342900">
              <a:buFont typeface="Arial" panose="020B0604020202020204" pitchFamily="34" charset="0"/>
              <a:buChar char="•"/>
            </a:pPr>
            <a:r>
              <a:rPr lang="en-US" sz="2200" dirty="0">
                <a:solidFill>
                  <a:srgbClr val="0070C0"/>
                </a:solidFill>
                <a:latin typeface="IBM Plex Mono Text" panose="020B0509050203000203" pitchFamily="49" charset="0"/>
              </a:rPr>
              <a:t>This includes:</a:t>
            </a:r>
            <a:endParaRPr lang="en-BE" sz="2200" dirty="0">
              <a:solidFill>
                <a:srgbClr val="0070C0"/>
              </a:solidFill>
              <a:latin typeface="IBM Plex Mono Text" panose="020B0509050203000203" pitchFamily="49" charset="0"/>
            </a:endParaRPr>
          </a:p>
        </p:txBody>
      </p:sp>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838200" y="365125"/>
            <a:ext cx="10515600" cy="1325563"/>
          </a:xfrm>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2"/>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1C06A9-9EEE-E5C0-082C-9B17E478AB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941AE5-D8FF-3595-6455-D9A9FCB2D591}"/>
              </a:ext>
            </a:extLst>
          </p:cNvPr>
          <p:cNvSpPr>
            <a:spLocks noGrp="1"/>
          </p:cNvSpPr>
          <p:nvPr>
            <p:ph type="title"/>
          </p:nvPr>
        </p:nvSpPr>
        <p:spPr>
          <a:xfrm>
            <a:off x="838200" y="365125"/>
            <a:ext cx="10515600" cy="1325563"/>
          </a:xfrm>
        </p:spPr>
        <p:txBody>
          <a:bodyPr anchor="ctr">
            <a:normAutofit/>
          </a:bodyPr>
          <a:lstStyle/>
          <a:p>
            <a:r>
              <a:rPr lang="en-US"/>
              <a:t>DATA COLLECTION AND WRANGLING</a:t>
            </a:r>
          </a:p>
        </p:txBody>
      </p:sp>
      <p:sp>
        <p:nvSpPr>
          <p:cNvPr id="9" name="Content Placeholder 8">
            <a:extLst>
              <a:ext uri="{FF2B5EF4-FFF2-40B4-BE49-F238E27FC236}">
                <a16:creationId xmlns:a16="http://schemas.microsoft.com/office/drawing/2014/main" id="{0274C080-41E5-CB00-E42E-599E61304AAF}"/>
              </a:ext>
            </a:extLst>
          </p:cNvPr>
          <p:cNvSpPr>
            <a:spLocks noGrp="1"/>
          </p:cNvSpPr>
          <p:nvPr>
            <p:ph sz="half" idx="1"/>
          </p:nvPr>
        </p:nvSpPr>
        <p:spPr>
          <a:xfrm>
            <a:off x="553387" y="1825625"/>
            <a:ext cx="4648200" cy="4351338"/>
          </a:xfrm>
        </p:spPr>
        <p:txBody>
          <a:bodyPr>
            <a:normAutofit/>
          </a:bodyPr>
          <a:lstStyle/>
          <a:p>
            <a:r>
              <a:rPr lang="en-US" sz="2400" dirty="0"/>
              <a:t>Request to the SpaceX API</a:t>
            </a:r>
          </a:p>
          <a:p>
            <a:r>
              <a:rPr lang="en-US" sz="2400" b="0" i="0" dirty="0">
                <a:effectLst/>
              </a:rPr>
              <a:t>Clean the requested data</a:t>
            </a:r>
          </a:p>
          <a:p>
            <a:endParaRPr lang="en-US" sz="2000" dirty="0"/>
          </a:p>
          <a:p>
            <a:pPr lvl="1"/>
            <a:endParaRPr lang="en-US" b="0" i="0" dirty="0">
              <a:effectLst/>
            </a:endParaRPr>
          </a:p>
          <a:p>
            <a:pPr marL="914400" lvl="2" indent="0">
              <a:buNone/>
            </a:pPr>
            <a:endParaRPr lang="en-US" sz="2800" dirty="0"/>
          </a:p>
          <a:p>
            <a:pPr lvl="1"/>
            <a:endParaRPr lang="en-US" sz="2800" dirty="0"/>
          </a:p>
          <a:p>
            <a:endParaRPr lang="en-US" dirty="0"/>
          </a:p>
          <a:p>
            <a:endParaRPr lang="en-BE" dirty="0"/>
          </a:p>
        </p:txBody>
      </p:sp>
      <p:pic>
        <p:nvPicPr>
          <p:cNvPr id="4" name="Picture 3">
            <a:extLst>
              <a:ext uri="{FF2B5EF4-FFF2-40B4-BE49-F238E27FC236}">
                <a16:creationId xmlns:a16="http://schemas.microsoft.com/office/drawing/2014/main" id="{1F91880F-F7C3-CDF5-4C0B-E6447C036DB1}"/>
              </a:ext>
            </a:extLst>
          </p:cNvPr>
          <p:cNvPicPr>
            <a:picLocks noChangeAspect="1"/>
          </p:cNvPicPr>
          <p:nvPr/>
        </p:nvPicPr>
        <p:blipFill>
          <a:blip r:embed="rId3"/>
          <a:srcRect l="313" r="39253" b="-1"/>
          <a:stretch/>
        </p:blipFill>
        <p:spPr>
          <a:xfrm>
            <a:off x="5201587" y="1825625"/>
            <a:ext cx="6152213" cy="4351338"/>
          </a:xfrm>
          <a:prstGeom prst="rect">
            <a:avLst/>
          </a:prstGeom>
          <a:noFill/>
        </p:spPr>
      </p:pic>
    </p:spTree>
    <p:extLst>
      <p:ext uri="{BB962C8B-B14F-4D97-AF65-F5344CB8AC3E}">
        <p14:creationId xmlns:p14="http://schemas.microsoft.com/office/powerpoint/2010/main" val="2809598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A5EFF6-24D3-A859-AF6A-2244E1EB1B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386A9C-6BF0-3CDD-0243-EF59BC495E74}"/>
              </a:ext>
            </a:extLst>
          </p:cNvPr>
          <p:cNvSpPr>
            <a:spLocks noGrp="1"/>
          </p:cNvSpPr>
          <p:nvPr>
            <p:ph type="title"/>
          </p:nvPr>
        </p:nvSpPr>
        <p:spPr>
          <a:xfrm>
            <a:off x="838200" y="365125"/>
            <a:ext cx="10515600" cy="1325563"/>
          </a:xfrm>
        </p:spPr>
        <p:txBody>
          <a:bodyPr anchor="ctr">
            <a:normAutofit/>
          </a:bodyPr>
          <a:lstStyle/>
          <a:p>
            <a:r>
              <a:rPr lang="en-US"/>
              <a:t>DATA COLLECTION AND WRANGLING</a:t>
            </a:r>
          </a:p>
        </p:txBody>
      </p:sp>
      <p:sp>
        <p:nvSpPr>
          <p:cNvPr id="9" name="Content Placeholder 8">
            <a:extLst>
              <a:ext uri="{FF2B5EF4-FFF2-40B4-BE49-F238E27FC236}">
                <a16:creationId xmlns:a16="http://schemas.microsoft.com/office/drawing/2014/main" id="{1FFAC410-957C-297A-DFC0-9414EE94F1EF}"/>
              </a:ext>
            </a:extLst>
          </p:cNvPr>
          <p:cNvSpPr>
            <a:spLocks noGrp="1"/>
          </p:cNvSpPr>
          <p:nvPr>
            <p:ph sz="half" idx="1"/>
          </p:nvPr>
        </p:nvSpPr>
        <p:spPr>
          <a:xfrm>
            <a:off x="553387" y="1551911"/>
            <a:ext cx="3583898" cy="4351338"/>
          </a:xfrm>
        </p:spPr>
        <p:txBody>
          <a:bodyPr>
            <a:normAutofit/>
          </a:bodyPr>
          <a:lstStyle/>
          <a:p>
            <a:r>
              <a:rPr lang="en-US" sz="2400" dirty="0"/>
              <a:t>Data Wrangling:</a:t>
            </a:r>
          </a:p>
          <a:p>
            <a:pPr lvl="1"/>
            <a:r>
              <a:rPr lang="en-US" sz="2000" dirty="0"/>
              <a:t>To find some patterns in the data</a:t>
            </a:r>
          </a:p>
          <a:p>
            <a:pPr lvl="1"/>
            <a:r>
              <a:rPr lang="en-US" sz="2000" dirty="0"/>
              <a:t> To determine what would be the label for training supervised models.</a:t>
            </a:r>
          </a:p>
          <a:p>
            <a:pPr lvl="1"/>
            <a:endParaRPr lang="en-US" b="0" i="0" dirty="0">
              <a:effectLst/>
            </a:endParaRPr>
          </a:p>
          <a:p>
            <a:pPr marL="914400" lvl="2" indent="0">
              <a:buNone/>
            </a:pPr>
            <a:endParaRPr lang="en-US" sz="2800" dirty="0"/>
          </a:p>
          <a:p>
            <a:pPr lvl="1"/>
            <a:endParaRPr lang="en-US" sz="2800" dirty="0"/>
          </a:p>
          <a:p>
            <a:endParaRPr lang="en-US" dirty="0"/>
          </a:p>
          <a:p>
            <a:endParaRPr lang="en-BE" dirty="0"/>
          </a:p>
        </p:txBody>
      </p:sp>
      <p:pic>
        <p:nvPicPr>
          <p:cNvPr id="5" name="Picture 4">
            <a:extLst>
              <a:ext uri="{FF2B5EF4-FFF2-40B4-BE49-F238E27FC236}">
                <a16:creationId xmlns:a16="http://schemas.microsoft.com/office/drawing/2014/main" id="{E401C9C1-2479-6526-726A-F58A01202A44}"/>
              </a:ext>
            </a:extLst>
          </p:cNvPr>
          <p:cNvPicPr>
            <a:picLocks noChangeAspect="1"/>
          </p:cNvPicPr>
          <p:nvPr/>
        </p:nvPicPr>
        <p:blipFill>
          <a:blip r:embed="rId3"/>
          <a:stretch>
            <a:fillRect/>
          </a:stretch>
        </p:blipFill>
        <p:spPr>
          <a:xfrm>
            <a:off x="4416979" y="1825625"/>
            <a:ext cx="7335310" cy="3803910"/>
          </a:xfrm>
          <a:prstGeom prst="rect">
            <a:avLst/>
          </a:prstGeom>
        </p:spPr>
      </p:pic>
    </p:spTree>
    <p:extLst>
      <p:ext uri="{BB962C8B-B14F-4D97-AF65-F5344CB8AC3E}">
        <p14:creationId xmlns:p14="http://schemas.microsoft.com/office/powerpoint/2010/main" val="3783206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23B23C-CABB-1F07-42D5-E3FC4DFB48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9EFD73-1917-82AD-6D9A-4E63F9DC6726}"/>
              </a:ext>
            </a:extLst>
          </p:cNvPr>
          <p:cNvSpPr>
            <a:spLocks noGrp="1"/>
          </p:cNvSpPr>
          <p:nvPr>
            <p:ph type="title"/>
          </p:nvPr>
        </p:nvSpPr>
        <p:spPr>
          <a:xfrm>
            <a:off x="838200" y="365126"/>
            <a:ext cx="10515600" cy="998980"/>
          </a:xfrm>
        </p:spPr>
        <p:txBody>
          <a:bodyPr>
            <a:normAutofit fontScale="90000"/>
          </a:bodyPr>
          <a:lstStyle/>
          <a:p>
            <a:r>
              <a:rPr lang="en-US" sz="3600" dirty="0"/>
              <a:t>INTERACTIVE VISUAL ANALYTICS METHODOLOGY</a:t>
            </a:r>
          </a:p>
        </p:txBody>
      </p:sp>
      <p:sp>
        <p:nvSpPr>
          <p:cNvPr id="9" name="Content Placeholder 8">
            <a:extLst>
              <a:ext uri="{FF2B5EF4-FFF2-40B4-BE49-F238E27FC236}">
                <a16:creationId xmlns:a16="http://schemas.microsoft.com/office/drawing/2014/main" id="{5D176864-0BBF-A3C1-EF6F-D7831856BE74}"/>
              </a:ext>
            </a:extLst>
          </p:cNvPr>
          <p:cNvSpPr>
            <a:spLocks noGrp="1"/>
          </p:cNvSpPr>
          <p:nvPr>
            <p:ph sz="half" idx="1"/>
          </p:nvPr>
        </p:nvSpPr>
        <p:spPr>
          <a:xfrm>
            <a:off x="959370" y="1825625"/>
            <a:ext cx="9308892" cy="4351338"/>
          </a:xfrm>
        </p:spPr>
        <p:txBody>
          <a:bodyPr>
            <a:normAutofit fontScale="77500" lnSpcReduction="20000"/>
          </a:bodyPr>
          <a:lstStyle/>
          <a:p>
            <a:pPr marL="0" indent="0">
              <a:buNone/>
            </a:pPr>
            <a:r>
              <a:rPr lang="en-US" dirty="0"/>
              <a:t>To visualize the data we used:</a:t>
            </a:r>
          </a:p>
          <a:p>
            <a:r>
              <a:rPr lang="en-US" b="1" i="0" dirty="0">
                <a:effectLst/>
                <a:latin typeface="system-ui"/>
              </a:rPr>
              <a:t>Line Plot: </a:t>
            </a:r>
            <a:r>
              <a:rPr lang="en-US" b="0" i="0" dirty="0">
                <a:effectLst/>
                <a:latin typeface="system-ui"/>
              </a:rPr>
              <a:t>A line plot displays the relationship between two continuous variables over a continuous interval, showing the trend or pattern of the data</a:t>
            </a:r>
          </a:p>
          <a:p>
            <a:pPr marL="0" indent="0">
              <a:buNone/>
            </a:pPr>
            <a:endParaRPr lang="en-US" b="0" i="0" dirty="0">
              <a:effectLst/>
              <a:latin typeface="system-ui"/>
            </a:endParaRPr>
          </a:p>
          <a:p>
            <a:r>
              <a:rPr lang="en-US" b="1" i="0" dirty="0">
                <a:effectLst/>
                <a:latin typeface="system-ui"/>
              </a:rPr>
              <a:t>Scatter Plot: </a:t>
            </a:r>
            <a:r>
              <a:rPr lang="en-US" b="0" i="0" dirty="0">
                <a:effectLst/>
                <a:latin typeface="system-ui"/>
              </a:rPr>
              <a:t>A scatter plot visualizes the relationship between two continuous variables, displaying individual data points as dots on a two-dimensional plane, allowing for the examination of patterns, clusters, and correlations</a:t>
            </a:r>
          </a:p>
          <a:p>
            <a:pPr marL="0" indent="0">
              <a:buNone/>
            </a:pPr>
            <a:endParaRPr lang="en-US" b="0" i="0" dirty="0">
              <a:effectLst/>
              <a:latin typeface="system-ui"/>
            </a:endParaRPr>
          </a:p>
          <a:p>
            <a:r>
              <a:rPr lang="en-US" b="1" i="0" dirty="0">
                <a:effectLst/>
                <a:latin typeface="system-ui"/>
              </a:rPr>
              <a:t>Bar Plot: </a:t>
            </a:r>
            <a:r>
              <a:rPr lang="en-US" b="0" i="0" dirty="0">
                <a:effectLst/>
                <a:latin typeface="system-ui"/>
              </a:rPr>
              <a:t>A bar plot represents categorical data with rectangular bars, where the height of each bar corresponds to the value of a specific category, making it suitable for comparing values across different categories</a:t>
            </a:r>
          </a:p>
          <a:p>
            <a:pPr marL="0" indent="0">
              <a:buNone/>
            </a:pPr>
            <a:endParaRPr lang="en-US" b="0" i="0" dirty="0">
              <a:effectLst/>
              <a:latin typeface="system-ui"/>
            </a:endParaRPr>
          </a:p>
          <a:p>
            <a:r>
              <a:rPr lang="en-US" b="1" i="0" dirty="0">
                <a:effectLst/>
                <a:latin typeface="system-ui"/>
              </a:rPr>
              <a:t>Pie Chart: </a:t>
            </a:r>
            <a:r>
              <a:rPr lang="en-US" b="0" i="0" dirty="0">
                <a:effectLst/>
                <a:latin typeface="system-ui"/>
              </a:rPr>
              <a:t>A pie chart represents the proportion or percentage distribution of different categories in a dataset using sectors of a circular pie</a:t>
            </a:r>
            <a:endParaRPr lang="en-US" b="1" i="0" dirty="0">
              <a:effectLst/>
              <a:latin typeface="system-ui"/>
            </a:endParaRPr>
          </a:p>
          <a:p>
            <a:endParaRPr lang="en-US" b="1" i="0" dirty="0">
              <a:effectLst/>
              <a:latin typeface="system-ui"/>
            </a:endParaRPr>
          </a:p>
          <a:p>
            <a:endParaRPr lang="en-US" b="1" i="0" dirty="0">
              <a:effectLst/>
              <a:latin typeface="system-ui"/>
            </a:endParaRPr>
          </a:p>
          <a:p>
            <a:endParaRPr lang="en-US" b="1" i="0" dirty="0">
              <a:effectLst/>
              <a:latin typeface="system-ui"/>
            </a:endParaRPr>
          </a:p>
          <a:p>
            <a:endParaRPr lang="en-US" dirty="0"/>
          </a:p>
          <a:p>
            <a:pPr marL="914400" lvl="2" indent="0">
              <a:buNone/>
            </a:pPr>
            <a:endParaRPr lang="en-US" dirty="0"/>
          </a:p>
          <a:p>
            <a:pPr lvl="1"/>
            <a:endParaRPr lang="en-US" dirty="0"/>
          </a:p>
          <a:p>
            <a:endParaRPr lang="en-US" dirty="0"/>
          </a:p>
          <a:p>
            <a:endParaRPr lang="en-BE" dirty="0"/>
          </a:p>
        </p:txBody>
      </p:sp>
    </p:spTree>
    <p:extLst>
      <p:ext uri="{BB962C8B-B14F-4D97-AF65-F5344CB8AC3E}">
        <p14:creationId xmlns:p14="http://schemas.microsoft.com/office/powerpoint/2010/main" val="3222548779"/>
      </p:ext>
    </p:extLst>
  </p:cSld>
  <p:clrMapOvr>
    <a:masterClrMapping/>
  </p:clrMapOvr>
</p:sld>
</file>

<file path=ppt/theme/theme1.xml><?xml version="1.0" encoding="utf-8"?>
<a:theme xmlns:a="http://schemas.openxmlformats.org/drawingml/2006/main" name="SLIDE_TEMPLATE_skill_networ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IBM Plex Sans SemiBold"/>
        <a:ea typeface=""/>
        <a:cs typeface=""/>
      </a:majorFont>
      <a:minorFont>
        <a:latin typeface="IBM Plex Sans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BM final PPT template.pptx" id="{F28CB670-EDE3-4FD8-A231-7FA031A67C03}" vid="{06644C38-457B-4174-9AD6-1A9A0DF3941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FDA260-DDA0-422C-B7AE-778F653FBB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19850</TotalTime>
  <Words>1075</Words>
  <Application>Microsoft Office PowerPoint</Application>
  <PresentationFormat>Widescreen</PresentationFormat>
  <Paragraphs>175</Paragraphs>
  <Slides>24</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Helv</vt:lpstr>
      <vt:lpstr>IBM Plex Mono SemiBold</vt:lpstr>
      <vt:lpstr>IBM Plex Mono Text</vt:lpstr>
      <vt:lpstr>system-ui</vt:lpstr>
      <vt:lpstr>var(--jp-code-font-family)</vt:lpstr>
      <vt:lpstr>SLIDE_TEMPLATE_skill_network</vt:lpstr>
      <vt:lpstr>SpaceX Falcon 9 Landing Analysis</vt:lpstr>
      <vt:lpstr>OUTLINE</vt:lpstr>
      <vt:lpstr>EXECUTIVE SUMMARY</vt:lpstr>
      <vt:lpstr>INTRODUCTION</vt:lpstr>
      <vt:lpstr>METHODOLOGY</vt:lpstr>
      <vt:lpstr>RESULTS</vt:lpstr>
      <vt:lpstr>DATA COLLECTION AND WRANGLING</vt:lpstr>
      <vt:lpstr>DATA COLLECTION AND WRANGLING</vt:lpstr>
      <vt:lpstr>INTERACTIVE VISUAL ANALYTICS METHODOLOGY</vt:lpstr>
      <vt:lpstr>PREDICTIVE ANALYSIS METHODOLOGY</vt:lpstr>
      <vt:lpstr>DATA EXPLORATION AND DATA PREPARATION</vt:lpstr>
      <vt:lpstr>VISUALIZATION RESULTS</vt:lpstr>
      <vt:lpstr>DATA ANALYSIS - SQL RESULTS</vt:lpstr>
      <vt:lpstr>DATA ANALYSIS AND VISUALIZATION - interactive map with Folium results</vt:lpstr>
      <vt:lpstr>DATA VISUALIZATION - DASHBOARD</vt:lpstr>
      <vt:lpstr>DASHBOARD 1</vt:lpstr>
      <vt:lpstr>DISCUSSION</vt:lpstr>
      <vt:lpstr>OVERALL FINDINGS &amp; IMPLICATIONS</vt:lpstr>
      <vt:lpstr>CONCLUSION</vt:lpstr>
      <vt:lpstr>APPENDIX</vt:lpstr>
      <vt:lpstr>Logistic Regression Confusion Matrix</vt:lpstr>
      <vt:lpstr>Support Vector Machine Confusion Matrix</vt:lpstr>
      <vt:lpstr>Decision Tree Confusion Matrix</vt:lpstr>
      <vt:lpstr> K Nearest Neighbors Confusion Matrix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Steve Hord</dc:creator>
  <cp:lastModifiedBy>Kamy Kambere Muissa</cp:lastModifiedBy>
  <cp:revision>43</cp:revision>
  <dcterms:created xsi:type="dcterms:W3CDTF">2020-10-28T18:29:43Z</dcterms:created>
  <dcterms:modified xsi:type="dcterms:W3CDTF">2025-03-16T15:43:18Z</dcterms:modified>
</cp:coreProperties>
</file>