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93" r:id="rId2"/>
  </p:sldMasterIdLst>
  <p:sldIdLst>
    <p:sldId id="256" r:id="rId3"/>
    <p:sldId id="289" r:id="rId4"/>
    <p:sldId id="291" r:id="rId5"/>
    <p:sldId id="258" r:id="rId6"/>
    <p:sldId id="288" r:id="rId7"/>
    <p:sldId id="292" r:id="rId8"/>
    <p:sldId id="259" r:id="rId9"/>
    <p:sldId id="281" r:id="rId10"/>
    <p:sldId id="290" r:id="rId11"/>
    <p:sldId id="279" r:id="rId12"/>
    <p:sldId id="286" r:id="rId13"/>
    <p:sldId id="267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7F9ACE-5D58-45D2-9D67-237BEE16BA97}">
          <p14:sldIdLst>
            <p14:sldId id="256"/>
            <p14:sldId id="289"/>
            <p14:sldId id="291"/>
            <p14:sldId id="258"/>
            <p14:sldId id="288"/>
            <p14:sldId id="292"/>
            <p14:sldId id="259"/>
            <p14:sldId id="281"/>
            <p14:sldId id="290"/>
            <p14:sldId id="279"/>
            <p14:sldId id="286"/>
            <p14:sldId id="267"/>
          </p14:sldIdLst>
        </p14:section>
        <p14:section name="Untitled Section" id="{49FD1EF4-57D6-409C-B337-681B18C57C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5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9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4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67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1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1119" y="277175"/>
            <a:ext cx="11414823" cy="28851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IEEE 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ESEK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SYMPOSIUM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2017</a:t>
            </a:r>
            <a:endParaRPr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19" y="3162301"/>
            <a:ext cx="11414823" cy="4062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Engineering solutions to expand Kenya's self-reliance</a:t>
            </a:r>
            <a:endParaRPr 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algn="ctr"/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‘AUTO-MA3 SYSTEM’</a:t>
            </a:r>
          </a:p>
          <a:p>
            <a:pPr algn="ctr"/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46166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SELLERS i.e. SUPERMARKETS, AND HYPERMARKETS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on customer experience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million first year profits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MODEL 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42919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b="1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REQUIRED</a:t>
            </a:r>
            <a:r>
              <a:rPr lang="en-US" sz="2000" b="1" spc="-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Approximate capital </a:t>
            </a:r>
            <a:r>
              <a:rPr lang="en-US" sz="1800" dirty="0" smtClean="0"/>
              <a:t>cost per unit is  </a:t>
            </a:r>
            <a:r>
              <a:rPr lang="en-US" sz="1800" dirty="0" err="1"/>
              <a:t>Kshs</a:t>
            </a:r>
            <a:r>
              <a:rPr lang="en-US" sz="1800" dirty="0"/>
              <a:t>. </a:t>
            </a:r>
            <a:r>
              <a:rPr lang="en-US" sz="1800" dirty="0" smtClean="0"/>
              <a:t>5000 reduces to 2000 with mass production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target an expansive informal market and also supermarkets hence there is sure returns.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ENTRY 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Starting </a:t>
            </a:r>
            <a:r>
              <a:rPr lang="en-US" sz="1800" dirty="0" smtClean="0"/>
              <a:t>with conventional self service stores and eventually going into the hundreds of informal businesses after proof of concept.</a:t>
            </a:r>
          </a:p>
          <a:p>
            <a:pPr marL="457200" lvl="1" indent="0">
              <a:buNone/>
            </a:pPr>
            <a:r>
              <a:rPr lang="en-US" dirty="0" smtClean="0"/>
              <a:t>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89810" y="624240"/>
            <a:ext cx="9646691" cy="12805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48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589810" y="2335427"/>
            <a:ext cx="9646691" cy="4213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advantages to both buyer and seller and has a broad market base making the project very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viable and attractive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0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PRESENTERS: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39300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28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KITHINJI A. MURIUNGI</a:t>
            </a:r>
            <a:endParaRPr lang="en-US" sz="28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Electrical and Electronics Engineering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  <a:endParaRPr lang="en-US" dirty="0"/>
          </a:p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32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ROBERT NDUNG’U</a:t>
            </a:r>
            <a:endParaRPr lang="en-US" sz="32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BEng.(Electrical and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Telecommunications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Engineering).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975" y="662210"/>
            <a:ext cx="8911687" cy="1280890"/>
          </a:xfrm>
        </p:spPr>
        <p:txBody>
          <a:bodyPr/>
          <a:lstStyle/>
          <a:p>
            <a:pPr algn="ctr"/>
            <a:r>
              <a:rPr lang="en-US" sz="5400" b="1" dirty="0" smtClean="0"/>
              <a:t>INSIGHT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62" y="1943100"/>
            <a:ext cx="8915400" cy="4158622"/>
          </a:xfrm>
        </p:spPr>
        <p:txBody>
          <a:bodyPr/>
          <a:lstStyle/>
          <a:p>
            <a:r>
              <a:rPr lang="en-US" b="1" dirty="0" smtClean="0"/>
              <a:t>HOW MANY TIMES HAVE YOU BOOKED A MATATU AND THEN LEFT BEHIND BECAUSE OF WRONG TIMING???</a:t>
            </a:r>
          </a:p>
          <a:p>
            <a:r>
              <a:rPr lang="en-US" b="1" dirty="0" smtClean="0"/>
              <a:t>HOW MANY CASES HAVE BEEN REPORTED MONTHLY WHERE ACCIDENT OCCURS AND THEN THE PASSENGERS ENDS UP NOT BEING NOTICED???</a:t>
            </a:r>
          </a:p>
          <a:p>
            <a:r>
              <a:rPr lang="en-US" b="1" dirty="0" smtClean="0"/>
              <a:t>HOW MANY CASES HAVE BEEN REPORTED CONCERNING THE SECURITY OF THE PASSENGERS???</a:t>
            </a:r>
          </a:p>
          <a:p>
            <a:r>
              <a:rPr lang="en-US" b="1" dirty="0" smtClean="0"/>
              <a:t>HOW MANY TIMES HAVE YOU LOST SOMETHING WHILE TRAVELLING AND YOU END UP NOT BEING ABLE TO TRACE IT BACK???</a:t>
            </a:r>
          </a:p>
          <a:p>
            <a:r>
              <a:rPr lang="en-US" b="1" dirty="0" smtClean="0"/>
              <a:t>HOW MANY ARE SATISFIED WITH THE WAY MATATU SERVICES ARE BEING DELIVERED TO THE PASSENGERS???</a:t>
            </a:r>
          </a:p>
          <a:p>
            <a:r>
              <a:rPr lang="en-US" b="1" dirty="0" smtClean="0"/>
              <a:t>HOW MANY FEEL THAT THE MATATU NEEDS TO BE “DIGITAL”???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5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69143" y="304800"/>
            <a:ext cx="9835377" cy="11582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1669143" y="1554480"/>
            <a:ext cx="9835378" cy="5303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sz="44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  <a:endParaRPr lang="en-US" sz="3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INSECURITY: </a:t>
            </a:r>
            <a:r>
              <a:rPr lang="en-US" dirty="0" smtClean="0"/>
              <a:t>Public </a:t>
            </a:r>
            <a:r>
              <a:rPr lang="en-US" dirty="0"/>
              <a:t>transport has been insecure in the recent times especially </a:t>
            </a:r>
            <a:r>
              <a:rPr lang="en-US" dirty="0" smtClean="0"/>
              <a:t>those travelling for </a:t>
            </a:r>
            <a:r>
              <a:rPr lang="en-US" dirty="0"/>
              <a:t>long distances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	</a:t>
            </a:r>
            <a:r>
              <a:rPr lang="en-US" b="1" dirty="0" smtClean="0"/>
              <a:t>TIME:</a:t>
            </a:r>
            <a:r>
              <a:rPr lang="en-US" dirty="0" smtClean="0"/>
              <a:t> There </a:t>
            </a:r>
            <a:r>
              <a:rPr lang="en-US" dirty="0"/>
              <a:t>has been a lot of </a:t>
            </a:r>
            <a:r>
              <a:rPr lang="en-US" b="1" dirty="0"/>
              <a:t>time wastage</a:t>
            </a:r>
            <a:r>
              <a:rPr lang="en-US" dirty="0"/>
              <a:t> especially in seasons where there is irregular availability of the passengers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	</a:t>
            </a:r>
            <a:r>
              <a:rPr lang="en-US" b="1" dirty="0" smtClean="0"/>
              <a:t>TECHNOLOGY:</a:t>
            </a:r>
            <a:r>
              <a:rPr lang="en-US" dirty="0" smtClean="0"/>
              <a:t> In </a:t>
            </a:r>
            <a:r>
              <a:rPr lang="en-US" dirty="0"/>
              <a:t>the </a:t>
            </a:r>
            <a:r>
              <a:rPr lang="en-US" b="1" dirty="0"/>
              <a:t>informal sector,</a:t>
            </a:r>
            <a:r>
              <a:rPr lang="en-US" dirty="0"/>
              <a:t> these businesses (matatu) are seen as </a:t>
            </a:r>
            <a:r>
              <a:rPr lang="en-US" dirty="0" err="1"/>
              <a:t>minial</a:t>
            </a:r>
            <a:r>
              <a:rPr lang="en-US" dirty="0"/>
              <a:t> and lack the technological spur to grow.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71650" y="609724"/>
            <a:ext cx="9630912" cy="16572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SOLUTIONS OF THE PROBLEMS:</a:t>
            </a:r>
            <a:endParaRPr sz="2800" dirty="0"/>
          </a:p>
        </p:txBody>
      </p:sp>
      <p:sp>
        <p:nvSpPr>
          <p:cNvPr id="140" name="TextShape 2"/>
          <p:cNvSpPr txBox="1"/>
          <p:nvPr/>
        </p:nvSpPr>
        <p:spPr>
          <a:xfrm>
            <a:off x="1771650" y="2266950"/>
            <a:ext cx="9630912" cy="427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Time</a:t>
            </a:r>
            <a:r>
              <a:rPr lang="en-US" dirty="0" smtClean="0"/>
              <a:t> </a:t>
            </a:r>
            <a:r>
              <a:rPr lang="en-US" dirty="0"/>
              <a:t>is saved for the passengers instead of waiting in the stage for the all day</a:t>
            </a:r>
            <a:r>
              <a:rPr lang="en-US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The powerful </a:t>
            </a:r>
            <a:r>
              <a:rPr lang="en-US" b="1" dirty="0"/>
              <a:t>database</a:t>
            </a:r>
            <a:r>
              <a:rPr lang="en-US" dirty="0"/>
              <a:t> provides all data concerning the passengers and the </a:t>
            </a:r>
            <a:r>
              <a:rPr lang="en-US" dirty="0" err="1"/>
              <a:t>Saccos</a:t>
            </a:r>
            <a:r>
              <a:rPr lang="en-US" dirty="0"/>
              <a:t> hence accountability and integrity guaranteed</a:t>
            </a:r>
            <a:r>
              <a:rPr lang="en-US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Security</a:t>
            </a:r>
            <a:r>
              <a:rPr lang="en-US" dirty="0"/>
              <a:t> is guaranteed since all travelling passengers will have to provide their phone numbers, ID numbers, or any other form of identification </a:t>
            </a:r>
            <a:r>
              <a:rPr lang="en-US" dirty="0" err="1"/>
              <a:t>i.e</a:t>
            </a:r>
            <a:r>
              <a:rPr lang="en-US" dirty="0"/>
              <a:t> police tracking</a:t>
            </a:r>
            <a:r>
              <a:rPr lang="en-US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The system supports other </a:t>
            </a:r>
            <a:r>
              <a:rPr lang="en-US" b="1" dirty="0"/>
              <a:t>analysis</a:t>
            </a:r>
            <a:r>
              <a:rPr lang="en-US" dirty="0"/>
              <a:t> from the data collected hence helping the </a:t>
            </a:r>
            <a:r>
              <a:rPr lang="en-US" dirty="0" err="1"/>
              <a:t>saccos</a:t>
            </a:r>
            <a:r>
              <a:rPr lang="en-US" dirty="0"/>
              <a:t> to improve on their services</a:t>
            </a:r>
            <a:r>
              <a:rPr lang="en-US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Quality</a:t>
            </a:r>
            <a:r>
              <a:rPr lang="en-US" dirty="0"/>
              <a:t> of services is guaranteed due to positive competition.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Receipts can be printed and produced for the passengers, drivers, and other parties concerned.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29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25" y="64316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RELATION </a:t>
            </a:r>
            <a:r>
              <a:rPr lang="en-US" sz="4400" b="1" dirty="0" smtClean="0"/>
              <a:t>WITH THE ESEK THEME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025" y="1924050"/>
            <a:ext cx="8915400" cy="4234822"/>
          </a:xfrm>
        </p:spPr>
        <p:txBody>
          <a:bodyPr/>
          <a:lstStyle/>
          <a:p>
            <a:r>
              <a:rPr lang="en-US" dirty="0" smtClean="0"/>
              <a:t>Offers a </a:t>
            </a:r>
            <a:r>
              <a:rPr lang="en-US" b="1" dirty="0" smtClean="0"/>
              <a:t>Real</a:t>
            </a:r>
            <a:r>
              <a:rPr lang="en-US" dirty="0" smtClean="0"/>
              <a:t> Engineering solution</a:t>
            </a:r>
          </a:p>
          <a:p>
            <a:r>
              <a:rPr lang="en-US" dirty="0" smtClean="0"/>
              <a:t>It’s an </a:t>
            </a:r>
            <a:r>
              <a:rPr lang="en-US" b="1" dirty="0" smtClean="0"/>
              <a:t>innovation</a:t>
            </a:r>
            <a:r>
              <a:rPr lang="en-US" dirty="0" smtClean="0"/>
              <a:t> hence encouraged by IEEE ESEK since none is available in the market.</a:t>
            </a:r>
          </a:p>
          <a:p>
            <a:r>
              <a:rPr lang="en-US" dirty="0" smtClean="0"/>
              <a:t>Offers a better chance to </a:t>
            </a:r>
            <a:r>
              <a:rPr lang="en-US" b="1" dirty="0" smtClean="0"/>
              <a:t>link</a:t>
            </a:r>
            <a:r>
              <a:rPr lang="en-US" dirty="0" smtClean="0"/>
              <a:t> between the academia and industry.</a:t>
            </a:r>
          </a:p>
          <a:p>
            <a:r>
              <a:rPr lang="en-US" dirty="0" smtClean="0"/>
              <a:t>Provides an </a:t>
            </a:r>
            <a:r>
              <a:rPr lang="en-US" b="1" dirty="0" smtClean="0"/>
              <a:t>Entrepreneurial</a:t>
            </a:r>
            <a:r>
              <a:rPr lang="en-US" dirty="0" smtClean="0"/>
              <a:t> solution in the market.</a:t>
            </a:r>
          </a:p>
          <a:p>
            <a:r>
              <a:rPr lang="en-US" dirty="0" smtClean="0"/>
              <a:t>Broad benefits for both private and public </a:t>
            </a:r>
            <a:r>
              <a:rPr lang="en-US" b="1" dirty="0" smtClean="0"/>
              <a:t>sectors.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2"/>
          <p:cNvSpPr txBox="1"/>
          <p:nvPr/>
        </p:nvSpPr>
        <p:spPr>
          <a:xfrm>
            <a:off x="1314450" y="714375"/>
            <a:ext cx="10186110" cy="5648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AUTO-MA3 SYSTEM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with the integration of USSD.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Booking and other Services offered by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Matatus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Automatic Alerts and Notifications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Receipts processing </a:t>
            </a:r>
          </a:p>
          <a:p>
            <a:pPr marL="457200" lvl="6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: GPS integration to locate location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matatu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v2.0)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uriungi\AppData\Local\Microsoft\Windows\Temporary Internet Files\Content.Word\IMG_20151029_1446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11511" r="28995" b="-7448"/>
          <a:stretch/>
        </p:blipFill>
        <p:spPr bwMode="auto">
          <a:xfrm rot="16200000">
            <a:off x="7332130" y="-211673"/>
            <a:ext cx="3295650" cy="688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riungi\AppData\Local\Microsoft\Windows\Temporary Internet Files\Content.Word\IMG_20151029_1446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t="-1799" r="4196" b="1799"/>
          <a:stretch/>
        </p:blipFill>
        <p:spPr bwMode="auto">
          <a:xfrm rot="16200000">
            <a:off x="791099" y="819148"/>
            <a:ext cx="4219572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612" y="624240"/>
            <a:ext cx="9798908" cy="1280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IN THE MARKET: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705612" y="2272098"/>
            <a:ext cx="9798908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BAR-CODE BASED POINT OF SALE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operates well where products are packed hence given a bar-code.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BAR-CODE BASED 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buying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products packaging and labeling which requires more personnel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35698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525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PowerPoint Presentation</vt:lpstr>
      <vt:lpstr>PRESENTERS:</vt:lpstr>
      <vt:lpstr>INSIGHT:</vt:lpstr>
      <vt:lpstr>PowerPoint Presentation</vt:lpstr>
      <vt:lpstr>PowerPoint Presentation</vt:lpstr>
      <vt:lpstr>RELATION WITH THE ESEK THEME</vt:lpstr>
      <vt:lpstr>PowerPoint Presentation</vt:lpstr>
      <vt:lpstr>PowerPoint Presentation</vt:lpstr>
      <vt:lpstr>COMPETITOR IN THE MARKET:</vt:lpstr>
      <vt:lpstr>TARGET MARKET :</vt:lpstr>
      <vt:lpstr>THE BUSINESS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STUDENTS  EXPO 2015</dc:title>
  <dc:creator>muriungi</dc:creator>
  <cp:lastModifiedBy>MURIUNGI</cp:lastModifiedBy>
  <cp:revision>97</cp:revision>
  <dcterms:created xsi:type="dcterms:W3CDTF">2015-10-23T17:40:31Z</dcterms:created>
  <dcterms:modified xsi:type="dcterms:W3CDTF">2017-01-19T03:14:33Z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