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93" r:id="rId2"/>
  </p:sldMasterIdLst>
  <p:sldIdLst>
    <p:sldId id="256" r:id="rId3"/>
    <p:sldId id="289" r:id="rId4"/>
    <p:sldId id="258" r:id="rId5"/>
    <p:sldId id="288" r:id="rId6"/>
    <p:sldId id="259" r:id="rId7"/>
    <p:sldId id="281" r:id="rId8"/>
    <p:sldId id="290" r:id="rId9"/>
    <p:sldId id="269" r:id="rId10"/>
    <p:sldId id="279" r:id="rId11"/>
    <p:sldId id="291" r:id="rId12"/>
    <p:sldId id="286" r:id="rId13"/>
    <p:sldId id="267" r:id="rId14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F7F9ACE-5D58-45D2-9D67-237BEE16BA97}">
          <p14:sldIdLst>
            <p14:sldId id="256"/>
            <p14:sldId id="289"/>
            <p14:sldId id="258"/>
            <p14:sldId id="288"/>
            <p14:sldId id="259"/>
            <p14:sldId id="281"/>
            <p14:sldId id="290"/>
            <p14:sldId id="269"/>
            <p14:sldId id="279"/>
            <p14:sldId id="291"/>
            <p14:sldId id="286"/>
            <p14:sldId id="267"/>
          </p14:sldIdLst>
        </p14:section>
        <p14:section name="Untitled Section" id="{49FD1EF4-57D6-409C-B337-681B18C57CD2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750" autoAdjust="0"/>
    <p:restoredTop sz="94660"/>
  </p:normalViewPr>
  <p:slideViewPr>
    <p:cSldViewPr snapToGrid="0">
      <p:cViewPr varScale="1">
        <p:scale>
          <a:sx n="50" d="100"/>
          <a:sy n="50" d="100"/>
        </p:scale>
        <p:origin x="54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64" name="Picture 63"/>
          <p:cNvPicPr/>
          <p:nvPr/>
        </p:nvPicPr>
        <p:blipFill>
          <a:blip r:embed="rId2"/>
          <a:stretch/>
        </p:blipFill>
        <p:spPr>
          <a:xfrm>
            <a:off x="4679640" y="2133720"/>
            <a:ext cx="4734000" cy="3777120"/>
          </a:xfrm>
          <a:prstGeom prst="rect">
            <a:avLst/>
          </a:prstGeom>
          <a:ln>
            <a:noFill/>
          </a:ln>
        </p:spPr>
      </p:pic>
      <p:pic>
        <p:nvPicPr>
          <p:cNvPr id="65" name="Picture 64"/>
          <p:cNvPicPr/>
          <p:nvPr/>
        </p:nvPicPr>
        <p:blipFill>
          <a:blip r:embed="rId2"/>
          <a:stretch/>
        </p:blipFill>
        <p:spPr>
          <a:xfrm>
            <a:off x="4679640" y="2133720"/>
            <a:ext cx="4734000" cy="3777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01/19/2017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236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10/24/15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E9AA110-A205-4B8A-AE9B-5555C0C730E9}" type="slidenum">
              <a:rPr lang="en-US" sz="2000" strike="noStrike" spc="-1" smtClean="0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75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10/24/15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CE9AA110-A205-4B8A-AE9B-5555C0C730E9}" type="slidenum">
              <a:rPr lang="en-US" sz="2000" strike="noStrike" spc="-1" smtClean="0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24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10/24/15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CE9AA110-A205-4B8A-AE9B-5555C0C730E9}" type="slidenum">
              <a:rPr lang="en-US" sz="2000" strike="noStrike" spc="-1" smtClean="0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17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10/24/15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CE9AA110-A205-4B8A-AE9B-5555C0C730E9}" type="slidenum">
              <a:rPr lang="en-US" sz="2000" strike="noStrike" spc="-1" smtClean="0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130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01/19/2017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2353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10/24/15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E9AA110-A205-4B8A-AE9B-5555C0C730E9}" type="slidenum">
              <a:rPr lang="en-US" sz="2000" strike="noStrike" spc="-1" smtClean="0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10/24/15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E9AA110-A205-4B8A-AE9B-5555C0C730E9}" type="slidenum">
              <a:rPr lang="en-US" sz="2000" strike="noStrike" spc="-1" smtClean="0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638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10/24/15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CE9AA110-A205-4B8A-AE9B-5555C0C730E9}" type="slidenum">
              <a:rPr lang="en-US" sz="2000" strike="noStrike" spc="-1" smtClean="0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892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10/24/15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CE9AA110-A205-4B8A-AE9B-5555C0C730E9}" type="slidenum">
              <a:rPr lang="en-US" sz="2000" strike="noStrike" spc="-1" smtClean="0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395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10/24/15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CE9AA110-A205-4B8A-AE9B-5555C0C730E9}" type="slidenum">
              <a:rPr lang="en-US" sz="2000" strike="noStrike" spc="-1" smtClean="0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61443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10/24/15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CE9AA110-A205-4B8A-AE9B-5555C0C730E9}" type="slidenum">
              <a:rPr lang="en-US" sz="2000" strike="noStrike" spc="-1" smtClean="0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249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10/24/15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CE9AA110-A205-4B8A-AE9B-5555C0C730E9}" type="slidenum">
              <a:rPr lang="en-US" sz="2000" strike="noStrike" spc="-1" smtClean="0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94673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10/24/15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CE9AA110-A205-4B8A-AE9B-5555C0C730E9}" type="slidenum">
              <a:rPr lang="en-US" sz="2000" strike="noStrike" spc="-1" smtClean="0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965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10/24/15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E9AA110-A205-4B8A-AE9B-5555C0C730E9}" type="slidenum">
              <a:rPr lang="en-US" sz="2000" strike="noStrike" spc="-1" smtClean="0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817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900" strike="noStrike" spc="-1" smtClean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10/24/15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E9AA110-A205-4B8A-AE9B-5555C0C730E9}" type="slidenum">
              <a:rPr lang="en-US" sz="2000" strike="noStrike" spc="-1" smtClean="0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27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937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BAEC0-CCEB-4172-9AED-1FEC89D2954D}" type="datetimeFigureOut">
              <a:rPr lang="en-US" smtClean="0"/>
              <a:t>01/19/2017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73EE4-AD0C-4F1E-857D-6F355B3E4A1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BAEC0-CCEB-4172-9AED-1FEC89D2954D}" type="datetimeFigureOut">
              <a:rPr lang="en-US" smtClean="0"/>
              <a:t>01/19/2017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5373EE4-AD0C-4F1E-857D-6F355B3E4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8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  <p:sldLayoutId id="214748380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211119" y="277175"/>
            <a:ext cx="11414823" cy="288512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8000" b="1" strike="noStrike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Fill>
                  <a:solidFill>
                    <a:srgbClr val="FFFFFF"/>
                  </a:solidFill>
                </a:uFill>
                <a:latin typeface="Times New Roman"/>
              </a:rPr>
              <a:t>IEEE </a:t>
            </a:r>
            <a:r>
              <a:rPr lang="en-US" sz="8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Fill>
                  <a:solidFill>
                    <a:srgbClr val="FFFFFF"/>
                  </a:solidFill>
                </a:uFill>
                <a:latin typeface="Times New Roman"/>
              </a:rPr>
              <a:t>ESEK</a:t>
            </a:r>
            <a:r>
              <a:rPr lang="en-US" sz="8000" b="1" strike="noStrike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8000" b="1" strike="noStrike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Fill>
                  <a:solidFill>
                    <a:srgbClr val="FFFFFF"/>
                  </a:solidFill>
                </a:uFill>
                <a:latin typeface="Times New Roman"/>
              </a:rPr>
              <a:t>
</a:t>
            </a:r>
            <a:r>
              <a:rPr lang="en-US" sz="8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Fill>
                  <a:solidFill>
                    <a:srgbClr val="FFFFFF"/>
                  </a:solidFill>
                </a:uFill>
                <a:latin typeface="Times New Roman"/>
              </a:rPr>
              <a:t>SYMPOSIUM</a:t>
            </a:r>
            <a:r>
              <a:rPr lang="en-US" sz="8000" b="1" strike="noStrike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Fill>
                  <a:solidFill>
                    <a:srgbClr val="FFFFFF"/>
                  </a:solidFill>
                </a:uFill>
                <a:latin typeface="Times New Roman"/>
              </a:rPr>
              <a:t> 2017</a:t>
            </a:r>
            <a:endParaRPr sz="1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1119" y="3323826"/>
            <a:ext cx="11414823" cy="30469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lgerian" panose="04020705040A02060702" pitchFamily="82" charset="0"/>
              </a:rPr>
              <a:t>‘GREENTECH’</a:t>
            </a:r>
          </a:p>
          <a:p>
            <a:pPr algn="ctr"/>
            <a:endParaRPr lang="en-US" sz="48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lgerian" panose="04020705040A02060702" pitchFamily="82" charset="0"/>
            </a:endParaRPr>
          </a:p>
          <a:p>
            <a:pPr algn="ctr"/>
            <a:r>
              <a:rPr lang="en-US" sz="4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lgerian" panose="04020705040A02060702" pitchFamily="82" charset="0"/>
              </a:rPr>
              <a:t>A SMART GREEN-GROCERY POINT OF SALE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1500" y="90840"/>
            <a:ext cx="9663020" cy="101406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TARGET MARKET 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41500" y="1371360"/>
            <a:ext cx="9663020" cy="39703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TRADITIONAL AND INFORMAL SECTOR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70% market share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Thousands of small outlets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Profits from third year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Offer of cloud services , main attraction</a:t>
            </a:r>
          </a:p>
          <a:p>
            <a:pPr>
              <a:lnSpc>
                <a:spcPct val="150000"/>
              </a:lnSpc>
            </a:pP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01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939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BUSINESS MODEL </a:t>
            </a:r>
            <a:endParaRPr lang="en-US" sz="4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19250"/>
            <a:ext cx="8915400" cy="429197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lvl="1">
              <a:buFont typeface="Wingdings" panose="05000000000000000000" pitchFamily="2" charset="2"/>
              <a:buChar char="ü"/>
            </a:pPr>
            <a:r>
              <a:rPr lang="en-US" sz="2000" b="1" spc="-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CAPITAL REQUIRED</a:t>
            </a:r>
            <a:r>
              <a:rPr lang="en-US" sz="2000" b="1" spc="-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/>
              <a:t>The Approximate capital </a:t>
            </a:r>
            <a:r>
              <a:rPr lang="en-US" sz="1800" dirty="0" smtClean="0"/>
              <a:t>cost per unit is  </a:t>
            </a:r>
            <a:r>
              <a:rPr lang="en-US" sz="1800" dirty="0" err="1"/>
              <a:t>Kshs</a:t>
            </a:r>
            <a:r>
              <a:rPr lang="en-US" sz="1800" dirty="0"/>
              <a:t>. </a:t>
            </a:r>
            <a:r>
              <a:rPr lang="en-US" sz="1800" dirty="0" smtClean="0"/>
              <a:t>5000 reduces to 2000 with mass production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target an expansive informal market and also supermarkets hence there is sure returns.</a:t>
            </a:r>
            <a:endParaRPr lang="en-US" sz="4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ENTRY </a:t>
            </a:r>
            <a:r>
              <a:rPr 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STRATEGY:-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 smtClean="0"/>
              <a:t>Starting with conventional self service stores and eventually going into the hundreds of informal businesses after proof of concept.</a:t>
            </a:r>
          </a:p>
          <a:p>
            <a:pPr marL="457200" lvl="1" indent="0">
              <a:buNone/>
            </a:pPr>
            <a:r>
              <a:rPr lang="en-US" dirty="0" smtClean="0"/>
              <a:t>``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35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1589810" y="624240"/>
            <a:ext cx="9646691" cy="128052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/>
            <a:r>
              <a:rPr lang="en-US" sz="4800" b="1" spc="-1" dirty="0">
                <a:solidFill>
                  <a:srgbClr val="0084D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800" b="1" spc="-1" dirty="0" smtClean="0">
                <a:solidFill>
                  <a:srgbClr val="0084D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 </a:t>
            </a:r>
            <a:r>
              <a:rPr lang="en-US" sz="4800" b="1" spc="-1" dirty="0" smtClean="0">
                <a:solidFill>
                  <a:srgbClr val="0084D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4800" b="1" spc="-1" dirty="0" smtClean="0">
                <a:solidFill>
                  <a:srgbClr val="0084D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4800" b="1" spc="-1" dirty="0" smtClean="0">
                <a:solidFill>
                  <a:srgbClr val="0084D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INVESTORS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1970810" y="2335427"/>
            <a:ext cx="9265691" cy="421365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ctr">
              <a:lnSpc>
                <a:spcPct val="150000"/>
              </a:lnSpc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offers advantages to both buyer and seller and has a broad market base making the project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very 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viable and attractive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9039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5400" b="1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PRESENTERS: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81200"/>
            <a:ext cx="8915400" cy="393002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360" algn="ctr">
              <a:lnSpc>
                <a:spcPct val="200000"/>
              </a:lnSpc>
              <a:buClr>
                <a:srgbClr val="E78712"/>
              </a:buClr>
            </a:pPr>
            <a:r>
              <a:rPr lang="en-US" sz="2800" b="1" spc="-1" dirty="0" smtClean="0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</a:rPr>
              <a:t>KITHINJI A. MURIUNGI</a:t>
            </a:r>
            <a:endParaRPr lang="en-US" sz="2800" dirty="0"/>
          </a:p>
          <a:p>
            <a:pPr marL="743040" lvl="1" indent="-285480" algn="ctr">
              <a:lnSpc>
                <a:spcPct val="200000"/>
              </a:lnSpc>
              <a:buClr>
                <a:srgbClr val="E78712"/>
              </a:buClr>
              <a:buFont typeface="Wingdings" charset="2"/>
              <a:buChar char=""/>
            </a:pP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MOI UNIVERSITY,</a:t>
            </a:r>
            <a:endParaRPr lang="en-US" dirty="0"/>
          </a:p>
          <a:p>
            <a:pPr marL="743040" lvl="1" indent="-285480" algn="ctr">
              <a:lnSpc>
                <a:spcPct val="200000"/>
              </a:lnSpc>
              <a:buClr>
                <a:srgbClr val="E78712"/>
              </a:buClr>
              <a:buFont typeface="Wingdings" charset="2"/>
              <a:buChar char=""/>
            </a:pP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BEng.(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Electrical and Electronics Engineering</a:t>
            </a:r>
            <a:r>
              <a:rPr lang="en-US" spc="-1" dirty="0" smtClean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).</a:t>
            </a:r>
            <a:endParaRPr lang="en-US" dirty="0"/>
          </a:p>
          <a:p>
            <a:pPr marL="360" algn="ctr">
              <a:lnSpc>
                <a:spcPct val="200000"/>
              </a:lnSpc>
              <a:buClr>
                <a:srgbClr val="E78712"/>
              </a:buClr>
            </a:pPr>
            <a:r>
              <a:rPr lang="en-US" sz="3200" b="1" spc="-1" dirty="0" smtClean="0">
                <a:solidFill>
                  <a:srgbClr val="00CC00"/>
                </a:solidFill>
                <a:uFill>
                  <a:solidFill>
                    <a:srgbClr val="FFFFFF"/>
                  </a:solidFill>
                </a:uFill>
              </a:rPr>
              <a:t>ESBORN O. OKERO</a:t>
            </a:r>
            <a:endParaRPr lang="en-US" sz="3200" dirty="0"/>
          </a:p>
          <a:p>
            <a:pPr marL="743040" lvl="1" indent="-285480" algn="ctr">
              <a:lnSpc>
                <a:spcPct val="200000"/>
              </a:lnSpc>
              <a:buClr>
                <a:srgbClr val="E78712"/>
              </a:buClr>
              <a:buFont typeface="Wingdings" charset="2"/>
              <a:buChar char=""/>
            </a:pP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MOI UNIVERSITY,</a:t>
            </a:r>
            <a:endParaRPr lang="en-US" dirty="0"/>
          </a:p>
          <a:p>
            <a:pPr marL="743040" lvl="1" indent="-285480" algn="ctr">
              <a:lnSpc>
                <a:spcPct val="200000"/>
              </a:lnSpc>
              <a:buClr>
                <a:srgbClr val="E78712"/>
              </a:buClr>
              <a:buFont typeface="Wingdings" charset="2"/>
              <a:buChar char=""/>
            </a:pP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</a:rPr>
              <a:t>BEng.(Electrical and Electronics Engineering).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70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1669143" y="304800"/>
            <a:ext cx="9835377" cy="115824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5400" b="1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INTRODUCTION</a:t>
            </a:r>
            <a:r>
              <a:rPr lang="en-US" sz="3600" b="1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</a:t>
            </a:r>
            <a:endParaRPr dirty="0"/>
          </a:p>
        </p:txBody>
      </p:sp>
      <p:sp>
        <p:nvSpPr>
          <p:cNvPr id="136" name="TextShape 2"/>
          <p:cNvSpPr txBox="1"/>
          <p:nvPr/>
        </p:nvSpPr>
        <p:spPr>
          <a:xfrm>
            <a:off x="1669143" y="1554480"/>
            <a:ext cx="9835378" cy="53035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/>
          <a:lstStyle/>
          <a:p>
            <a:pPr algn="ctr"/>
            <a:r>
              <a:rPr lang="en-US" sz="4400" b="1" spc="-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 OF PROBLEMS</a:t>
            </a:r>
            <a:endParaRPr lang="en-US" sz="3200" b="1" spc="-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b="1" spc="-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900" indent="-342900">
              <a:buClr>
                <a:srgbClr val="FFFFFF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200" spc="-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Green groceries are highly interpersonal businesses this is lost as scales of operation increase hence condemning them to remain small.</a:t>
            </a:r>
          </a:p>
          <a:p>
            <a:pPr marL="450900" indent="-342900">
              <a:buClr>
                <a:srgbClr val="FFFFFF"/>
              </a:buClr>
              <a:buSzPct val="45000"/>
              <a:buFont typeface="Wingdings" panose="05000000000000000000" pitchFamily="2" charset="2"/>
              <a:buChar char="Ø"/>
            </a:pPr>
            <a:endParaRPr lang="en-US" sz="2200" spc="-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900" indent="-342900">
              <a:buClr>
                <a:srgbClr val="FFFFFF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200" spc="-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spc="-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Prices are based majorly on owners’ judgment and not based on exact factual information this limits profits.</a:t>
            </a:r>
          </a:p>
          <a:p>
            <a:pPr marL="450900" indent="-342900">
              <a:buClr>
                <a:srgbClr val="FFFFFF"/>
              </a:buClr>
              <a:buSzPct val="45000"/>
              <a:buFont typeface="Wingdings" panose="05000000000000000000" pitchFamily="2" charset="2"/>
              <a:buChar char="Ø"/>
            </a:pPr>
            <a:endParaRPr lang="en-US" sz="2200" spc="-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3750" indent="-285750">
              <a:buClr>
                <a:srgbClr val="FFFFFF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spc="-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informal sector, these businesses(mama mboga) are seen as minial and lack  technology investment to spur  growth.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1771650" y="609724"/>
            <a:ext cx="9630912" cy="165722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800" b="1" strike="noStrike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SOLUTIONS OF THE PROBLEMS:</a:t>
            </a:r>
            <a:endParaRPr sz="2800" dirty="0"/>
          </a:p>
        </p:txBody>
      </p:sp>
      <p:sp>
        <p:nvSpPr>
          <p:cNvPr id="140" name="TextShape 2"/>
          <p:cNvSpPr txBox="1"/>
          <p:nvPr/>
        </p:nvSpPr>
        <p:spPr>
          <a:xfrm>
            <a:off x="1771650" y="2266950"/>
            <a:ext cx="9630912" cy="427899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lvl="1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standardizes service ensuring repeat customers and sure profits since the price is a mathematical result rather than a broad approximation.</a:t>
            </a:r>
          </a:p>
          <a:p>
            <a:pPr lvl="1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digitizes data and offers analytical information of the businesses making them attractive to financial market players.</a:t>
            </a:r>
          </a:p>
          <a:p>
            <a:pPr lvl="1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system that is able to alert the proprietor about the stock flow based on the stock flow rates and trends. This allows expansion of the business.</a:t>
            </a:r>
          </a:p>
        </p:txBody>
      </p:sp>
    </p:spTree>
    <p:extLst>
      <p:ext uri="{BB962C8B-B14F-4D97-AF65-F5344CB8AC3E}">
        <p14:creationId xmlns:p14="http://schemas.microsoft.com/office/powerpoint/2010/main" val="24192973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2"/>
          <p:cNvSpPr txBox="1"/>
          <p:nvPr/>
        </p:nvSpPr>
        <p:spPr>
          <a:xfrm>
            <a:off x="1314450" y="714375"/>
            <a:ext cx="10186110" cy="564832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4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“GREEN-TECH”</a:t>
            </a:r>
            <a:endParaRPr lang="en-US" sz="4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Works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identifying the product in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using a colour sensor. Analysis of light spectrum tells products apart.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and the product 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 measured and the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automatically calculates the cost of the product by the use of designed algorithm specifically meant for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products. 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muriungi\AppData\Local\Microsoft\Windows\Temporary Internet Files\Content.Word\IMG_20151029_144634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7" t="11511" r="28995" b="-7448"/>
          <a:stretch/>
        </p:blipFill>
        <p:spPr bwMode="auto">
          <a:xfrm rot="16200000">
            <a:off x="7332130" y="-211673"/>
            <a:ext cx="3295650" cy="6881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muriungi\AppData\Local\Microsoft\Windows\Temporary Internet Files\Content.Word\IMG_20151029_144618.jp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96" t="-1799" r="4196" b="1799"/>
          <a:stretch/>
        </p:blipFill>
        <p:spPr bwMode="auto">
          <a:xfrm rot="16200000">
            <a:off x="791099" y="819148"/>
            <a:ext cx="4219572" cy="4819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278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5612" y="624240"/>
            <a:ext cx="9798908" cy="128052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COMPETITOR IN THE MARKET: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1705612" y="2272098"/>
            <a:ext cx="9798908" cy="35394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BAR-CODE BASED POINT OF SALE SYSTEM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operates well where products are packed hence given a bar-code. 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 OF BAR-CODE BASED  SYSTEM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choice.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limited to buying the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exact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quantities.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expensive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due to products packaging and labeling which requires more personnel and resources.</a:t>
            </a:r>
          </a:p>
        </p:txBody>
      </p:sp>
    </p:spTree>
    <p:extLst>
      <p:ext uri="{BB962C8B-B14F-4D97-AF65-F5344CB8AC3E}">
        <p14:creationId xmlns:p14="http://schemas.microsoft.com/office/powerpoint/2010/main" val="356980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7543" y="624240"/>
            <a:ext cx="9936977" cy="94330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COMPETITIVE ADVANTAGES:</a:t>
            </a:r>
            <a:endParaRPr lang="en-US" sz="4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7543" y="1683657"/>
            <a:ext cx="9936977" cy="5065486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Pricing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is wholly based on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intended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profits.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pays for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exact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 purchased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proprietor can easily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stocks of all products even with an expanded business. 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offers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stocks are running out based on stock flow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trends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 services,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51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1500" y="90840"/>
            <a:ext cx="9663020" cy="101406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TARGET MARKET 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41500" y="1371360"/>
            <a:ext cx="9663020" cy="46166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 SCALE SELLERS i.e. SUPERMARKETS, AND HYPERMARKETS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30% market share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on customer experience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million first year profits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Exponential growth</a:t>
            </a:r>
          </a:p>
          <a:p>
            <a:pPr>
              <a:lnSpc>
                <a:spcPct val="150000"/>
              </a:lnSpc>
            </a:pP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59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1192</TotalTime>
  <Words>425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Algerian</vt:lpstr>
      <vt:lpstr>Arial</vt:lpstr>
      <vt:lpstr>Calibri</vt:lpstr>
      <vt:lpstr>Calibri Light</vt:lpstr>
      <vt:lpstr>Century Gothic</vt:lpstr>
      <vt:lpstr>Times New Roman</vt:lpstr>
      <vt:lpstr>Wingdings</vt:lpstr>
      <vt:lpstr>Wingdings 3</vt:lpstr>
      <vt:lpstr>Office Theme</vt:lpstr>
      <vt:lpstr>Wisp</vt:lpstr>
      <vt:lpstr>PowerPoint Presentation</vt:lpstr>
      <vt:lpstr>PRESENTERS:</vt:lpstr>
      <vt:lpstr>PowerPoint Presentation</vt:lpstr>
      <vt:lpstr>PowerPoint Presentation</vt:lpstr>
      <vt:lpstr>PowerPoint Presentation</vt:lpstr>
      <vt:lpstr>PowerPoint Presentation</vt:lpstr>
      <vt:lpstr>COMPETITOR IN THE MARKET:</vt:lpstr>
      <vt:lpstr>COMPETITIVE ADVANTAGES:</vt:lpstr>
      <vt:lpstr>TARGET MARKET :</vt:lpstr>
      <vt:lpstr>TARGET MARKET :</vt:lpstr>
      <vt:lpstr>THE BUSINESS MODEL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IEEE STUDENTS  EXPO 2015</dc:title>
  <dc:creator>muriungi</dc:creator>
  <cp:lastModifiedBy>MURIUNGI</cp:lastModifiedBy>
  <cp:revision>88</cp:revision>
  <dcterms:created xsi:type="dcterms:W3CDTF">2015-10-23T17:40:31Z</dcterms:created>
  <dcterms:modified xsi:type="dcterms:W3CDTF">2017-01-19T02:54:39Z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