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 id="2147483672" r:id="rId3"/>
    <p:sldMasterId id="2147483684" r:id="rId4"/>
  </p:sldMasterIdLst>
  <p:sldIdLst>
    <p:sldId id="256" r:id="rId5"/>
    <p:sldId id="295" r:id="rId6"/>
    <p:sldId id="257" r:id="rId7"/>
    <p:sldId id="313" r:id="rId8"/>
    <p:sldId id="258" r:id="rId9"/>
    <p:sldId id="259" r:id="rId10"/>
    <p:sldId id="260" r:id="rId11"/>
    <p:sldId id="261" r:id="rId12"/>
    <p:sldId id="283" r:id="rId13"/>
    <p:sldId id="264" r:id="rId14"/>
    <p:sldId id="265" r:id="rId15"/>
    <p:sldId id="266" r:id="rId16"/>
    <p:sldId id="267" r:id="rId17"/>
    <p:sldId id="284" r:id="rId18"/>
    <p:sldId id="268" r:id="rId19"/>
    <p:sldId id="262" r:id="rId20"/>
    <p:sldId id="279" r:id="rId21"/>
    <p:sldId id="281" r:id="rId22"/>
    <p:sldId id="269" r:id="rId23"/>
    <p:sldId id="270" r:id="rId24"/>
    <p:sldId id="276" r:id="rId25"/>
    <p:sldId id="271" r:id="rId26"/>
    <p:sldId id="272" r:id="rId27"/>
    <p:sldId id="277" r:id="rId28"/>
    <p:sldId id="273" r:id="rId29"/>
    <p:sldId id="274" r:id="rId30"/>
    <p:sldId id="275" r:id="rId31"/>
    <p:sldId id="285" r:id="rId32"/>
    <p:sldId id="286" r:id="rId33"/>
    <p:sldId id="287" r:id="rId34"/>
    <p:sldId id="288" r:id="rId35"/>
    <p:sldId id="289" r:id="rId36"/>
    <p:sldId id="290" r:id="rId37"/>
    <p:sldId id="291" r:id="rId38"/>
    <p:sldId id="292" r:id="rId39"/>
    <p:sldId id="293" r:id="rId40"/>
    <p:sldId id="294" r:id="rId41"/>
    <p:sldId id="296" r:id="rId42"/>
    <p:sldId id="315" r:id="rId43"/>
    <p:sldId id="297" r:id="rId44"/>
    <p:sldId id="298" r:id="rId45"/>
    <p:sldId id="299" r:id="rId46"/>
    <p:sldId id="300" r:id="rId47"/>
    <p:sldId id="301" r:id="rId48"/>
    <p:sldId id="303" r:id="rId49"/>
    <p:sldId id="302" r:id="rId50"/>
    <p:sldId id="304" r:id="rId51"/>
    <p:sldId id="307" r:id="rId52"/>
    <p:sldId id="305" r:id="rId53"/>
    <p:sldId id="306" r:id="rId54"/>
    <p:sldId id="308" r:id="rId55"/>
    <p:sldId id="309" r:id="rId56"/>
    <p:sldId id="310" r:id="rId57"/>
    <p:sldId id="311" r:id="rId58"/>
    <p:sldId id="312"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eshi ishikawa" initials="ti" lastIdx="8" clrIdx="0">
    <p:extLst>
      <p:ext uri="{19B8F6BF-5375-455C-9EA6-DF929625EA0E}">
        <p15:presenceInfo xmlns:p15="http://schemas.microsoft.com/office/powerpoint/2012/main" userId="574f51c35eb1316b" providerId="Windows Live"/>
      </p:ext>
    </p:extLst>
  </p:cmAuthor>
  <p:cmAuthor id="2" name="寺地 海渡" initials="寺地" lastIdx="4" clrIdx="1">
    <p:extLst>
      <p:ext uri="{19B8F6BF-5375-455C-9EA6-DF929625EA0E}">
        <p15:presenceInfo xmlns:p15="http://schemas.microsoft.com/office/powerpoint/2012/main" userId="寺地 海渡"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04T22:28:09.760" idx="2">
    <p:pos x="1668" y="3359"/>
    <p:text>stringのほうがいい？</p:text>
    <p:extLst>
      <p:ext uri="{C676402C-5697-4E1C-873F-D02D1690AC5C}">
        <p15:threadingInfo xmlns:p15="http://schemas.microsoft.com/office/powerpoint/2012/main" timeZoneBias="-540"/>
      </p:ext>
    </p:extLst>
  </p:cm>
  <p:cm authorId="2" dt="2016-05-05T22:10:08.875" idx="1">
    <p:pos x="1668" y="3495"/>
    <p:text>これでもいい。
英語的な意味だとspell と letter の違いだった希ガス</p:text>
    <p:extLst>
      <p:ext uri="{C676402C-5697-4E1C-873F-D02D1690AC5C}">
        <p15:threadingInfo xmlns:p15="http://schemas.microsoft.com/office/powerpoint/2012/main" timeZoneBias="-54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04T21:31:46.083" idx="1">
    <p:pos x="2145" y="784"/>
    <p:text>C言語の関数はメソッドではなく機能(function)では？</p:text>
    <p:extLst>
      <p:ext uri="{C676402C-5697-4E1C-873F-D02D1690AC5C}">
        <p15:threadingInfo xmlns:p15="http://schemas.microsoft.com/office/powerpoint/2012/main" timeZoneBias="-540"/>
      </p:ext>
    </p:extLst>
  </p:cm>
  <p:cm authorId="2" dt="2016-05-10T00:47:11.412" idx="2">
    <p:pos x="2145" y="920"/>
    <p:text>じゃあ数学のfunctionはなんなんですかねぇ...</p:text>
    <p:extLst>
      <p:ext uri="{C676402C-5697-4E1C-873F-D02D1690AC5C}">
        <p15:threadingInfo xmlns:p15="http://schemas.microsoft.com/office/powerpoint/2012/main" timeZoneBias="-540">
          <p15:parentCm authorId="1" idx="1"/>
        </p15:threadingInfo>
      </p:ext>
    </p:extLst>
  </p:cm>
  <p:cm authorId="2" dt="2016-05-10T00:47:38.746" idx="3">
    <p:pos x="2145" y="1056"/>
    <p:text>機能とメソッドの違いを説明しないとダメ？</p:text>
    <p:extLst>
      <p:ext uri="{C676402C-5697-4E1C-873F-D02D1690AC5C}">
        <p15:threadingInfo xmlns:p15="http://schemas.microsoft.com/office/powerpoint/2012/main" timeZoneBias="-540">
          <p15:parentCm authorId="1" idx="1"/>
        </p15:threadingInfo>
      </p:ext>
    </p:extLst>
  </p:cm>
  <p:cm authorId="1" dt="2016-05-10T06:39:47.052" idx="3">
    <p:pos x="2145" y="1192"/>
    <p:text>メソッドのことを説明するとC言語の説明から脱線する気がするのでノータッチのほうがいい？</p:text>
    <p:extLst>
      <p:ext uri="{C676402C-5697-4E1C-873F-D02D1690AC5C}">
        <p15:threadingInfo xmlns:p15="http://schemas.microsoft.com/office/powerpoint/2012/main" timeZoneBias="-540">
          <p15:parentCm authorId="1" idx="1"/>
        </p15:threadingInfo>
      </p:ext>
    </p:extLst>
  </p:cm>
  <p:cm authorId="1" dt="2016-05-10T06:40:07.293" idx="4">
    <p:pos x="2145" y="1328"/>
    <p:text>あとあまりfunctionって表現をしないような…</p:text>
    <p:extLst>
      <p:ext uri="{C676402C-5697-4E1C-873F-D02D1690AC5C}">
        <p15:threadingInfo xmlns:p15="http://schemas.microsoft.com/office/powerpoint/2012/main" timeZoneBias="-540">
          <p15:parentCm authorId="1" idx="1"/>
        </p15:threadingInfo>
      </p:ext>
    </p:extLst>
  </p:cm>
  <p:cm authorId="1" dt="2016-05-10T06:41:19.426" idx="5">
    <p:pos x="2145" y="1464"/>
    <p:text>でもhttp://www.tutorialspoint.com/cprogramming/c_functions.htmだとfunction</p:text>
    <p:extLst>
      <p:ext uri="{C676402C-5697-4E1C-873F-D02D1690AC5C}">
        <p15:threadingInfo xmlns:p15="http://schemas.microsoft.com/office/powerpoint/2012/main" timeZoneBias="-54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5-10T06:44:30.688" idx="6">
    <p:pos x="2633" y="2430"/>
    <p:text>自分はむしろ推奨派です</p:text>
    <p:extLst>
      <p:ext uri="{C676402C-5697-4E1C-873F-D02D1690AC5C}">
        <p15:threadingInfo xmlns:p15="http://schemas.microsoft.com/office/powerpoint/2012/main" timeZoneBias="-540"/>
      </p:ext>
    </p:extLst>
  </p:cm>
  <p:cm authorId="1" dt="2016-05-10T06:44:54.980" idx="7">
    <p:pos x="3533" y="3149"/>
    <p:text>似たような役割ならまとめたほうがむしろ可読性が向上すると思います（x座標とy座標みたいな）</p:text>
    <p:extLst>
      <p:ext uri="{C676402C-5697-4E1C-873F-D02D1690AC5C}">
        <p15:threadingInfo xmlns:p15="http://schemas.microsoft.com/office/powerpoint/2012/main" timeZoneBias="-540"/>
      </p:ext>
    </p:extLst>
  </p:cm>
  <p:cm authorId="1" dt="2016-05-10T06:45:50.217" idx="8">
    <p:pos x="3554" y="3180"/>
    <p:text>たしかに役割が異なるものをまとめるのはよくないけど…</p:text>
    <p:extLst>
      <p:ext uri="{C676402C-5697-4E1C-873F-D02D1690AC5C}">
        <p15:threadingInfo xmlns:p15="http://schemas.microsoft.com/office/powerpoint/2012/main" timeZoneBias="-540"/>
      </p:ext>
    </p:extLst>
  </p:cm>
  <p:cm authorId="2" dt="2016-05-10T11:27:30.510" idx="4">
    <p:pos x="3554" y="3316"/>
    <p:text>修正しました。</p:text>
    <p:extLst>
      <p:ext uri="{C676402C-5697-4E1C-873F-D02D1690AC5C}">
        <p15:threadingInfo xmlns:p15="http://schemas.microsoft.com/office/powerpoint/2012/main" timeZoneBias="-540">
          <p15:parentCm authorId="1" idx="8"/>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09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72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394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752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97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02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235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958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315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0974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576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393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117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213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684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833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7570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72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001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18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5839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3165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85536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405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7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968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521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7205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12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0526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793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54378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038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1604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28373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19739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a:t>
            </a:r>
            <a:r>
              <a:rPr kumimoji="1" lang="ja-JP" altLang="en-US" dirty="0"/>
              <a:t>言語基礎講習会用資料　そのいち</a:t>
            </a:r>
          </a:p>
        </p:txBody>
      </p:sp>
      <p:sp>
        <p:nvSpPr>
          <p:cNvPr id="3" name="サブタイトル 2"/>
          <p:cNvSpPr>
            <a:spLocks noGrp="1"/>
          </p:cNvSpPr>
          <p:nvPr>
            <p:ph type="subTitle" idx="1"/>
          </p:nvPr>
        </p:nvSpPr>
        <p:spPr/>
        <p:txBody>
          <a:bodyPr>
            <a:normAutofit fontScale="92500" lnSpcReduction="20000"/>
          </a:bodyPr>
          <a:lstStyle/>
          <a:p>
            <a:r>
              <a:rPr lang="ja-JP" altLang="en-US" dirty="0"/>
              <a:t>釧路工業高等専門学校　</a:t>
            </a:r>
            <a:r>
              <a:rPr kumimoji="1" lang="ja-JP" altLang="en-US" dirty="0"/>
              <a:t>プログラミング研究会　寺地海渡　</a:t>
            </a:r>
            <a:r>
              <a:rPr kumimoji="1" lang="en-US" altLang="ja-JP" dirty="0"/>
              <a:t>2016/05/01</a:t>
            </a:r>
            <a:r>
              <a:rPr kumimoji="1" lang="ja-JP" altLang="en-US" dirty="0"/>
              <a:t>　</a:t>
            </a:r>
            <a:r>
              <a:rPr kumimoji="1" lang="en-US" altLang="ja-JP" dirty="0"/>
              <a:t>2019/04/26 </a:t>
            </a:r>
            <a:r>
              <a:rPr lang="ja-JP" altLang="en-US" dirty="0"/>
              <a:t>第三版</a:t>
            </a:r>
            <a:endParaRPr kumimoji="1" lang="en-US" altLang="ja-JP" dirty="0"/>
          </a:p>
          <a:p>
            <a:r>
              <a:rPr lang="en-US" altLang="ja-JP" dirty="0" err="1"/>
              <a:t>Nitkc</a:t>
            </a:r>
            <a:r>
              <a:rPr lang="en-US" altLang="ja-JP" dirty="0"/>
              <a:t> </a:t>
            </a:r>
            <a:r>
              <a:rPr lang="en-US" altLang="ja-JP" dirty="0" err="1"/>
              <a:t>kpc</a:t>
            </a:r>
            <a:r>
              <a:rPr lang="en-US" altLang="ja-JP" dirty="0"/>
              <a:t> </a:t>
            </a:r>
            <a:r>
              <a:rPr lang="en-US" altLang="ja-JP" dirty="0" err="1"/>
              <a:t>k.terachi</a:t>
            </a:r>
            <a:r>
              <a:rPr lang="en-US" altLang="ja-JP" dirty="0"/>
              <a:t>(KMITL)</a:t>
            </a:r>
            <a:endParaRPr kumimoji="1" lang="ja-JP" altLang="en-US" dirty="0"/>
          </a:p>
        </p:txBody>
      </p:sp>
      <p:sp>
        <p:nvSpPr>
          <p:cNvPr id="4" name="テキスト ボックス 3"/>
          <p:cNvSpPr txBox="1"/>
          <p:nvPr/>
        </p:nvSpPr>
        <p:spPr>
          <a:xfrm>
            <a:off x="9195759" y="5736567"/>
            <a:ext cx="2501660" cy="646331"/>
          </a:xfrm>
          <a:prstGeom prst="rect">
            <a:avLst/>
          </a:prstGeom>
          <a:noFill/>
        </p:spPr>
        <p:txBody>
          <a:bodyPr wrap="square" rtlCol="0">
            <a:spAutoFit/>
          </a:bodyPr>
          <a:lstStyle/>
          <a:p>
            <a:r>
              <a:rPr kumimoji="1" lang="ja-JP" altLang="en-US" dirty="0">
                <a:solidFill>
                  <a:schemeClr val="bg1"/>
                </a:solidFill>
              </a:rPr>
              <a:t>著　寺地海渡／石川岳</a:t>
            </a:r>
            <a:endParaRPr kumimoji="1" lang="en-US" altLang="ja-JP" dirty="0">
              <a:solidFill>
                <a:schemeClr val="bg1"/>
              </a:solidFill>
            </a:endParaRPr>
          </a:p>
          <a:p>
            <a:r>
              <a:rPr kumimoji="1" lang="ja-JP" altLang="en-US" dirty="0">
                <a:solidFill>
                  <a:schemeClr val="bg1"/>
                </a:solidFill>
              </a:rPr>
              <a:t>監修　石川岳</a:t>
            </a:r>
          </a:p>
        </p:txBody>
      </p:sp>
      <p:sp>
        <p:nvSpPr>
          <p:cNvPr id="5" name="テキスト ボックス 4"/>
          <p:cNvSpPr txBox="1"/>
          <p:nvPr/>
        </p:nvSpPr>
        <p:spPr>
          <a:xfrm>
            <a:off x="443882" y="3085766"/>
            <a:ext cx="4074851" cy="923330"/>
          </a:xfrm>
          <a:prstGeom prst="rect">
            <a:avLst/>
          </a:prstGeom>
          <a:noFill/>
        </p:spPr>
        <p:txBody>
          <a:bodyPr wrap="square" rtlCol="0">
            <a:spAutoFit/>
          </a:bodyPr>
          <a:lstStyle/>
          <a:p>
            <a:r>
              <a:rPr kumimoji="1" lang="en-US" altLang="ja-JP" dirty="0">
                <a:solidFill>
                  <a:schemeClr val="bg1"/>
                </a:solidFill>
              </a:rPr>
              <a:t>2016/05/01 </a:t>
            </a:r>
            <a:r>
              <a:rPr kumimoji="1" lang="ja-JP" altLang="en-US" dirty="0">
                <a:solidFill>
                  <a:schemeClr val="bg1"/>
                </a:solidFill>
              </a:rPr>
              <a:t>初版</a:t>
            </a:r>
            <a:endParaRPr kumimoji="1" lang="en-US" altLang="ja-JP" dirty="0">
              <a:solidFill>
                <a:schemeClr val="bg1"/>
              </a:solidFill>
            </a:endParaRPr>
          </a:p>
          <a:p>
            <a:r>
              <a:rPr kumimoji="1" lang="en-US" altLang="ja-JP" dirty="0">
                <a:solidFill>
                  <a:schemeClr val="bg1"/>
                </a:solidFill>
              </a:rPr>
              <a:t>2016/08/30 </a:t>
            </a:r>
            <a:r>
              <a:rPr kumimoji="1" lang="ja-JP" altLang="en-US" dirty="0">
                <a:solidFill>
                  <a:schemeClr val="bg1"/>
                </a:solidFill>
              </a:rPr>
              <a:t>第二章追加・改訂</a:t>
            </a:r>
            <a:r>
              <a:rPr kumimoji="1" lang="en-US" altLang="ja-JP" dirty="0">
                <a:solidFill>
                  <a:schemeClr val="bg1"/>
                </a:solidFill>
              </a:rPr>
              <a:t>(KMITL)</a:t>
            </a:r>
          </a:p>
          <a:p>
            <a:r>
              <a:rPr kumimoji="1" lang="en-US" altLang="ja-JP" dirty="0">
                <a:solidFill>
                  <a:schemeClr val="bg1"/>
                </a:solidFill>
              </a:rPr>
              <a:t>2019/04/26 </a:t>
            </a:r>
            <a:r>
              <a:rPr kumimoji="1" lang="ja-JP" altLang="en-US" dirty="0">
                <a:solidFill>
                  <a:schemeClr val="bg1"/>
                </a:solidFill>
              </a:rPr>
              <a:t>増補</a:t>
            </a:r>
          </a:p>
        </p:txBody>
      </p:sp>
    </p:spTree>
    <p:extLst>
      <p:ext uri="{BB962C8B-B14F-4D97-AF65-F5344CB8AC3E}">
        <p14:creationId xmlns:p14="http://schemas.microsoft.com/office/powerpoint/2010/main" val="342969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型とは</a:t>
            </a:r>
          </a:p>
        </p:txBody>
      </p:sp>
      <p:sp>
        <p:nvSpPr>
          <p:cNvPr id="3" name="コンテンツ プレースホルダー 2"/>
          <p:cNvSpPr>
            <a:spLocks noGrp="1"/>
          </p:cNvSpPr>
          <p:nvPr>
            <p:ph idx="1"/>
          </p:nvPr>
        </p:nvSpPr>
        <p:spPr/>
        <p:txBody>
          <a:bodyPr/>
          <a:lstStyle/>
          <a:p>
            <a:r>
              <a:rPr kumimoji="1" lang="ja-JP" altLang="en-US" dirty="0"/>
              <a:t>変数の形式を指し示す。</a:t>
            </a:r>
            <a:endParaRPr kumimoji="1" lang="en-US" altLang="ja-JP" dirty="0"/>
          </a:p>
          <a:p>
            <a:r>
              <a:rPr lang="ja-JP" altLang="en-US" dirty="0"/>
              <a:t>種類は様々あるが、ここでは</a:t>
            </a:r>
            <a:r>
              <a:rPr lang="en-US" altLang="ja-JP" dirty="0"/>
              <a:t>C</a:t>
            </a:r>
            <a:r>
              <a:rPr lang="ja-JP" altLang="en-US" dirty="0"/>
              <a:t>言語における代表的な型を３つ紹介する。</a:t>
            </a:r>
            <a:endParaRPr kumimoji="1" lang="ja-JP" altLang="en-US" dirty="0"/>
          </a:p>
        </p:txBody>
      </p:sp>
    </p:spTree>
    <p:extLst>
      <p:ext uri="{BB962C8B-B14F-4D97-AF65-F5344CB8AC3E}">
        <p14:creationId xmlns:p14="http://schemas.microsoft.com/office/powerpoint/2010/main" val="20135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整数型</a:t>
            </a:r>
          </a:p>
        </p:txBody>
      </p:sp>
      <p:sp>
        <p:nvSpPr>
          <p:cNvPr id="3" name="コンテンツ プレースホルダー 2"/>
          <p:cNvSpPr>
            <a:spLocks noGrp="1"/>
          </p:cNvSpPr>
          <p:nvPr>
            <p:ph idx="1"/>
          </p:nvPr>
        </p:nvSpPr>
        <p:spPr>
          <a:xfrm>
            <a:off x="581192" y="2180496"/>
            <a:ext cx="11029615" cy="4677504"/>
          </a:xfrm>
        </p:spPr>
        <p:txBody>
          <a:bodyPr/>
          <a:lstStyle/>
          <a:p>
            <a:r>
              <a:rPr kumimoji="1" lang="en-US" altLang="ja-JP" dirty="0" err="1"/>
              <a:t>int</a:t>
            </a:r>
            <a:r>
              <a:rPr kumimoji="1" lang="ja-JP" altLang="en-US" dirty="0"/>
              <a:t>型と呼ばれるもの。</a:t>
            </a:r>
            <a:endParaRPr kumimoji="1" lang="en-US" altLang="ja-JP" dirty="0"/>
          </a:p>
          <a:p>
            <a:r>
              <a:rPr lang="ja-JP" altLang="en-US" dirty="0"/>
              <a:t>整数とは</a:t>
            </a:r>
            <a:r>
              <a:rPr lang="en-US" altLang="ja-JP" dirty="0"/>
              <a:t>…</a:t>
            </a:r>
            <a:r>
              <a:rPr lang="ja-JP" altLang="en-US" dirty="0"/>
              <a:t>「１で割ったあまり</a:t>
            </a:r>
            <a:r>
              <a:rPr lang="en-US" altLang="ja-JP" dirty="0"/>
              <a:t>(</a:t>
            </a:r>
            <a:r>
              <a:rPr lang="ja-JP" altLang="en-US" dirty="0"/>
              <a:t>商</a:t>
            </a:r>
            <a:r>
              <a:rPr lang="en-US" altLang="ja-JP" dirty="0"/>
              <a:t>)</a:t>
            </a:r>
            <a:r>
              <a:rPr lang="ja-JP" altLang="en-US" dirty="0"/>
              <a:t>が</a:t>
            </a:r>
            <a:r>
              <a:rPr lang="en-US" altLang="ja-JP" dirty="0"/>
              <a:t>0</a:t>
            </a:r>
            <a:r>
              <a:rPr lang="ja-JP" altLang="en-US" dirty="0"/>
              <a:t>になる値」のことである。</a:t>
            </a:r>
            <a:endParaRPr lang="en-US" altLang="ja-JP" dirty="0"/>
          </a:p>
          <a:p>
            <a:r>
              <a:rPr kumimoji="1" lang="ja-JP" altLang="en-US" dirty="0"/>
              <a:t>環境によって扱える値の範囲は異なる（説明の放棄）</a:t>
            </a:r>
            <a:endParaRPr kumimoji="1" lang="en-US" altLang="ja-JP" dirty="0"/>
          </a:p>
          <a:p>
            <a:endParaRPr kumimoji="1" lang="en-US" altLang="ja-JP" dirty="0"/>
          </a:p>
          <a:p>
            <a:r>
              <a:rPr lang="en-US" altLang="ja-JP" dirty="0" err="1"/>
              <a:t>int</a:t>
            </a:r>
            <a:r>
              <a:rPr lang="en-US" altLang="ja-JP" dirty="0"/>
              <a:t> x = 100;</a:t>
            </a:r>
          </a:p>
          <a:p>
            <a:r>
              <a:rPr lang="en-US" altLang="ja-JP" dirty="0" err="1"/>
              <a:t>i</a:t>
            </a:r>
            <a:r>
              <a:rPr kumimoji="1" lang="en-US" altLang="ja-JP" dirty="0" err="1"/>
              <a:t>nt</a:t>
            </a:r>
            <a:r>
              <a:rPr kumimoji="1" lang="en-US" altLang="ja-JP" dirty="0"/>
              <a:t> y = -1;</a:t>
            </a:r>
          </a:p>
          <a:p>
            <a:r>
              <a:rPr lang="en-US" altLang="ja-JP" dirty="0" err="1">
                <a:solidFill>
                  <a:srgbClr val="FF0000"/>
                </a:solidFill>
              </a:rPr>
              <a:t>int</a:t>
            </a:r>
            <a:r>
              <a:rPr lang="en-US" altLang="ja-JP" dirty="0">
                <a:solidFill>
                  <a:srgbClr val="FF0000"/>
                </a:solidFill>
              </a:rPr>
              <a:t> z = 10.0;	※</a:t>
            </a:r>
            <a:r>
              <a:rPr lang="ja-JP" altLang="en-US" dirty="0">
                <a:solidFill>
                  <a:srgbClr val="FF0000"/>
                </a:solidFill>
              </a:rPr>
              <a:t>これは</a:t>
            </a:r>
            <a:r>
              <a:rPr lang="en-US" altLang="ja-JP" dirty="0" err="1">
                <a:solidFill>
                  <a:srgbClr val="FF0000"/>
                </a:solidFill>
              </a:rPr>
              <a:t>int</a:t>
            </a:r>
            <a:r>
              <a:rPr lang="ja-JP" altLang="en-US" dirty="0">
                <a:solidFill>
                  <a:srgbClr val="FF0000"/>
                </a:solidFill>
              </a:rPr>
              <a:t>型ではない </a:t>
            </a:r>
            <a:r>
              <a:rPr lang="en-US" altLang="ja-JP" dirty="0">
                <a:solidFill>
                  <a:srgbClr val="FF0000"/>
                </a:solidFill>
              </a:rPr>
              <a:t>(</a:t>
            </a:r>
            <a:r>
              <a:rPr lang="ja-JP" altLang="en-US" dirty="0">
                <a:solidFill>
                  <a:srgbClr val="FF0000"/>
                </a:solidFill>
              </a:rPr>
              <a:t>小数点ついてるから実数</a:t>
            </a:r>
            <a:r>
              <a:rPr lang="en-US" altLang="ja-JP" dirty="0">
                <a:solidFill>
                  <a:srgbClr val="FF0000"/>
                </a:solidFill>
              </a:rPr>
              <a:t>(</a:t>
            </a:r>
            <a:r>
              <a:rPr lang="ja-JP" altLang="en-US" dirty="0">
                <a:solidFill>
                  <a:srgbClr val="FF0000"/>
                </a:solidFill>
              </a:rPr>
              <a:t>小数点の付いた数</a:t>
            </a:r>
            <a:r>
              <a:rPr lang="en-US" altLang="ja-JP" dirty="0">
                <a:solidFill>
                  <a:srgbClr val="FF0000"/>
                </a:solidFill>
              </a:rPr>
              <a:t>)</a:t>
            </a:r>
            <a:r>
              <a:rPr lang="ja-JP" altLang="en-US" dirty="0">
                <a:solidFill>
                  <a:srgbClr val="FF0000"/>
                </a:solidFill>
              </a:rPr>
              <a:t>という扱い</a:t>
            </a:r>
            <a:r>
              <a:rPr lang="en-US" altLang="ja-JP" dirty="0">
                <a:solidFill>
                  <a:srgbClr val="FF0000"/>
                </a:solidFill>
              </a:rPr>
              <a:t>)</a:t>
            </a:r>
          </a:p>
          <a:p>
            <a:endParaRPr kumimoji="1" lang="en-US" altLang="ja-JP" dirty="0">
              <a:solidFill>
                <a:srgbClr val="FF0000"/>
              </a:solidFill>
            </a:endParaRPr>
          </a:p>
          <a:p>
            <a:r>
              <a:rPr lang="ja-JP" altLang="en-US" dirty="0">
                <a:solidFill>
                  <a:schemeClr val="tx1">
                    <a:lumMod val="75000"/>
                    <a:lumOff val="25000"/>
                  </a:schemeClr>
                </a:solidFill>
              </a:rPr>
              <a:t>余計な話をすると、</a:t>
            </a:r>
            <a:r>
              <a:rPr lang="en-US" altLang="ja-JP" dirty="0">
                <a:solidFill>
                  <a:schemeClr val="tx1">
                    <a:lumMod val="75000"/>
                    <a:lumOff val="25000"/>
                  </a:schemeClr>
                </a:solidFill>
              </a:rPr>
              <a:t>unsigned </a:t>
            </a:r>
            <a:r>
              <a:rPr lang="en-US" altLang="ja-JP" dirty="0" err="1">
                <a:solidFill>
                  <a:schemeClr val="tx1">
                    <a:lumMod val="75000"/>
                    <a:lumOff val="25000"/>
                  </a:schemeClr>
                </a:solidFill>
              </a:rPr>
              <a:t>int</a:t>
            </a:r>
            <a:r>
              <a:rPr lang="ja-JP" altLang="en-US" dirty="0">
                <a:solidFill>
                  <a:schemeClr val="tx1">
                    <a:lumMod val="75000"/>
                    <a:lumOff val="25000"/>
                  </a:schemeClr>
                </a:solidFill>
              </a:rPr>
              <a:t>型というものがある。</a:t>
            </a:r>
            <a:endParaRPr lang="en-US" altLang="ja-JP" dirty="0">
              <a:solidFill>
                <a:schemeClr val="tx1">
                  <a:lumMod val="85000"/>
                  <a:lumOff val="15000"/>
                </a:schemeClr>
              </a:solidFill>
            </a:endParaRPr>
          </a:p>
          <a:p>
            <a:r>
              <a:rPr lang="ja-JP" altLang="en-US" dirty="0">
                <a:solidFill>
                  <a:schemeClr val="tx1">
                    <a:lumMod val="75000"/>
                    <a:lumOff val="25000"/>
                  </a:schemeClr>
                </a:solidFill>
              </a:rPr>
              <a:t>雑にせ</a:t>
            </a:r>
            <a:r>
              <a:rPr lang="ja-JP" altLang="en-US" dirty="0" err="1">
                <a:solidFill>
                  <a:schemeClr val="tx1">
                    <a:lumMod val="75000"/>
                    <a:lumOff val="25000"/>
                  </a:schemeClr>
                </a:solidFill>
              </a:rPr>
              <a:t>つめい</a:t>
            </a:r>
            <a:r>
              <a:rPr lang="ja-JP" altLang="en-US" dirty="0">
                <a:solidFill>
                  <a:schemeClr val="tx1">
                    <a:lumMod val="75000"/>
                    <a:lumOff val="25000"/>
                  </a:schemeClr>
                </a:solidFill>
              </a:rPr>
              <a:t>すると「正規表現のビット」であり、要は自然数のみを扱う。</a:t>
            </a:r>
            <a:endParaRPr lang="en-US" altLang="ja-JP" dirty="0">
              <a:solidFill>
                <a:schemeClr val="tx1">
                  <a:lumMod val="75000"/>
                  <a:lumOff val="25000"/>
                </a:schemeClr>
              </a:solidFill>
            </a:endParaRPr>
          </a:p>
        </p:txBody>
      </p:sp>
    </p:spTree>
    <p:extLst>
      <p:ext uri="{BB962C8B-B14F-4D97-AF65-F5344CB8AC3E}">
        <p14:creationId xmlns:p14="http://schemas.microsoft.com/office/powerpoint/2010/main" val="141036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実数型</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1192" y="2180496"/>
                <a:ext cx="11029615" cy="4677504"/>
              </a:xfrm>
            </p:spPr>
            <p:txBody>
              <a:bodyPr>
                <a:normAutofit lnSpcReduction="10000"/>
              </a:bodyPr>
              <a:lstStyle/>
              <a:p>
                <a:r>
                  <a:rPr lang="en-US" altLang="ja-JP" dirty="0"/>
                  <a:t>d</a:t>
                </a:r>
                <a:r>
                  <a:rPr kumimoji="1" lang="en-US" altLang="ja-JP" dirty="0"/>
                  <a:t>ouble</a:t>
                </a:r>
                <a:r>
                  <a:rPr kumimoji="1" lang="ja-JP" altLang="en-US" dirty="0"/>
                  <a:t>型と呼ばれるもの。</a:t>
                </a:r>
                <a:endParaRPr kumimoji="1" lang="en-US" altLang="ja-JP" dirty="0"/>
              </a:p>
              <a:p>
                <a:r>
                  <a:rPr lang="en-US" altLang="ja-JP" dirty="0" err="1"/>
                  <a:t>int</a:t>
                </a:r>
                <a:r>
                  <a:rPr lang="ja-JP" altLang="en-US" dirty="0"/>
                  <a:t>型の倍のメモリを使っているから「</a:t>
                </a:r>
                <a:r>
                  <a:rPr lang="en-US" altLang="ja-JP" dirty="0"/>
                  <a:t>double</a:t>
                </a:r>
                <a:r>
                  <a:rPr lang="ja-JP" altLang="en-US" dirty="0"/>
                  <a:t>型」</a:t>
                </a:r>
                <a:endParaRPr kumimoji="1" lang="en-US" altLang="ja-JP" dirty="0"/>
              </a:p>
              <a:p>
                <a:r>
                  <a:rPr kumimoji="1" lang="ja-JP" altLang="en-US" dirty="0"/>
                  <a:t>実数とは</a:t>
                </a:r>
                <a:r>
                  <a:rPr kumimoji="1" lang="en-US" altLang="ja-JP" dirty="0"/>
                  <a:t>…</a:t>
                </a:r>
                <a:r>
                  <a:rPr lang="ja-JP" altLang="en-US" dirty="0"/>
                  <a:t>「虚数を含まない値」のことである。</a:t>
                </a:r>
                <a:endParaRPr lang="en-US" altLang="ja-JP" dirty="0"/>
              </a:p>
              <a:p>
                <a:r>
                  <a:rPr kumimoji="1" lang="ja-JP" altLang="en-US" dirty="0"/>
                  <a:t>虚数とは</a:t>
                </a:r>
                <a:r>
                  <a:rPr kumimoji="1" lang="en-US" altLang="ja-JP" dirty="0"/>
                  <a:t>…</a:t>
                </a:r>
                <a:r>
                  <a:rPr kumimoji="1" lang="ja-JP" altLang="en-US" dirty="0"/>
                  <a:t>「</a:t>
                </a:r>
                <a14:m>
                  <m:oMath xmlns:m="http://schemas.openxmlformats.org/officeDocument/2006/math">
                    <m: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 </m:t>
                    </m:r>
                    <m:rad>
                      <m:radPr>
                        <m:degHide m:val="on"/>
                        <m:ctrlPr>
                          <a:rPr kumimoji="1" lang="en-US" altLang="ja-JP" b="0" i="1" smtClean="0">
                            <a:solidFill>
                              <a:srgbClr val="FF0000"/>
                            </a:solidFill>
                            <a:latin typeface="Cambria Math" panose="02040503050406030204" pitchFamily="18" charset="0"/>
                          </a:rPr>
                        </m:ctrlPr>
                      </m:radPr>
                      <m:deg/>
                      <m:e>
                        <m:r>
                          <a:rPr kumimoji="1" lang="en-US" altLang="ja-JP" b="0" i="1" smtClean="0">
                            <a:solidFill>
                              <a:srgbClr val="FF0000"/>
                            </a:solidFill>
                            <a:latin typeface="Cambria Math" panose="02040503050406030204" pitchFamily="18" charset="0"/>
                          </a:rPr>
                          <m:t>−1</m:t>
                        </m:r>
                      </m:e>
                    </m:rad>
                  </m:oMath>
                </a14:m>
                <a:r>
                  <a:rPr kumimoji="1" lang="ja-JP" altLang="en-US" dirty="0"/>
                  <a:t>を含む値」のことである。</a:t>
                </a:r>
                <a:endParaRPr kumimoji="1" lang="en-US" altLang="ja-JP" dirty="0"/>
              </a:p>
              <a:p>
                <a:r>
                  <a:rPr lang="ja-JP" altLang="en-US" dirty="0"/>
                  <a:t>数学では「最も美しい方程式は </a:t>
                </a:r>
                <a14:m>
                  <m:oMath xmlns:m="http://schemas.openxmlformats.org/officeDocument/2006/math">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𝑒</m:t>
                        </m:r>
                      </m:e>
                      <m:sup>
                        <m:r>
                          <a:rPr lang="ja-JP" altLang="en-US" b="0" i="1" smtClean="0">
                            <a:solidFill>
                              <a:srgbClr val="FF0000"/>
                            </a:solidFill>
                            <a:latin typeface="Cambria Math" panose="02040503050406030204" pitchFamily="18" charset="0"/>
                          </a:rPr>
                          <m:t>𝜋</m:t>
                        </m:r>
                        <m:r>
                          <a:rPr lang="en-US" altLang="ja-JP" b="0" i="1" smtClean="0">
                            <a:solidFill>
                              <a:srgbClr val="FF0000"/>
                            </a:solidFill>
                            <a:latin typeface="Cambria Math" panose="02040503050406030204" pitchFamily="18" charset="0"/>
                          </a:rPr>
                          <m:t>𝑖</m:t>
                        </m:r>
                      </m:sup>
                    </m:sSup>
                    <m:r>
                      <a:rPr lang="en-US" altLang="ja-JP" b="0" i="1" smtClean="0">
                        <a:solidFill>
                          <a:srgbClr val="FF0000"/>
                        </a:solidFill>
                        <a:latin typeface="Cambria Math" panose="02040503050406030204" pitchFamily="18" charset="0"/>
                      </a:rPr>
                      <m:t>+1=0</m:t>
                    </m:r>
                  </m:oMath>
                </a14:m>
                <a:r>
                  <a:rPr lang="ja-JP" altLang="en-US" dirty="0"/>
                  <a:t>である」と言われている。興味のある人は調べて、どうぞ。</a:t>
                </a:r>
                <a:endParaRPr lang="en-US" altLang="ja-JP" dirty="0"/>
              </a:p>
              <a:p>
                <a:endParaRPr lang="en-US" altLang="ja-JP" dirty="0"/>
              </a:p>
              <a:p>
                <a:r>
                  <a:rPr lang="en-US" altLang="ja-JP" dirty="0"/>
                  <a:t>double x = 76.1;</a:t>
                </a:r>
              </a:p>
              <a:p>
                <a:r>
                  <a:rPr lang="en-US" altLang="ja-JP" dirty="0"/>
                  <a:t>double y = -10.0;</a:t>
                </a:r>
              </a:p>
              <a:p>
                <a:r>
                  <a:rPr lang="en-US" altLang="ja-JP" dirty="0">
                    <a:solidFill>
                      <a:srgbClr val="FF0000"/>
                    </a:solidFill>
                  </a:rPr>
                  <a:t>double z = </a:t>
                </a:r>
                <a14:m>
                  <m:oMath xmlns:m="http://schemas.openxmlformats.org/officeDocument/2006/math">
                    <m:r>
                      <a:rPr lang="ja-JP" altLang="en-US" i="1" smtClean="0">
                        <a:solidFill>
                          <a:srgbClr val="FF0000"/>
                        </a:solidFill>
                        <a:latin typeface="Cambria Math" panose="02040503050406030204" pitchFamily="18" charset="0"/>
                      </a:rPr>
                      <m:t>𝜋</m:t>
                    </m:r>
                  </m:oMath>
                </a14:m>
                <a:r>
                  <a:rPr lang="en-US" altLang="ja-JP" dirty="0">
                    <a:solidFill>
                      <a:srgbClr val="FF0000"/>
                    </a:solidFill>
                  </a:rPr>
                  <a:t>;	※</a:t>
                </a:r>
                <a14:m>
                  <m:oMath xmlns:m="http://schemas.openxmlformats.org/officeDocument/2006/math">
                    <m:r>
                      <a:rPr lang="ja-JP" altLang="en-US" i="1" smtClean="0">
                        <a:solidFill>
                          <a:srgbClr val="FF0000"/>
                        </a:solidFill>
                        <a:latin typeface="Cambria Math" panose="02040503050406030204" pitchFamily="18" charset="0"/>
                      </a:rPr>
                      <m:t>𝜋</m:t>
                    </m:r>
                    <m:r>
                      <a:rPr lang="en-US" altLang="ja-JP" b="0" i="1" smtClean="0">
                        <a:solidFill>
                          <a:srgbClr val="FF0000"/>
                        </a:solidFill>
                        <a:latin typeface="Cambria Math" panose="02040503050406030204" pitchFamily="18" charset="0"/>
                      </a:rPr>
                      <m:t>=3.1415926535897932384…</m:t>
                    </m:r>
                  </m:oMath>
                </a14:m>
                <a:r>
                  <a:rPr lang="ja-JP" altLang="en-US" dirty="0">
                    <a:solidFill>
                      <a:srgbClr val="FF0000"/>
                    </a:solidFill>
                  </a:rPr>
                  <a:t> なので実数</a:t>
                </a:r>
                <a:r>
                  <a:rPr lang="en-US" altLang="ja-JP" dirty="0">
                    <a:solidFill>
                      <a:srgbClr val="FF0000"/>
                    </a:solidFill>
                  </a:rPr>
                  <a:t>(</a:t>
                </a:r>
                <a:r>
                  <a:rPr lang="ja-JP" altLang="en-US" dirty="0">
                    <a:solidFill>
                      <a:srgbClr val="FF0000"/>
                    </a:solidFill>
                  </a:rPr>
                  <a:t>無理数</a:t>
                </a:r>
                <a:r>
                  <a:rPr lang="en-US" altLang="ja-JP" dirty="0">
                    <a:solidFill>
                      <a:srgbClr val="FF0000"/>
                    </a:solidFill>
                  </a:rPr>
                  <a:t>)</a:t>
                </a:r>
                <a:r>
                  <a:rPr lang="ja-JP" altLang="en-US" dirty="0">
                    <a:solidFill>
                      <a:srgbClr val="FF0000"/>
                    </a:solidFill>
                  </a:rPr>
                  <a:t>ではあるが、実数値ではない。</a:t>
                </a:r>
                <a:endParaRPr lang="en-US" altLang="ja-JP" dirty="0">
                  <a:solidFill>
                    <a:srgbClr val="FF0000"/>
                  </a:solidFill>
                </a:endParaRPr>
              </a:p>
              <a:p>
                <a:pPr lvl="1"/>
                <a:r>
                  <a:rPr lang="ja-JP" altLang="en-US" dirty="0">
                    <a:solidFill>
                      <a:srgbClr val="FF0000"/>
                    </a:solidFill>
                  </a:rPr>
                  <a:t>なぜなら、コンピュータ様が扱える値には限りがあるから</a:t>
                </a:r>
                <a:r>
                  <a:rPr lang="en-US" altLang="ja-JP" dirty="0">
                    <a:solidFill>
                      <a:srgbClr val="FF0000"/>
                    </a:solidFill>
                  </a:rPr>
                  <a:t>(</a:t>
                </a:r>
                <a:r>
                  <a:rPr lang="ja-JP" altLang="en-US" dirty="0">
                    <a:solidFill>
                      <a:srgbClr val="FF0000"/>
                    </a:solidFill>
                  </a:rPr>
                  <a:t>無限は扱えない</a:t>
                </a:r>
                <a:r>
                  <a:rPr lang="en-US" altLang="ja-JP" dirty="0">
                    <a:solidFill>
                      <a:srgbClr val="FF0000"/>
                    </a:solidFill>
                  </a:rPr>
                  <a:t>)</a:t>
                </a:r>
              </a:p>
              <a:p>
                <a:pPr lvl="1"/>
                <a:r>
                  <a:rPr lang="ja-JP" altLang="en-US" dirty="0">
                    <a:solidFill>
                      <a:srgbClr val="FF0000"/>
                    </a:solidFill>
                  </a:rPr>
                  <a:t>これらの無理数は、実際には四捨五入などした近似値</a:t>
                </a:r>
                <a:r>
                  <a:rPr lang="en-US" altLang="ja-JP" dirty="0">
                    <a:solidFill>
                      <a:srgbClr val="FF0000"/>
                    </a:solidFill>
                  </a:rPr>
                  <a:t>(</a:t>
                </a:r>
                <a:r>
                  <a:rPr lang="ja-JP" altLang="en-US" dirty="0">
                    <a:solidFill>
                      <a:srgbClr val="FF0000"/>
                    </a:solidFill>
                  </a:rPr>
                  <a:t>実数値</a:t>
                </a:r>
                <a:r>
                  <a:rPr lang="en-US" altLang="ja-JP" dirty="0">
                    <a:solidFill>
                      <a:srgbClr val="FF0000"/>
                    </a:solidFill>
                  </a:rPr>
                  <a:t>)</a:t>
                </a:r>
                <a:r>
                  <a:rPr lang="ja-JP" altLang="en-US" dirty="0">
                    <a:solidFill>
                      <a:srgbClr val="FF0000"/>
                    </a:solidFill>
                  </a:rPr>
                  <a:t>を代わりに用いることが多い</a:t>
                </a:r>
                <a:endParaRPr lang="en-US" altLang="ja-JP" dirty="0">
                  <a:solidFill>
                    <a:srgbClr val="FF0000"/>
                  </a:solidFill>
                </a:endParaRPr>
              </a:p>
              <a:p>
                <a:r>
                  <a:rPr lang="en-US" altLang="ja-JP" sz="1600" dirty="0">
                    <a:solidFill>
                      <a:srgbClr val="FF0000"/>
                    </a:solidFill>
                  </a:rPr>
                  <a:t>double u = 3.1e-5</a:t>
                </a:r>
                <a:r>
                  <a:rPr lang="ja-JP" altLang="en-US" sz="1600" dirty="0">
                    <a:solidFill>
                      <a:srgbClr val="FF0000"/>
                    </a:solidFill>
                  </a:rPr>
                  <a:t>　←</a:t>
                </a:r>
                <a:r>
                  <a:rPr lang="ja-JP" altLang="en-US" sz="1600" dirty="0" err="1">
                    <a:solidFill>
                      <a:srgbClr val="FF0000"/>
                    </a:solidFill>
                  </a:rPr>
                  <a:t>あーあー</a:t>
                </a:r>
                <a:r>
                  <a:rPr lang="ja-JP" altLang="en-US" sz="1600" dirty="0">
                    <a:solidFill>
                      <a:srgbClr val="FF0000"/>
                    </a:solidFill>
                  </a:rPr>
                  <a:t>あー浮動小数点数は有理数だけども</a:t>
                </a:r>
                <a:r>
                  <a:rPr lang="ja-JP" altLang="en-US" sz="600" strike="sngStrike" dirty="0">
                    <a:solidFill>
                      <a:srgbClr val="FF0000"/>
                    </a:solidFill>
                  </a:rPr>
                  <a:t>お話面倒</a:t>
                </a:r>
                <a:r>
                  <a:rPr lang="ja-JP" altLang="en-US" sz="1600" dirty="0">
                    <a:solidFill>
                      <a:srgbClr val="FF0000"/>
                    </a:solidFill>
                  </a:rPr>
                  <a:t>今の君たちにはまだ早いにょぉぉぉぉ</a:t>
                </a:r>
                <a:endParaRPr lang="en-US" altLang="ja-JP" sz="16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1192" y="2180496"/>
                <a:ext cx="11029615" cy="4677504"/>
              </a:xfrm>
              <a:blipFill>
                <a:blip r:embed="rId2"/>
                <a:stretch>
                  <a:fillRect l="-221" r="-24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9501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676030"/>
            <a:ext cx="11029616" cy="1013800"/>
          </a:xfrm>
        </p:spPr>
        <p:txBody>
          <a:bodyPr/>
          <a:lstStyle/>
          <a:p>
            <a:r>
              <a:rPr lang="ja-JP" altLang="en-US" dirty="0"/>
              <a:t>文字型</a:t>
            </a:r>
            <a:endParaRPr kumimoji="1" lang="ja-JP" altLang="en-US" dirty="0"/>
          </a:p>
        </p:txBody>
      </p:sp>
      <p:sp>
        <p:nvSpPr>
          <p:cNvPr id="3" name="コンテンツ プレースホルダー 2"/>
          <p:cNvSpPr>
            <a:spLocks noGrp="1"/>
          </p:cNvSpPr>
          <p:nvPr>
            <p:ph idx="1"/>
          </p:nvPr>
        </p:nvSpPr>
        <p:spPr>
          <a:xfrm>
            <a:off x="581192" y="2180496"/>
            <a:ext cx="11029615" cy="4677504"/>
          </a:xfrm>
        </p:spPr>
        <p:txBody>
          <a:bodyPr/>
          <a:lstStyle/>
          <a:p>
            <a:r>
              <a:rPr lang="en-US" altLang="ja-JP" dirty="0"/>
              <a:t>c</a:t>
            </a:r>
            <a:r>
              <a:rPr kumimoji="1" lang="en-US" altLang="ja-JP" dirty="0"/>
              <a:t>har</a:t>
            </a:r>
            <a:r>
              <a:rPr kumimoji="1" lang="ja-JP" altLang="en-US" dirty="0"/>
              <a:t>型と呼ばれるもの。</a:t>
            </a:r>
            <a:endParaRPr kumimoji="1" lang="en-US" altLang="ja-JP" dirty="0"/>
          </a:p>
          <a:p>
            <a:r>
              <a:rPr lang="ja-JP" altLang="en-US" dirty="0"/>
              <a:t>「</a:t>
            </a:r>
            <a:r>
              <a:rPr kumimoji="1" lang="en-US" altLang="ja-JP" dirty="0">
                <a:solidFill>
                  <a:srgbClr val="FF0000"/>
                </a:solidFill>
              </a:rPr>
              <a:t>char</a:t>
            </a:r>
            <a:r>
              <a:rPr kumimoji="1" lang="en-US" altLang="ja-JP" dirty="0"/>
              <a:t>acter</a:t>
            </a:r>
            <a:r>
              <a:rPr kumimoji="1" lang="ja-JP" altLang="en-US" dirty="0"/>
              <a:t>」を扱うための型。</a:t>
            </a:r>
            <a:endParaRPr kumimoji="1" lang="en-US" altLang="ja-JP" dirty="0"/>
          </a:p>
          <a:p>
            <a:r>
              <a:rPr kumimoji="1" lang="ja-JP" altLang="en-US" dirty="0"/>
              <a:t>これが説明一番面倒臭い。</a:t>
            </a:r>
            <a:endParaRPr kumimoji="1" lang="en-US" altLang="ja-JP" dirty="0"/>
          </a:p>
          <a:p>
            <a:r>
              <a:rPr lang="ja-JP" altLang="en-US" dirty="0"/>
              <a:t>「</a:t>
            </a:r>
            <a:r>
              <a:rPr lang="ja-JP" altLang="en-US" dirty="0">
                <a:solidFill>
                  <a:srgbClr val="00B0F0"/>
                </a:solidFill>
              </a:rPr>
              <a:t>数値</a:t>
            </a:r>
            <a:r>
              <a:rPr lang="ja-JP" altLang="en-US" dirty="0"/>
              <a:t>」と「</a:t>
            </a:r>
            <a:r>
              <a:rPr lang="en-US" altLang="ja-JP" dirty="0">
                <a:solidFill>
                  <a:srgbClr val="00B0F0"/>
                </a:solidFill>
              </a:rPr>
              <a:t>(</a:t>
            </a:r>
            <a:r>
              <a:rPr lang="ja-JP" altLang="en-US" dirty="0">
                <a:solidFill>
                  <a:srgbClr val="00B0F0"/>
                </a:solidFill>
              </a:rPr>
              <a:t>文字としての</a:t>
            </a:r>
            <a:r>
              <a:rPr lang="en-US" altLang="ja-JP" dirty="0">
                <a:solidFill>
                  <a:srgbClr val="00B0F0"/>
                </a:solidFill>
              </a:rPr>
              <a:t>)</a:t>
            </a:r>
            <a:r>
              <a:rPr lang="ja-JP" altLang="en-US" dirty="0">
                <a:solidFill>
                  <a:srgbClr val="00B0F0"/>
                </a:solidFill>
              </a:rPr>
              <a:t>数字</a:t>
            </a:r>
            <a:r>
              <a:rPr lang="ja-JP" altLang="en-US" dirty="0"/>
              <a:t>」と「</a:t>
            </a:r>
            <a:r>
              <a:rPr lang="ja-JP" altLang="en-US" dirty="0">
                <a:solidFill>
                  <a:srgbClr val="00B0F0"/>
                </a:solidFill>
              </a:rPr>
              <a:t>文字</a:t>
            </a:r>
            <a:r>
              <a:rPr lang="ja-JP" altLang="en-US" dirty="0"/>
              <a:t>」と「</a:t>
            </a:r>
            <a:r>
              <a:rPr lang="ja-JP" altLang="en-US" dirty="0">
                <a:solidFill>
                  <a:srgbClr val="00B0F0"/>
                </a:solidFill>
              </a:rPr>
              <a:t>文字列</a:t>
            </a:r>
            <a:r>
              <a:rPr lang="ja-JP" altLang="en-US" dirty="0"/>
              <a:t>」の違いを理解してね。</a:t>
            </a:r>
            <a:endParaRPr lang="en-US" altLang="ja-JP" dirty="0"/>
          </a:p>
          <a:p>
            <a:pPr lvl="1"/>
            <a:r>
              <a:rPr kumimoji="1" lang="ja-JP" altLang="en-US" dirty="0">
                <a:solidFill>
                  <a:srgbClr val="00B0F0"/>
                </a:solidFill>
              </a:rPr>
              <a:t>数値</a:t>
            </a:r>
            <a:r>
              <a:rPr kumimoji="1" lang="ja-JP" altLang="en-US" dirty="0"/>
              <a:t> </a:t>
            </a:r>
            <a:r>
              <a:rPr kumimoji="1" lang="en-US" altLang="ja-JP" dirty="0"/>
              <a:t>… </a:t>
            </a:r>
            <a:r>
              <a:rPr kumimoji="1" lang="ja-JP" altLang="en-US" dirty="0"/>
              <a:t>何かしら意味のある（重みのある）「値」。</a:t>
            </a:r>
            <a:r>
              <a:rPr lang="en-US" altLang="ja-JP" dirty="0"/>
              <a:t> </a:t>
            </a:r>
            <a:r>
              <a:rPr lang="en-US" altLang="ja-JP" dirty="0" err="1"/>
              <a:t>i</a:t>
            </a:r>
            <a:r>
              <a:rPr kumimoji="1" lang="en-US" altLang="ja-JP" dirty="0" err="1"/>
              <a:t>nt</a:t>
            </a:r>
            <a:r>
              <a:rPr kumimoji="1" lang="en-US" altLang="ja-JP" dirty="0"/>
              <a:t> </a:t>
            </a:r>
            <a:r>
              <a:rPr kumimoji="1" lang="ja-JP" altLang="en-US" dirty="0"/>
              <a:t>と </a:t>
            </a:r>
            <a:r>
              <a:rPr kumimoji="1" lang="en-US" altLang="ja-JP" dirty="0"/>
              <a:t>double </a:t>
            </a:r>
            <a:r>
              <a:rPr kumimoji="1" lang="ja-JP" altLang="en-US" dirty="0"/>
              <a:t>はこれ。</a:t>
            </a:r>
            <a:endParaRPr kumimoji="1" lang="en-US" altLang="ja-JP" dirty="0"/>
          </a:p>
          <a:p>
            <a:pPr lvl="1"/>
            <a:r>
              <a:rPr kumimoji="1" lang="en-US" altLang="ja-JP" dirty="0">
                <a:solidFill>
                  <a:srgbClr val="00B0F0"/>
                </a:solidFill>
              </a:rPr>
              <a:t>(</a:t>
            </a:r>
            <a:r>
              <a:rPr kumimoji="1" lang="ja-JP" altLang="en-US" dirty="0">
                <a:solidFill>
                  <a:srgbClr val="00B0F0"/>
                </a:solidFill>
              </a:rPr>
              <a:t>文字としての</a:t>
            </a:r>
            <a:r>
              <a:rPr kumimoji="1" lang="en-US" altLang="ja-JP" dirty="0">
                <a:solidFill>
                  <a:srgbClr val="00B0F0"/>
                </a:solidFill>
              </a:rPr>
              <a:t>)</a:t>
            </a:r>
            <a:r>
              <a:rPr kumimoji="1" lang="ja-JP" altLang="en-US" dirty="0">
                <a:solidFill>
                  <a:srgbClr val="00B0F0"/>
                </a:solidFill>
              </a:rPr>
              <a:t>数字</a:t>
            </a:r>
            <a:r>
              <a:rPr kumimoji="1" lang="ja-JP" altLang="en-US" dirty="0"/>
              <a:t> </a:t>
            </a:r>
            <a:r>
              <a:rPr kumimoji="1" lang="en-US" altLang="ja-JP" dirty="0"/>
              <a:t>… </a:t>
            </a:r>
            <a:r>
              <a:rPr kumimoji="1" lang="ja-JP" altLang="en-US" dirty="0"/>
              <a:t>何の意味もない「文字」。</a:t>
            </a:r>
            <a:endParaRPr kumimoji="1" lang="en-US" altLang="ja-JP" dirty="0"/>
          </a:p>
          <a:p>
            <a:pPr lvl="2"/>
            <a:r>
              <a:rPr kumimoji="1" lang="ja-JP" altLang="en-US" dirty="0"/>
              <a:t>人間には意味があっても、コンピュータ様にとっては無意味なもの。</a:t>
            </a:r>
            <a:endParaRPr kumimoji="1" lang="en-US" altLang="ja-JP" dirty="0"/>
          </a:p>
          <a:p>
            <a:pPr lvl="1"/>
            <a:r>
              <a:rPr lang="ja-JP" altLang="en-US" dirty="0">
                <a:solidFill>
                  <a:srgbClr val="00B0F0"/>
                </a:solidFill>
              </a:rPr>
              <a:t>文字</a:t>
            </a:r>
            <a:r>
              <a:rPr lang="ja-JP" altLang="en-US" dirty="0"/>
              <a:t> </a:t>
            </a:r>
            <a:r>
              <a:rPr lang="en-US" altLang="ja-JP" dirty="0"/>
              <a:t>… character</a:t>
            </a:r>
            <a:r>
              <a:rPr lang="ja-JP" altLang="en-US" dirty="0"/>
              <a:t>（一文字だけ）</a:t>
            </a:r>
            <a:endParaRPr lang="en-US" altLang="ja-JP" dirty="0"/>
          </a:p>
          <a:p>
            <a:pPr lvl="1"/>
            <a:r>
              <a:rPr kumimoji="1" lang="ja-JP" altLang="en-US" dirty="0">
                <a:solidFill>
                  <a:srgbClr val="00B0F0"/>
                </a:solidFill>
              </a:rPr>
              <a:t>文字列</a:t>
            </a:r>
            <a:r>
              <a:rPr kumimoji="1" lang="ja-JP" altLang="en-US" dirty="0"/>
              <a:t> </a:t>
            </a:r>
            <a:r>
              <a:rPr kumimoji="1" lang="en-US" altLang="ja-JP" dirty="0"/>
              <a:t>… string</a:t>
            </a:r>
            <a:r>
              <a:rPr kumimoji="1" lang="ja-JP" altLang="en-US" dirty="0"/>
              <a:t>（複数文字でも</a:t>
            </a:r>
            <a:r>
              <a:rPr kumimoji="1" lang="en-US" altLang="ja-JP" dirty="0"/>
              <a:t>OK</a:t>
            </a:r>
            <a:r>
              <a:rPr kumimoji="1" lang="ja-JP" altLang="en-US" dirty="0"/>
              <a:t>）</a:t>
            </a:r>
            <a:endParaRPr kumimoji="1" lang="en-US" altLang="ja-JP" dirty="0"/>
          </a:p>
          <a:p>
            <a:r>
              <a:rPr lang="en-US" altLang="ja-JP" dirty="0"/>
              <a:t>c</a:t>
            </a:r>
            <a:r>
              <a:rPr kumimoji="1" lang="en-US" altLang="ja-JP" dirty="0"/>
              <a:t>har </a:t>
            </a:r>
            <a:r>
              <a:rPr lang="ja-JP" altLang="en-US" dirty="0"/>
              <a:t>の中には</a:t>
            </a:r>
            <a:r>
              <a:rPr lang="ja-JP" altLang="en-US" dirty="0">
                <a:solidFill>
                  <a:srgbClr val="FF0000"/>
                </a:solidFill>
              </a:rPr>
              <a:t>数値</a:t>
            </a:r>
            <a:r>
              <a:rPr lang="ja-JP" altLang="en-US" dirty="0"/>
              <a:t>が入る。</a:t>
            </a:r>
            <a:r>
              <a:rPr kumimoji="1" lang="en-US" altLang="ja-JP" dirty="0"/>
              <a:t>ASCII</a:t>
            </a:r>
            <a:r>
              <a:rPr kumimoji="1" lang="ja-JP" altLang="en-US" dirty="0"/>
              <a:t>コードに</a:t>
            </a:r>
            <a:r>
              <a:rPr lang="ja-JP" altLang="en-US" dirty="0"/>
              <a:t>そって</a:t>
            </a:r>
            <a:r>
              <a:rPr kumimoji="1" lang="ja-JP" altLang="en-US" dirty="0">
                <a:solidFill>
                  <a:srgbClr val="FF0000"/>
                </a:solidFill>
              </a:rPr>
              <a:t>文字→数値に変換</a:t>
            </a:r>
            <a:r>
              <a:rPr kumimoji="1" lang="ja-JP" altLang="en-US" dirty="0"/>
              <a:t>されて代入される。</a:t>
            </a:r>
            <a:endParaRPr kumimoji="1" lang="en-US" altLang="ja-JP" dirty="0"/>
          </a:p>
          <a:p>
            <a:r>
              <a:rPr kumimoji="1" lang="en-US" altLang="ja-JP" dirty="0"/>
              <a:t>char</a:t>
            </a:r>
            <a:r>
              <a:rPr kumimoji="1" lang="ja-JP" altLang="en-US" dirty="0"/>
              <a:t>型変数一つには</a:t>
            </a:r>
            <a:r>
              <a:rPr kumimoji="1" lang="ja-JP" altLang="en-US" dirty="0">
                <a:solidFill>
                  <a:srgbClr val="FF0000"/>
                </a:solidFill>
              </a:rPr>
              <a:t>半角文字１文字</a:t>
            </a:r>
            <a:r>
              <a:rPr kumimoji="1" lang="ja-JP" altLang="en-US" dirty="0"/>
              <a:t>しか入らない！！←</a:t>
            </a:r>
            <a:r>
              <a:rPr kumimoji="1" lang="ja-JP" altLang="en-US" sz="1400" dirty="0"/>
              <a:t>２バイト文字使えないし一文字だけとか使えないじゃ</a:t>
            </a:r>
            <a:r>
              <a:rPr kumimoji="1" lang="ja-JP" altLang="en-US" sz="1400" dirty="0" err="1"/>
              <a:t>ん</a:t>
            </a:r>
            <a:r>
              <a:rPr kumimoji="1" lang="en-US" altLang="ja-JP" sz="1400" dirty="0"/>
              <a:t>…</a:t>
            </a:r>
          </a:p>
        </p:txBody>
      </p:sp>
    </p:spTree>
    <p:extLst>
      <p:ext uri="{BB962C8B-B14F-4D97-AF65-F5344CB8AC3E}">
        <p14:creationId xmlns:p14="http://schemas.microsoft.com/office/powerpoint/2010/main" val="124323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文字列型</a:t>
            </a:r>
          </a:p>
        </p:txBody>
      </p:sp>
      <p:sp>
        <p:nvSpPr>
          <p:cNvPr id="3" name="コンテンツ プレースホルダー 2"/>
          <p:cNvSpPr>
            <a:spLocks noGrp="1"/>
          </p:cNvSpPr>
          <p:nvPr>
            <p:ph idx="1"/>
          </p:nvPr>
        </p:nvSpPr>
        <p:spPr>
          <a:xfrm>
            <a:off x="581192" y="2180496"/>
            <a:ext cx="11029615" cy="4677504"/>
          </a:xfrm>
        </p:spPr>
        <p:txBody>
          <a:bodyPr/>
          <a:lstStyle/>
          <a:p>
            <a:r>
              <a:rPr lang="en-US" altLang="ja-JP" dirty="0"/>
              <a:t>char</a:t>
            </a:r>
            <a:r>
              <a:rPr lang="ja-JP" altLang="en-US" dirty="0"/>
              <a:t>型変数一つには</a:t>
            </a:r>
            <a:r>
              <a:rPr lang="ja-JP" altLang="en-US" dirty="0">
                <a:solidFill>
                  <a:srgbClr val="FF0000"/>
                </a:solidFill>
              </a:rPr>
              <a:t>半角文字１文字</a:t>
            </a:r>
            <a:r>
              <a:rPr lang="ja-JP" altLang="en-US" dirty="0"/>
              <a:t>しか入らない！！←</a:t>
            </a:r>
            <a:r>
              <a:rPr lang="ja-JP" altLang="en-US" sz="1400" dirty="0"/>
              <a:t>２バイト文字使えないし一文字だけとか使えないじゃ</a:t>
            </a:r>
            <a:r>
              <a:rPr lang="ja-JP" altLang="en-US" sz="1400" dirty="0" err="1"/>
              <a:t>ん</a:t>
            </a:r>
            <a:r>
              <a:rPr lang="en-US" altLang="ja-JP" sz="1400" dirty="0"/>
              <a:t>…</a:t>
            </a:r>
            <a:endParaRPr lang="en-US" altLang="ja-JP" dirty="0"/>
          </a:p>
          <a:p>
            <a:pPr lvl="1"/>
            <a:r>
              <a:rPr lang="ja-JP" altLang="en-US" dirty="0"/>
              <a:t>そんな問題を解決するのが複数文字をいっぺんに扱える</a:t>
            </a:r>
            <a:r>
              <a:rPr lang="ja-JP" altLang="en-US" dirty="0">
                <a:solidFill>
                  <a:srgbClr val="00B0F0"/>
                </a:solidFill>
              </a:rPr>
              <a:t>文字列型</a:t>
            </a:r>
            <a:r>
              <a:rPr lang="ja-JP" altLang="en-US" dirty="0"/>
              <a:t>です。</a:t>
            </a:r>
            <a:endParaRPr lang="en-US" altLang="ja-JP" dirty="0"/>
          </a:p>
          <a:p>
            <a:pPr lvl="2"/>
            <a:r>
              <a:rPr lang="ja-JP" altLang="en-US" dirty="0"/>
              <a:t>「紹介する型は３つ」って言った</a:t>
            </a:r>
            <a:r>
              <a:rPr lang="ja-JP" altLang="en-US" dirty="0" err="1"/>
              <a:t>じゃん</a:t>
            </a:r>
            <a:r>
              <a:rPr lang="ja-JP" altLang="en-US" dirty="0"/>
              <a:t>嘘つき！！</a:t>
            </a:r>
            <a:endParaRPr lang="en-US" altLang="ja-JP" dirty="0"/>
          </a:p>
          <a:p>
            <a:pPr lvl="3"/>
            <a:r>
              <a:rPr lang="ja-JP" altLang="en-US" dirty="0"/>
              <a:t>いいえ、紹介する型は３つだけです。</a:t>
            </a:r>
            <a:endParaRPr lang="en-US" altLang="ja-JP" dirty="0"/>
          </a:p>
          <a:p>
            <a:pPr lvl="1"/>
            <a:r>
              <a:rPr lang="ja-JP" altLang="en-US" dirty="0"/>
              <a:t>なぜなら、</a:t>
            </a:r>
            <a:r>
              <a:rPr lang="en-US" altLang="ja-JP" dirty="0">
                <a:solidFill>
                  <a:srgbClr val="FF0000"/>
                </a:solidFill>
              </a:rPr>
              <a:t>C</a:t>
            </a:r>
            <a:r>
              <a:rPr lang="ja-JP" altLang="en-US" dirty="0">
                <a:solidFill>
                  <a:srgbClr val="FF0000"/>
                </a:solidFill>
              </a:rPr>
              <a:t>言語には、文字列型は</a:t>
            </a:r>
            <a:r>
              <a:rPr lang="en-US" altLang="ja-JP" dirty="0">
                <a:solidFill>
                  <a:srgbClr val="FF0000"/>
                </a:solidFill>
              </a:rPr>
              <a:t>…</a:t>
            </a:r>
            <a:r>
              <a:rPr lang="ja-JP" altLang="en-US" dirty="0">
                <a:solidFill>
                  <a:srgbClr val="FF0000"/>
                </a:solidFill>
              </a:rPr>
              <a:t>ありませぇん！！！</a:t>
            </a:r>
            <a:r>
              <a:rPr lang="en-US" altLang="ja-JP" dirty="0"/>
              <a:t>(</a:t>
            </a:r>
            <a:r>
              <a:rPr lang="ja-JP" altLang="en-US" dirty="0"/>
              <a:t>小保○風</a:t>
            </a:r>
            <a:r>
              <a:rPr lang="en-US" altLang="ja-JP" dirty="0"/>
              <a:t>)</a:t>
            </a:r>
          </a:p>
          <a:p>
            <a:pPr lvl="1"/>
            <a:endParaRPr lang="en-US" altLang="ja-JP" dirty="0"/>
          </a:p>
          <a:p>
            <a:r>
              <a:rPr lang="ja-JP" altLang="en-US" dirty="0"/>
              <a:t>なので、文字列</a:t>
            </a:r>
            <a:r>
              <a:rPr lang="en-US" altLang="ja-JP" dirty="0"/>
              <a:t>(</a:t>
            </a:r>
            <a:r>
              <a:rPr lang="ja-JP" altLang="en-US" dirty="0"/>
              <a:t>複数文字でも</a:t>
            </a:r>
            <a:r>
              <a:rPr lang="en-US" altLang="ja-JP" dirty="0"/>
              <a:t>OK)</a:t>
            </a:r>
            <a:r>
              <a:rPr lang="ja-JP" altLang="en-US" dirty="0"/>
              <a:t>を扱うには</a:t>
            </a:r>
            <a:r>
              <a:rPr lang="ja-JP" altLang="en-US" dirty="0">
                <a:solidFill>
                  <a:srgbClr val="FF0000"/>
                </a:solidFill>
              </a:rPr>
              <a:t>一工夫必要</a:t>
            </a:r>
            <a:r>
              <a:rPr lang="ja-JP" altLang="en-US" dirty="0"/>
              <a:t>です。</a:t>
            </a:r>
            <a:r>
              <a:rPr lang="en-US" altLang="ja-JP" dirty="0"/>
              <a:t>(char</a:t>
            </a:r>
            <a:r>
              <a:rPr lang="ja-JP" altLang="en-US" dirty="0"/>
              <a:t>型の配列をつかう</a:t>
            </a:r>
            <a:r>
              <a:rPr lang="en-US" altLang="ja-JP" dirty="0"/>
              <a:t>)</a:t>
            </a:r>
          </a:p>
          <a:p>
            <a:r>
              <a:rPr lang="ja-JP" altLang="en-US" dirty="0"/>
              <a:t>でも、</a:t>
            </a:r>
            <a:r>
              <a:rPr lang="en-US" altLang="ja-JP" dirty="0"/>
              <a:t>char</a:t>
            </a:r>
            <a:r>
              <a:rPr lang="ja-JP" altLang="en-US" dirty="0"/>
              <a:t>型の配列を扱うときは</a:t>
            </a:r>
            <a:r>
              <a:rPr lang="ja-JP" altLang="en-US" dirty="0">
                <a:solidFill>
                  <a:srgbClr val="FF0000"/>
                </a:solidFill>
              </a:rPr>
              <a:t>ポインタの考え方が必要</a:t>
            </a:r>
            <a:r>
              <a:rPr lang="ja-JP" altLang="en-US" dirty="0">
                <a:solidFill>
                  <a:schemeClr val="tx1"/>
                </a:solidFill>
              </a:rPr>
              <a:t>。</a:t>
            </a:r>
            <a:endParaRPr lang="en-US" altLang="ja-JP" dirty="0">
              <a:solidFill>
                <a:schemeClr val="tx1"/>
              </a:solidFill>
            </a:endParaRPr>
          </a:p>
          <a:p>
            <a:r>
              <a:rPr lang="ja-JP" altLang="en-US" dirty="0"/>
              <a:t>なので、</a:t>
            </a:r>
            <a:r>
              <a:rPr lang="en-US" altLang="ja-JP" dirty="0"/>
              <a:t>char</a:t>
            </a:r>
            <a:r>
              <a:rPr lang="ja-JP" altLang="en-US" dirty="0"/>
              <a:t>型は暫く講習会では扱わない予定である。</a:t>
            </a:r>
            <a:endParaRPr lang="en-US" altLang="ja-JP" dirty="0"/>
          </a:p>
        </p:txBody>
      </p:sp>
    </p:spTree>
    <p:extLst>
      <p:ext uri="{BB962C8B-B14F-4D97-AF65-F5344CB8AC3E}">
        <p14:creationId xmlns:p14="http://schemas.microsoft.com/office/powerpoint/2010/main" val="117905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型についてまとめると</a:t>
            </a:r>
          </a:p>
        </p:txBody>
      </p:sp>
      <p:sp>
        <p:nvSpPr>
          <p:cNvPr id="3" name="コンテンツ プレースホルダー 2"/>
          <p:cNvSpPr>
            <a:spLocks noGrp="1"/>
          </p:cNvSpPr>
          <p:nvPr>
            <p:ph idx="1"/>
          </p:nvPr>
        </p:nvSpPr>
        <p:spPr/>
        <p:txBody>
          <a:bodyPr/>
          <a:lstStyle/>
          <a:p>
            <a:r>
              <a:rPr kumimoji="1" lang="en-US" altLang="ja-JP" dirty="0" err="1">
                <a:solidFill>
                  <a:srgbClr val="FF0000"/>
                </a:solidFill>
              </a:rPr>
              <a:t>int</a:t>
            </a:r>
            <a:r>
              <a:rPr kumimoji="1" lang="ja-JP" altLang="en-US" dirty="0">
                <a:solidFill>
                  <a:srgbClr val="FF0000"/>
                </a:solidFill>
              </a:rPr>
              <a:t>型</a:t>
            </a:r>
            <a:r>
              <a:rPr kumimoji="1" lang="ja-JP" altLang="en-US" dirty="0"/>
              <a:t>と</a:t>
            </a:r>
            <a:r>
              <a:rPr kumimoji="1" lang="en-US" altLang="ja-JP" dirty="0">
                <a:solidFill>
                  <a:srgbClr val="FF0000"/>
                </a:solidFill>
              </a:rPr>
              <a:t>double</a:t>
            </a:r>
            <a:r>
              <a:rPr kumimoji="1" lang="ja-JP" altLang="en-US" dirty="0">
                <a:solidFill>
                  <a:srgbClr val="FF0000"/>
                </a:solidFill>
              </a:rPr>
              <a:t>型</a:t>
            </a:r>
            <a:r>
              <a:rPr kumimoji="1" lang="ja-JP" altLang="en-US" dirty="0"/>
              <a:t>は「</a:t>
            </a:r>
            <a:r>
              <a:rPr kumimoji="1" lang="ja-JP" altLang="en-US" dirty="0">
                <a:solidFill>
                  <a:srgbClr val="FF0000"/>
                </a:solidFill>
              </a:rPr>
              <a:t>数値</a:t>
            </a:r>
            <a:r>
              <a:rPr kumimoji="1" lang="ja-JP" altLang="en-US" dirty="0"/>
              <a:t>」である。</a:t>
            </a:r>
            <a:endParaRPr kumimoji="1" lang="en-US" altLang="ja-JP" dirty="0"/>
          </a:p>
          <a:p>
            <a:r>
              <a:rPr lang="en-US" altLang="ja-JP" dirty="0">
                <a:solidFill>
                  <a:srgbClr val="FF0000"/>
                </a:solidFill>
              </a:rPr>
              <a:t>char</a:t>
            </a:r>
            <a:r>
              <a:rPr lang="ja-JP" altLang="en-US" dirty="0">
                <a:solidFill>
                  <a:srgbClr val="FF0000"/>
                </a:solidFill>
              </a:rPr>
              <a:t>型</a:t>
            </a:r>
            <a:r>
              <a:rPr lang="ja-JP" altLang="en-US" dirty="0"/>
              <a:t>は「</a:t>
            </a:r>
            <a:r>
              <a:rPr lang="ja-JP" altLang="en-US" dirty="0">
                <a:solidFill>
                  <a:srgbClr val="FF0000"/>
                </a:solidFill>
              </a:rPr>
              <a:t>文字を数値に変換したもの</a:t>
            </a:r>
            <a:r>
              <a:rPr lang="ja-JP" altLang="en-US" dirty="0"/>
              <a:t>」である。</a:t>
            </a:r>
            <a:endParaRPr lang="en-US" altLang="ja-JP" dirty="0"/>
          </a:p>
          <a:p>
            <a:endParaRPr lang="en-US" altLang="ja-JP" dirty="0"/>
          </a:p>
          <a:p>
            <a:r>
              <a:rPr lang="en-US" altLang="ja-JP" dirty="0" err="1"/>
              <a:t>i</a:t>
            </a:r>
            <a:r>
              <a:rPr kumimoji="1" lang="en-US" altLang="ja-JP" dirty="0" err="1"/>
              <a:t>nt</a:t>
            </a:r>
            <a:r>
              <a:rPr kumimoji="1" lang="ja-JP" altLang="en-US" dirty="0"/>
              <a:t>型 </a:t>
            </a:r>
            <a:r>
              <a:rPr kumimoji="1" lang="en-US" altLang="ja-JP" dirty="0"/>
              <a:t>… </a:t>
            </a:r>
            <a:r>
              <a:rPr kumimoji="1" lang="ja-JP" altLang="en-US" dirty="0"/>
              <a:t>整数</a:t>
            </a:r>
            <a:endParaRPr kumimoji="1" lang="en-US" altLang="ja-JP" dirty="0"/>
          </a:p>
          <a:p>
            <a:r>
              <a:rPr lang="en-US" altLang="ja-JP" dirty="0"/>
              <a:t>d</a:t>
            </a:r>
            <a:r>
              <a:rPr kumimoji="1" lang="en-US" altLang="ja-JP" dirty="0"/>
              <a:t>ouble</a:t>
            </a:r>
            <a:r>
              <a:rPr kumimoji="1" lang="ja-JP" altLang="en-US" dirty="0"/>
              <a:t>型 </a:t>
            </a:r>
            <a:r>
              <a:rPr kumimoji="1" lang="en-US" altLang="ja-JP" dirty="0"/>
              <a:t>… </a:t>
            </a:r>
            <a:r>
              <a:rPr kumimoji="1" lang="ja-JP" altLang="en-US" dirty="0"/>
              <a:t>実数</a:t>
            </a:r>
            <a:endParaRPr kumimoji="1" lang="en-US" altLang="ja-JP" dirty="0"/>
          </a:p>
          <a:p>
            <a:r>
              <a:rPr lang="en-US" altLang="ja-JP" dirty="0"/>
              <a:t>char</a:t>
            </a:r>
            <a:r>
              <a:rPr lang="ja-JP" altLang="en-US" dirty="0"/>
              <a:t>型 </a:t>
            </a:r>
            <a:r>
              <a:rPr lang="en-US" altLang="ja-JP" dirty="0"/>
              <a:t>… </a:t>
            </a:r>
            <a:r>
              <a:rPr lang="ja-JP" altLang="en-US" dirty="0"/>
              <a:t>文字を数値に変換したもの</a:t>
            </a:r>
            <a:endParaRPr lang="en-US" altLang="ja-JP" dirty="0"/>
          </a:p>
        </p:txBody>
      </p:sp>
    </p:spTree>
    <p:extLst>
      <p:ext uri="{BB962C8B-B14F-4D97-AF65-F5344CB8AC3E}">
        <p14:creationId xmlns:p14="http://schemas.microsoft.com/office/powerpoint/2010/main" val="140593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a:t>
            </a:r>
            <a:r>
              <a:rPr lang="en-US" altLang="ja-JP" dirty="0"/>
              <a:t>(Function)</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プログラミング的な関数の前に、数学的な関数のお話を。</a:t>
                </a:r>
                <a:endParaRPr lang="en-US" altLang="ja-JP" dirty="0"/>
              </a:p>
              <a:p>
                <a:r>
                  <a:rPr kumimoji="1" lang="ja-JP" altLang="en-US" dirty="0"/>
                  <a:t>関数とは、「ある一つの数が定まる</a:t>
                </a:r>
                <a:r>
                  <a:rPr lang="ja-JP" altLang="en-US" dirty="0"/>
                  <a:t>時</a:t>
                </a:r>
                <a:r>
                  <a:rPr kumimoji="1" lang="ja-JP" altLang="en-US" dirty="0"/>
                  <a:t>、もう一つの数も定まる関係にある方程式」のこと</a:t>
                </a:r>
                <a:endParaRPr kumimoji="1" lang="en-US" altLang="ja-JP" dirty="0"/>
              </a:p>
              <a:p>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a:rPr lang="en-US" altLang="ja-JP" b="0" i="1" smtClean="0">
                        <a:latin typeface="Cambria Math" panose="02040503050406030204" pitchFamily="18" charset="0"/>
                      </a:rPr>
                      <m:t>𝐴𝑥</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a14:m>
                <a:r>
                  <a:rPr lang="en-US" altLang="ja-JP" dirty="0"/>
                  <a:t>          :</a:t>
                </a:r>
                <a:r>
                  <a:rPr lang="ja-JP" altLang="en-US" dirty="0"/>
                  <a:t>中学生の時に習ったこんな感じの方程式も、立派な関数。</a:t>
                </a:r>
                <a:endParaRPr lang="en-US" altLang="ja-JP" dirty="0"/>
              </a:p>
              <a:p>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𝑛</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𝐶</m:t>
                    </m:r>
                  </m:oMath>
                </a14:m>
                <a:r>
                  <a:rPr lang="en-US" altLang="ja-JP" dirty="0"/>
                  <a:t>   :</a:t>
                </a:r>
                <a:r>
                  <a:rPr lang="ja-JP" altLang="en-US" dirty="0"/>
                  <a:t>数学における一般的な関数</a:t>
                </a:r>
                <a:r>
                  <a:rPr lang="en-US" altLang="ja-JP" dirty="0"/>
                  <a:t>(</a:t>
                </a:r>
                <a:r>
                  <a:rPr lang="ja-JP" altLang="en-US" dirty="0"/>
                  <a:t>方程式</a:t>
                </a:r>
                <a:r>
                  <a:rPr lang="en-US" altLang="ja-JP" dirty="0"/>
                  <a:t>)</a:t>
                </a:r>
              </a:p>
              <a:p>
                <a:pPr lvl="1"/>
                <a:r>
                  <a:rPr lang="ja-JP" altLang="en-US" dirty="0"/>
                  <a:t>簡単にいうと、</a:t>
                </a:r>
                <a:r>
                  <a:rPr lang="ja-JP" altLang="en-US" dirty="0">
                    <a:solidFill>
                      <a:srgbClr val="FF0000"/>
                    </a:solidFill>
                  </a:rPr>
                  <a:t>左辺</a:t>
                </a:r>
                <a:r>
                  <a:rPr lang="en-US" altLang="ja-JP" dirty="0">
                    <a:solidFill>
                      <a:srgbClr val="FF0000"/>
                    </a:solidFill>
                  </a:rPr>
                  <a:t>(</a:t>
                </a:r>
                <a14:m>
                  <m:oMath xmlns:m="http://schemas.openxmlformats.org/officeDocument/2006/math">
                    <m:r>
                      <a:rPr lang="en-US" altLang="ja-JP" i="1">
                        <a:solidFill>
                          <a:srgbClr val="FF0000"/>
                        </a:solidFill>
                        <a:latin typeface="Cambria Math" panose="02040503050406030204" pitchFamily="18" charset="0"/>
                      </a:rPr>
                      <m:t>𝑦</m:t>
                    </m:r>
                    <m:r>
                      <a:rPr lang="ja-JP" altLang="en-US" i="1">
                        <a:solidFill>
                          <a:srgbClr val="FF0000"/>
                        </a:solidFill>
                        <a:latin typeface="Cambria Math" panose="02040503050406030204" pitchFamily="18" charset="0"/>
                      </a:rPr>
                      <m:t>とか</m:t>
                    </m:r>
                  </m:oMath>
                </a14:m>
                <a:r>
                  <a:rPr lang="en-US" altLang="ja-JP" dirty="0">
                    <a:solidFill>
                      <a:srgbClr val="FF0000"/>
                    </a:solidFill>
                  </a:rPr>
                  <a:t> </a:t>
                </a:r>
                <a14:m>
                  <m:oMath xmlns:m="http://schemas.openxmlformats.org/officeDocument/2006/math">
                    <m:r>
                      <a:rPr lang="en-US" altLang="ja-JP" i="1">
                        <a:solidFill>
                          <a:srgbClr val="FF0000"/>
                        </a:solidFill>
                        <a:latin typeface="Cambria Math" panose="02040503050406030204" pitchFamily="18" charset="0"/>
                      </a:rPr>
                      <m:t>𝑓</m:t>
                    </m:r>
                    <m:d>
                      <m:dPr>
                        <m:ctrlPr>
                          <a:rPr lang="en-US" altLang="ja-JP" i="1">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𝑥</m:t>
                        </m:r>
                      </m:e>
                    </m:d>
                  </m:oMath>
                </a14:m>
                <a:r>
                  <a:rPr lang="en-US" altLang="ja-JP" dirty="0">
                    <a:solidFill>
                      <a:srgbClr val="FF0000"/>
                    </a:solidFill>
                  </a:rPr>
                  <a:t>)</a:t>
                </a:r>
                <a:r>
                  <a:rPr lang="ja-JP" altLang="en-US" dirty="0">
                    <a:solidFill>
                      <a:srgbClr val="FF0000"/>
                    </a:solidFill>
                  </a:rPr>
                  <a:t>に右辺の式の結果を代入するもの</a:t>
                </a:r>
                <a:r>
                  <a:rPr lang="ja-JP" altLang="en-US" dirty="0"/>
                  <a:t>が関数</a:t>
                </a:r>
                <a:endParaRPr lang="en-US" altLang="ja-JP" dirty="0"/>
              </a:p>
              <a:p>
                <a:endParaRPr lang="en-US" altLang="ja-JP" dirty="0"/>
              </a:p>
              <a:p>
                <a:r>
                  <a:rPr kumimoji="1" lang="ja-JP" altLang="en-US" dirty="0"/>
                  <a:t>プログラミングにおける関数も、意味合いとしては数学のそれと同義。</a:t>
                </a:r>
                <a:endParaRPr kumimoji="1" lang="en-US" altLang="ja-JP" dirty="0"/>
              </a:p>
              <a:p>
                <a:r>
                  <a:rPr lang="en-US" altLang="ja-JP" dirty="0" err="1">
                    <a:solidFill>
                      <a:srgbClr val="FF0000"/>
                    </a:solidFill>
                  </a:rPr>
                  <a:t>int</a:t>
                </a:r>
                <a:r>
                  <a:rPr lang="en-US" altLang="ja-JP" dirty="0">
                    <a:solidFill>
                      <a:srgbClr val="FF0000"/>
                    </a:solidFill>
                  </a:rPr>
                  <a:t> main(void){</a:t>
                </a:r>
                <a:r>
                  <a:rPr lang="en-US" altLang="ja-JP" dirty="0"/>
                  <a:t> </a:t>
                </a:r>
                <a:r>
                  <a:rPr lang="ja-JP" altLang="en-US" dirty="0"/>
                  <a:t>の </a:t>
                </a:r>
                <a:r>
                  <a:rPr lang="en-US" altLang="ja-JP" dirty="0">
                    <a:solidFill>
                      <a:srgbClr val="FF0000"/>
                    </a:solidFill>
                  </a:rPr>
                  <a:t>main(void)</a:t>
                </a:r>
                <a:r>
                  <a:rPr lang="en-US" altLang="ja-JP" dirty="0"/>
                  <a:t> </a:t>
                </a:r>
                <a:r>
                  <a:rPr lang="ja-JP" altLang="en-US" dirty="0"/>
                  <a:t>が </a:t>
                </a:r>
                <a14:m>
                  <m:oMath xmlns:m="http://schemas.openxmlformats.org/officeDocument/2006/math">
                    <m:r>
                      <a:rPr lang="en-US" altLang="ja-JP" b="0" i="1" smtClean="0">
                        <a:solidFill>
                          <a:srgbClr val="FF0000"/>
                        </a:solidFill>
                        <a:latin typeface="Cambria Math" panose="02040503050406030204" pitchFamily="18" charset="0"/>
                      </a:rPr>
                      <m:t>𝑓</m:t>
                    </m:r>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𝑥</m:t>
                    </m:r>
                    <m:r>
                      <a:rPr lang="en-US" altLang="ja-JP" b="0" i="1" smtClean="0">
                        <a:solidFill>
                          <a:srgbClr val="FF0000"/>
                        </a:solidFill>
                        <a:latin typeface="Cambria Math" panose="02040503050406030204" pitchFamily="18" charset="0"/>
                      </a:rPr>
                      <m:t>)</m:t>
                    </m:r>
                  </m:oMath>
                </a14:m>
                <a:r>
                  <a:rPr kumimoji="1" lang="en-US" altLang="ja-JP" dirty="0"/>
                  <a:t> </a:t>
                </a:r>
                <a:r>
                  <a:rPr kumimoji="1" lang="ja-JP" altLang="en-US" dirty="0"/>
                  <a:t>である。</a:t>
                </a:r>
                <a:endParaRPr kumimoji="1" lang="en-US" altLang="ja-JP" dirty="0"/>
              </a:p>
              <a:p>
                <a:pPr lvl="1"/>
                <a:r>
                  <a:rPr lang="en-US" altLang="ja-JP" dirty="0"/>
                  <a:t>…</a:t>
                </a:r>
                <a:r>
                  <a:rPr lang="ja-JP" altLang="en-US" dirty="0"/>
                  <a:t>といっても何いってるかさっぱりだと思うので例をみて学ぼう</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221" b="-1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96072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関数の一例</a:t>
            </a:r>
            <a:r>
              <a:rPr lang="en-US" altLang="ja-JP" dirty="0"/>
              <a:t>(a </a:t>
            </a:r>
            <a:r>
              <a:rPr lang="ja-JP" altLang="en-US" dirty="0"/>
              <a:t>と </a:t>
            </a:r>
            <a:r>
              <a:rPr lang="en-US" altLang="ja-JP" dirty="0"/>
              <a:t>b </a:t>
            </a:r>
            <a:r>
              <a:rPr lang="ja-JP" altLang="en-US" dirty="0"/>
              <a:t>の平均</a:t>
            </a:r>
            <a:r>
              <a:rPr lang="en-US" altLang="ja-JP" dirty="0"/>
              <a:t>)</a:t>
            </a:r>
            <a:endParaRPr kumimoji="1" lang="ja-JP" altLang="en-US" dirty="0"/>
          </a:p>
        </p:txBody>
      </p:sp>
      <p:sp>
        <p:nvSpPr>
          <p:cNvPr id="3" name="テキスト プレースホルダー 2"/>
          <p:cNvSpPr>
            <a:spLocks noGrp="1"/>
          </p:cNvSpPr>
          <p:nvPr>
            <p:ph type="body" idx="1"/>
          </p:nvPr>
        </p:nvSpPr>
        <p:spPr>
          <a:xfrm>
            <a:off x="887219" y="2045334"/>
            <a:ext cx="5087075" cy="536005"/>
          </a:xfrm>
        </p:spPr>
        <p:txBody>
          <a:bodyPr/>
          <a:lstStyle/>
          <a:p>
            <a:endParaRPr kumimoji="1" lang="en-US" altLang="ja-JP" dirty="0"/>
          </a:p>
          <a:p>
            <a:r>
              <a:rPr lang="ja-JP" altLang="en-US" dirty="0"/>
              <a:t>自作</a:t>
            </a:r>
            <a:r>
              <a:rPr kumimoji="1" lang="ja-JP" altLang="en-US" dirty="0"/>
              <a:t>関数なし</a:t>
            </a:r>
          </a:p>
        </p:txBody>
      </p:sp>
      <p:sp>
        <p:nvSpPr>
          <p:cNvPr id="4" name="コンテンツ プレースホルダー 3"/>
          <p:cNvSpPr>
            <a:spLocks noGrp="1"/>
          </p:cNvSpPr>
          <p:nvPr>
            <p:ph sz="half" idx="2"/>
          </p:nvPr>
        </p:nvSpPr>
        <p:spPr>
          <a:xfrm>
            <a:off x="581193" y="2598707"/>
            <a:ext cx="5532223" cy="4259293"/>
          </a:xfrm>
        </p:spPr>
        <p:txBody>
          <a:bodyPr>
            <a:normAutofit/>
          </a:bodyPr>
          <a:lstStyle/>
          <a:p>
            <a:pPr marL="0" indent="0">
              <a:buNone/>
            </a:pPr>
            <a:r>
              <a:rPr lang="en-US" altLang="ja-JP" dirty="0"/>
              <a:t>#include&lt;</a:t>
            </a:r>
            <a:r>
              <a:rPr lang="en-US" altLang="ja-JP" dirty="0" err="1"/>
              <a:t>stdio.h</a:t>
            </a:r>
            <a:r>
              <a:rPr lang="en-US" altLang="ja-JP" dirty="0"/>
              <a:t>&gt;</a:t>
            </a:r>
          </a:p>
          <a:p>
            <a:pPr marL="0" indent="0">
              <a:buNone/>
            </a:pPr>
            <a:endParaRPr lang="ja-JP" altLang="en-US" dirty="0"/>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result, a=10, b=20;</a:t>
            </a:r>
          </a:p>
          <a:p>
            <a:pPr marL="0" indent="0">
              <a:buNone/>
            </a:pPr>
            <a:r>
              <a:rPr lang="en-US" altLang="ja-JP" dirty="0"/>
              <a:t>	result=(</a:t>
            </a:r>
            <a:r>
              <a:rPr lang="en-US" altLang="ja-JP" dirty="0" err="1"/>
              <a:t>a+b</a:t>
            </a:r>
            <a:r>
              <a:rPr lang="en-US" altLang="ja-JP" dirty="0"/>
              <a:t>)/2;</a:t>
            </a:r>
          </a:p>
          <a:p>
            <a:pPr marL="0" indent="0">
              <a:buNone/>
            </a:pPr>
            <a:r>
              <a:rPr lang="en-US" altLang="ja-JP" dirty="0"/>
              <a:t>	a=100;</a:t>
            </a:r>
          </a:p>
          <a:p>
            <a:pPr marL="0" indent="0">
              <a:buNone/>
            </a:pPr>
            <a:r>
              <a:rPr lang="en-US" altLang="ja-JP" dirty="0"/>
              <a:t>	result=(</a:t>
            </a:r>
            <a:r>
              <a:rPr lang="en-US" altLang="ja-JP" dirty="0" err="1"/>
              <a:t>a+b</a:t>
            </a:r>
            <a:r>
              <a:rPr lang="en-US" altLang="ja-JP" dirty="0"/>
              <a:t>)/2;</a:t>
            </a:r>
          </a:p>
          <a:p>
            <a:pPr marL="0" indent="0">
              <a:buNone/>
            </a:pPr>
            <a:r>
              <a:rPr lang="en-US" altLang="ja-JP" dirty="0"/>
              <a:t>	return 0;</a:t>
            </a:r>
          </a:p>
          <a:p>
            <a:pPr marL="0" indent="0">
              <a:buNone/>
            </a:pPr>
            <a:r>
              <a:rPr lang="en-US" altLang="ja-JP" dirty="0"/>
              <a:t>}</a:t>
            </a:r>
          </a:p>
          <a:p>
            <a:endParaRPr kumimoji="1" lang="ja-JP" altLang="en-US" dirty="0"/>
          </a:p>
        </p:txBody>
      </p:sp>
      <p:sp>
        <p:nvSpPr>
          <p:cNvPr id="5" name="テキスト プレースホルダー 4"/>
          <p:cNvSpPr>
            <a:spLocks noGrp="1"/>
          </p:cNvSpPr>
          <p:nvPr>
            <p:ph type="body" sz="quarter" idx="3"/>
          </p:nvPr>
        </p:nvSpPr>
        <p:spPr>
          <a:xfrm>
            <a:off x="6523736" y="2045334"/>
            <a:ext cx="5087073" cy="553373"/>
          </a:xfrm>
        </p:spPr>
        <p:txBody>
          <a:bodyPr/>
          <a:lstStyle/>
          <a:p>
            <a:r>
              <a:rPr kumimoji="1" lang="ja-JP" altLang="en-US" dirty="0"/>
              <a:t>自作関数あり</a:t>
            </a:r>
          </a:p>
        </p:txBody>
      </p:sp>
      <p:sp>
        <p:nvSpPr>
          <p:cNvPr id="8" name="コンテンツ プレースホルダー 3"/>
          <p:cNvSpPr>
            <a:spLocks noGrp="1"/>
          </p:cNvSpPr>
          <p:nvPr>
            <p:ph sz="half" idx="2"/>
          </p:nvPr>
        </p:nvSpPr>
        <p:spPr>
          <a:xfrm>
            <a:off x="5634446" y="2598707"/>
            <a:ext cx="5854655" cy="4259293"/>
          </a:xfrm>
        </p:spPr>
        <p:txBody>
          <a:bodyPr>
            <a:normAutofit fontScale="85000" lnSpcReduction="10000"/>
          </a:bodyPr>
          <a:lstStyle/>
          <a:p>
            <a:pPr marL="0" indent="0">
              <a:buNone/>
            </a:pPr>
            <a:r>
              <a:rPr lang="en-US" altLang="ja-JP" dirty="0"/>
              <a:t>#include&lt;</a:t>
            </a:r>
            <a:r>
              <a:rPr lang="en-US" altLang="ja-JP" dirty="0" err="1"/>
              <a:t>stdio.h</a:t>
            </a:r>
            <a:r>
              <a:rPr lang="en-US" altLang="ja-JP" dirty="0"/>
              <a:t>&gt;</a:t>
            </a:r>
          </a:p>
          <a:p>
            <a:pPr marL="0" indent="0">
              <a:buNone/>
            </a:pPr>
            <a:endParaRPr lang="en-US" altLang="ja-JP" dirty="0"/>
          </a:p>
          <a:p>
            <a:pPr marL="0" indent="0">
              <a:buNone/>
            </a:pPr>
            <a:r>
              <a:rPr lang="en-US" altLang="ja-JP" dirty="0" err="1"/>
              <a:t>int</a:t>
            </a:r>
            <a:r>
              <a:rPr lang="en-US" altLang="ja-JP" dirty="0"/>
              <a:t> </a:t>
            </a:r>
            <a:r>
              <a:rPr lang="en-US" altLang="ja-JP" dirty="0" err="1"/>
              <a:t>ave</a:t>
            </a:r>
            <a:r>
              <a:rPr lang="en-US" altLang="ja-JP" dirty="0"/>
              <a:t>(</a:t>
            </a:r>
            <a:r>
              <a:rPr lang="en-US" altLang="ja-JP" dirty="0" err="1"/>
              <a:t>int</a:t>
            </a:r>
            <a:r>
              <a:rPr lang="en-US" altLang="ja-JP" dirty="0"/>
              <a:t> a, </a:t>
            </a:r>
            <a:r>
              <a:rPr lang="en-US" altLang="ja-JP" dirty="0" err="1"/>
              <a:t>int</a:t>
            </a:r>
            <a:r>
              <a:rPr lang="en-US" altLang="ja-JP" dirty="0"/>
              <a:t> b){</a:t>
            </a:r>
          </a:p>
          <a:p>
            <a:pPr marL="0" indent="0">
              <a:buNone/>
            </a:pPr>
            <a:r>
              <a:rPr lang="en-US" altLang="ja-JP" dirty="0"/>
              <a:t>	return (</a:t>
            </a:r>
            <a:r>
              <a:rPr lang="en-US" altLang="ja-JP" dirty="0" err="1"/>
              <a:t>a+b</a:t>
            </a:r>
            <a:r>
              <a:rPr lang="en-US" altLang="ja-JP" dirty="0"/>
              <a:t>)/2;</a:t>
            </a:r>
          </a:p>
          <a:p>
            <a:pPr marL="0" indent="0">
              <a:buNone/>
            </a:pPr>
            <a:r>
              <a:rPr lang="en-US" altLang="ja-JP" dirty="0"/>
              <a:t>}</a:t>
            </a:r>
          </a:p>
          <a:p>
            <a:pPr marL="0" indent="0">
              <a:buNone/>
            </a:pPr>
            <a:endParaRPr lang="ja-JP" altLang="en-US" dirty="0"/>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result, a=10, b=20;</a:t>
            </a:r>
          </a:p>
          <a:p>
            <a:pPr marL="0" indent="0">
              <a:buNone/>
            </a:pPr>
            <a:r>
              <a:rPr lang="en-US" altLang="ja-JP" dirty="0"/>
              <a:t>	result=</a:t>
            </a:r>
            <a:r>
              <a:rPr lang="en-US" altLang="ja-JP" dirty="0" err="1"/>
              <a:t>ave</a:t>
            </a:r>
            <a:r>
              <a:rPr lang="en-US" altLang="ja-JP" dirty="0"/>
              <a:t>(</a:t>
            </a:r>
            <a:r>
              <a:rPr lang="en-US" altLang="ja-JP" dirty="0" err="1"/>
              <a:t>a,b</a:t>
            </a:r>
            <a:r>
              <a:rPr lang="en-US" altLang="ja-JP" dirty="0"/>
              <a:t>);</a:t>
            </a:r>
          </a:p>
          <a:p>
            <a:pPr marL="0" indent="0">
              <a:buNone/>
            </a:pPr>
            <a:r>
              <a:rPr lang="en-US" altLang="ja-JP" dirty="0"/>
              <a:t>	a=100;</a:t>
            </a:r>
          </a:p>
          <a:p>
            <a:pPr marL="0" indent="0">
              <a:buNone/>
            </a:pPr>
            <a:r>
              <a:rPr lang="en-US" altLang="ja-JP" dirty="0"/>
              <a:t>	result=</a:t>
            </a:r>
            <a:r>
              <a:rPr lang="en-US" altLang="ja-JP" dirty="0" err="1"/>
              <a:t>ave</a:t>
            </a:r>
            <a:r>
              <a:rPr lang="en-US" altLang="ja-JP" dirty="0"/>
              <a:t>(</a:t>
            </a:r>
            <a:r>
              <a:rPr lang="en-US" altLang="ja-JP" dirty="0" err="1"/>
              <a:t>a,b</a:t>
            </a:r>
            <a:r>
              <a:rPr lang="en-US" altLang="ja-JP" dirty="0"/>
              <a:t>);</a:t>
            </a:r>
          </a:p>
          <a:p>
            <a:pPr marL="0" indent="0">
              <a:buNone/>
            </a:pPr>
            <a:r>
              <a:rPr lang="en-US" altLang="ja-JP" dirty="0"/>
              <a:t>	return 0;</a:t>
            </a:r>
          </a:p>
          <a:p>
            <a:pPr marL="0" indent="0">
              <a:buNone/>
            </a:pPr>
            <a:r>
              <a:rPr lang="en-US" altLang="ja-JP" dirty="0"/>
              <a:t>}</a:t>
            </a:r>
          </a:p>
        </p:txBody>
      </p:sp>
      <p:sp>
        <p:nvSpPr>
          <p:cNvPr id="9" name="テキスト ボックス 8"/>
          <p:cNvSpPr txBox="1"/>
          <p:nvPr/>
        </p:nvSpPr>
        <p:spPr>
          <a:xfrm>
            <a:off x="8194765" y="5323745"/>
            <a:ext cx="3997235" cy="646331"/>
          </a:xfrm>
          <a:prstGeom prst="rect">
            <a:avLst/>
          </a:prstGeom>
          <a:noFill/>
        </p:spPr>
        <p:txBody>
          <a:bodyPr wrap="square" rtlCol="0">
            <a:spAutoFit/>
          </a:bodyPr>
          <a:lstStyle/>
          <a:p>
            <a:r>
              <a:rPr kumimoji="1" lang="ja-JP" altLang="en-US" dirty="0">
                <a:solidFill>
                  <a:srgbClr val="0070C0"/>
                </a:solidFill>
              </a:rPr>
              <a:t>一見ただコードが</a:t>
            </a:r>
            <a:endParaRPr kumimoji="1" lang="en-US" altLang="ja-JP" dirty="0">
              <a:solidFill>
                <a:srgbClr val="0070C0"/>
              </a:solidFill>
            </a:endParaRPr>
          </a:p>
          <a:p>
            <a:r>
              <a:rPr kumimoji="1" lang="ja-JP" altLang="en-US" dirty="0">
                <a:solidFill>
                  <a:srgbClr val="0070C0"/>
                </a:solidFill>
              </a:rPr>
              <a:t>長くなっただけに見えるが</a:t>
            </a:r>
            <a:r>
              <a:rPr kumimoji="1" lang="en-US" altLang="ja-JP" dirty="0">
                <a:solidFill>
                  <a:srgbClr val="0070C0"/>
                </a:solidFill>
              </a:rPr>
              <a:t>…</a:t>
            </a:r>
            <a:endParaRPr kumimoji="1" lang="ja-JP" altLang="en-US" dirty="0">
              <a:solidFill>
                <a:srgbClr val="0070C0"/>
              </a:solidFill>
            </a:endParaRPr>
          </a:p>
        </p:txBody>
      </p:sp>
    </p:spTree>
    <p:extLst>
      <p:ext uri="{BB962C8B-B14F-4D97-AF65-F5344CB8AC3E}">
        <p14:creationId xmlns:p14="http://schemas.microsoft.com/office/powerpoint/2010/main" val="2649585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関数の一例</a:t>
            </a:r>
            <a:r>
              <a:rPr lang="en-US" altLang="ja-JP" dirty="0"/>
              <a:t>(a </a:t>
            </a:r>
            <a:r>
              <a:rPr lang="ja-JP" altLang="en-US" dirty="0"/>
              <a:t>と </a:t>
            </a:r>
            <a:r>
              <a:rPr lang="en-US" altLang="ja-JP" dirty="0"/>
              <a:t>b </a:t>
            </a:r>
            <a:r>
              <a:rPr lang="ja-JP" altLang="en-US" dirty="0"/>
              <a:t>と</a:t>
            </a:r>
            <a:r>
              <a:rPr lang="en-US" altLang="ja-JP" dirty="0"/>
              <a:t> C </a:t>
            </a:r>
            <a:r>
              <a:rPr lang="ja-JP" altLang="en-US" dirty="0"/>
              <a:t>の平均</a:t>
            </a:r>
            <a:r>
              <a:rPr lang="en-US" altLang="ja-JP" dirty="0"/>
              <a:t>)</a:t>
            </a:r>
            <a:endParaRPr kumimoji="1" lang="ja-JP" altLang="en-US" dirty="0"/>
          </a:p>
        </p:txBody>
      </p:sp>
      <p:sp>
        <p:nvSpPr>
          <p:cNvPr id="3" name="テキスト プレースホルダー 2"/>
          <p:cNvSpPr>
            <a:spLocks noGrp="1"/>
          </p:cNvSpPr>
          <p:nvPr>
            <p:ph type="body" idx="1"/>
          </p:nvPr>
        </p:nvSpPr>
        <p:spPr>
          <a:xfrm>
            <a:off x="887219" y="2045334"/>
            <a:ext cx="5087075" cy="536005"/>
          </a:xfrm>
        </p:spPr>
        <p:txBody>
          <a:bodyPr/>
          <a:lstStyle/>
          <a:p>
            <a:endParaRPr kumimoji="1" lang="en-US" altLang="ja-JP" dirty="0"/>
          </a:p>
          <a:p>
            <a:r>
              <a:rPr lang="ja-JP" altLang="en-US" dirty="0"/>
              <a:t>自作</a:t>
            </a:r>
            <a:r>
              <a:rPr kumimoji="1" lang="ja-JP" altLang="en-US" dirty="0"/>
              <a:t>関数なし</a:t>
            </a:r>
          </a:p>
        </p:txBody>
      </p:sp>
      <p:sp>
        <p:nvSpPr>
          <p:cNvPr id="4" name="コンテンツ プレースホルダー 3"/>
          <p:cNvSpPr>
            <a:spLocks noGrp="1"/>
          </p:cNvSpPr>
          <p:nvPr>
            <p:ph sz="half" idx="2"/>
          </p:nvPr>
        </p:nvSpPr>
        <p:spPr>
          <a:xfrm>
            <a:off x="581193" y="2598707"/>
            <a:ext cx="5532223" cy="4259293"/>
          </a:xfrm>
        </p:spPr>
        <p:txBody>
          <a:bodyPr>
            <a:normAutofit/>
          </a:bodyPr>
          <a:lstStyle/>
          <a:p>
            <a:pPr marL="0" indent="0">
              <a:buNone/>
            </a:pPr>
            <a:r>
              <a:rPr lang="en-US" altLang="ja-JP" dirty="0"/>
              <a:t>#include&lt;</a:t>
            </a:r>
            <a:r>
              <a:rPr lang="en-US" altLang="ja-JP" dirty="0" err="1"/>
              <a:t>stdio.h</a:t>
            </a:r>
            <a:r>
              <a:rPr lang="en-US" altLang="ja-JP" dirty="0"/>
              <a:t>&gt;</a:t>
            </a:r>
          </a:p>
          <a:p>
            <a:pPr marL="0" indent="0">
              <a:buNone/>
            </a:pPr>
            <a:endParaRPr lang="ja-JP" altLang="en-US" dirty="0"/>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result, a=10, b=20</a:t>
            </a:r>
            <a:r>
              <a:rPr lang="en-US" altLang="ja-JP" dirty="0">
                <a:solidFill>
                  <a:srgbClr val="FF0000"/>
                </a:solidFill>
              </a:rPr>
              <a:t>, c=30</a:t>
            </a:r>
            <a:r>
              <a:rPr lang="en-US" altLang="ja-JP" dirty="0"/>
              <a:t>;</a:t>
            </a:r>
          </a:p>
          <a:p>
            <a:pPr marL="0" indent="0">
              <a:buNone/>
            </a:pPr>
            <a:r>
              <a:rPr lang="en-US" altLang="ja-JP" b="1" dirty="0"/>
              <a:t>	result=(</a:t>
            </a:r>
            <a:r>
              <a:rPr lang="en-US" altLang="ja-JP" b="1" dirty="0" err="1"/>
              <a:t>a+b</a:t>
            </a:r>
            <a:r>
              <a:rPr lang="en-US" altLang="ja-JP" b="1" dirty="0" err="1">
                <a:solidFill>
                  <a:srgbClr val="FF0000"/>
                </a:solidFill>
              </a:rPr>
              <a:t>+c</a:t>
            </a:r>
            <a:r>
              <a:rPr lang="en-US" altLang="ja-JP" b="1" dirty="0"/>
              <a:t>)/</a:t>
            </a:r>
            <a:r>
              <a:rPr lang="en-US" altLang="ja-JP" b="1" dirty="0">
                <a:solidFill>
                  <a:srgbClr val="FF0000"/>
                </a:solidFill>
              </a:rPr>
              <a:t>3</a:t>
            </a:r>
            <a:r>
              <a:rPr lang="en-US" altLang="ja-JP" b="1" dirty="0"/>
              <a:t>;</a:t>
            </a:r>
          </a:p>
          <a:p>
            <a:pPr marL="0" indent="0">
              <a:buNone/>
            </a:pPr>
            <a:r>
              <a:rPr lang="en-US" altLang="ja-JP" dirty="0"/>
              <a:t>	a=100;</a:t>
            </a:r>
          </a:p>
          <a:p>
            <a:pPr marL="0" indent="0">
              <a:buNone/>
            </a:pPr>
            <a:r>
              <a:rPr lang="en-US" altLang="ja-JP" b="1" dirty="0"/>
              <a:t>	result=(</a:t>
            </a:r>
            <a:r>
              <a:rPr lang="en-US" altLang="ja-JP" b="1" dirty="0" err="1"/>
              <a:t>a+b</a:t>
            </a:r>
            <a:r>
              <a:rPr lang="en-US" altLang="ja-JP" b="1" dirty="0" err="1">
                <a:solidFill>
                  <a:srgbClr val="FF0000"/>
                </a:solidFill>
              </a:rPr>
              <a:t>+c</a:t>
            </a:r>
            <a:r>
              <a:rPr lang="en-US" altLang="ja-JP" b="1" dirty="0"/>
              <a:t>)/</a:t>
            </a:r>
            <a:r>
              <a:rPr lang="en-US" altLang="ja-JP" b="1" dirty="0">
                <a:solidFill>
                  <a:srgbClr val="FF0000"/>
                </a:solidFill>
              </a:rPr>
              <a:t>3</a:t>
            </a:r>
            <a:r>
              <a:rPr lang="en-US" altLang="ja-JP" b="1" dirty="0"/>
              <a:t>;</a:t>
            </a:r>
          </a:p>
          <a:p>
            <a:pPr marL="0" indent="0">
              <a:buNone/>
            </a:pPr>
            <a:r>
              <a:rPr lang="en-US" altLang="ja-JP" dirty="0"/>
              <a:t>	return 0;</a:t>
            </a:r>
          </a:p>
          <a:p>
            <a:pPr marL="0" indent="0">
              <a:buNone/>
            </a:pPr>
            <a:r>
              <a:rPr lang="en-US" altLang="ja-JP" dirty="0"/>
              <a:t>}</a:t>
            </a:r>
          </a:p>
          <a:p>
            <a:endParaRPr kumimoji="1" lang="ja-JP" altLang="en-US" dirty="0"/>
          </a:p>
        </p:txBody>
      </p:sp>
      <p:sp>
        <p:nvSpPr>
          <p:cNvPr id="5" name="テキスト プレースホルダー 4"/>
          <p:cNvSpPr>
            <a:spLocks noGrp="1"/>
          </p:cNvSpPr>
          <p:nvPr>
            <p:ph type="body" sz="quarter" idx="3"/>
          </p:nvPr>
        </p:nvSpPr>
        <p:spPr>
          <a:xfrm>
            <a:off x="6523736" y="2045334"/>
            <a:ext cx="5087073" cy="553373"/>
          </a:xfrm>
        </p:spPr>
        <p:txBody>
          <a:bodyPr/>
          <a:lstStyle/>
          <a:p>
            <a:r>
              <a:rPr kumimoji="1" lang="ja-JP" altLang="en-US" dirty="0"/>
              <a:t>自作関数あり</a:t>
            </a:r>
          </a:p>
        </p:txBody>
      </p:sp>
      <p:sp>
        <p:nvSpPr>
          <p:cNvPr id="8" name="コンテンツ プレースホルダー 3"/>
          <p:cNvSpPr>
            <a:spLocks noGrp="1"/>
          </p:cNvSpPr>
          <p:nvPr>
            <p:ph sz="half" idx="2"/>
          </p:nvPr>
        </p:nvSpPr>
        <p:spPr>
          <a:xfrm>
            <a:off x="5634446" y="2598707"/>
            <a:ext cx="5854655" cy="4259293"/>
          </a:xfrm>
        </p:spPr>
        <p:txBody>
          <a:bodyPr>
            <a:normAutofit fontScale="85000" lnSpcReduction="10000"/>
          </a:bodyPr>
          <a:lstStyle/>
          <a:p>
            <a:pPr marL="0" indent="0">
              <a:buNone/>
            </a:pPr>
            <a:r>
              <a:rPr lang="en-US" altLang="ja-JP" dirty="0"/>
              <a:t>#include&lt;</a:t>
            </a:r>
            <a:r>
              <a:rPr lang="en-US" altLang="ja-JP" dirty="0" err="1"/>
              <a:t>stdio.h</a:t>
            </a:r>
            <a:r>
              <a:rPr lang="en-US" altLang="ja-JP" dirty="0"/>
              <a:t>&gt;</a:t>
            </a:r>
          </a:p>
          <a:p>
            <a:pPr marL="0" indent="0">
              <a:buNone/>
            </a:pPr>
            <a:endParaRPr lang="en-US" altLang="ja-JP" dirty="0"/>
          </a:p>
          <a:p>
            <a:pPr marL="0" indent="0">
              <a:buNone/>
            </a:pPr>
            <a:r>
              <a:rPr lang="en-US" altLang="ja-JP" dirty="0" err="1"/>
              <a:t>int</a:t>
            </a:r>
            <a:r>
              <a:rPr lang="en-US" altLang="ja-JP" dirty="0"/>
              <a:t> </a:t>
            </a:r>
            <a:r>
              <a:rPr lang="en-US" altLang="ja-JP" dirty="0" err="1"/>
              <a:t>ave</a:t>
            </a:r>
            <a:r>
              <a:rPr lang="en-US" altLang="ja-JP" dirty="0"/>
              <a:t>(</a:t>
            </a:r>
            <a:r>
              <a:rPr lang="en-US" altLang="ja-JP" dirty="0" err="1"/>
              <a:t>int</a:t>
            </a:r>
            <a:r>
              <a:rPr lang="en-US" altLang="ja-JP" dirty="0"/>
              <a:t> a, </a:t>
            </a:r>
            <a:r>
              <a:rPr lang="en-US" altLang="ja-JP" dirty="0" err="1"/>
              <a:t>int</a:t>
            </a:r>
            <a:r>
              <a:rPr lang="en-US" altLang="ja-JP" dirty="0"/>
              <a:t> b</a:t>
            </a:r>
            <a:r>
              <a:rPr lang="en-US" altLang="ja-JP" dirty="0">
                <a:solidFill>
                  <a:srgbClr val="FF0000"/>
                </a:solidFill>
              </a:rPr>
              <a:t>, </a:t>
            </a:r>
            <a:r>
              <a:rPr lang="en-US" altLang="ja-JP" dirty="0" err="1">
                <a:solidFill>
                  <a:srgbClr val="FF0000"/>
                </a:solidFill>
              </a:rPr>
              <a:t>int</a:t>
            </a:r>
            <a:r>
              <a:rPr lang="en-US" altLang="ja-JP" dirty="0">
                <a:solidFill>
                  <a:srgbClr val="FF0000"/>
                </a:solidFill>
              </a:rPr>
              <a:t> c</a:t>
            </a:r>
            <a:r>
              <a:rPr lang="en-US" altLang="ja-JP" dirty="0"/>
              <a:t>){</a:t>
            </a:r>
          </a:p>
          <a:p>
            <a:pPr marL="0" indent="0">
              <a:buNone/>
            </a:pPr>
            <a:r>
              <a:rPr lang="en-US" altLang="ja-JP" b="1" dirty="0"/>
              <a:t>	return (</a:t>
            </a:r>
            <a:r>
              <a:rPr lang="en-US" altLang="ja-JP" b="1" dirty="0" err="1"/>
              <a:t>a+b</a:t>
            </a:r>
            <a:r>
              <a:rPr lang="en-US" altLang="ja-JP" b="1" dirty="0" err="1">
                <a:solidFill>
                  <a:srgbClr val="FF0000"/>
                </a:solidFill>
              </a:rPr>
              <a:t>+c</a:t>
            </a:r>
            <a:r>
              <a:rPr lang="en-US" altLang="ja-JP" b="1" dirty="0"/>
              <a:t>)/</a:t>
            </a:r>
            <a:r>
              <a:rPr lang="en-US" altLang="ja-JP" b="1" dirty="0">
                <a:solidFill>
                  <a:srgbClr val="FF0000"/>
                </a:solidFill>
              </a:rPr>
              <a:t>3</a:t>
            </a:r>
            <a:r>
              <a:rPr lang="en-US" altLang="ja-JP" b="1" dirty="0"/>
              <a:t>;</a:t>
            </a:r>
          </a:p>
          <a:p>
            <a:pPr marL="0" indent="0">
              <a:buNone/>
            </a:pPr>
            <a:r>
              <a:rPr lang="en-US" altLang="ja-JP" dirty="0"/>
              <a:t>}</a:t>
            </a:r>
          </a:p>
          <a:p>
            <a:pPr marL="0" indent="0">
              <a:buNone/>
            </a:pPr>
            <a:endParaRPr lang="ja-JP" altLang="en-US" dirty="0"/>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result, a=10, b=20</a:t>
            </a:r>
            <a:r>
              <a:rPr lang="en-US" altLang="ja-JP" dirty="0">
                <a:solidFill>
                  <a:srgbClr val="FF0000"/>
                </a:solidFill>
              </a:rPr>
              <a:t>,c=30</a:t>
            </a:r>
            <a:r>
              <a:rPr lang="en-US" altLang="ja-JP" dirty="0"/>
              <a:t>;</a:t>
            </a:r>
          </a:p>
          <a:p>
            <a:pPr marL="0" indent="0">
              <a:buNone/>
            </a:pPr>
            <a:r>
              <a:rPr lang="en-US" altLang="ja-JP" dirty="0"/>
              <a:t>	result=</a:t>
            </a:r>
            <a:r>
              <a:rPr lang="en-US" altLang="ja-JP" dirty="0" err="1"/>
              <a:t>ave</a:t>
            </a:r>
            <a:r>
              <a:rPr lang="en-US" altLang="ja-JP" dirty="0"/>
              <a:t>(</a:t>
            </a:r>
            <a:r>
              <a:rPr lang="en-US" altLang="ja-JP" dirty="0" err="1"/>
              <a:t>a,b</a:t>
            </a:r>
            <a:r>
              <a:rPr lang="en-US" altLang="ja-JP" dirty="0" err="1">
                <a:solidFill>
                  <a:srgbClr val="FF0000"/>
                </a:solidFill>
              </a:rPr>
              <a:t>,c</a:t>
            </a:r>
            <a:r>
              <a:rPr lang="en-US" altLang="ja-JP" dirty="0"/>
              <a:t>);</a:t>
            </a:r>
          </a:p>
          <a:p>
            <a:pPr marL="0" indent="0">
              <a:buNone/>
            </a:pPr>
            <a:r>
              <a:rPr lang="en-US" altLang="ja-JP" dirty="0"/>
              <a:t>	a=100;</a:t>
            </a:r>
          </a:p>
          <a:p>
            <a:pPr marL="0" indent="0">
              <a:buNone/>
            </a:pPr>
            <a:r>
              <a:rPr lang="en-US" altLang="ja-JP" dirty="0"/>
              <a:t>	result=</a:t>
            </a:r>
            <a:r>
              <a:rPr lang="en-US" altLang="ja-JP" dirty="0" err="1"/>
              <a:t>ave</a:t>
            </a:r>
            <a:r>
              <a:rPr lang="en-US" altLang="ja-JP" dirty="0"/>
              <a:t>(</a:t>
            </a:r>
            <a:r>
              <a:rPr lang="en-US" altLang="ja-JP" dirty="0" err="1"/>
              <a:t>a,b</a:t>
            </a:r>
            <a:r>
              <a:rPr lang="en-US" altLang="ja-JP" dirty="0" err="1">
                <a:solidFill>
                  <a:srgbClr val="FF0000"/>
                </a:solidFill>
              </a:rPr>
              <a:t>,c</a:t>
            </a:r>
            <a:r>
              <a:rPr lang="en-US" altLang="ja-JP" dirty="0"/>
              <a:t>);</a:t>
            </a:r>
          </a:p>
          <a:p>
            <a:pPr marL="0" indent="0">
              <a:buNone/>
            </a:pPr>
            <a:r>
              <a:rPr lang="en-US" altLang="ja-JP" dirty="0"/>
              <a:t>	return 0;</a:t>
            </a:r>
          </a:p>
          <a:p>
            <a:pPr marL="0" indent="0">
              <a:buNone/>
            </a:pPr>
            <a:r>
              <a:rPr lang="en-US" altLang="ja-JP" dirty="0"/>
              <a:t>}</a:t>
            </a:r>
          </a:p>
        </p:txBody>
      </p:sp>
      <p:sp>
        <p:nvSpPr>
          <p:cNvPr id="9" name="テキスト ボックス 8"/>
          <p:cNvSpPr txBox="1"/>
          <p:nvPr/>
        </p:nvSpPr>
        <p:spPr>
          <a:xfrm>
            <a:off x="8072846" y="5132156"/>
            <a:ext cx="4119154" cy="1200329"/>
          </a:xfrm>
          <a:prstGeom prst="rect">
            <a:avLst/>
          </a:prstGeom>
          <a:noFill/>
        </p:spPr>
        <p:txBody>
          <a:bodyPr wrap="square" rtlCol="0">
            <a:spAutoFit/>
          </a:bodyPr>
          <a:lstStyle/>
          <a:p>
            <a:r>
              <a:rPr kumimoji="1" lang="ja-JP" altLang="en-US" dirty="0">
                <a:solidFill>
                  <a:srgbClr val="0070C0"/>
                </a:solidFill>
              </a:rPr>
              <a:t>計算部分の修正箇所が少なくなる</a:t>
            </a:r>
            <a:endParaRPr kumimoji="1" lang="en-US" altLang="ja-JP" dirty="0">
              <a:solidFill>
                <a:srgbClr val="0070C0"/>
              </a:solidFill>
            </a:endParaRPr>
          </a:p>
          <a:p>
            <a:r>
              <a:rPr kumimoji="1" lang="en-US" altLang="ja-JP" dirty="0">
                <a:solidFill>
                  <a:srgbClr val="0070C0"/>
                </a:solidFill>
              </a:rPr>
              <a:t>main</a:t>
            </a:r>
            <a:r>
              <a:rPr kumimoji="1" lang="ja-JP" altLang="en-US" dirty="0">
                <a:solidFill>
                  <a:srgbClr val="0070C0"/>
                </a:solidFill>
              </a:rPr>
              <a:t>関数の中身がすっきりして人間が見やすいコードになる！</a:t>
            </a:r>
            <a:endParaRPr kumimoji="1" lang="en-US" altLang="ja-JP" dirty="0">
              <a:solidFill>
                <a:srgbClr val="0070C0"/>
              </a:solidFill>
            </a:endParaRPr>
          </a:p>
          <a:p>
            <a:r>
              <a:rPr kumimoji="1" lang="ja-JP" altLang="en-US" dirty="0">
                <a:solidFill>
                  <a:srgbClr val="0070C0"/>
                </a:solidFill>
              </a:rPr>
              <a:t>これが関数を使うメリットの一部です</a:t>
            </a:r>
          </a:p>
        </p:txBody>
      </p:sp>
    </p:spTree>
    <p:extLst>
      <p:ext uri="{BB962C8B-B14F-4D97-AF65-F5344CB8AC3E}">
        <p14:creationId xmlns:p14="http://schemas.microsoft.com/office/powerpoint/2010/main" val="286259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第二章 </a:t>
            </a:r>
            <a:r>
              <a:rPr lang="en-US" altLang="ja-JP" dirty="0"/>
              <a:t>C</a:t>
            </a:r>
            <a:r>
              <a:rPr kumimoji="1" lang="ja-JP" altLang="en-US" dirty="0"/>
              <a:t>言語プログラミング</a:t>
            </a:r>
            <a:br>
              <a:rPr kumimoji="1" lang="en-US" altLang="ja-JP" dirty="0"/>
            </a:br>
            <a:r>
              <a:rPr lang="en-US" altLang="ja-JP" dirty="0"/>
              <a:t>	</a:t>
            </a:r>
            <a:r>
              <a:rPr kumimoji="1" lang="en-US" altLang="ja-JP" dirty="0"/>
              <a:t>-</a:t>
            </a:r>
            <a:r>
              <a:rPr lang="ja-JP" altLang="en-US" dirty="0"/>
              <a:t>これさえあればプログラミングはできないことはないこともない！ </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さあ、いよいよプログラミングを始めましょう。</a:t>
            </a:r>
            <a:endParaRPr kumimoji="1" lang="en-US" altLang="ja-JP" dirty="0"/>
          </a:p>
          <a:p>
            <a:r>
              <a:rPr kumimoji="1" lang="ja-JP" altLang="en-US" dirty="0"/>
              <a:t>この資料は、</a:t>
            </a:r>
            <a:r>
              <a:rPr kumimoji="1" lang="en-US" altLang="ja-JP" dirty="0"/>
              <a:t>5</a:t>
            </a:r>
            <a:r>
              <a:rPr kumimoji="1" lang="ja-JP" altLang="en-US" dirty="0"/>
              <a:t>月上旬から</a:t>
            </a:r>
            <a:r>
              <a:rPr kumimoji="1" lang="en-US" altLang="ja-JP" dirty="0"/>
              <a:t>7</a:t>
            </a:r>
            <a:r>
              <a:rPr kumimoji="1" lang="ja-JP" altLang="en-US" dirty="0"/>
              <a:t>月中旬までのおよそ</a:t>
            </a:r>
            <a:r>
              <a:rPr kumimoji="1" lang="en-US" altLang="ja-JP" dirty="0"/>
              <a:t>10</a:t>
            </a:r>
            <a:r>
              <a:rPr kumimoji="1" lang="ja-JP" altLang="en-US" dirty="0"/>
              <a:t>週間でプログラミングの基礎を固めるためのものです。</a:t>
            </a:r>
            <a:endParaRPr kumimoji="1" lang="en-US" altLang="ja-JP" dirty="0"/>
          </a:p>
          <a:p>
            <a:r>
              <a:rPr lang="ja-JP" altLang="en-US" dirty="0"/>
              <a:t>「</a:t>
            </a:r>
            <a:r>
              <a:rPr lang="en-US" altLang="ja-JP" dirty="0"/>
              <a:t>10</a:t>
            </a:r>
            <a:r>
              <a:rPr lang="ja-JP" altLang="en-US" dirty="0"/>
              <a:t>週間で学ぶ</a:t>
            </a:r>
            <a:r>
              <a:rPr lang="en-US" altLang="ja-JP" dirty="0"/>
              <a:t>C</a:t>
            </a:r>
            <a:r>
              <a:rPr lang="ja-JP" altLang="en-US" dirty="0"/>
              <a:t>言語とプログラミングの基礎」というタイトルで本にして印税稼ぎたいところです。</a:t>
            </a:r>
            <a:endParaRPr lang="en-US" altLang="ja-JP" dirty="0"/>
          </a:p>
          <a:p>
            <a:r>
              <a:rPr kumimoji="1" lang="ja-JP" altLang="en-US" dirty="0"/>
              <a:t>でもいまなら</a:t>
            </a:r>
            <a:r>
              <a:rPr kumimoji="1" lang="ja-JP" altLang="en-US" dirty="0">
                <a:solidFill>
                  <a:srgbClr val="FF0000"/>
                </a:solidFill>
              </a:rPr>
              <a:t>あなたにだけ</a:t>
            </a:r>
            <a:r>
              <a:rPr kumimoji="1" lang="ja-JP" altLang="en-US" dirty="0"/>
              <a:t>、</a:t>
            </a:r>
            <a:r>
              <a:rPr kumimoji="1" lang="ja-JP" altLang="en-US" dirty="0">
                <a:solidFill>
                  <a:srgbClr val="FF0000"/>
                </a:solidFill>
              </a:rPr>
              <a:t>無料</a:t>
            </a:r>
            <a:r>
              <a:rPr kumimoji="1" lang="ja-JP" altLang="en-US" dirty="0"/>
              <a:t>で</a:t>
            </a:r>
            <a:r>
              <a:rPr kumimoji="1" lang="ja-JP" altLang="en-US" dirty="0">
                <a:solidFill>
                  <a:srgbClr val="FF0000"/>
                </a:solidFill>
              </a:rPr>
              <a:t>こっそり</a:t>
            </a:r>
            <a:r>
              <a:rPr kumimoji="1" lang="ja-JP" altLang="en-US" dirty="0"/>
              <a:t>教えちゃいます！！</a:t>
            </a:r>
            <a:endParaRPr kumimoji="1" lang="en-US" altLang="ja-JP" dirty="0"/>
          </a:p>
          <a:p>
            <a:r>
              <a:rPr lang="ja-JP" altLang="en-US" dirty="0"/>
              <a:t>その方法とは</a:t>
            </a:r>
            <a:r>
              <a:rPr lang="en-US" altLang="ja-JP" dirty="0"/>
              <a:t>…&lt;</a:t>
            </a:r>
            <a:r>
              <a:rPr lang="ja-JP" altLang="en-US" dirty="0"/>
              <a:t>続きは製品版で</a:t>
            </a:r>
            <a:r>
              <a:rPr lang="en-US" altLang="ja-JP" dirty="0"/>
              <a:t>&gt;</a:t>
            </a:r>
          </a:p>
        </p:txBody>
      </p:sp>
    </p:spTree>
    <p:extLst>
      <p:ext uri="{BB962C8B-B14F-4D97-AF65-F5344CB8AC3E}">
        <p14:creationId xmlns:p14="http://schemas.microsoft.com/office/powerpoint/2010/main" val="193819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前書き</a:t>
            </a:r>
            <a:endParaRPr kumimoji="1" lang="ja-JP" altLang="en-US" dirty="0"/>
          </a:p>
        </p:txBody>
      </p:sp>
      <p:sp>
        <p:nvSpPr>
          <p:cNvPr id="4" name="コンテンツ プレースホルダー 3"/>
          <p:cNvSpPr>
            <a:spLocks noGrp="1"/>
          </p:cNvSpPr>
          <p:nvPr>
            <p:ph idx="1"/>
          </p:nvPr>
        </p:nvSpPr>
        <p:spPr>
          <a:xfrm>
            <a:off x="581192" y="1798983"/>
            <a:ext cx="11029615" cy="5059017"/>
          </a:xfrm>
        </p:spPr>
        <p:txBody>
          <a:bodyPr>
            <a:normAutofit fontScale="92500" lnSpcReduction="20000"/>
          </a:bodyPr>
          <a:lstStyle/>
          <a:p>
            <a:pPr marL="0" indent="0">
              <a:buNone/>
            </a:pPr>
            <a:r>
              <a:rPr lang="ja-JP" altLang="en-US" dirty="0"/>
              <a:t>今回、下級生に</a:t>
            </a:r>
            <a:r>
              <a:rPr lang="en-US" altLang="ja-JP" dirty="0"/>
              <a:t>C</a:t>
            </a:r>
            <a:r>
              <a:rPr lang="ja-JP" altLang="en-US" dirty="0"/>
              <a:t>言語を教えるにあたり、</a:t>
            </a:r>
            <a:endParaRPr lang="en-US" altLang="ja-JP" dirty="0"/>
          </a:p>
          <a:p>
            <a:pPr marL="0" indent="0">
              <a:buNone/>
            </a:pPr>
            <a:r>
              <a:rPr lang="ja-JP" altLang="en-US" dirty="0"/>
              <a:t>「</a:t>
            </a:r>
            <a:r>
              <a:rPr lang="en-US" altLang="ja-JP" dirty="0"/>
              <a:t>C</a:t>
            </a:r>
            <a:r>
              <a:rPr lang="ja-JP" altLang="en-US" dirty="0"/>
              <a:t>言語は一番面倒な部分を他言語で使わないから糞」という意見をいただき、</a:t>
            </a:r>
            <a:endParaRPr lang="en-US" altLang="ja-JP" dirty="0"/>
          </a:p>
          <a:p>
            <a:pPr marL="0" indent="0">
              <a:buNone/>
            </a:pPr>
            <a:r>
              <a:rPr kumimoji="1" lang="ja-JP" altLang="en-US" dirty="0"/>
              <a:t>「ほかの人間が教えるときに指針となるものがほしい」という意見もいただき、</a:t>
            </a:r>
            <a:endParaRPr kumimoji="1" lang="en-US" altLang="ja-JP" dirty="0"/>
          </a:p>
          <a:p>
            <a:pPr marL="0" indent="0">
              <a:buNone/>
            </a:pPr>
            <a:r>
              <a:rPr lang="ja-JP" altLang="en-US" dirty="0"/>
              <a:t>「行き当たりばったり</a:t>
            </a:r>
            <a:r>
              <a:rPr lang="ja-JP" altLang="en-US" dirty="0" err="1"/>
              <a:t>に</a:t>
            </a:r>
            <a:r>
              <a:rPr lang="en-US" altLang="ja-JP" dirty="0"/>
              <a:t>C</a:t>
            </a:r>
            <a:r>
              <a:rPr lang="ja-JP" altLang="en-US" dirty="0"/>
              <a:t>言語を教えるのは改めるべき」という意見もいただき、</a:t>
            </a:r>
            <a:endParaRPr lang="en-US" altLang="ja-JP" dirty="0"/>
          </a:p>
          <a:p>
            <a:pPr marL="0" indent="0">
              <a:buNone/>
            </a:pPr>
            <a:r>
              <a:rPr kumimoji="1" lang="ja-JP" altLang="en-US" dirty="0"/>
              <a:t>「オープンキャンパス迄に形を披露できるようにすべき」という意見もいただき、</a:t>
            </a:r>
            <a:endParaRPr kumimoji="1" lang="en-US" altLang="ja-JP" dirty="0"/>
          </a:p>
          <a:p>
            <a:pPr marL="0" indent="0">
              <a:buNone/>
            </a:pPr>
            <a:r>
              <a:rPr lang="ja-JP" altLang="en-US" dirty="0"/>
              <a:t>「計画的に教えないと時間がないから指導の手順を考えて」という意見もいただきました</a:t>
            </a:r>
            <a:r>
              <a:rPr lang="en-US" altLang="ja-JP" dirty="0"/>
              <a:t>(</a:t>
            </a:r>
            <a:r>
              <a:rPr lang="ja-JP" altLang="en-US" dirty="0"/>
              <a:t>吐血</a:t>
            </a:r>
            <a:r>
              <a:rPr lang="en-US" altLang="ja-JP" dirty="0"/>
              <a:t>)</a:t>
            </a:r>
          </a:p>
          <a:p>
            <a:pPr marL="0" indent="0">
              <a:buNone/>
            </a:pPr>
            <a:endParaRPr lang="en-US" altLang="ja-JP" dirty="0"/>
          </a:p>
          <a:p>
            <a:pPr marL="0" indent="0">
              <a:buNone/>
            </a:pPr>
            <a:r>
              <a:rPr lang="ja-JP" altLang="en-US" sz="900" strike="sngStrike" dirty="0"/>
              <a:t>就活なんてどこ吹く風みたいな</a:t>
            </a:r>
            <a:r>
              <a:rPr lang="ja-JP" altLang="en-US" dirty="0"/>
              <a:t>優秀な</a:t>
            </a:r>
            <a:r>
              <a:rPr lang="ja-JP" altLang="en-US" sz="900" strike="sngStrike" dirty="0"/>
              <a:t>学蓄もとい</a:t>
            </a:r>
            <a:r>
              <a:rPr lang="ja-JP" altLang="en-US" dirty="0"/>
              <a:t>人材を確保し、</a:t>
            </a:r>
            <a:endParaRPr lang="en-US" altLang="ja-JP" dirty="0"/>
          </a:p>
          <a:p>
            <a:pPr marL="0" indent="0">
              <a:buNone/>
            </a:pPr>
            <a:r>
              <a:rPr lang="ja-JP" altLang="en-US" dirty="0"/>
              <a:t>教える順番を話し合い、</a:t>
            </a:r>
            <a:endParaRPr lang="en-US" altLang="ja-JP" dirty="0"/>
          </a:p>
          <a:p>
            <a:pPr marL="0" indent="0">
              <a:buNone/>
            </a:pPr>
            <a:r>
              <a:rPr lang="ja-JP" altLang="en-US" dirty="0"/>
              <a:t>なるべく簡素な資料を作るように監修してもらい、</a:t>
            </a:r>
            <a:endParaRPr lang="en-US" altLang="ja-JP" dirty="0"/>
          </a:p>
          <a:p>
            <a:pPr marL="0" indent="0">
              <a:buNone/>
            </a:pPr>
            <a:r>
              <a:rPr lang="ja-JP" altLang="en-US" dirty="0"/>
              <a:t>「図がないと解りにくい」「うるせぇそんなもの入れるスペースねぇ」と議論を交わし、</a:t>
            </a:r>
            <a:endParaRPr lang="en-US" altLang="ja-JP" dirty="0"/>
          </a:p>
          <a:p>
            <a:pPr marL="0" indent="0">
              <a:buNone/>
            </a:pPr>
            <a:r>
              <a:rPr lang="ja-JP" altLang="en-US" dirty="0"/>
              <a:t>「教科書じゃないからネタに走ろう」「</a:t>
            </a:r>
            <a:r>
              <a:rPr lang="en-US" altLang="ja-JP" dirty="0"/>
              <a:t>function</a:t>
            </a:r>
            <a:r>
              <a:rPr lang="ja-JP" altLang="en-US" dirty="0"/>
              <a:t>の意味違います</a:t>
            </a:r>
            <a:r>
              <a:rPr lang="ja-JP" altLang="en-US" dirty="0" err="1"/>
              <a:t>よね</a:t>
            </a:r>
            <a:r>
              <a:rPr lang="ja-JP" altLang="en-US" dirty="0"/>
              <a:t>それ」と編集者と確認しあい、</a:t>
            </a:r>
            <a:endParaRPr lang="en-US" altLang="ja-JP" dirty="0"/>
          </a:p>
          <a:p>
            <a:pPr marL="0" indent="0">
              <a:buNone/>
            </a:pPr>
            <a:r>
              <a:rPr lang="ja-JP" altLang="en-US" dirty="0"/>
              <a:t>「あっ、書き換えやがったアイツ」「いや私やりませんよ</a:t>
            </a:r>
            <a:r>
              <a:rPr lang="en-US" altLang="ja-JP" dirty="0"/>
              <a:t>!?</a:t>
            </a:r>
            <a:r>
              <a:rPr lang="ja-JP" altLang="en-US" dirty="0"/>
              <a:t>」とお互いの信頼も厚く、</a:t>
            </a:r>
            <a:endParaRPr lang="en-US" altLang="ja-JP" dirty="0"/>
          </a:p>
          <a:p>
            <a:pPr marL="0" indent="0">
              <a:buNone/>
            </a:pPr>
            <a:r>
              <a:rPr lang="ja-JP" altLang="en-US" dirty="0"/>
              <a:t>苦節二週間、貴重な</a:t>
            </a:r>
            <a:r>
              <a:rPr lang="en-US" altLang="ja-JP" dirty="0"/>
              <a:t>GW</a:t>
            </a:r>
            <a:r>
              <a:rPr lang="ja-JP" altLang="en-US" dirty="0"/>
              <a:t>を</a:t>
            </a:r>
            <a:r>
              <a:rPr lang="ja-JP" altLang="en-US" sz="900" strike="sngStrike" dirty="0"/>
              <a:t>費やして</a:t>
            </a:r>
            <a:r>
              <a:rPr lang="ja-JP" altLang="en-US" dirty="0"/>
              <a:t>大いに活用してこの資料を作成いたしました。</a:t>
            </a:r>
            <a:endParaRPr lang="en-US" altLang="ja-JP" dirty="0"/>
          </a:p>
          <a:p>
            <a:pPr marL="0" indent="0">
              <a:buNone/>
            </a:pPr>
            <a:r>
              <a:rPr lang="ja-JP" altLang="en-US" dirty="0"/>
              <a:t>皆さんの勉学の友であり、励みになれば筆者一同幸いです。フィードバックお待ちしております。</a:t>
            </a:r>
            <a:r>
              <a:rPr lang="en-US" altLang="ja-JP" dirty="0"/>
              <a:t>	2016.05.10 </a:t>
            </a:r>
            <a:r>
              <a:rPr lang="ja-JP" altLang="en-US" dirty="0"/>
              <a:t>記</a:t>
            </a:r>
            <a:endParaRPr lang="en-US" altLang="ja-JP" dirty="0"/>
          </a:p>
        </p:txBody>
      </p:sp>
    </p:spTree>
    <p:extLst>
      <p:ext uri="{BB962C8B-B14F-4D97-AF65-F5344CB8AC3E}">
        <p14:creationId xmlns:p14="http://schemas.microsoft.com/office/powerpoint/2010/main" val="974976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r>
              <a:rPr kumimoji="1" lang="en-US" altLang="ja-JP" dirty="0"/>
              <a:t>(</a:t>
            </a:r>
            <a:r>
              <a:rPr kumimoji="1" lang="ja-JP" altLang="en-US" dirty="0"/>
              <a:t>第二章</a:t>
            </a:r>
            <a:r>
              <a:rPr kumimoji="1" lang="en-US" altLang="ja-JP" dirty="0"/>
              <a:t>)</a:t>
            </a:r>
            <a:endParaRPr kumimoji="1" lang="ja-JP" altLang="en-US" dirty="0"/>
          </a:p>
        </p:txBody>
      </p:sp>
      <p:sp>
        <p:nvSpPr>
          <p:cNvPr id="3" name="コンテンツ プレースホルダー 2"/>
          <p:cNvSpPr>
            <a:spLocks noGrp="1"/>
          </p:cNvSpPr>
          <p:nvPr>
            <p:ph idx="1"/>
          </p:nvPr>
        </p:nvSpPr>
        <p:spPr>
          <a:xfrm>
            <a:off x="581192" y="2180496"/>
            <a:ext cx="11029615" cy="4677504"/>
          </a:xfrm>
        </p:spPr>
        <p:txBody>
          <a:bodyPr>
            <a:normAutofit lnSpcReduction="10000"/>
          </a:bodyPr>
          <a:lstStyle/>
          <a:p>
            <a:r>
              <a:rPr kumimoji="1" lang="ja-JP" altLang="en-US" dirty="0"/>
              <a:t>第一話</a:t>
            </a:r>
            <a:r>
              <a:rPr kumimoji="1" lang="en-US" altLang="ja-JP" dirty="0"/>
              <a:t>『</a:t>
            </a:r>
            <a:r>
              <a:rPr kumimoji="1" lang="ja-JP" altLang="en-US" dirty="0"/>
              <a:t>ハロワは楽しい</a:t>
            </a:r>
            <a:r>
              <a:rPr kumimoji="1" lang="en-US" altLang="ja-JP" dirty="0"/>
              <a:t>!!』 hello, world.</a:t>
            </a:r>
          </a:p>
          <a:p>
            <a:r>
              <a:rPr lang="ja-JP" altLang="en-US" dirty="0"/>
              <a:t>第二話</a:t>
            </a:r>
            <a:r>
              <a:rPr lang="en-US" altLang="ja-JP" dirty="0"/>
              <a:t>『</a:t>
            </a:r>
            <a:r>
              <a:rPr lang="ja-JP" altLang="en-US" dirty="0"/>
              <a:t>もしかして、魔法使い</a:t>
            </a:r>
            <a:r>
              <a:rPr lang="en-US" altLang="ja-JP" dirty="0"/>
              <a:t>!?』 #include&lt;</a:t>
            </a:r>
            <a:r>
              <a:rPr lang="en-US" altLang="ja-JP" dirty="0" err="1"/>
              <a:t>stdio.h</a:t>
            </a:r>
            <a:r>
              <a:rPr lang="en-US" altLang="ja-JP" dirty="0"/>
              <a:t>&gt;</a:t>
            </a:r>
          </a:p>
          <a:p>
            <a:r>
              <a:rPr lang="ja-JP" altLang="en-US" dirty="0"/>
              <a:t>第三話</a:t>
            </a:r>
            <a:r>
              <a:rPr lang="en-US" altLang="ja-JP" dirty="0"/>
              <a:t>『</a:t>
            </a:r>
            <a:r>
              <a:rPr lang="ja-JP" altLang="en-US" dirty="0"/>
              <a:t>私は魔法使い</a:t>
            </a:r>
            <a:r>
              <a:rPr lang="en-US" altLang="ja-JP" dirty="0"/>
              <a:t>!!』</a:t>
            </a:r>
            <a:r>
              <a:rPr lang="ja-JP" altLang="en-US" dirty="0"/>
              <a:t> 宣言と初期化</a:t>
            </a:r>
            <a:endParaRPr lang="en-US" altLang="ja-JP" dirty="0"/>
          </a:p>
          <a:p>
            <a:r>
              <a:rPr kumimoji="1" lang="ja-JP" altLang="en-US" dirty="0"/>
              <a:t>第</a:t>
            </a:r>
            <a:r>
              <a:rPr lang="ja-JP" altLang="en-US" dirty="0"/>
              <a:t>四</a:t>
            </a:r>
            <a:r>
              <a:rPr kumimoji="1" lang="ja-JP" altLang="en-US" dirty="0"/>
              <a:t>話</a:t>
            </a:r>
            <a:r>
              <a:rPr lang="en-US" altLang="ja-JP" dirty="0"/>
              <a:t>『</a:t>
            </a:r>
            <a:r>
              <a:rPr lang="ja-JP" altLang="en-US" dirty="0"/>
              <a:t>ふたりでなら</a:t>
            </a:r>
            <a:r>
              <a:rPr lang="en-US" altLang="ja-JP" dirty="0"/>
              <a:t>…』 if, else</a:t>
            </a:r>
          </a:p>
          <a:p>
            <a:r>
              <a:rPr kumimoji="1" lang="ja-JP" altLang="en-US" dirty="0"/>
              <a:t>第</a:t>
            </a:r>
            <a:r>
              <a:rPr lang="ja-JP" altLang="en-US" dirty="0"/>
              <a:t>五</a:t>
            </a:r>
            <a:r>
              <a:rPr kumimoji="1" lang="ja-JP" altLang="en-US" dirty="0"/>
              <a:t>話</a:t>
            </a:r>
            <a:r>
              <a:rPr kumimoji="1" lang="en-US" altLang="ja-JP" dirty="0"/>
              <a:t>『</a:t>
            </a:r>
            <a:r>
              <a:rPr kumimoji="1" lang="ja-JP" altLang="en-US" dirty="0"/>
              <a:t>七転ころんでも、八回起きれば大丈夫</a:t>
            </a:r>
            <a:r>
              <a:rPr kumimoji="1" lang="en-US" altLang="ja-JP" dirty="0"/>
              <a:t>!!』 for</a:t>
            </a:r>
          </a:p>
          <a:p>
            <a:r>
              <a:rPr lang="ja-JP" altLang="en-US" dirty="0"/>
              <a:t>第六話</a:t>
            </a:r>
            <a:r>
              <a:rPr lang="en-US" altLang="ja-JP" dirty="0"/>
              <a:t>『</a:t>
            </a:r>
            <a:r>
              <a:rPr lang="ja-JP" altLang="en-US" dirty="0"/>
              <a:t>メクルメク輪廻</a:t>
            </a:r>
            <a:r>
              <a:rPr lang="en-US" altLang="ja-JP" dirty="0"/>
              <a:t>』 while</a:t>
            </a:r>
          </a:p>
          <a:p>
            <a:r>
              <a:rPr kumimoji="1" lang="ja-JP" altLang="en-US" dirty="0"/>
              <a:t>第</a:t>
            </a:r>
            <a:r>
              <a:rPr lang="ja-JP" altLang="en-US" dirty="0"/>
              <a:t>七</a:t>
            </a:r>
            <a:r>
              <a:rPr kumimoji="1" lang="ja-JP" altLang="en-US" dirty="0"/>
              <a:t>話</a:t>
            </a:r>
            <a:r>
              <a:rPr kumimoji="1" lang="en-US" altLang="ja-JP" dirty="0"/>
              <a:t>『</a:t>
            </a:r>
            <a:r>
              <a:rPr kumimoji="1" lang="ja-JP" altLang="en-US" dirty="0"/>
              <a:t>真と嘘</a:t>
            </a:r>
            <a:r>
              <a:rPr kumimoji="1" lang="en-US" altLang="ja-JP" dirty="0"/>
              <a:t>』 true, false</a:t>
            </a:r>
          </a:p>
          <a:p>
            <a:r>
              <a:rPr lang="ja-JP" altLang="en-US" dirty="0"/>
              <a:t>第八話</a:t>
            </a:r>
            <a:r>
              <a:rPr lang="en-US" altLang="ja-JP" dirty="0"/>
              <a:t>『</a:t>
            </a:r>
            <a:r>
              <a:rPr lang="ja-JP" altLang="en-US" dirty="0"/>
              <a:t>魔法の呪文のその意味は</a:t>
            </a:r>
            <a:r>
              <a:rPr lang="en-US" altLang="ja-JP" dirty="0"/>
              <a:t>』 #include</a:t>
            </a:r>
          </a:p>
          <a:p>
            <a:r>
              <a:rPr lang="ja-JP" altLang="en-US" dirty="0"/>
              <a:t>第九話</a:t>
            </a:r>
            <a:r>
              <a:rPr lang="en-US" altLang="ja-JP" dirty="0"/>
              <a:t>『</a:t>
            </a:r>
            <a:r>
              <a:rPr lang="ja-JP" altLang="en-US" dirty="0"/>
              <a:t>言いたいことと、受け入れたいもの。</a:t>
            </a:r>
            <a:r>
              <a:rPr lang="en-US" altLang="ja-JP" dirty="0"/>
              <a:t>』 </a:t>
            </a:r>
            <a:r>
              <a:rPr lang="en-US" altLang="ja-JP" dirty="0" err="1"/>
              <a:t>printf</a:t>
            </a:r>
            <a:r>
              <a:rPr lang="en-US" altLang="ja-JP" dirty="0"/>
              <a:t>, </a:t>
            </a:r>
            <a:r>
              <a:rPr lang="en-US" altLang="ja-JP" dirty="0" err="1"/>
              <a:t>scanf</a:t>
            </a:r>
            <a:endParaRPr lang="en-US" altLang="ja-JP" dirty="0"/>
          </a:p>
          <a:p>
            <a:r>
              <a:rPr lang="ja-JP" altLang="en-US" dirty="0"/>
              <a:t>第十話</a:t>
            </a:r>
            <a:r>
              <a:rPr lang="en-US" altLang="ja-JP" dirty="0"/>
              <a:t>『</a:t>
            </a:r>
            <a:r>
              <a:rPr lang="ja-JP" altLang="en-US" dirty="0"/>
              <a:t>本当は、知ってるんだ、あたし</a:t>
            </a:r>
            <a:r>
              <a:rPr lang="en-US" altLang="ja-JP" dirty="0"/>
              <a:t>…』 </a:t>
            </a:r>
            <a:r>
              <a:rPr lang="ja-JP" altLang="en-US" dirty="0" err="1"/>
              <a:t>しれっと</a:t>
            </a:r>
            <a:r>
              <a:rPr lang="ja-JP" altLang="en-US" dirty="0"/>
              <a:t>使ってたやつ</a:t>
            </a:r>
            <a:r>
              <a:rPr lang="en-US" altLang="ja-JP" dirty="0"/>
              <a:t>(</a:t>
            </a:r>
            <a:r>
              <a:rPr lang="en-US" altLang="ja-JP" dirty="0" err="1"/>
              <a:t>i</a:t>
            </a:r>
            <a:r>
              <a:rPr lang="en-US" altLang="ja-JP" dirty="0"/>
              <a:t>++; </a:t>
            </a:r>
            <a:r>
              <a:rPr lang="ja-JP" altLang="en-US" dirty="0"/>
              <a:t>とか </a:t>
            </a:r>
            <a:r>
              <a:rPr lang="en-US" altLang="ja-JP" dirty="0" err="1"/>
              <a:t>int</a:t>
            </a:r>
            <a:r>
              <a:rPr lang="en-US" altLang="ja-JP" dirty="0"/>
              <a:t> x=0; </a:t>
            </a:r>
            <a:r>
              <a:rPr lang="ja-JP" altLang="en-US" dirty="0"/>
              <a:t>とか</a:t>
            </a:r>
            <a:r>
              <a:rPr lang="en-US" altLang="ja-JP" dirty="0"/>
              <a:t>)</a:t>
            </a:r>
          </a:p>
          <a:p>
            <a:r>
              <a:rPr lang="ja-JP" altLang="en-US" dirty="0"/>
              <a:t>第十一話</a:t>
            </a:r>
            <a:r>
              <a:rPr lang="en-US" altLang="ja-JP" dirty="0"/>
              <a:t>『</a:t>
            </a:r>
            <a:r>
              <a:rPr lang="ja-JP" altLang="en-US" dirty="0"/>
              <a:t>あなたって、最低</a:t>
            </a:r>
            <a:r>
              <a:rPr lang="en-US" altLang="ja-JP" dirty="0"/>
              <a:t>…』 </a:t>
            </a:r>
            <a:r>
              <a:rPr lang="ja-JP" altLang="en-US" dirty="0"/>
              <a:t>最低限のプログラミング作法</a:t>
            </a:r>
            <a:r>
              <a:rPr lang="en-US" altLang="ja-JP" dirty="0"/>
              <a:t>(</a:t>
            </a:r>
            <a:r>
              <a:rPr lang="ja-JP" altLang="en-US" dirty="0"/>
              <a:t>可読性のための最低限のスキル</a:t>
            </a:r>
            <a:r>
              <a:rPr lang="en-US" altLang="ja-JP" dirty="0"/>
              <a:t>)</a:t>
            </a:r>
          </a:p>
          <a:p>
            <a:r>
              <a:rPr lang="ja-JP" altLang="en-US" dirty="0"/>
              <a:t>第十二話</a:t>
            </a:r>
            <a:r>
              <a:rPr lang="en-US" altLang="ja-JP" dirty="0"/>
              <a:t>『</a:t>
            </a:r>
            <a:r>
              <a:rPr lang="ja-JP" altLang="en-US" dirty="0"/>
              <a:t>総集編：寺地大先輩の</a:t>
            </a:r>
            <a:r>
              <a:rPr lang="en-US" altLang="ja-JP" dirty="0"/>
              <a:t>QA</a:t>
            </a:r>
            <a:r>
              <a:rPr lang="ja-JP" altLang="en-US" dirty="0"/>
              <a:t>コーナー</a:t>
            </a:r>
            <a:r>
              <a:rPr lang="en-US" altLang="ja-JP" dirty="0"/>
              <a:t>』 ()</a:t>
            </a:r>
            <a:r>
              <a:rPr lang="ja-JP" altLang="en-US" dirty="0"/>
              <a:t>と</a:t>
            </a:r>
            <a:r>
              <a:rPr lang="en-US" altLang="ja-JP" dirty="0"/>
              <a:t>{}</a:t>
            </a:r>
            <a:r>
              <a:rPr lang="ja-JP" altLang="en-US" dirty="0"/>
              <a:t>の使い分けとか</a:t>
            </a:r>
            <a:endParaRPr kumimoji="1" lang="ja-JP" altLang="en-US" dirty="0"/>
          </a:p>
        </p:txBody>
      </p:sp>
    </p:spTree>
    <p:extLst>
      <p:ext uri="{BB962C8B-B14F-4D97-AF65-F5344CB8AC3E}">
        <p14:creationId xmlns:p14="http://schemas.microsoft.com/office/powerpoint/2010/main" val="327218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始めに諸々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この章ではソースコードと解説を一対に記述して説明します。</a:t>
            </a:r>
            <a:endParaRPr kumimoji="1" lang="en-US" altLang="ja-JP" dirty="0"/>
          </a:p>
          <a:p>
            <a:r>
              <a:rPr lang="ja-JP" altLang="en-US" dirty="0"/>
              <a:t>ほとんどのソースコードはコピペして実行することもできるようになっています。お試しあれ。</a:t>
            </a:r>
            <a:endParaRPr kumimoji="1" lang="en-US" altLang="ja-JP" dirty="0"/>
          </a:p>
          <a:p>
            <a:r>
              <a:rPr kumimoji="1" lang="ja-JP" altLang="en-US" dirty="0"/>
              <a:t>ソースコードの文量の都合上、やむなく</a:t>
            </a:r>
            <a:r>
              <a:rPr kumimoji="1" lang="en-US" altLang="ja-JP" dirty="0"/>
              <a:t>(</a:t>
            </a:r>
            <a:r>
              <a:rPr kumimoji="1" lang="ja-JP" altLang="en-US" dirty="0"/>
              <a:t>というわけでもないけど</a:t>
            </a:r>
            <a:r>
              <a:rPr kumimoji="1" lang="en-US" altLang="ja-JP" dirty="0"/>
              <a:t>)</a:t>
            </a:r>
            <a:r>
              <a:rPr kumimoji="1" lang="ja-JP" altLang="en-US" dirty="0"/>
              <a:t>フォントサイズ維持のため略します。</a:t>
            </a:r>
            <a:endParaRPr kumimoji="1" lang="en-US" altLang="ja-JP" dirty="0"/>
          </a:p>
          <a:p>
            <a:r>
              <a:rPr kumimoji="1" lang="ja-JP" altLang="en-US" dirty="0"/>
              <a:t>いきなり省略形の書き方で戸惑うと思うかもしれませんが、その点は第十話で補足説明します。</a:t>
            </a:r>
            <a:endParaRPr kumimoji="1" lang="en-US" altLang="ja-JP" dirty="0"/>
          </a:p>
          <a:p>
            <a:r>
              <a:rPr lang="ja-JP" altLang="en-US" dirty="0"/>
              <a:t>ソースコードの重要な部分や説明で重要な部分は</a:t>
            </a:r>
            <a:r>
              <a:rPr lang="ja-JP" altLang="en-US" dirty="0">
                <a:solidFill>
                  <a:srgbClr val="FF0000"/>
                </a:solidFill>
              </a:rPr>
              <a:t>赤文字</a:t>
            </a:r>
            <a:r>
              <a:rPr lang="ja-JP" altLang="en-US" dirty="0"/>
              <a:t>で表記しています。</a:t>
            </a:r>
            <a:endParaRPr lang="en-US" altLang="ja-JP" dirty="0"/>
          </a:p>
          <a:p>
            <a:r>
              <a:rPr lang="ja-JP" altLang="en-US" dirty="0"/>
              <a:t>色弱等でわかりにくい場合は著者・編集者へ申し出てください。表記方法を工夫したものを作ります。</a:t>
            </a:r>
            <a:endParaRPr lang="en-US" altLang="ja-JP" dirty="0"/>
          </a:p>
          <a:p>
            <a:pPr lvl="1"/>
            <a:r>
              <a:rPr kumimoji="1" lang="ja-JP" altLang="en-US" dirty="0"/>
              <a:t>というか色弱用の眼鏡が両目のレンズ合わせて</a:t>
            </a:r>
            <a:r>
              <a:rPr kumimoji="1" lang="en-US" altLang="ja-JP" dirty="0"/>
              <a:t>30</a:t>
            </a:r>
            <a:r>
              <a:rPr kumimoji="1" lang="ja-JP" altLang="en-US" dirty="0"/>
              <a:t>万円以下で買えるからそれ</a:t>
            </a:r>
            <a:r>
              <a:rPr lang="ja-JP" altLang="en-US" dirty="0"/>
              <a:t>をｋ（文章はここで途切れている）</a:t>
            </a:r>
            <a:endParaRPr kumimoji="1" lang="en-US" altLang="ja-JP" dirty="0"/>
          </a:p>
        </p:txBody>
      </p:sp>
    </p:spTree>
    <p:extLst>
      <p:ext uri="{BB962C8B-B14F-4D97-AF65-F5344CB8AC3E}">
        <p14:creationId xmlns:p14="http://schemas.microsoft.com/office/powerpoint/2010/main" val="120213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第一話</a:t>
            </a:r>
            <a:r>
              <a:rPr lang="en-US" altLang="ja-JP" dirty="0"/>
              <a:t>『</a:t>
            </a:r>
            <a:r>
              <a:rPr lang="ja-JP" altLang="en-US" dirty="0"/>
              <a:t>ハロワは楽しい</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a:bodyPr>
          <a:lstStyle/>
          <a:p>
            <a:r>
              <a:rPr lang="en-US" altLang="ja-JP" dirty="0"/>
              <a:t>(</a:t>
            </a:r>
            <a:r>
              <a:rPr lang="ja-JP" altLang="en-US" dirty="0"/>
              <a:t>職業斡旋所のことじゃ</a:t>
            </a:r>
            <a:r>
              <a:rPr lang="en-US" altLang="ja-JP" dirty="0"/>
              <a:t>)</a:t>
            </a:r>
            <a:r>
              <a:rPr lang="ja-JP" altLang="en-US" dirty="0"/>
              <a:t>ないです。</a:t>
            </a:r>
            <a:endParaRPr lang="en-US" altLang="ja-JP" dirty="0"/>
          </a:p>
          <a:p>
            <a:r>
              <a:rPr kumimoji="1" lang="ja-JP" altLang="en-US" dirty="0"/>
              <a:t>「</a:t>
            </a:r>
            <a:r>
              <a:rPr kumimoji="1" lang="en-US" altLang="ja-JP" dirty="0"/>
              <a:t>Hello, world!</a:t>
            </a:r>
            <a:r>
              <a:rPr kumimoji="1" lang="ja-JP" altLang="en-US" dirty="0"/>
              <a:t>」は通過儀礼。</a:t>
            </a:r>
            <a:endParaRPr kumimoji="1" lang="en-US" altLang="ja-JP" dirty="0"/>
          </a:p>
          <a:p>
            <a:r>
              <a:rPr lang="ja-JP" altLang="en-US" dirty="0"/>
              <a:t>わけもわからずやっておくもの。</a:t>
            </a:r>
            <a:endParaRPr lang="en-US" altLang="ja-JP" dirty="0"/>
          </a:p>
          <a:p>
            <a:r>
              <a:rPr lang="ja-JP" altLang="en-US" dirty="0"/>
              <a:t>こんにちは</a:t>
            </a:r>
            <a:r>
              <a:rPr kumimoji="1" lang="ja-JP" altLang="en-US" dirty="0"/>
              <a:t>、せかい！</a:t>
            </a:r>
            <a:endParaRPr kumimoji="1" lang="en-US" altLang="ja-JP" dirty="0"/>
          </a:p>
          <a:p>
            <a:pPr lvl="1"/>
            <a:r>
              <a:rPr lang="ja-JP" altLang="en-US" sz="800" dirty="0"/>
              <a:t>面白くないって？そうかい、こんにちは！！</a:t>
            </a:r>
            <a:endParaRPr kumimoji="1" lang="en-US" altLang="ja-JP" sz="800" dirty="0"/>
          </a:p>
          <a:p>
            <a:endParaRPr lang="en-US" altLang="ja-JP" dirty="0"/>
          </a:p>
          <a:p>
            <a:r>
              <a:rPr lang="ja-JP" altLang="en-US" dirty="0"/>
              <a:t>事実上のハロワは赤字の部分のみ。</a:t>
            </a:r>
            <a:endParaRPr lang="en-US" altLang="ja-JP" dirty="0"/>
          </a:p>
          <a:p>
            <a:r>
              <a:rPr kumimoji="1" lang="ja-JP" altLang="en-US" dirty="0"/>
              <a:t>黒字の部分は直接的な働きはしません。</a:t>
            </a:r>
          </a:p>
        </p:txBody>
      </p:sp>
      <p:sp>
        <p:nvSpPr>
          <p:cNvPr id="5" name="コンテンツ プレースホルダー 4"/>
          <p:cNvSpPr>
            <a:spLocks noGrp="1"/>
          </p:cNvSpPr>
          <p:nvPr>
            <p:ph sz="half" idx="2"/>
          </p:nvPr>
        </p:nvSpPr>
        <p:spPr>
          <a:xfrm>
            <a:off x="6188417" y="2228003"/>
            <a:ext cx="5422392" cy="4629997"/>
          </a:xfrm>
        </p:spPr>
        <p:txBody>
          <a:bodyPr>
            <a:normAutofit/>
          </a:bodyPr>
          <a:lstStyle/>
          <a:p>
            <a:pPr marL="0" indent="0">
              <a:buNone/>
            </a:pPr>
            <a:r>
              <a:rPr kumimoji="1" lang="en-US" altLang="ja-JP" dirty="0">
                <a:solidFill>
                  <a:srgbClr val="FF0000"/>
                </a:solidFill>
              </a:rPr>
              <a:t>#include&lt;</a:t>
            </a:r>
            <a:r>
              <a:rPr kumimoji="1" lang="en-US" altLang="ja-JP" dirty="0" err="1">
                <a:solidFill>
                  <a:srgbClr val="FF0000"/>
                </a:solidFill>
              </a:rPr>
              <a:t>stdio.h</a:t>
            </a:r>
            <a:r>
              <a:rPr lang="en-US" altLang="ja-JP" dirty="0">
                <a:solidFill>
                  <a:srgbClr val="FF0000"/>
                </a:solidFill>
              </a:rPr>
              <a:t>&gt;</a:t>
            </a:r>
          </a:p>
          <a:p>
            <a:pPr marL="0" indent="0">
              <a:buNone/>
            </a:pPr>
            <a:endParaRPr kumimoji="1" lang="en-US" altLang="ja-JP" dirty="0">
              <a:solidFill>
                <a:srgbClr val="FF0000"/>
              </a:solidFill>
            </a:endParaRPr>
          </a:p>
          <a:p>
            <a:pPr marL="0" indent="0">
              <a:buNone/>
            </a:pPr>
            <a:r>
              <a:rPr lang="en-US" altLang="ja-JP" dirty="0" err="1">
                <a:solidFill>
                  <a:srgbClr val="FF0000"/>
                </a:solidFill>
              </a:rPr>
              <a:t>int</a:t>
            </a:r>
            <a:r>
              <a:rPr lang="en-US" altLang="ja-JP" dirty="0">
                <a:solidFill>
                  <a:srgbClr val="FF0000"/>
                </a:solidFill>
              </a:rPr>
              <a:t> main(void){</a:t>
            </a:r>
          </a:p>
          <a:p>
            <a:pPr marL="0" indent="0">
              <a:buNone/>
            </a:pPr>
            <a:r>
              <a:rPr lang="en-US" altLang="ja-JP" dirty="0"/>
              <a:t>	</a:t>
            </a:r>
            <a:r>
              <a:rPr lang="en-US" altLang="ja-JP" dirty="0" err="1"/>
              <a:t>int</a:t>
            </a:r>
            <a:r>
              <a:rPr lang="en-US" altLang="ja-JP" dirty="0"/>
              <a:t> x;</a:t>
            </a:r>
          </a:p>
          <a:p>
            <a:pPr marL="0" indent="0">
              <a:buNone/>
            </a:pPr>
            <a:endParaRPr lang="en-US" altLang="ja-JP" dirty="0">
              <a:solidFill>
                <a:srgbClr val="FF0000"/>
              </a:solidFill>
            </a:endParaRPr>
          </a:p>
          <a:p>
            <a:pPr marL="0" indent="0">
              <a:buNone/>
            </a:pPr>
            <a:r>
              <a:rPr kumimoji="1" lang="en-US" altLang="ja-JP" dirty="0">
                <a:solidFill>
                  <a:srgbClr val="FF0000"/>
                </a:solidFill>
              </a:rPr>
              <a:t>	</a:t>
            </a:r>
            <a:r>
              <a:rPr kumimoji="1" lang="en-US" altLang="ja-JP" dirty="0" err="1">
                <a:solidFill>
                  <a:srgbClr val="FF0000"/>
                </a:solidFill>
              </a:rPr>
              <a:t>printf</a:t>
            </a:r>
            <a:r>
              <a:rPr kumimoji="1" lang="en-US" altLang="ja-JP" dirty="0">
                <a:solidFill>
                  <a:srgbClr val="FF0000"/>
                </a:solidFill>
              </a:rPr>
              <a:t>(“Hello, world!\n”);</a:t>
            </a:r>
          </a:p>
          <a:p>
            <a:pPr marL="0" indent="0">
              <a:buNone/>
            </a:pPr>
            <a:endParaRPr lang="en-US" altLang="ja-JP" dirty="0"/>
          </a:p>
          <a:p>
            <a:pPr marL="0" indent="0">
              <a:buNone/>
            </a:pPr>
            <a:r>
              <a:rPr lang="en-US" altLang="ja-JP" dirty="0"/>
              <a:t>	</a:t>
            </a:r>
            <a:r>
              <a:rPr lang="en-US" altLang="ja-JP" dirty="0" err="1"/>
              <a:t>scanf</a:t>
            </a:r>
            <a:r>
              <a:rPr lang="en-US" altLang="ja-JP" dirty="0"/>
              <a:t>(“%d”, &amp;x);</a:t>
            </a:r>
          </a:p>
          <a:p>
            <a:pPr marL="0" indent="0">
              <a:buNone/>
            </a:pPr>
            <a:endParaRPr kumimoji="1" lang="en-US" altLang="ja-JP" dirty="0"/>
          </a:p>
          <a:p>
            <a:pPr marL="0" indent="0">
              <a:buNone/>
            </a:pPr>
            <a:r>
              <a:rPr lang="en-US" altLang="ja-JP" dirty="0"/>
              <a:t>	return 0;</a:t>
            </a:r>
          </a:p>
          <a:p>
            <a:pPr marL="0" indent="0">
              <a:buNone/>
            </a:pPr>
            <a:r>
              <a:rPr kumimoji="1" lang="en-US" altLang="ja-JP" dirty="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213730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第二話</a:t>
            </a:r>
            <a:r>
              <a:rPr lang="en-US" altLang="ja-JP" dirty="0"/>
              <a:t>『</a:t>
            </a:r>
            <a:r>
              <a:rPr lang="ja-JP" altLang="en-US" dirty="0"/>
              <a:t>もしかして、魔法使い</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a:bodyPr>
          <a:lstStyle/>
          <a:p>
            <a:r>
              <a:rPr kumimoji="1" lang="ja-JP" altLang="en-US" dirty="0" err="1"/>
              <a:t>いんくる</a:t>
            </a:r>
            <a:r>
              <a:rPr kumimoji="1" lang="ja-JP" altLang="en-US" dirty="0"/>
              <a:t>ーどぉ？ナニソレオイシイノ？</a:t>
            </a:r>
            <a:endParaRPr kumimoji="1" lang="en-US" altLang="ja-JP" dirty="0"/>
          </a:p>
          <a:p>
            <a:endParaRPr kumimoji="1" lang="en-US" altLang="ja-JP" dirty="0"/>
          </a:p>
          <a:p>
            <a:r>
              <a:rPr lang="ja-JP" altLang="en-US" dirty="0"/>
              <a:t>これは魔法の呪文です、いいね？</a:t>
            </a:r>
            <a:endParaRPr lang="en-US" altLang="ja-JP" dirty="0"/>
          </a:p>
          <a:p>
            <a:r>
              <a:rPr lang="ja-JP" altLang="en-US" dirty="0"/>
              <a:t>「キュアップ・ラパ○！」と同義です。</a:t>
            </a:r>
            <a:endParaRPr kumimoji="1" lang="en-US" altLang="ja-JP" dirty="0"/>
          </a:p>
          <a:p>
            <a:pPr lvl="1"/>
            <a:r>
              <a:rPr lang="ja-JP" altLang="en-US" dirty="0">
                <a:solidFill>
                  <a:srgbClr val="FF0000"/>
                </a:solidFill>
              </a:rPr>
              <a:t>キュアップ・ラ○パ！</a:t>
            </a:r>
            <a:endParaRPr lang="en-US" altLang="ja-JP" dirty="0">
              <a:solidFill>
                <a:srgbClr val="FF0000"/>
              </a:solidFill>
            </a:endParaRPr>
          </a:p>
          <a:p>
            <a:pPr lvl="1"/>
            <a:r>
              <a:rPr lang="ja-JP" altLang="en-US" dirty="0">
                <a:solidFill>
                  <a:srgbClr val="FF0000"/>
                </a:solidFill>
              </a:rPr>
              <a:t>ハローワールドといいなさい！</a:t>
            </a:r>
            <a:endParaRPr lang="en-US" altLang="ja-JP" dirty="0">
              <a:solidFill>
                <a:srgbClr val="FF0000"/>
              </a:solidFill>
            </a:endParaRPr>
          </a:p>
          <a:p>
            <a:pPr lvl="1"/>
            <a:endParaRPr lang="en-US" altLang="ja-JP" dirty="0">
              <a:solidFill>
                <a:srgbClr val="FF0000"/>
              </a:solidFill>
            </a:endParaRPr>
          </a:p>
          <a:p>
            <a:r>
              <a:rPr kumimoji="1" lang="ja-JP" altLang="en-US" dirty="0">
                <a:solidFill>
                  <a:srgbClr val="FF0000"/>
                </a:solidFill>
              </a:rPr>
              <a:t>これ</a:t>
            </a:r>
            <a:r>
              <a:rPr lang="ja-JP" altLang="en-US" dirty="0">
                <a:solidFill>
                  <a:srgbClr val="FF0000"/>
                </a:solidFill>
              </a:rPr>
              <a:t>は魔法の呪文です。</a:t>
            </a:r>
            <a:r>
              <a:rPr lang="en-US" altLang="ja-JP" dirty="0">
                <a:solidFill>
                  <a:srgbClr val="FF0000"/>
                </a:solidFill>
              </a:rPr>
              <a:t>OK</a:t>
            </a:r>
            <a:r>
              <a:rPr lang="ja-JP" altLang="en-US" dirty="0">
                <a:solidFill>
                  <a:srgbClr val="FF0000"/>
                </a:solidFill>
              </a:rPr>
              <a:t>？</a:t>
            </a:r>
            <a:endParaRPr lang="en-US" altLang="ja-JP" dirty="0">
              <a:solidFill>
                <a:srgbClr val="FF0000"/>
              </a:solidFill>
            </a:endParaRPr>
          </a:p>
          <a:p>
            <a:endParaRPr kumimoji="1" lang="en-US" altLang="ja-JP" dirty="0">
              <a:solidFill>
                <a:schemeClr val="tx1"/>
              </a:solidFill>
            </a:endParaRPr>
          </a:p>
          <a:p>
            <a:r>
              <a:rPr lang="ja-JP" altLang="en-US" dirty="0">
                <a:solidFill>
                  <a:schemeClr val="tx1"/>
                </a:solidFill>
              </a:rPr>
              <a:t>わかった？よし、いい子だ。</a:t>
            </a:r>
            <a:endParaRPr lang="en-US" altLang="ja-JP" sz="800" dirty="0">
              <a:solidFill>
                <a:schemeClr val="tx1"/>
              </a:solidFill>
            </a:endParaRPr>
          </a:p>
          <a:p>
            <a:r>
              <a:rPr kumimoji="1" lang="ja-JP" altLang="en-US" sz="800" dirty="0">
                <a:solidFill>
                  <a:schemeClr val="tx1"/>
                </a:solidFill>
              </a:rPr>
              <a:t>魔法の呪文がわからない人は土曜祝日だからといって昼過ぎまでぐうたら寝てる証拠。</a:t>
            </a:r>
            <a:endParaRPr kumimoji="1" lang="en-US" altLang="ja-JP" sz="800" dirty="0">
              <a:solidFill>
                <a:schemeClr val="tx1"/>
              </a:solidFill>
            </a:endParaRPr>
          </a:p>
          <a:p>
            <a:r>
              <a:rPr lang="ja-JP" altLang="en-US" sz="800" dirty="0">
                <a:solidFill>
                  <a:schemeClr val="tx1"/>
                </a:solidFill>
              </a:rPr>
              <a:t>または休日朝早くからバイトに勤しんでいる証拠。</a:t>
            </a:r>
            <a:endParaRPr kumimoji="1" lang="en-US" altLang="ja-JP" sz="800" dirty="0">
              <a:solidFill>
                <a:schemeClr val="tx1"/>
              </a:solidFill>
            </a:endParaRPr>
          </a:p>
        </p:txBody>
      </p:sp>
      <p:sp>
        <p:nvSpPr>
          <p:cNvPr id="5" name="コンテンツ プレースホルダー 4"/>
          <p:cNvSpPr>
            <a:spLocks noGrp="1"/>
          </p:cNvSpPr>
          <p:nvPr>
            <p:ph sz="half" idx="2"/>
          </p:nvPr>
        </p:nvSpPr>
        <p:spPr>
          <a:xfrm>
            <a:off x="6188417" y="2228003"/>
            <a:ext cx="5422392" cy="4629997"/>
          </a:xfrm>
        </p:spPr>
        <p:txBody>
          <a:bodyPr>
            <a:normAutofit/>
          </a:bodyPr>
          <a:lstStyle/>
          <a:p>
            <a:pPr marL="0" indent="0">
              <a:buNone/>
            </a:pPr>
            <a:r>
              <a:rPr kumimoji="1" lang="en-US" altLang="ja-JP" dirty="0">
                <a:solidFill>
                  <a:srgbClr val="FF0000"/>
                </a:solidFill>
              </a:rPr>
              <a:t>#include&lt;</a:t>
            </a:r>
            <a:r>
              <a:rPr kumimoji="1" lang="en-US" altLang="ja-JP" dirty="0" err="1">
                <a:solidFill>
                  <a:srgbClr val="FF0000"/>
                </a:solidFill>
              </a:rPr>
              <a:t>stdio.h</a:t>
            </a:r>
            <a:r>
              <a:rPr lang="en-US" altLang="ja-JP" dirty="0">
                <a:solidFill>
                  <a:srgbClr val="FF0000"/>
                </a:solidFill>
              </a:rPr>
              <a:t>&gt;</a:t>
            </a:r>
          </a:p>
          <a:p>
            <a:pPr marL="0" indent="0">
              <a:buNone/>
            </a:pPr>
            <a:endParaRPr kumimoji="1" lang="en-US" altLang="ja-JP" dirty="0">
              <a:solidFill>
                <a:srgbClr val="FF0000"/>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lang="en-US" altLang="ja-JP" dirty="0"/>
              <a:t>	</a:t>
            </a:r>
            <a:r>
              <a:rPr lang="en-US" altLang="ja-JP" dirty="0" err="1"/>
              <a:t>int</a:t>
            </a:r>
            <a:r>
              <a:rPr lang="en-US" altLang="ja-JP" dirty="0"/>
              <a:t> x;</a:t>
            </a:r>
          </a:p>
          <a:p>
            <a:pPr marL="0" indent="0">
              <a:buNone/>
            </a:pPr>
            <a:endParaRPr lang="en-US" altLang="ja-JP" dirty="0">
              <a:solidFill>
                <a:schemeClr val="tx1"/>
              </a:solidFill>
            </a:endParaRPr>
          </a:p>
          <a:p>
            <a:pPr marL="0" indent="0">
              <a:buNone/>
            </a:pPr>
            <a:r>
              <a:rPr kumimoji="1" lang="en-US" altLang="ja-JP" dirty="0">
                <a:solidFill>
                  <a:srgbClr val="FF0000"/>
                </a:solidFill>
              </a:rPr>
              <a:t>	</a:t>
            </a:r>
            <a:r>
              <a:rPr kumimoji="1" lang="en-US" altLang="ja-JP" dirty="0" err="1">
                <a:solidFill>
                  <a:srgbClr val="FF0000"/>
                </a:solidFill>
              </a:rPr>
              <a:t>printf</a:t>
            </a:r>
            <a:r>
              <a:rPr kumimoji="1" lang="en-US" altLang="ja-JP" dirty="0">
                <a:solidFill>
                  <a:srgbClr val="FF0000"/>
                </a:solidFill>
              </a:rPr>
              <a:t>(“Hello, world!\n”);</a:t>
            </a:r>
          </a:p>
          <a:p>
            <a:pPr marL="0" indent="0">
              <a:buNone/>
            </a:pPr>
            <a:endParaRPr lang="en-US" altLang="ja-JP" dirty="0"/>
          </a:p>
          <a:p>
            <a:pPr marL="0" indent="0">
              <a:buNone/>
            </a:pPr>
            <a:r>
              <a:rPr lang="en-US" altLang="ja-JP" dirty="0"/>
              <a:t>	</a:t>
            </a:r>
            <a:r>
              <a:rPr lang="en-US" altLang="ja-JP" dirty="0" err="1"/>
              <a:t>scanf</a:t>
            </a:r>
            <a:r>
              <a:rPr lang="en-US" altLang="ja-JP" dirty="0"/>
              <a:t>(“%d”, &amp;x);</a:t>
            </a:r>
          </a:p>
          <a:p>
            <a:pPr marL="0" indent="0">
              <a:buNone/>
            </a:pPr>
            <a:endParaRPr kumimoji="1" lang="en-US" altLang="ja-JP" dirty="0"/>
          </a:p>
          <a:p>
            <a:pPr marL="0" indent="0">
              <a:buNone/>
            </a:pPr>
            <a:r>
              <a:rPr lang="en-US" altLang="ja-JP" dirty="0"/>
              <a:t>	return 0;</a:t>
            </a:r>
          </a:p>
          <a:p>
            <a:pPr marL="0" indent="0">
              <a:buNone/>
            </a:pP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2479779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第三話</a:t>
            </a:r>
            <a:r>
              <a:rPr lang="en-US" altLang="ja-JP" dirty="0"/>
              <a:t>『</a:t>
            </a:r>
            <a:r>
              <a:rPr lang="ja-JP" altLang="en-US" dirty="0"/>
              <a:t>私は魔法使い</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fontScale="85000" lnSpcReduction="20000"/>
          </a:bodyPr>
          <a:lstStyle/>
          <a:p>
            <a:r>
              <a:rPr lang="ja-JP" altLang="en-US" dirty="0"/>
              <a:t>変数とは、</a:t>
            </a:r>
            <a:r>
              <a:rPr lang="ja-JP" altLang="en-US" dirty="0">
                <a:solidFill>
                  <a:srgbClr val="FF0000"/>
                </a:solidFill>
              </a:rPr>
              <a:t>変更可能なデータ</a:t>
            </a:r>
            <a:r>
              <a:rPr lang="en-US" altLang="ja-JP" dirty="0">
                <a:solidFill>
                  <a:srgbClr val="FF0000"/>
                </a:solidFill>
              </a:rPr>
              <a:t>(</a:t>
            </a:r>
            <a:r>
              <a:rPr lang="ja-JP" altLang="en-US" dirty="0">
                <a:solidFill>
                  <a:srgbClr val="FF0000"/>
                </a:solidFill>
              </a:rPr>
              <a:t>値</a:t>
            </a:r>
            <a:r>
              <a:rPr lang="en-US" altLang="ja-JP" dirty="0">
                <a:solidFill>
                  <a:srgbClr val="FF0000"/>
                </a:solidFill>
              </a:rPr>
              <a:t>)</a:t>
            </a:r>
            <a:r>
              <a:rPr lang="ja-JP" altLang="en-US" dirty="0">
                <a:solidFill>
                  <a:schemeClr val="tx1"/>
                </a:solidFill>
              </a:rPr>
              <a:t>のこと。</a:t>
            </a:r>
            <a:endParaRPr lang="en-US" altLang="ja-JP" dirty="0">
              <a:solidFill>
                <a:schemeClr val="tx1"/>
              </a:solidFill>
            </a:endParaRPr>
          </a:p>
          <a:p>
            <a:r>
              <a:rPr lang="ja-JP" altLang="en-US" dirty="0">
                <a:solidFill>
                  <a:schemeClr val="tx1"/>
                </a:solidFill>
              </a:rPr>
              <a:t>変数</a:t>
            </a:r>
            <a:r>
              <a:rPr lang="ja-JP" altLang="en-US" dirty="0"/>
              <a:t>を使うには、その変数を使うことを</a:t>
            </a:r>
            <a:br>
              <a:rPr lang="en-US" altLang="ja-JP" dirty="0"/>
            </a:br>
            <a:r>
              <a:rPr lang="ja-JP" altLang="en-US" dirty="0"/>
              <a:t>コンピュータ様に教えてさしあげなければならない。</a:t>
            </a:r>
            <a:endParaRPr lang="en-US" altLang="ja-JP" dirty="0"/>
          </a:p>
          <a:p>
            <a:r>
              <a:rPr lang="ja-JP" altLang="en-US" dirty="0"/>
              <a:t>コンピュータ様に変数を教えることを</a:t>
            </a:r>
            <a:r>
              <a:rPr lang="ja-JP" altLang="en-US" dirty="0">
                <a:solidFill>
                  <a:srgbClr val="FF0000"/>
                </a:solidFill>
              </a:rPr>
              <a:t>宣言</a:t>
            </a:r>
            <a:r>
              <a:rPr lang="ja-JP" altLang="en-US" dirty="0"/>
              <a:t>という。</a:t>
            </a:r>
            <a:endParaRPr lang="en-US" altLang="ja-JP" dirty="0"/>
          </a:p>
          <a:p>
            <a:endParaRPr lang="en-US" altLang="ja-JP" dirty="0"/>
          </a:p>
          <a:p>
            <a:r>
              <a:rPr lang="en-US" altLang="ja-JP" dirty="0" err="1">
                <a:solidFill>
                  <a:srgbClr val="FF0000"/>
                </a:solidFill>
              </a:rPr>
              <a:t>int</a:t>
            </a:r>
            <a:r>
              <a:rPr lang="en-US" altLang="ja-JP" dirty="0"/>
              <a:t> </a:t>
            </a:r>
            <a:r>
              <a:rPr lang="en-US" altLang="ja-JP" dirty="0">
                <a:solidFill>
                  <a:srgbClr val="FF0000"/>
                </a:solidFill>
              </a:rPr>
              <a:t>x;</a:t>
            </a:r>
          </a:p>
          <a:p>
            <a:pPr lvl="1"/>
            <a:r>
              <a:rPr lang="en-US" altLang="ja-JP" dirty="0" err="1">
                <a:solidFill>
                  <a:srgbClr val="FF0000"/>
                </a:solidFill>
              </a:rPr>
              <a:t>int</a:t>
            </a:r>
            <a:r>
              <a:rPr lang="ja-JP" altLang="en-US" dirty="0">
                <a:solidFill>
                  <a:srgbClr val="FF0000"/>
                </a:solidFill>
              </a:rPr>
              <a:t>型の変数</a:t>
            </a:r>
            <a:r>
              <a:rPr lang="ja-JP" altLang="en-US" dirty="0">
                <a:solidFill>
                  <a:schemeClr val="tx1"/>
                </a:solidFill>
              </a:rPr>
              <a:t>であることを教えて、</a:t>
            </a:r>
            <a:r>
              <a:rPr lang="en-US" altLang="ja-JP" dirty="0">
                <a:solidFill>
                  <a:schemeClr val="tx1"/>
                </a:solidFill>
              </a:rPr>
              <a:t>(</a:t>
            </a:r>
            <a:r>
              <a:rPr lang="ja-JP" altLang="en-US" dirty="0">
                <a:solidFill>
                  <a:srgbClr val="FF0000"/>
                </a:solidFill>
              </a:rPr>
              <a:t>宣言</a:t>
            </a:r>
            <a:r>
              <a:rPr lang="en-US" altLang="ja-JP" dirty="0">
                <a:solidFill>
                  <a:schemeClr val="tx1"/>
                </a:solidFill>
              </a:rPr>
              <a:t>)</a:t>
            </a:r>
          </a:p>
          <a:p>
            <a:pPr lvl="1"/>
            <a:r>
              <a:rPr lang="ja-JP" altLang="en-US" dirty="0">
                <a:solidFill>
                  <a:srgbClr val="FF0000"/>
                </a:solidFill>
              </a:rPr>
              <a:t>変数の名前</a:t>
            </a:r>
            <a:r>
              <a:rPr lang="ja-JP" altLang="en-US" dirty="0">
                <a:solidFill>
                  <a:schemeClr val="tx1"/>
                </a:solidFill>
              </a:rPr>
              <a:t>が</a:t>
            </a:r>
            <a:r>
              <a:rPr lang="en-US" altLang="ja-JP" dirty="0">
                <a:solidFill>
                  <a:srgbClr val="FF0000"/>
                </a:solidFill>
              </a:rPr>
              <a:t> x </a:t>
            </a:r>
            <a:r>
              <a:rPr lang="ja-JP" altLang="en-US" dirty="0">
                <a:solidFill>
                  <a:schemeClr val="tx1"/>
                </a:solidFill>
              </a:rPr>
              <a:t>であることを教える。</a:t>
            </a:r>
            <a:r>
              <a:rPr lang="en-US" altLang="ja-JP" dirty="0">
                <a:solidFill>
                  <a:schemeClr val="tx1"/>
                </a:solidFill>
              </a:rPr>
              <a:t>(</a:t>
            </a:r>
            <a:r>
              <a:rPr lang="ja-JP" altLang="en-US" dirty="0">
                <a:solidFill>
                  <a:srgbClr val="FF0000"/>
                </a:solidFill>
              </a:rPr>
              <a:t>宣言</a:t>
            </a:r>
            <a:r>
              <a:rPr lang="en-US" altLang="ja-JP" dirty="0">
                <a:solidFill>
                  <a:schemeClr val="tx1"/>
                </a:solidFill>
              </a:rPr>
              <a:t>)</a:t>
            </a:r>
          </a:p>
          <a:p>
            <a:endParaRPr lang="en-US" altLang="ja-JP" dirty="0">
              <a:solidFill>
                <a:schemeClr val="tx1"/>
              </a:solidFill>
            </a:endParaRPr>
          </a:p>
          <a:p>
            <a:r>
              <a:rPr lang="en-US" altLang="ja-JP" dirty="0">
                <a:solidFill>
                  <a:srgbClr val="FF0000"/>
                </a:solidFill>
              </a:rPr>
              <a:t>/* </a:t>
            </a:r>
            <a:r>
              <a:rPr lang="ja-JP" altLang="en-US" dirty="0">
                <a:solidFill>
                  <a:srgbClr val="FF0000"/>
                </a:solidFill>
              </a:rPr>
              <a:t>ここの地点で</a:t>
            </a:r>
            <a:r>
              <a:rPr lang="en-US" altLang="ja-JP" dirty="0">
                <a:solidFill>
                  <a:srgbClr val="FF0000"/>
                </a:solidFill>
              </a:rPr>
              <a:t>…</a:t>
            </a:r>
            <a:r>
              <a:rPr lang="ja-JP" altLang="en-US" dirty="0">
                <a:solidFill>
                  <a:srgbClr val="FF0000"/>
                </a:solidFill>
              </a:rPr>
              <a:t> </a:t>
            </a:r>
            <a:r>
              <a:rPr lang="ja-JP" altLang="en-US" dirty="0">
                <a:solidFill>
                  <a:schemeClr val="tx1"/>
                </a:solidFill>
              </a:rPr>
              <a:t>では、</a:t>
            </a:r>
            <a:br>
              <a:rPr lang="en-US" altLang="ja-JP" dirty="0">
                <a:solidFill>
                  <a:schemeClr val="tx1"/>
                </a:solidFill>
              </a:rPr>
            </a:br>
            <a:r>
              <a:rPr lang="ja-JP" altLang="en-US" dirty="0">
                <a:solidFill>
                  <a:schemeClr val="tx1"/>
                </a:solidFill>
              </a:rPr>
              <a:t> </a:t>
            </a:r>
            <a:r>
              <a:rPr lang="en-US" altLang="ja-JP" dirty="0">
                <a:solidFill>
                  <a:schemeClr val="tx1"/>
                </a:solidFill>
              </a:rPr>
              <a:t>x </a:t>
            </a:r>
            <a:r>
              <a:rPr lang="ja-JP" altLang="en-US" dirty="0">
                <a:solidFill>
                  <a:schemeClr val="tx1"/>
                </a:solidFill>
              </a:rPr>
              <a:t>にナニが入っているかわからない（</a:t>
            </a:r>
            <a:r>
              <a:rPr lang="en-US" altLang="ja-JP" dirty="0">
                <a:solidFill>
                  <a:schemeClr val="tx1"/>
                </a:solidFill>
              </a:rPr>
              <a:t>0</a:t>
            </a:r>
            <a:r>
              <a:rPr lang="ja-JP" altLang="en-US" dirty="0">
                <a:solidFill>
                  <a:schemeClr val="tx1"/>
                </a:solidFill>
              </a:rPr>
              <a:t>とは限らない）。</a:t>
            </a:r>
            <a:endParaRPr lang="en-US" altLang="ja-JP" dirty="0">
              <a:solidFill>
                <a:schemeClr val="tx1"/>
              </a:solidFill>
            </a:endParaRPr>
          </a:p>
          <a:p>
            <a:endParaRPr lang="en-US" altLang="ja-JP" dirty="0">
              <a:solidFill>
                <a:schemeClr val="tx1"/>
              </a:solidFill>
            </a:endParaRPr>
          </a:p>
          <a:p>
            <a:r>
              <a:rPr lang="ja-JP" altLang="en-US" dirty="0">
                <a:solidFill>
                  <a:schemeClr val="tx1"/>
                </a:solidFill>
              </a:rPr>
              <a:t>次行の</a:t>
            </a:r>
            <a:r>
              <a:rPr lang="ja-JP" altLang="en-US" dirty="0"/>
              <a:t> </a:t>
            </a:r>
            <a:r>
              <a:rPr lang="en-US" altLang="ja-JP" dirty="0">
                <a:solidFill>
                  <a:schemeClr val="tx1"/>
                </a:solidFill>
              </a:rPr>
              <a:t>x=0; </a:t>
            </a:r>
            <a:r>
              <a:rPr lang="ja-JP" altLang="en-US" dirty="0">
                <a:solidFill>
                  <a:schemeClr val="tx1"/>
                </a:solidFill>
              </a:rPr>
              <a:t>で </a:t>
            </a:r>
            <a:r>
              <a:rPr lang="en-US" altLang="ja-JP" dirty="0">
                <a:solidFill>
                  <a:schemeClr val="tx1"/>
                </a:solidFill>
              </a:rPr>
              <a:t>x </a:t>
            </a:r>
            <a:r>
              <a:rPr lang="ja-JP" altLang="en-US" dirty="0">
                <a:solidFill>
                  <a:schemeClr val="tx1"/>
                </a:solidFill>
              </a:rPr>
              <a:t>に値を代入して、</a:t>
            </a:r>
            <a:br>
              <a:rPr lang="en-US" altLang="ja-JP" dirty="0">
                <a:solidFill>
                  <a:schemeClr val="tx1"/>
                </a:solidFill>
              </a:rPr>
            </a:br>
            <a:r>
              <a:rPr lang="ja-JP" altLang="en-US" dirty="0">
                <a:solidFill>
                  <a:schemeClr val="tx1"/>
                </a:solidFill>
              </a:rPr>
              <a:t>ようやく意味のある変数ができる。</a:t>
            </a:r>
            <a:br>
              <a:rPr lang="en-US" altLang="ja-JP" dirty="0">
                <a:solidFill>
                  <a:schemeClr val="tx1"/>
                </a:solidFill>
              </a:rPr>
            </a:br>
            <a:r>
              <a:rPr lang="ja-JP" altLang="en-US" dirty="0">
                <a:solidFill>
                  <a:schemeClr val="tx1"/>
                </a:solidFill>
              </a:rPr>
              <a:t>この作業を</a:t>
            </a:r>
            <a:r>
              <a:rPr lang="ja-JP" altLang="en-US" dirty="0">
                <a:solidFill>
                  <a:srgbClr val="FF0000"/>
                </a:solidFill>
              </a:rPr>
              <a:t>初期化</a:t>
            </a:r>
            <a:r>
              <a:rPr lang="ja-JP" altLang="en-US" dirty="0">
                <a:solidFill>
                  <a:schemeClr val="tx1"/>
                </a:solidFill>
              </a:rPr>
              <a:t>という。</a:t>
            </a:r>
            <a:endParaRPr lang="en-US" altLang="ja-JP" dirty="0">
              <a:solidFill>
                <a:schemeClr val="tx1"/>
              </a:solidFill>
            </a:endParaRPr>
          </a:p>
          <a:p>
            <a:pPr lvl="1"/>
            <a:r>
              <a:rPr lang="en-US" altLang="ja-JP" dirty="0" err="1">
                <a:solidFill>
                  <a:schemeClr val="tx1"/>
                </a:solidFill>
              </a:rPr>
              <a:t>int</a:t>
            </a:r>
            <a:r>
              <a:rPr lang="en-US" altLang="ja-JP" dirty="0">
                <a:solidFill>
                  <a:schemeClr val="tx1"/>
                </a:solidFill>
              </a:rPr>
              <a:t> x = 0; </a:t>
            </a:r>
            <a:r>
              <a:rPr lang="ja-JP" altLang="en-US" dirty="0">
                <a:solidFill>
                  <a:schemeClr val="tx1"/>
                </a:solidFill>
              </a:rPr>
              <a:t>としても同じ。</a:t>
            </a:r>
            <a:endParaRPr lang="en-US" altLang="ja-JP" dirty="0">
              <a:solidFill>
                <a:schemeClr val="tx1"/>
              </a:solidFill>
            </a:endParaRPr>
          </a:p>
        </p:txBody>
      </p:sp>
      <p:sp>
        <p:nvSpPr>
          <p:cNvPr id="4" name="コンテンツ プレースホルダー 3"/>
          <p:cNvSpPr>
            <a:spLocks noGrp="1"/>
          </p:cNvSpPr>
          <p:nvPr>
            <p:ph sz="half" idx="2"/>
          </p:nvPr>
        </p:nvSpPr>
        <p:spPr>
          <a:xfrm>
            <a:off x="6188417" y="2228003"/>
            <a:ext cx="5422392" cy="4629997"/>
          </a:xfrm>
        </p:spPr>
        <p:txBody>
          <a:bodyPr>
            <a:normAutofit fontScale="85000" lnSpcReduction="20000"/>
          </a:bodyPr>
          <a:lstStyle/>
          <a:p>
            <a:pPr marL="0" indent="0">
              <a:buNone/>
            </a:pPr>
            <a:r>
              <a:rPr lang="en-US" altLang="ja-JP" dirty="0">
                <a:solidFill>
                  <a:schemeClr val="tx1"/>
                </a:solidFill>
              </a:rPr>
              <a:t>#include&lt;</a:t>
            </a:r>
            <a:r>
              <a:rPr lang="en-US" altLang="ja-JP" dirty="0" err="1">
                <a:solidFill>
                  <a:schemeClr val="tx1"/>
                </a:solidFill>
              </a:rPr>
              <a:t>stdio.h</a:t>
            </a:r>
            <a:r>
              <a:rPr lang="en-US" altLang="ja-JP" dirty="0">
                <a:solidFill>
                  <a:schemeClr val="tx1"/>
                </a:solidFill>
              </a:rPr>
              <a:t>&gt;</a:t>
            </a:r>
          </a:p>
          <a:p>
            <a:pPr marL="0" indent="0">
              <a:buNone/>
            </a:pPr>
            <a:endParaRPr lang="en-US" altLang="ja-JP" dirty="0">
              <a:solidFill>
                <a:schemeClr val="tx1"/>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lang="en-US" altLang="ja-JP" dirty="0"/>
              <a:t>	</a:t>
            </a:r>
            <a:r>
              <a:rPr lang="en-US" altLang="ja-JP" dirty="0" err="1">
                <a:solidFill>
                  <a:srgbClr val="FF0000"/>
                </a:solidFill>
              </a:rPr>
              <a:t>int</a:t>
            </a:r>
            <a:r>
              <a:rPr lang="en-US" altLang="ja-JP" dirty="0">
                <a:solidFill>
                  <a:srgbClr val="FF0000"/>
                </a:solidFill>
              </a:rPr>
              <a:t> x;</a:t>
            </a:r>
          </a:p>
          <a:p>
            <a:pPr marL="0" indent="0">
              <a:buNone/>
            </a:pPr>
            <a:endParaRPr lang="en-US" altLang="ja-JP" dirty="0">
              <a:solidFill>
                <a:srgbClr val="FF0000"/>
              </a:solidFill>
            </a:endParaRPr>
          </a:p>
          <a:p>
            <a:pPr marL="0" indent="0">
              <a:buNone/>
            </a:pPr>
            <a:r>
              <a:rPr lang="en-US" altLang="ja-JP" dirty="0">
                <a:solidFill>
                  <a:srgbClr val="FF0000"/>
                </a:solidFill>
              </a:rPr>
              <a:t>/* </a:t>
            </a:r>
            <a:r>
              <a:rPr lang="ja-JP" altLang="en-US" dirty="0">
                <a:solidFill>
                  <a:srgbClr val="FF0000"/>
                </a:solidFill>
              </a:rPr>
              <a:t>ここの地点で </a:t>
            </a:r>
            <a:r>
              <a:rPr lang="en-US" altLang="ja-JP" dirty="0">
                <a:solidFill>
                  <a:srgbClr val="FF0000"/>
                </a:solidFill>
              </a:rPr>
              <a:t>x </a:t>
            </a:r>
            <a:r>
              <a:rPr lang="ja-JP" altLang="en-US" dirty="0">
                <a:solidFill>
                  <a:srgbClr val="FF0000"/>
                </a:solidFill>
              </a:rPr>
              <a:t>の値はまだ不明</a:t>
            </a:r>
            <a:r>
              <a:rPr lang="en-US" altLang="ja-JP" dirty="0">
                <a:solidFill>
                  <a:srgbClr val="FF0000"/>
                </a:solidFill>
              </a:rPr>
              <a:t>(</a:t>
            </a:r>
            <a:r>
              <a:rPr lang="ja-JP" altLang="en-US" dirty="0">
                <a:solidFill>
                  <a:srgbClr val="FF0000"/>
                </a:solidFill>
              </a:rPr>
              <a:t>パルプンテ状態</a:t>
            </a:r>
            <a:r>
              <a:rPr lang="en-US" altLang="ja-JP" dirty="0">
                <a:solidFill>
                  <a:srgbClr val="FF0000"/>
                </a:solidFill>
              </a:rPr>
              <a:t>)</a:t>
            </a:r>
            <a:r>
              <a:rPr lang="ja-JP" altLang="en-US" dirty="0">
                <a:solidFill>
                  <a:srgbClr val="FF0000"/>
                </a:solidFill>
              </a:rPr>
              <a:t> </a:t>
            </a:r>
            <a:r>
              <a:rPr lang="en-US" altLang="ja-JP" dirty="0">
                <a:solidFill>
                  <a:srgbClr val="FF0000"/>
                </a:solidFill>
              </a:rPr>
              <a:t>*/</a:t>
            </a:r>
          </a:p>
          <a:p>
            <a:pPr marL="0" indent="0">
              <a:buNone/>
            </a:pPr>
            <a:endParaRPr lang="en-US" altLang="ja-JP" dirty="0"/>
          </a:p>
          <a:p>
            <a:pPr marL="0" indent="0">
              <a:buNone/>
            </a:pPr>
            <a:r>
              <a:rPr lang="en-US" altLang="ja-JP" dirty="0"/>
              <a:t>	</a:t>
            </a:r>
            <a:r>
              <a:rPr lang="en-US" altLang="ja-JP" dirty="0">
                <a:solidFill>
                  <a:srgbClr val="FF0000"/>
                </a:solidFill>
              </a:rPr>
              <a:t>x=0;</a:t>
            </a:r>
            <a:r>
              <a:rPr lang="ja-JP" altLang="en-US" dirty="0">
                <a:solidFill>
                  <a:srgbClr val="FF0000"/>
                </a:solidFill>
              </a:rPr>
              <a:t> </a:t>
            </a:r>
            <a:r>
              <a:rPr lang="en-US" altLang="ja-JP" dirty="0">
                <a:solidFill>
                  <a:srgbClr val="FF0000"/>
                </a:solidFill>
              </a:rPr>
              <a:t>	</a:t>
            </a:r>
            <a:r>
              <a:rPr lang="en-US" altLang="ja-JP" dirty="0"/>
              <a:t>// </a:t>
            </a:r>
            <a:r>
              <a:rPr lang="ja-JP" altLang="en-US" dirty="0"/>
              <a:t>ここでようやく</a:t>
            </a:r>
            <a:r>
              <a:rPr lang="en-US" altLang="ja-JP" dirty="0"/>
              <a:t>x</a:t>
            </a:r>
            <a:r>
              <a:rPr lang="ja-JP" altLang="en-US" dirty="0"/>
              <a:t>の値が確定</a:t>
            </a:r>
            <a:endParaRPr lang="en-US" altLang="ja-JP" dirty="0"/>
          </a:p>
          <a:p>
            <a:pPr marL="0" indent="0">
              <a:buNone/>
            </a:pPr>
            <a:endParaRPr lang="en-US" altLang="ja-JP" dirty="0">
              <a:solidFill>
                <a:schemeClr val="tx1"/>
              </a:solidFill>
            </a:endParaRPr>
          </a:p>
          <a:p>
            <a:pPr marL="0" indent="0">
              <a:buNone/>
            </a:pPr>
            <a:r>
              <a:rPr lang="en-US" altLang="ja-JP" dirty="0"/>
              <a:t>	</a:t>
            </a:r>
            <a:r>
              <a:rPr lang="en-US" altLang="ja-JP" dirty="0" err="1"/>
              <a:t>scanf</a:t>
            </a:r>
            <a:r>
              <a:rPr lang="en-US" altLang="ja-JP" dirty="0"/>
              <a:t>(“%d”, &amp;x);</a:t>
            </a:r>
          </a:p>
          <a:p>
            <a:pPr marL="0" indent="0">
              <a:buNone/>
            </a:pPr>
            <a:r>
              <a:rPr lang="en-US" altLang="ja-JP" dirty="0"/>
              <a:t>	return 0;</a:t>
            </a:r>
          </a:p>
          <a:p>
            <a:pPr marL="0" indent="0">
              <a:buNone/>
            </a:pPr>
            <a:r>
              <a:rPr lang="en-US" altLang="ja-JP" dirty="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549775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第四話</a:t>
            </a:r>
            <a:r>
              <a:rPr lang="en-US" altLang="ja-JP" dirty="0"/>
              <a:t>『</a:t>
            </a:r>
            <a:r>
              <a:rPr lang="ja-JP" altLang="en-US" dirty="0"/>
              <a:t>ふたりでなら</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fontScale="85000" lnSpcReduction="10000"/>
          </a:bodyPr>
          <a:lstStyle/>
          <a:p>
            <a:r>
              <a:rPr lang="ja-JP" altLang="en-US" sz="2100" dirty="0">
                <a:solidFill>
                  <a:schemeClr val="tx1"/>
                </a:solidFill>
              </a:rPr>
              <a:t>赤字部分に着目して下さい。</a:t>
            </a:r>
            <a:endParaRPr lang="en-US" altLang="ja-JP" sz="2100" dirty="0">
              <a:solidFill>
                <a:schemeClr val="tx1"/>
              </a:solidFill>
            </a:endParaRPr>
          </a:p>
          <a:p>
            <a:r>
              <a:rPr lang="en-US" altLang="ja-JP" sz="2100" dirty="0">
                <a:solidFill>
                  <a:schemeClr val="tx1"/>
                </a:solidFill>
              </a:rPr>
              <a:t>if</a:t>
            </a:r>
            <a:r>
              <a:rPr lang="ja-JP" altLang="en-US" sz="2100" dirty="0">
                <a:solidFill>
                  <a:schemeClr val="tx1"/>
                </a:solidFill>
              </a:rPr>
              <a:t> </a:t>
            </a:r>
            <a:r>
              <a:rPr lang="en-US" altLang="ja-JP" sz="2100" dirty="0">
                <a:solidFill>
                  <a:schemeClr val="tx1"/>
                </a:solidFill>
              </a:rPr>
              <a:t>… </a:t>
            </a:r>
            <a:r>
              <a:rPr lang="ja-JP" altLang="en-US" sz="2100" dirty="0">
                <a:solidFill>
                  <a:schemeClr val="tx1"/>
                </a:solidFill>
              </a:rPr>
              <a:t>条件分岐</a:t>
            </a:r>
            <a:endParaRPr lang="en-US" altLang="ja-JP" sz="2100" dirty="0">
              <a:solidFill>
                <a:schemeClr val="tx1"/>
              </a:solidFill>
            </a:endParaRPr>
          </a:p>
          <a:p>
            <a:pPr lvl="1"/>
            <a:r>
              <a:rPr lang="ja-JP" altLang="en-US" sz="1900" dirty="0">
                <a:solidFill>
                  <a:schemeClr val="tx1"/>
                </a:solidFill>
              </a:rPr>
              <a:t>「もし</a:t>
            </a:r>
            <a:r>
              <a:rPr lang="en-US" altLang="ja-JP" sz="1900" dirty="0">
                <a:solidFill>
                  <a:schemeClr val="tx1"/>
                </a:solidFill>
              </a:rPr>
              <a:t>p</a:t>
            </a:r>
            <a:r>
              <a:rPr lang="ja-JP" altLang="en-US" sz="1900" dirty="0">
                <a:solidFill>
                  <a:schemeClr val="tx1"/>
                </a:solidFill>
              </a:rPr>
              <a:t>の値が</a:t>
            </a:r>
            <a:r>
              <a:rPr lang="en-US" altLang="ja-JP" sz="1900" dirty="0">
                <a:solidFill>
                  <a:schemeClr val="tx1"/>
                </a:solidFill>
              </a:rPr>
              <a:t>1</a:t>
            </a:r>
            <a:r>
              <a:rPr lang="ja-JP" altLang="en-US" sz="1900" dirty="0">
                <a:solidFill>
                  <a:schemeClr val="tx1"/>
                </a:solidFill>
              </a:rPr>
              <a:t>と等しければ</a:t>
            </a:r>
            <a:r>
              <a:rPr lang="en-US" altLang="ja-JP" sz="1900" dirty="0">
                <a:solidFill>
                  <a:schemeClr val="tx1"/>
                </a:solidFill>
              </a:rPr>
              <a:t>…</a:t>
            </a:r>
            <a:r>
              <a:rPr lang="ja-JP" altLang="en-US" sz="1900" dirty="0">
                <a:solidFill>
                  <a:schemeClr val="tx1"/>
                </a:solidFill>
              </a:rPr>
              <a:t>」</a:t>
            </a:r>
            <a:endParaRPr lang="en-US" altLang="ja-JP" sz="1900" dirty="0">
              <a:solidFill>
                <a:schemeClr val="tx1"/>
              </a:solidFill>
            </a:endParaRPr>
          </a:p>
          <a:p>
            <a:pPr lvl="1"/>
            <a:r>
              <a:rPr lang="ja-JP" altLang="en-US" sz="1900" dirty="0">
                <a:solidFill>
                  <a:schemeClr val="tx1"/>
                </a:solidFill>
              </a:rPr>
              <a:t>「それ以外で、もし</a:t>
            </a:r>
            <a:r>
              <a:rPr lang="en-US" altLang="ja-JP" sz="1900" dirty="0">
                <a:solidFill>
                  <a:schemeClr val="tx1"/>
                </a:solidFill>
              </a:rPr>
              <a:t>p</a:t>
            </a:r>
            <a:r>
              <a:rPr lang="ja-JP" altLang="en-US" sz="1900" dirty="0">
                <a:solidFill>
                  <a:schemeClr val="tx1"/>
                </a:solidFill>
              </a:rPr>
              <a:t>の値が</a:t>
            </a:r>
            <a:r>
              <a:rPr lang="en-US" altLang="ja-JP" sz="1900" dirty="0">
                <a:solidFill>
                  <a:schemeClr val="tx1"/>
                </a:solidFill>
              </a:rPr>
              <a:t>2</a:t>
            </a:r>
            <a:r>
              <a:rPr lang="ja-JP" altLang="en-US" sz="1900" dirty="0">
                <a:solidFill>
                  <a:schemeClr val="tx1"/>
                </a:solidFill>
              </a:rPr>
              <a:t>と等しければ</a:t>
            </a:r>
            <a:r>
              <a:rPr lang="en-US" altLang="ja-JP" sz="1900" dirty="0">
                <a:solidFill>
                  <a:schemeClr val="tx1"/>
                </a:solidFill>
              </a:rPr>
              <a:t>…</a:t>
            </a:r>
            <a:r>
              <a:rPr lang="ja-JP" altLang="en-US" sz="1900" dirty="0">
                <a:solidFill>
                  <a:schemeClr val="tx1"/>
                </a:solidFill>
              </a:rPr>
              <a:t>」</a:t>
            </a:r>
            <a:endParaRPr lang="en-US" altLang="ja-JP" sz="1900" dirty="0">
              <a:solidFill>
                <a:schemeClr val="tx1"/>
              </a:solidFill>
            </a:endParaRPr>
          </a:p>
          <a:p>
            <a:pPr lvl="1"/>
            <a:r>
              <a:rPr lang="ja-JP" altLang="en-US" sz="1900" dirty="0">
                <a:solidFill>
                  <a:schemeClr val="tx1"/>
                </a:solidFill>
              </a:rPr>
              <a:t>「それ以外なら</a:t>
            </a:r>
            <a:r>
              <a:rPr lang="en-US" altLang="ja-JP" sz="1900" dirty="0">
                <a:solidFill>
                  <a:schemeClr val="tx1"/>
                </a:solidFill>
              </a:rPr>
              <a:t>…</a:t>
            </a:r>
            <a:r>
              <a:rPr lang="ja-JP" altLang="en-US" sz="1900" dirty="0">
                <a:solidFill>
                  <a:schemeClr val="tx1"/>
                </a:solidFill>
              </a:rPr>
              <a:t>」</a:t>
            </a:r>
            <a:endParaRPr lang="en-US" altLang="ja-JP" sz="1900" dirty="0">
              <a:solidFill>
                <a:schemeClr val="tx1"/>
              </a:solidFill>
            </a:endParaRPr>
          </a:p>
          <a:p>
            <a:r>
              <a:rPr lang="ja-JP" altLang="en-US" sz="2100" dirty="0">
                <a:solidFill>
                  <a:schemeClr val="tx1"/>
                </a:solidFill>
              </a:rPr>
              <a:t>以上のように命令が記述されている。</a:t>
            </a:r>
            <a:endParaRPr lang="en-US" altLang="ja-JP" sz="2100" dirty="0">
              <a:solidFill>
                <a:schemeClr val="tx1"/>
              </a:solidFill>
            </a:endParaRPr>
          </a:p>
          <a:p>
            <a:endParaRPr lang="en-US" altLang="ja-JP" sz="2100" dirty="0">
              <a:solidFill>
                <a:schemeClr val="tx1"/>
              </a:solidFill>
            </a:endParaRPr>
          </a:p>
          <a:p>
            <a:r>
              <a:rPr lang="en-US" altLang="ja-JP" sz="2100" dirty="0">
                <a:solidFill>
                  <a:schemeClr val="tx1"/>
                </a:solidFill>
              </a:rPr>
              <a:t>if(</a:t>
            </a:r>
            <a:r>
              <a:rPr lang="ja-JP" altLang="en-US" sz="2100" dirty="0">
                <a:solidFill>
                  <a:srgbClr val="FF0000"/>
                </a:solidFill>
              </a:rPr>
              <a:t>条件式</a:t>
            </a:r>
            <a:r>
              <a:rPr lang="en-US" altLang="ja-JP" sz="2100" dirty="0">
                <a:solidFill>
                  <a:schemeClr val="tx1"/>
                </a:solidFill>
              </a:rPr>
              <a:t>) </a:t>
            </a:r>
            <a:r>
              <a:rPr lang="ja-JP" altLang="en-US" sz="2100" dirty="0">
                <a:solidFill>
                  <a:schemeClr val="tx1"/>
                </a:solidFill>
              </a:rPr>
              <a:t>という定型文</a:t>
            </a:r>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命令自体は</a:t>
            </a:r>
            <a:r>
              <a:rPr lang="ja-JP" altLang="en-US" dirty="0">
                <a:solidFill>
                  <a:srgbClr val="0070C0"/>
                </a:solidFill>
              </a:rPr>
              <a:t>魔法の呪文</a:t>
            </a:r>
            <a:r>
              <a:rPr lang="ja-JP" altLang="en-US" dirty="0">
                <a:solidFill>
                  <a:schemeClr val="tx1"/>
                </a:solidFill>
              </a:rPr>
              <a:t>で出力してもらってるだけ。</a:t>
            </a:r>
            <a:endParaRPr kumimoji="1" lang="en-US" altLang="ja-JP" dirty="0">
              <a:solidFill>
                <a:schemeClr val="tx1"/>
              </a:solidFill>
            </a:endParaRPr>
          </a:p>
        </p:txBody>
      </p:sp>
      <p:sp>
        <p:nvSpPr>
          <p:cNvPr id="5" name="コンテンツ プレースホルダー 4"/>
          <p:cNvSpPr>
            <a:spLocks noGrp="1"/>
          </p:cNvSpPr>
          <p:nvPr>
            <p:ph sz="half" idx="2"/>
          </p:nvPr>
        </p:nvSpPr>
        <p:spPr>
          <a:xfrm>
            <a:off x="6188417" y="2228003"/>
            <a:ext cx="5422392" cy="4629997"/>
          </a:xfrm>
        </p:spPr>
        <p:txBody>
          <a:bodyPr>
            <a:normAutofit fontScale="85000" lnSpcReduction="10000"/>
          </a:bodyPr>
          <a:lstStyle/>
          <a:p>
            <a:pPr marL="0" indent="0">
              <a:buNone/>
            </a:pPr>
            <a:r>
              <a:rPr kumimoji="1" lang="en-US" altLang="ja-JP" dirty="0">
                <a:solidFill>
                  <a:schemeClr val="tx1"/>
                </a:solidFill>
              </a:rPr>
              <a:t>#include&lt;</a:t>
            </a:r>
            <a:r>
              <a:rPr kumimoji="1" lang="en-US" altLang="ja-JP" dirty="0" err="1">
                <a:solidFill>
                  <a:schemeClr val="tx1"/>
                </a:solidFill>
              </a:rPr>
              <a:t>stdio.h</a:t>
            </a:r>
            <a:r>
              <a:rPr lang="en-US" altLang="ja-JP" dirty="0">
                <a:solidFill>
                  <a:schemeClr val="tx1"/>
                </a:solidFill>
              </a:rPr>
              <a:t>&gt;</a:t>
            </a:r>
            <a:endParaRPr kumimoji="1" lang="en-US" altLang="ja-JP" dirty="0">
              <a:solidFill>
                <a:srgbClr val="FF0000"/>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kumimoji="1" lang="en-US" altLang="ja-JP" dirty="0">
                <a:solidFill>
                  <a:srgbClr val="FF0000"/>
                </a:solidFill>
              </a:rPr>
              <a:t>	</a:t>
            </a:r>
            <a:r>
              <a:rPr kumimoji="1" lang="en-US" altLang="ja-JP" dirty="0" err="1">
                <a:solidFill>
                  <a:srgbClr val="FF0000"/>
                </a:solidFill>
              </a:rPr>
              <a:t>int</a:t>
            </a:r>
            <a:r>
              <a:rPr kumimoji="1" lang="en-US" altLang="ja-JP" dirty="0">
                <a:solidFill>
                  <a:srgbClr val="FF0000"/>
                </a:solidFill>
              </a:rPr>
              <a:t> p;</a:t>
            </a:r>
          </a:p>
          <a:p>
            <a:pPr marL="0" indent="0">
              <a:buNone/>
            </a:pPr>
            <a:r>
              <a:rPr lang="en-US" altLang="ja-JP" dirty="0">
                <a:solidFill>
                  <a:srgbClr val="FF0000"/>
                </a:solidFill>
              </a:rPr>
              <a:t>	</a:t>
            </a:r>
            <a:r>
              <a:rPr lang="en-US" altLang="ja-JP" dirty="0" err="1">
                <a:solidFill>
                  <a:srgbClr val="FF0000"/>
                </a:solidFill>
              </a:rPr>
              <a:t>scanf</a:t>
            </a:r>
            <a:r>
              <a:rPr lang="en-US" altLang="ja-JP" dirty="0">
                <a:solidFill>
                  <a:srgbClr val="FF0000"/>
                </a:solidFill>
              </a:rPr>
              <a:t>(“%d”, &amp;p);</a:t>
            </a:r>
          </a:p>
          <a:p>
            <a:pPr marL="0" indent="0">
              <a:buNone/>
            </a:pPr>
            <a:r>
              <a:rPr kumimoji="1" lang="en-US" altLang="ja-JP" dirty="0">
                <a:solidFill>
                  <a:srgbClr val="FF0000"/>
                </a:solidFill>
              </a:rPr>
              <a:t>	if(p == 1){</a:t>
            </a:r>
          </a:p>
          <a:p>
            <a:pPr marL="0" indent="0">
              <a:buNone/>
            </a:pPr>
            <a:r>
              <a:rPr lang="en-US" altLang="ja-JP" dirty="0">
                <a:solidFill>
                  <a:srgbClr val="FF0000"/>
                </a:solidFill>
              </a:rPr>
              <a:t>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一人だと負けちゃうかも</a:t>
            </a:r>
            <a:r>
              <a:rPr lang="en-US" altLang="ja-JP" dirty="0">
                <a:solidFill>
                  <a:srgbClr val="FF0000"/>
                </a:solidFill>
              </a:rPr>
              <a:t>…\n”);</a:t>
            </a:r>
          </a:p>
          <a:p>
            <a:pPr marL="0" indent="0">
              <a:buNone/>
            </a:pPr>
            <a:r>
              <a:rPr kumimoji="1" lang="en-US" altLang="ja-JP" dirty="0">
                <a:solidFill>
                  <a:srgbClr val="FF0000"/>
                </a:solidFill>
              </a:rPr>
              <a:t>	} else if(p == 2){</a:t>
            </a:r>
          </a:p>
          <a:p>
            <a:pPr marL="0" indent="0">
              <a:buNone/>
            </a:pPr>
            <a:r>
              <a:rPr lang="en-US" altLang="ja-JP" dirty="0">
                <a:solidFill>
                  <a:srgbClr val="FF0000"/>
                </a:solidFill>
              </a:rPr>
              <a:t>		print(“</a:t>
            </a:r>
            <a:r>
              <a:rPr lang="ja-JP" altLang="en-US" dirty="0">
                <a:solidFill>
                  <a:srgbClr val="FF0000"/>
                </a:solidFill>
              </a:rPr>
              <a:t>二人なら、負けない！</a:t>
            </a:r>
            <a:r>
              <a:rPr lang="en-US" altLang="ja-JP" dirty="0">
                <a:solidFill>
                  <a:srgbClr val="FF0000"/>
                </a:solidFill>
              </a:rPr>
              <a:t>\n”);</a:t>
            </a:r>
          </a:p>
          <a:p>
            <a:pPr marL="0" indent="0">
              <a:buNone/>
            </a:pPr>
            <a:r>
              <a:rPr kumimoji="1" lang="en-US" altLang="ja-JP" dirty="0">
                <a:solidFill>
                  <a:srgbClr val="FF0000"/>
                </a:solidFill>
              </a:rPr>
              <a:t>	} else {</a:t>
            </a:r>
          </a:p>
          <a:p>
            <a:pPr marL="0" indent="0">
              <a:buNone/>
            </a:pPr>
            <a:r>
              <a:rPr lang="en-US" altLang="ja-JP" dirty="0">
                <a:solidFill>
                  <a:srgbClr val="FF0000"/>
                </a:solidFill>
              </a:rPr>
              <a:t>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みんなとなら、きっと勝てる！</a:t>
            </a:r>
            <a:r>
              <a:rPr lang="en-US" altLang="ja-JP" dirty="0">
                <a:solidFill>
                  <a:srgbClr val="FF0000"/>
                </a:solidFill>
              </a:rPr>
              <a:t>\n”);</a:t>
            </a:r>
          </a:p>
          <a:p>
            <a:pPr marL="0" indent="0">
              <a:buNone/>
            </a:pPr>
            <a:r>
              <a:rPr kumimoji="1" lang="en-US" altLang="ja-JP" dirty="0">
                <a:solidFill>
                  <a:srgbClr val="FF0000"/>
                </a:solidFill>
              </a:rPr>
              <a:t>	}</a:t>
            </a:r>
          </a:p>
          <a:p>
            <a:pPr marL="0" indent="0">
              <a:buNone/>
            </a:pPr>
            <a:r>
              <a:rPr kumimoji="1" lang="en-US" altLang="ja-JP" dirty="0"/>
              <a:t>	</a:t>
            </a:r>
            <a:r>
              <a:rPr kumimoji="1" lang="en-US" altLang="ja-JP" dirty="0" err="1">
                <a:solidFill>
                  <a:schemeClr val="tx1"/>
                </a:solidFill>
              </a:rPr>
              <a:t>scanf</a:t>
            </a:r>
            <a:r>
              <a:rPr lang="en-US" altLang="ja-JP" dirty="0">
                <a:solidFill>
                  <a:schemeClr val="tx1"/>
                </a:solidFill>
              </a:rPr>
              <a:t>(“%d”, &amp;p);</a:t>
            </a:r>
            <a:endParaRPr kumimoji="1" lang="en-US" altLang="ja-JP" dirty="0">
              <a:solidFill>
                <a:schemeClr val="tx1"/>
              </a:solidFill>
            </a:endParaRPr>
          </a:p>
          <a:p>
            <a:pPr marL="0" indent="0">
              <a:buNone/>
            </a:pPr>
            <a:r>
              <a:rPr lang="en-US" altLang="ja-JP" dirty="0">
                <a:solidFill>
                  <a:schemeClr val="tx1"/>
                </a:solidFill>
              </a:rPr>
              <a:t>	return 0;</a:t>
            </a:r>
          </a:p>
          <a:p>
            <a:pPr marL="0" indent="0">
              <a:buNone/>
            </a:pP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23314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第五話</a:t>
            </a:r>
            <a:r>
              <a:rPr lang="en-US" altLang="ja-JP" dirty="0"/>
              <a:t>『</a:t>
            </a:r>
            <a:r>
              <a:rPr lang="ja-JP" altLang="en-US" dirty="0"/>
              <a:t>七転ころんでも、八回起きれば大丈夫</a:t>
            </a:r>
            <a:r>
              <a:rPr lang="en-US" altLang="ja-JP" dirty="0"/>
              <a:t>!! 』 </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fontScale="62500" lnSpcReduction="20000"/>
          </a:bodyPr>
          <a:lstStyle/>
          <a:p>
            <a:r>
              <a:rPr lang="en-US" altLang="ja-JP" sz="2100" dirty="0">
                <a:solidFill>
                  <a:schemeClr val="tx1"/>
                </a:solidFill>
              </a:rPr>
              <a:t>for … </a:t>
            </a:r>
            <a:r>
              <a:rPr lang="ja-JP" altLang="en-US" sz="2100" dirty="0">
                <a:solidFill>
                  <a:schemeClr val="tx1"/>
                </a:solidFill>
              </a:rPr>
              <a:t>再帰</a:t>
            </a:r>
            <a:r>
              <a:rPr lang="en-US" altLang="ja-JP" sz="2100" dirty="0">
                <a:solidFill>
                  <a:schemeClr val="tx1"/>
                </a:solidFill>
              </a:rPr>
              <a:t>(</a:t>
            </a:r>
            <a:r>
              <a:rPr lang="ja-JP" altLang="en-US" sz="2100" dirty="0">
                <a:solidFill>
                  <a:schemeClr val="tx1"/>
                </a:solidFill>
              </a:rPr>
              <a:t>繰り返し</a:t>
            </a:r>
            <a:r>
              <a:rPr lang="en-US" altLang="ja-JP" sz="2100" dirty="0">
                <a:solidFill>
                  <a:schemeClr val="tx1"/>
                </a:solidFill>
              </a:rPr>
              <a:t>)</a:t>
            </a:r>
          </a:p>
          <a:p>
            <a:pPr marL="324000" lvl="1" indent="0">
              <a:buNone/>
            </a:pPr>
            <a:r>
              <a:rPr lang="en-US" altLang="ja-JP" sz="1900" dirty="0" err="1">
                <a:solidFill>
                  <a:srgbClr val="FF0000"/>
                </a:solidFill>
              </a:rPr>
              <a:t>int</a:t>
            </a:r>
            <a:r>
              <a:rPr lang="en-US" altLang="ja-JP" sz="1900" dirty="0">
                <a:solidFill>
                  <a:srgbClr val="FF0000"/>
                </a:solidFill>
              </a:rPr>
              <a:t> </a:t>
            </a:r>
            <a:r>
              <a:rPr lang="en-US" altLang="ja-JP" sz="1900" dirty="0" err="1">
                <a:solidFill>
                  <a:srgbClr val="FF0000"/>
                </a:solidFill>
              </a:rPr>
              <a:t>i</a:t>
            </a:r>
            <a:r>
              <a:rPr lang="en-US" altLang="ja-JP" sz="1900" dirty="0">
                <a:solidFill>
                  <a:srgbClr val="FF0000"/>
                </a:solidFill>
              </a:rPr>
              <a:t>;</a:t>
            </a:r>
          </a:p>
          <a:p>
            <a:pPr marL="324000" lvl="1" indent="0">
              <a:buNone/>
            </a:pPr>
            <a:r>
              <a:rPr lang="en-US" altLang="ja-JP" sz="1900" dirty="0">
                <a:solidFill>
                  <a:srgbClr val="FF0000"/>
                </a:solidFill>
              </a:rPr>
              <a:t>for(</a:t>
            </a:r>
            <a:r>
              <a:rPr lang="en-US" altLang="ja-JP" sz="1900" dirty="0" err="1">
                <a:solidFill>
                  <a:srgbClr val="FF0000"/>
                </a:solidFill>
              </a:rPr>
              <a:t>i</a:t>
            </a:r>
            <a:r>
              <a:rPr lang="en-US" altLang="ja-JP" sz="1900" dirty="0">
                <a:solidFill>
                  <a:srgbClr val="FF0000"/>
                </a:solidFill>
              </a:rPr>
              <a:t> = 0;  </a:t>
            </a:r>
            <a:r>
              <a:rPr lang="en-US" altLang="ja-JP" sz="1900" dirty="0" err="1">
                <a:solidFill>
                  <a:srgbClr val="FF0000"/>
                </a:solidFill>
              </a:rPr>
              <a:t>i</a:t>
            </a:r>
            <a:r>
              <a:rPr lang="en-US" altLang="ja-JP" sz="1900" dirty="0">
                <a:solidFill>
                  <a:srgbClr val="FF0000"/>
                </a:solidFill>
              </a:rPr>
              <a:t> &lt; 10; </a:t>
            </a:r>
            <a:r>
              <a:rPr lang="en-US" altLang="ja-JP" sz="1900" dirty="0" err="1">
                <a:solidFill>
                  <a:srgbClr val="FF0000"/>
                </a:solidFill>
              </a:rPr>
              <a:t>i</a:t>
            </a:r>
            <a:r>
              <a:rPr lang="en-US" altLang="ja-JP" sz="1900" dirty="0">
                <a:solidFill>
                  <a:srgbClr val="FF0000"/>
                </a:solidFill>
              </a:rPr>
              <a:t>++){</a:t>
            </a:r>
          </a:p>
          <a:p>
            <a:pPr marL="630000" lvl="2" indent="0">
              <a:buNone/>
            </a:pPr>
            <a:r>
              <a:rPr lang="ja-JP" altLang="en-US" sz="1700" dirty="0">
                <a:solidFill>
                  <a:srgbClr val="FF0000"/>
                </a:solidFill>
              </a:rPr>
              <a:t>命令</a:t>
            </a:r>
            <a:r>
              <a:rPr lang="en-US" altLang="ja-JP" sz="1700" dirty="0">
                <a:solidFill>
                  <a:srgbClr val="FF0000"/>
                </a:solidFill>
              </a:rPr>
              <a:t>;</a:t>
            </a:r>
          </a:p>
          <a:p>
            <a:pPr marL="324000" lvl="1" indent="0">
              <a:buNone/>
            </a:pPr>
            <a:r>
              <a:rPr lang="en-US" altLang="ja-JP" sz="1900" dirty="0">
                <a:solidFill>
                  <a:srgbClr val="FF0000"/>
                </a:solidFill>
              </a:rPr>
              <a:t>}</a:t>
            </a:r>
          </a:p>
          <a:p>
            <a:r>
              <a:rPr lang="ja-JP" altLang="en-US" sz="2100" dirty="0">
                <a:solidFill>
                  <a:schemeClr val="tx1"/>
                </a:solidFill>
              </a:rPr>
              <a:t>この部分は定型文</a:t>
            </a:r>
            <a:r>
              <a:rPr lang="en-US" altLang="ja-JP" sz="2100" dirty="0">
                <a:solidFill>
                  <a:schemeClr val="tx1"/>
                </a:solidFill>
              </a:rPr>
              <a:t>(</a:t>
            </a:r>
            <a:r>
              <a:rPr lang="ja-JP" altLang="en-US" sz="2100" dirty="0">
                <a:solidFill>
                  <a:schemeClr val="tx1"/>
                </a:solidFill>
              </a:rPr>
              <a:t>魔法の呪文と同じ様なもの</a:t>
            </a:r>
            <a:r>
              <a:rPr lang="en-US" altLang="ja-JP" sz="2100" dirty="0">
                <a:solidFill>
                  <a:schemeClr val="tx1"/>
                </a:solidFill>
              </a:rPr>
              <a:t>)</a:t>
            </a:r>
          </a:p>
          <a:p>
            <a:r>
              <a:rPr lang="en-US" altLang="ja-JP" sz="2100" dirty="0">
                <a:solidFill>
                  <a:schemeClr val="tx1"/>
                </a:solidFill>
              </a:rPr>
              <a:t>{ } </a:t>
            </a:r>
            <a:r>
              <a:rPr lang="ja-JP" altLang="en-US" sz="2100" dirty="0">
                <a:solidFill>
                  <a:schemeClr val="tx1"/>
                </a:solidFill>
              </a:rPr>
              <a:t>以内の命令を指定された回数、再度処理する。</a:t>
            </a:r>
            <a:endParaRPr lang="en-US" altLang="ja-JP" sz="2100" dirty="0">
              <a:solidFill>
                <a:schemeClr val="tx1"/>
              </a:solidFill>
            </a:endParaRPr>
          </a:p>
          <a:p>
            <a:endParaRPr lang="en-US" altLang="ja-JP" sz="2100" dirty="0">
              <a:solidFill>
                <a:schemeClr val="tx1"/>
              </a:solidFill>
            </a:endParaRPr>
          </a:p>
          <a:p>
            <a:r>
              <a:rPr lang="ja-JP" altLang="en-US" sz="2100" dirty="0">
                <a:solidFill>
                  <a:srgbClr val="FF0000"/>
                </a:solidFill>
              </a:rPr>
              <a:t>真ん中の数値</a:t>
            </a:r>
            <a:r>
              <a:rPr lang="ja-JP" altLang="en-US" sz="2100" dirty="0">
                <a:solidFill>
                  <a:schemeClr val="tx1"/>
                </a:solidFill>
              </a:rPr>
              <a:t>を変えると</a:t>
            </a:r>
            <a:r>
              <a:rPr lang="ja-JP" altLang="en-US" sz="2100" dirty="0">
                <a:solidFill>
                  <a:srgbClr val="FF0000"/>
                </a:solidFill>
              </a:rPr>
              <a:t>繰り返す回数</a:t>
            </a:r>
            <a:r>
              <a:rPr lang="ja-JP" altLang="en-US" sz="2100" dirty="0">
                <a:solidFill>
                  <a:schemeClr val="tx1"/>
                </a:solidFill>
              </a:rPr>
              <a:t>が変わる。</a:t>
            </a:r>
            <a:endParaRPr lang="en-US" altLang="ja-JP" sz="2100" dirty="0">
              <a:solidFill>
                <a:schemeClr val="tx1"/>
              </a:solidFill>
            </a:endParaRPr>
          </a:p>
          <a:p>
            <a:r>
              <a:rPr lang="en-US" altLang="ja-JP" sz="2400" dirty="0">
                <a:solidFill>
                  <a:schemeClr val="tx1"/>
                </a:solidFill>
              </a:rPr>
              <a:t>for(</a:t>
            </a:r>
            <a:r>
              <a:rPr lang="en-US" altLang="ja-JP" sz="2400" dirty="0" err="1">
                <a:solidFill>
                  <a:schemeClr val="tx1"/>
                </a:solidFill>
              </a:rPr>
              <a:t>i</a:t>
            </a:r>
            <a:r>
              <a:rPr lang="en-US" altLang="ja-JP" sz="2400" dirty="0">
                <a:solidFill>
                  <a:schemeClr val="tx1"/>
                </a:solidFill>
              </a:rPr>
              <a:t> = 0;  </a:t>
            </a:r>
            <a:r>
              <a:rPr lang="en-US" altLang="ja-JP" sz="2400" dirty="0" err="1">
                <a:solidFill>
                  <a:schemeClr val="tx1"/>
                </a:solidFill>
              </a:rPr>
              <a:t>i</a:t>
            </a:r>
            <a:r>
              <a:rPr lang="en-US" altLang="ja-JP" sz="2400" dirty="0">
                <a:solidFill>
                  <a:schemeClr val="tx1"/>
                </a:solidFill>
              </a:rPr>
              <a:t> &lt; </a:t>
            </a:r>
            <a:r>
              <a:rPr lang="en-US" altLang="ja-JP" sz="2400" dirty="0">
                <a:solidFill>
                  <a:srgbClr val="FF0000"/>
                </a:solidFill>
              </a:rPr>
              <a:t>10</a:t>
            </a:r>
            <a:r>
              <a:rPr lang="en-US" altLang="ja-JP" sz="2400" dirty="0">
                <a:solidFill>
                  <a:schemeClr val="tx1"/>
                </a:solidFill>
              </a:rPr>
              <a:t>; </a:t>
            </a:r>
            <a:r>
              <a:rPr lang="en-US" altLang="ja-JP" sz="2400" dirty="0" err="1">
                <a:solidFill>
                  <a:schemeClr val="tx1"/>
                </a:solidFill>
              </a:rPr>
              <a:t>i</a:t>
            </a:r>
            <a:r>
              <a:rPr lang="en-US" altLang="ja-JP" sz="2400" dirty="0">
                <a:solidFill>
                  <a:schemeClr val="tx1"/>
                </a:solidFill>
              </a:rPr>
              <a:t>++){</a:t>
            </a:r>
          </a:p>
          <a:p>
            <a:endParaRPr lang="en-US" altLang="ja-JP" sz="2100" dirty="0">
              <a:solidFill>
                <a:schemeClr val="tx1"/>
              </a:solidFill>
            </a:endParaRPr>
          </a:p>
          <a:p>
            <a:r>
              <a:rPr lang="ja-JP" altLang="en-US" sz="2100" dirty="0">
                <a:solidFill>
                  <a:srgbClr val="FF0000"/>
                </a:solidFill>
              </a:rPr>
              <a:t>左の数値</a:t>
            </a:r>
            <a:r>
              <a:rPr lang="ja-JP" altLang="en-US" sz="2100" dirty="0">
                <a:solidFill>
                  <a:schemeClr val="tx1"/>
                </a:solidFill>
              </a:rPr>
              <a:t>を変えると</a:t>
            </a:r>
            <a:r>
              <a:rPr lang="ja-JP" altLang="en-US" sz="2100" dirty="0">
                <a:solidFill>
                  <a:srgbClr val="FF0000"/>
                </a:solidFill>
              </a:rPr>
              <a:t>数え始めの値</a:t>
            </a:r>
            <a:r>
              <a:rPr lang="ja-JP" altLang="en-US" sz="2100" dirty="0">
                <a:solidFill>
                  <a:schemeClr val="tx1"/>
                </a:solidFill>
              </a:rPr>
              <a:t>が変わる。</a:t>
            </a:r>
            <a:endParaRPr lang="en-US" altLang="ja-JP" sz="2100" dirty="0">
              <a:solidFill>
                <a:schemeClr val="tx1"/>
              </a:solidFill>
            </a:endParaRPr>
          </a:p>
          <a:p>
            <a:r>
              <a:rPr lang="en-US" altLang="ja-JP" sz="2400" dirty="0">
                <a:solidFill>
                  <a:schemeClr val="tx1"/>
                </a:solidFill>
              </a:rPr>
              <a:t>for(</a:t>
            </a:r>
            <a:r>
              <a:rPr lang="en-US" altLang="ja-JP" sz="2400" dirty="0" err="1">
                <a:solidFill>
                  <a:schemeClr val="tx1"/>
                </a:solidFill>
              </a:rPr>
              <a:t>i</a:t>
            </a:r>
            <a:r>
              <a:rPr lang="en-US" altLang="ja-JP" sz="2400" dirty="0">
                <a:solidFill>
                  <a:schemeClr val="tx1"/>
                </a:solidFill>
              </a:rPr>
              <a:t> = </a:t>
            </a:r>
            <a:r>
              <a:rPr lang="en-US" altLang="ja-JP" sz="2400" dirty="0">
                <a:solidFill>
                  <a:srgbClr val="FF0000"/>
                </a:solidFill>
              </a:rPr>
              <a:t>0</a:t>
            </a:r>
            <a:r>
              <a:rPr lang="en-US" altLang="ja-JP" sz="2400" dirty="0">
                <a:solidFill>
                  <a:schemeClr val="tx1"/>
                </a:solidFill>
              </a:rPr>
              <a:t>;  </a:t>
            </a:r>
            <a:r>
              <a:rPr lang="en-US" altLang="ja-JP" sz="2400" dirty="0" err="1">
                <a:solidFill>
                  <a:schemeClr val="tx1"/>
                </a:solidFill>
              </a:rPr>
              <a:t>i</a:t>
            </a:r>
            <a:r>
              <a:rPr lang="en-US" altLang="ja-JP" sz="2400" dirty="0">
                <a:solidFill>
                  <a:schemeClr val="tx1"/>
                </a:solidFill>
              </a:rPr>
              <a:t> &lt; 10; </a:t>
            </a:r>
            <a:r>
              <a:rPr lang="en-US" altLang="ja-JP" sz="2400" dirty="0" err="1">
                <a:solidFill>
                  <a:schemeClr val="tx1"/>
                </a:solidFill>
              </a:rPr>
              <a:t>i</a:t>
            </a:r>
            <a:r>
              <a:rPr lang="en-US" altLang="ja-JP" sz="2400" dirty="0">
                <a:solidFill>
                  <a:schemeClr val="tx1"/>
                </a:solidFill>
              </a:rPr>
              <a:t>++){</a:t>
            </a:r>
          </a:p>
          <a:p>
            <a:endParaRPr lang="en-US" altLang="ja-JP" sz="2400" dirty="0">
              <a:solidFill>
                <a:schemeClr val="tx1"/>
              </a:solidFill>
            </a:endParaRPr>
          </a:p>
          <a:p>
            <a:r>
              <a:rPr lang="ja-JP" altLang="en-US" sz="2400" dirty="0">
                <a:solidFill>
                  <a:schemeClr val="tx1"/>
                </a:solidFill>
              </a:rPr>
              <a:t>絶対に自分で</a:t>
            </a:r>
            <a:r>
              <a:rPr lang="ja-JP" altLang="en-US" sz="2400" dirty="0">
                <a:solidFill>
                  <a:srgbClr val="FF0000"/>
                </a:solidFill>
              </a:rPr>
              <a:t>変えてはいけない部分</a:t>
            </a:r>
            <a:r>
              <a:rPr lang="ja-JP" altLang="en-US" sz="2400" dirty="0">
                <a:solidFill>
                  <a:schemeClr val="tx1"/>
                </a:solidFill>
              </a:rPr>
              <a:t>は</a:t>
            </a:r>
            <a:r>
              <a:rPr lang="ja-JP" altLang="en-US" sz="2400" dirty="0">
                <a:solidFill>
                  <a:srgbClr val="FF0000"/>
                </a:solidFill>
              </a:rPr>
              <a:t>以下の通り</a:t>
            </a:r>
            <a:r>
              <a:rPr lang="ja-JP" altLang="en-US" sz="2400" dirty="0">
                <a:solidFill>
                  <a:schemeClr val="tx1"/>
                </a:solidFill>
              </a:rPr>
              <a:t>。</a:t>
            </a:r>
            <a:endParaRPr lang="en-US" altLang="ja-JP" sz="2400" dirty="0">
              <a:solidFill>
                <a:schemeClr val="tx1"/>
              </a:solidFill>
            </a:endParaRPr>
          </a:p>
          <a:p>
            <a:r>
              <a:rPr lang="en-US" altLang="ja-JP" sz="2400" dirty="0">
                <a:solidFill>
                  <a:srgbClr val="FF0000"/>
                </a:solidFill>
              </a:rPr>
              <a:t>for(</a:t>
            </a:r>
            <a:r>
              <a:rPr lang="en-US" altLang="ja-JP" sz="2400" dirty="0" err="1">
                <a:solidFill>
                  <a:schemeClr val="tx1"/>
                </a:solidFill>
              </a:rPr>
              <a:t>i</a:t>
            </a:r>
            <a:r>
              <a:rPr lang="en-US" altLang="ja-JP" sz="2400" dirty="0">
                <a:solidFill>
                  <a:srgbClr val="FF0000"/>
                </a:solidFill>
              </a:rPr>
              <a:t> = </a:t>
            </a:r>
            <a:r>
              <a:rPr lang="en-US" altLang="ja-JP" sz="2400" dirty="0">
                <a:solidFill>
                  <a:schemeClr val="tx1"/>
                </a:solidFill>
              </a:rPr>
              <a:t>0;</a:t>
            </a:r>
            <a:r>
              <a:rPr lang="en-US" altLang="ja-JP" sz="2400" dirty="0">
                <a:solidFill>
                  <a:srgbClr val="FF0000"/>
                </a:solidFill>
              </a:rPr>
              <a:t>  </a:t>
            </a:r>
            <a:r>
              <a:rPr lang="en-US" altLang="ja-JP" sz="2400" dirty="0" err="1">
                <a:solidFill>
                  <a:schemeClr val="tx1"/>
                </a:solidFill>
              </a:rPr>
              <a:t>i</a:t>
            </a:r>
            <a:r>
              <a:rPr lang="en-US" altLang="ja-JP" sz="2400" dirty="0">
                <a:solidFill>
                  <a:schemeClr val="tx1"/>
                </a:solidFill>
              </a:rPr>
              <a:t> &lt; 10</a:t>
            </a:r>
            <a:r>
              <a:rPr lang="en-US" altLang="ja-JP" sz="2400" dirty="0">
                <a:solidFill>
                  <a:srgbClr val="FF0000"/>
                </a:solidFill>
              </a:rPr>
              <a:t>; </a:t>
            </a:r>
            <a:r>
              <a:rPr lang="en-US" altLang="ja-JP" sz="2400" dirty="0" err="1">
                <a:solidFill>
                  <a:schemeClr val="tx1"/>
                </a:solidFill>
              </a:rPr>
              <a:t>i</a:t>
            </a:r>
            <a:r>
              <a:rPr lang="en-US" altLang="ja-JP" sz="2400" dirty="0">
                <a:solidFill>
                  <a:srgbClr val="00B0F0"/>
                </a:solidFill>
              </a:rPr>
              <a:t>++</a:t>
            </a:r>
            <a:r>
              <a:rPr lang="en-US" altLang="ja-JP" sz="2400" dirty="0">
                <a:solidFill>
                  <a:srgbClr val="FF0000"/>
                </a:solidFill>
              </a:rPr>
              <a:t>){</a:t>
            </a:r>
            <a:endParaRPr lang="en-US" altLang="ja-JP" sz="2100" dirty="0">
              <a:solidFill>
                <a:schemeClr val="tx1"/>
              </a:solidFill>
            </a:endParaRPr>
          </a:p>
        </p:txBody>
      </p:sp>
      <p:sp>
        <p:nvSpPr>
          <p:cNvPr id="5" name="コンテンツ プレースホルダー 4"/>
          <p:cNvSpPr>
            <a:spLocks noGrp="1"/>
          </p:cNvSpPr>
          <p:nvPr>
            <p:ph sz="half" idx="2"/>
          </p:nvPr>
        </p:nvSpPr>
        <p:spPr>
          <a:xfrm>
            <a:off x="6188417" y="2228003"/>
            <a:ext cx="5422392" cy="4629997"/>
          </a:xfrm>
        </p:spPr>
        <p:txBody>
          <a:bodyPr>
            <a:noAutofit/>
          </a:bodyPr>
          <a:lstStyle/>
          <a:p>
            <a:pPr marL="0" indent="0">
              <a:buNone/>
            </a:pPr>
            <a:r>
              <a:rPr kumimoji="1" lang="en-US" altLang="ja-JP" sz="1600" dirty="0">
                <a:solidFill>
                  <a:schemeClr val="tx1"/>
                </a:solidFill>
              </a:rPr>
              <a:t>#include&lt;</a:t>
            </a:r>
            <a:r>
              <a:rPr kumimoji="1" lang="en-US" altLang="ja-JP" sz="1600" dirty="0" err="1">
                <a:solidFill>
                  <a:schemeClr val="tx1"/>
                </a:solidFill>
              </a:rPr>
              <a:t>stdio.h</a:t>
            </a:r>
            <a:r>
              <a:rPr lang="en-US" altLang="ja-JP" sz="1600" dirty="0">
                <a:solidFill>
                  <a:schemeClr val="tx1"/>
                </a:solidFill>
              </a:rPr>
              <a:t>&gt;</a:t>
            </a:r>
            <a:endParaRPr kumimoji="1" lang="en-US" altLang="ja-JP" sz="1600" dirty="0">
              <a:solidFill>
                <a:srgbClr val="FF0000"/>
              </a:solidFill>
            </a:endParaRPr>
          </a:p>
          <a:p>
            <a:pPr marL="0" indent="0">
              <a:buNone/>
            </a:pPr>
            <a:r>
              <a:rPr lang="en-US" altLang="ja-JP" sz="1600" dirty="0" err="1">
                <a:solidFill>
                  <a:schemeClr val="tx1"/>
                </a:solidFill>
              </a:rPr>
              <a:t>int</a:t>
            </a:r>
            <a:r>
              <a:rPr lang="en-US" altLang="ja-JP" sz="1600" dirty="0">
                <a:solidFill>
                  <a:schemeClr val="tx1"/>
                </a:solidFill>
              </a:rPr>
              <a:t> main(void){</a:t>
            </a:r>
          </a:p>
          <a:p>
            <a:pPr marL="0" indent="0">
              <a:buNone/>
            </a:pPr>
            <a:r>
              <a:rPr lang="en-US" altLang="ja-JP" sz="1600" dirty="0">
                <a:solidFill>
                  <a:schemeClr val="tx1"/>
                </a:solidFill>
              </a:rPr>
              <a:t>	</a:t>
            </a:r>
            <a:r>
              <a:rPr lang="en-US" altLang="ja-JP" sz="1600" dirty="0" err="1">
                <a:solidFill>
                  <a:srgbClr val="FF0000"/>
                </a:solidFill>
              </a:rPr>
              <a:t>int</a:t>
            </a:r>
            <a:r>
              <a:rPr lang="en-US" altLang="ja-JP" sz="1600" dirty="0">
                <a:solidFill>
                  <a:srgbClr val="FF0000"/>
                </a:solidFill>
              </a:rPr>
              <a:t> Clara = 0, </a:t>
            </a:r>
            <a:r>
              <a:rPr lang="en-US" altLang="ja-JP" sz="1600" dirty="0" err="1">
                <a:solidFill>
                  <a:srgbClr val="FF0000"/>
                </a:solidFill>
              </a:rPr>
              <a:t>i</a:t>
            </a:r>
            <a:r>
              <a:rPr lang="en-US" altLang="ja-JP" sz="1600" dirty="0">
                <a:solidFill>
                  <a:srgbClr val="FF0000"/>
                </a:solidFill>
              </a:rPr>
              <a:t>;</a:t>
            </a:r>
          </a:p>
          <a:p>
            <a:pPr marL="0" indent="0">
              <a:buNone/>
            </a:pPr>
            <a:r>
              <a:rPr lang="en-US" altLang="ja-JP" sz="1600" dirty="0">
                <a:solidFill>
                  <a:srgbClr val="FF0000"/>
                </a:solidFill>
              </a:rPr>
              <a:t>	for(</a:t>
            </a:r>
            <a:r>
              <a:rPr lang="en-US" altLang="ja-JP" sz="1600" dirty="0" err="1">
                <a:solidFill>
                  <a:srgbClr val="FF0000"/>
                </a:solidFill>
              </a:rPr>
              <a:t>i</a:t>
            </a:r>
            <a:r>
              <a:rPr lang="en-US" altLang="ja-JP" sz="1600" dirty="0">
                <a:solidFill>
                  <a:srgbClr val="FF0000"/>
                </a:solidFill>
              </a:rPr>
              <a:t> = 0; </a:t>
            </a:r>
            <a:r>
              <a:rPr lang="en-US" altLang="ja-JP" sz="1600" dirty="0" err="1">
                <a:solidFill>
                  <a:srgbClr val="FF0000"/>
                </a:solidFill>
              </a:rPr>
              <a:t>i</a:t>
            </a:r>
            <a:r>
              <a:rPr lang="en-US" altLang="ja-JP" sz="1600" dirty="0">
                <a:solidFill>
                  <a:srgbClr val="FF0000"/>
                </a:solidFill>
              </a:rPr>
              <a:t> &lt; 10;  </a:t>
            </a:r>
            <a:r>
              <a:rPr lang="en-US" altLang="ja-JP" sz="1600" dirty="0" err="1">
                <a:solidFill>
                  <a:srgbClr val="FF0000"/>
                </a:solidFill>
              </a:rPr>
              <a:t>i</a:t>
            </a:r>
            <a:r>
              <a:rPr lang="en-US" altLang="ja-JP" sz="1600" dirty="0">
                <a:solidFill>
                  <a:srgbClr val="FF0000"/>
                </a:solidFill>
              </a:rPr>
              <a:t>++){</a:t>
            </a:r>
          </a:p>
          <a:p>
            <a:pPr marL="0" indent="0">
              <a:buNone/>
            </a:pPr>
            <a:r>
              <a:rPr lang="en-US" altLang="ja-JP" sz="1600" dirty="0">
                <a:solidFill>
                  <a:srgbClr val="FF0000"/>
                </a:solidFill>
              </a:rPr>
              <a:t>		if(Clara &lt; 8)</a:t>
            </a:r>
            <a:r>
              <a:rPr lang="ja-JP" altLang="en-US" sz="1600" dirty="0">
                <a:solidFill>
                  <a:srgbClr val="FF0000"/>
                </a:solidFill>
              </a:rPr>
              <a:t> </a:t>
            </a:r>
            <a:r>
              <a:rPr lang="en-US" altLang="ja-JP" sz="1600" dirty="0" err="1">
                <a:solidFill>
                  <a:srgbClr val="FF0000"/>
                </a:solidFill>
              </a:rPr>
              <a:t>printf</a:t>
            </a:r>
            <a:r>
              <a:rPr lang="en-US" altLang="ja-JP" sz="1600" dirty="0">
                <a:solidFill>
                  <a:srgbClr val="FF0000"/>
                </a:solidFill>
              </a:rPr>
              <a:t>(“</a:t>
            </a:r>
            <a:r>
              <a:rPr lang="ja-JP" altLang="en-US" sz="1600" dirty="0">
                <a:solidFill>
                  <a:srgbClr val="FF0000"/>
                </a:solidFill>
              </a:rPr>
              <a:t>クラ○が倒れた</a:t>
            </a:r>
            <a:r>
              <a:rPr lang="en-US" altLang="ja-JP" sz="1600" dirty="0">
                <a:solidFill>
                  <a:srgbClr val="FF0000"/>
                </a:solidFill>
              </a:rPr>
              <a:t>!\n”);</a:t>
            </a:r>
          </a:p>
          <a:p>
            <a:pPr marL="0" indent="0">
              <a:buNone/>
            </a:pPr>
            <a:r>
              <a:rPr lang="en-US" altLang="ja-JP" sz="1600" dirty="0">
                <a:solidFill>
                  <a:srgbClr val="FF0000"/>
                </a:solidFill>
              </a:rPr>
              <a:t>		else </a:t>
            </a:r>
            <a:r>
              <a:rPr lang="en-US" altLang="ja-JP" sz="1600" dirty="0" err="1">
                <a:solidFill>
                  <a:srgbClr val="FF0000"/>
                </a:solidFill>
              </a:rPr>
              <a:t>printf</a:t>
            </a:r>
            <a:r>
              <a:rPr lang="en-US" altLang="ja-JP" sz="1600" dirty="0">
                <a:solidFill>
                  <a:srgbClr val="FF0000"/>
                </a:solidFill>
              </a:rPr>
              <a:t>(“</a:t>
            </a:r>
            <a:r>
              <a:rPr lang="ja-JP" altLang="en-US" sz="1600" dirty="0">
                <a:solidFill>
                  <a:srgbClr val="FF0000"/>
                </a:solidFill>
              </a:rPr>
              <a:t>ク○ラが立った</a:t>
            </a:r>
            <a:r>
              <a:rPr lang="en-US" altLang="ja-JP" sz="1600" dirty="0">
                <a:solidFill>
                  <a:srgbClr val="FF0000"/>
                </a:solidFill>
              </a:rPr>
              <a:t>!\n”);</a:t>
            </a:r>
          </a:p>
          <a:p>
            <a:pPr marL="0" indent="0">
              <a:buNone/>
            </a:pPr>
            <a:r>
              <a:rPr lang="en-US" altLang="ja-JP" sz="1600" dirty="0">
                <a:solidFill>
                  <a:srgbClr val="FF0000"/>
                </a:solidFill>
              </a:rPr>
              <a:t>		Clara++;</a:t>
            </a:r>
          </a:p>
          <a:p>
            <a:pPr marL="0" indent="0">
              <a:buNone/>
            </a:pPr>
            <a:r>
              <a:rPr lang="en-US" altLang="ja-JP" sz="1600" dirty="0">
                <a:solidFill>
                  <a:srgbClr val="FF0000"/>
                </a:solidFill>
              </a:rPr>
              <a:t>	}</a:t>
            </a:r>
          </a:p>
          <a:p>
            <a:pPr marL="0" indent="0">
              <a:buNone/>
            </a:pPr>
            <a:r>
              <a:rPr lang="en-US" altLang="ja-JP" sz="1600" dirty="0">
                <a:solidFill>
                  <a:schemeClr val="tx1"/>
                </a:solidFill>
              </a:rPr>
              <a:t>	</a:t>
            </a:r>
            <a:r>
              <a:rPr lang="en-US" altLang="ja-JP" sz="1600" dirty="0" err="1">
                <a:solidFill>
                  <a:schemeClr val="tx1"/>
                </a:solidFill>
              </a:rPr>
              <a:t>scanf</a:t>
            </a:r>
            <a:r>
              <a:rPr lang="en-US" altLang="ja-JP" sz="1600" dirty="0">
                <a:solidFill>
                  <a:schemeClr val="tx1"/>
                </a:solidFill>
              </a:rPr>
              <a:t>(“%d”, &amp;</a:t>
            </a:r>
            <a:r>
              <a:rPr lang="en-US" altLang="ja-JP" sz="1600" dirty="0" err="1">
                <a:solidFill>
                  <a:schemeClr val="tx1"/>
                </a:solidFill>
              </a:rPr>
              <a:t>i</a:t>
            </a:r>
            <a:r>
              <a:rPr lang="en-US" altLang="ja-JP" sz="1600" dirty="0">
                <a:solidFill>
                  <a:schemeClr val="tx1"/>
                </a:solidFill>
              </a:rPr>
              <a:t>);</a:t>
            </a:r>
          </a:p>
          <a:p>
            <a:pPr marL="0" indent="0">
              <a:buNone/>
            </a:pPr>
            <a:r>
              <a:rPr lang="en-US" altLang="ja-JP" sz="1600" dirty="0">
                <a:solidFill>
                  <a:schemeClr val="tx1"/>
                </a:solidFill>
              </a:rPr>
              <a:t>	return 0;</a:t>
            </a:r>
          </a:p>
          <a:p>
            <a:pPr marL="0" indent="0">
              <a:buNone/>
            </a:pPr>
            <a:r>
              <a:rPr lang="en-US" altLang="ja-JP" sz="1600" dirty="0">
                <a:solidFill>
                  <a:schemeClr val="tx1"/>
                </a:solidFill>
              </a:rPr>
              <a:t>	}</a:t>
            </a:r>
          </a:p>
          <a:p>
            <a:pPr marL="0" indent="0">
              <a:buNone/>
            </a:pPr>
            <a:r>
              <a:rPr kumimoji="1" lang="en-US" altLang="ja-JP" sz="1600" dirty="0">
                <a:solidFill>
                  <a:schemeClr val="tx1"/>
                </a:solidFill>
              </a:rPr>
              <a:t>}</a:t>
            </a:r>
            <a:endParaRPr kumimoji="1" lang="ja-JP" altLang="en-US" sz="1600" dirty="0">
              <a:solidFill>
                <a:schemeClr val="tx1"/>
              </a:solidFill>
            </a:endParaRPr>
          </a:p>
        </p:txBody>
      </p:sp>
    </p:spTree>
    <p:extLst>
      <p:ext uri="{BB962C8B-B14F-4D97-AF65-F5344CB8AC3E}">
        <p14:creationId xmlns:p14="http://schemas.microsoft.com/office/powerpoint/2010/main" val="424055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第六話</a:t>
            </a:r>
            <a:r>
              <a:rPr lang="en-US" altLang="ja-JP" dirty="0"/>
              <a:t>『</a:t>
            </a:r>
            <a:r>
              <a:rPr lang="ja-JP" altLang="en-US" dirty="0"/>
              <a:t>メクルメク輪廻</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Autofit/>
          </a:bodyPr>
          <a:lstStyle/>
          <a:p>
            <a:r>
              <a:rPr kumimoji="1" lang="en-US" altLang="ja-JP" sz="1600" dirty="0"/>
              <a:t>while … </a:t>
            </a:r>
            <a:r>
              <a:rPr kumimoji="1" lang="ja-JP" altLang="en-US" sz="1600" dirty="0"/>
              <a:t>再帰</a:t>
            </a:r>
            <a:r>
              <a:rPr kumimoji="1" lang="en-US" altLang="ja-JP" sz="1600" dirty="0"/>
              <a:t>(</a:t>
            </a:r>
            <a:r>
              <a:rPr kumimoji="1" lang="ja-JP" altLang="en-US" sz="1600" dirty="0"/>
              <a:t>繰り返し</a:t>
            </a:r>
            <a:r>
              <a:rPr kumimoji="1" lang="en-US" altLang="ja-JP" sz="1600" dirty="0"/>
              <a:t>)</a:t>
            </a:r>
          </a:p>
          <a:p>
            <a:r>
              <a:rPr kumimoji="1" lang="en-US" altLang="ja-JP" sz="1600" dirty="0"/>
              <a:t>for</a:t>
            </a:r>
            <a:r>
              <a:rPr kumimoji="1" lang="ja-JP" altLang="en-US" sz="1600" dirty="0"/>
              <a:t>との違いは</a:t>
            </a:r>
            <a:br>
              <a:rPr kumimoji="1" lang="en-US" altLang="ja-JP" sz="1600" dirty="0"/>
            </a:br>
            <a:r>
              <a:rPr kumimoji="1" lang="ja-JP" altLang="en-US" sz="1600" dirty="0"/>
              <a:t>「</a:t>
            </a:r>
            <a:r>
              <a:rPr kumimoji="1" lang="ja-JP" altLang="en-US" sz="1600" dirty="0">
                <a:solidFill>
                  <a:srgbClr val="FF0000"/>
                </a:solidFill>
              </a:rPr>
              <a:t>繰り返す回数が一つに決まらない</a:t>
            </a:r>
            <a:r>
              <a:rPr kumimoji="1" lang="ja-JP" altLang="en-US" sz="1600" dirty="0"/>
              <a:t>」時に使う。</a:t>
            </a:r>
            <a:endParaRPr kumimoji="1" lang="en-US" altLang="ja-JP" sz="1600" dirty="0"/>
          </a:p>
          <a:p>
            <a:endParaRPr kumimoji="1" lang="en-US" altLang="ja-JP" sz="1600" dirty="0"/>
          </a:p>
          <a:p>
            <a:r>
              <a:rPr lang="en-US" altLang="ja-JP" sz="1600" dirty="0">
                <a:solidFill>
                  <a:srgbClr val="FF0000"/>
                </a:solidFill>
              </a:rPr>
              <a:t>while(</a:t>
            </a:r>
            <a:r>
              <a:rPr lang="en-US" altLang="ja-JP" sz="1600" b="1" dirty="0">
                <a:solidFill>
                  <a:srgbClr val="FF0000"/>
                </a:solidFill>
              </a:rPr>
              <a:t>x != 0</a:t>
            </a:r>
            <a:r>
              <a:rPr lang="en-US" altLang="ja-JP" sz="1600" dirty="0">
                <a:solidFill>
                  <a:srgbClr val="FF0000"/>
                </a:solidFill>
              </a:rPr>
              <a:t>){</a:t>
            </a:r>
            <a:r>
              <a:rPr lang="ja-JP" altLang="en-US" sz="1600" dirty="0">
                <a:solidFill>
                  <a:srgbClr val="FF0000"/>
                </a:solidFill>
              </a:rPr>
              <a:t> </a:t>
            </a:r>
            <a:endParaRPr lang="en-US" altLang="ja-JP" sz="1600" dirty="0">
              <a:solidFill>
                <a:srgbClr val="FF0000"/>
              </a:solidFill>
            </a:endParaRPr>
          </a:p>
          <a:p>
            <a:pPr lvl="1"/>
            <a:r>
              <a:rPr lang="en-US" altLang="ja-JP" sz="1400" dirty="0">
                <a:solidFill>
                  <a:schemeClr val="tx1"/>
                </a:solidFill>
              </a:rPr>
              <a:t>// </a:t>
            </a:r>
            <a:r>
              <a:rPr lang="ja-JP" altLang="en-US" sz="1400" dirty="0">
                <a:solidFill>
                  <a:schemeClr val="tx1"/>
                </a:solidFill>
              </a:rPr>
              <a:t>ちなみに </a:t>
            </a:r>
            <a:r>
              <a:rPr lang="en-US" altLang="ja-JP" sz="1400" dirty="0">
                <a:solidFill>
                  <a:srgbClr val="FF0000"/>
                </a:solidFill>
              </a:rPr>
              <a:t>!=</a:t>
            </a:r>
            <a:r>
              <a:rPr lang="en-US" altLang="ja-JP" sz="1400" dirty="0">
                <a:solidFill>
                  <a:schemeClr val="tx1"/>
                </a:solidFill>
              </a:rPr>
              <a:t> </a:t>
            </a:r>
            <a:r>
              <a:rPr lang="ja-JP" altLang="en-US" sz="1400" dirty="0">
                <a:solidFill>
                  <a:schemeClr val="tx1"/>
                </a:solidFill>
              </a:rPr>
              <a:t>はノットイコール</a:t>
            </a:r>
            <a:r>
              <a:rPr lang="en-US" altLang="ja-JP" sz="1400" dirty="0">
                <a:solidFill>
                  <a:schemeClr val="tx1"/>
                </a:solidFill>
              </a:rPr>
              <a:t>(</a:t>
            </a:r>
            <a:r>
              <a:rPr lang="ja-JP" altLang="en-US" sz="1400" dirty="0">
                <a:solidFill>
                  <a:schemeClr val="tx1"/>
                </a:solidFill>
              </a:rPr>
              <a:t>等しくない</a:t>
            </a:r>
            <a:r>
              <a:rPr lang="en-US" altLang="ja-JP" sz="1400" dirty="0">
                <a:solidFill>
                  <a:schemeClr val="tx1"/>
                </a:solidFill>
              </a:rPr>
              <a:t>)</a:t>
            </a:r>
          </a:p>
          <a:p>
            <a:pPr lvl="2"/>
            <a:r>
              <a:rPr kumimoji="1" lang="ja-JP" altLang="en-US" sz="1200" dirty="0">
                <a:solidFill>
                  <a:schemeClr val="tx1"/>
                </a:solidFill>
              </a:rPr>
              <a:t>この部分で</a:t>
            </a:r>
            <a:r>
              <a:rPr kumimoji="1" lang="en-US" altLang="ja-JP" sz="1200" dirty="0">
                <a:solidFill>
                  <a:schemeClr val="tx1"/>
                </a:solidFill>
              </a:rPr>
              <a:t>x</a:t>
            </a:r>
            <a:r>
              <a:rPr kumimoji="1" lang="ja-JP" altLang="en-US" sz="1200" dirty="0">
                <a:solidFill>
                  <a:schemeClr val="tx1"/>
                </a:solidFill>
              </a:rPr>
              <a:t>の値が</a:t>
            </a:r>
            <a:r>
              <a:rPr kumimoji="1" lang="en-US" altLang="ja-JP" sz="1200" dirty="0">
                <a:solidFill>
                  <a:schemeClr val="tx1"/>
                </a:solidFill>
              </a:rPr>
              <a:t>0</a:t>
            </a:r>
            <a:r>
              <a:rPr kumimoji="1" lang="ja-JP" altLang="en-US" sz="1200" dirty="0">
                <a:solidFill>
                  <a:schemeClr val="tx1"/>
                </a:solidFill>
              </a:rPr>
              <a:t>かどうか判定、</a:t>
            </a:r>
            <a:r>
              <a:rPr kumimoji="1" lang="en-US" altLang="ja-JP" sz="1200" dirty="0">
                <a:solidFill>
                  <a:schemeClr val="tx1"/>
                </a:solidFill>
              </a:rPr>
              <a:t>0</a:t>
            </a:r>
            <a:r>
              <a:rPr kumimoji="1" lang="ja-JP" altLang="en-US" sz="1200" dirty="0">
                <a:solidFill>
                  <a:schemeClr val="tx1"/>
                </a:solidFill>
              </a:rPr>
              <a:t>でなければ</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rPr>
              <a:t>}</a:t>
            </a:r>
            <a:r>
              <a:rPr lang="ja-JP" altLang="en-US" sz="1200" dirty="0">
                <a:solidFill>
                  <a:schemeClr val="tx1"/>
                </a:solidFill>
              </a:rPr>
              <a:t>内の文を実行</a:t>
            </a:r>
            <a:endParaRPr lang="en-US" altLang="ja-JP" sz="1200" dirty="0">
              <a:solidFill>
                <a:schemeClr val="tx1"/>
              </a:solidFill>
            </a:endParaRPr>
          </a:p>
          <a:p>
            <a:r>
              <a:rPr lang="en-US" altLang="ja-JP" sz="1600" dirty="0"/>
              <a:t>{ }</a:t>
            </a:r>
            <a:r>
              <a:rPr lang="ja-JP" altLang="en-US" sz="1600" dirty="0"/>
              <a:t>内は第四話でやった通り</a:t>
            </a:r>
            <a:r>
              <a:rPr lang="en-US" altLang="ja-JP" sz="1600" dirty="0"/>
              <a:t>(if</a:t>
            </a:r>
            <a:r>
              <a:rPr lang="ja-JP" altLang="en-US" sz="1600" dirty="0"/>
              <a:t>文</a:t>
            </a:r>
            <a:r>
              <a:rPr lang="en-US" altLang="ja-JP" sz="1600" dirty="0"/>
              <a:t>)</a:t>
            </a:r>
          </a:p>
          <a:p>
            <a:endParaRPr lang="en-US" altLang="ja-JP" sz="1600" dirty="0"/>
          </a:p>
          <a:p>
            <a:r>
              <a:rPr lang="en-US" altLang="ja-JP" sz="1600" dirty="0"/>
              <a:t>x</a:t>
            </a:r>
            <a:r>
              <a:rPr lang="ja-JP" altLang="en-US" sz="1600" dirty="0"/>
              <a:t>が</a:t>
            </a:r>
            <a:r>
              <a:rPr lang="en-US" altLang="ja-JP" sz="1600" dirty="0"/>
              <a:t>0</a:t>
            </a:r>
            <a:r>
              <a:rPr lang="ja-JP" altLang="en-US" sz="1600" dirty="0"/>
              <a:t>になった </a:t>
            </a:r>
            <a:r>
              <a:rPr lang="en-US" altLang="ja-JP" sz="1600" dirty="0"/>
              <a:t>(</a:t>
            </a:r>
            <a:r>
              <a:rPr lang="en-US" altLang="ja-JP" sz="1600" dirty="0">
                <a:solidFill>
                  <a:srgbClr val="FF0000"/>
                </a:solidFill>
              </a:rPr>
              <a:t>x == 0</a:t>
            </a:r>
            <a:r>
              <a:rPr lang="en-US" altLang="ja-JP" sz="1600" dirty="0"/>
              <a:t>) </a:t>
            </a:r>
            <a:r>
              <a:rPr lang="ja-JP" altLang="en-US" sz="1600" dirty="0"/>
              <a:t>場合、</a:t>
            </a:r>
            <a:br>
              <a:rPr lang="en-US" altLang="ja-JP" sz="1600" dirty="0"/>
            </a:br>
            <a:r>
              <a:rPr lang="en-US" altLang="ja-JP" sz="1600" dirty="0"/>
              <a:t>wh</a:t>
            </a:r>
            <a:r>
              <a:rPr lang="en-US" altLang="ja-JP" sz="1600" dirty="0">
                <a:solidFill>
                  <a:schemeClr val="tx1"/>
                </a:solidFill>
              </a:rPr>
              <a:t>ile(</a:t>
            </a:r>
            <a:r>
              <a:rPr lang="en-US" altLang="ja-JP" sz="1600" b="1" dirty="0">
                <a:solidFill>
                  <a:srgbClr val="FF0000"/>
                </a:solidFill>
              </a:rPr>
              <a:t>x != 0</a:t>
            </a:r>
            <a:r>
              <a:rPr lang="en-US" altLang="ja-JP" sz="1600" dirty="0">
                <a:solidFill>
                  <a:schemeClr val="tx1"/>
                </a:solidFill>
              </a:rPr>
              <a:t>){</a:t>
            </a:r>
            <a:r>
              <a:rPr lang="ja-JP" altLang="en-US" sz="1600" dirty="0"/>
              <a:t> の部分の条件を満たさなくなるため、</a:t>
            </a:r>
            <a:r>
              <a:rPr lang="en-US" altLang="ja-JP" sz="1600" dirty="0"/>
              <a:t>while</a:t>
            </a:r>
            <a:r>
              <a:rPr lang="ja-JP" altLang="en-US" sz="1600" dirty="0"/>
              <a:t>文は終わり、次の</a:t>
            </a:r>
            <a:br>
              <a:rPr lang="en-US" altLang="ja-JP" sz="1600" dirty="0">
                <a:solidFill>
                  <a:srgbClr val="FF0000"/>
                </a:solidFill>
              </a:rPr>
            </a:br>
            <a:r>
              <a:rPr lang="en-US" altLang="ja-JP" sz="1600" dirty="0" err="1">
                <a:solidFill>
                  <a:srgbClr val="FF0000"/>
                </a:solidFill>
              </a:rPr>
              <a:t>printf</a:t>
            </a:r>
            <a:r>
              <a:rPr lang="en-US" altLang="ja-JP" sz="1600" dirty="0">
                <a:solidFill>
                  <a:srgbClr val="FF0000"/>
                </a:solidFill>
              </a:rPr>
              <a:t>(“</a:t>
            </a:r>
            <a:r>
              <a:rPr lang="ja-JP" altLang="en-US" sz="1600" dirty="0">
                <a:solidFill>
                  <a:srgbClr val="FF0000"/>
                </a:solidFill>
              </a:rPr>
              <a:t>そう、オンリーワンが大切よ。</a:t>
            </a:r>
            <a:r>
              <a:rPr lang="en-US" altLang="ja-JP" sz="1600" dirty="0">
                <a:solidFill>
                  <a:srgbClr val="FF0000"/>
                </a:solidFill>
              </a:rPr>
              <a:t>\n”);</a:t>
            </a:r>
            <a:br>
              <a:rPr lang="en-US" altLang="ja-JP" sz="1600" dirty="0"/>
            </a:br>
            <a:r>
              <a:rPr lang="ja-JP" altLang="en-US" sz="1600" dirty="0"/>
              <a:t>が実行される。</a:t>
            </a:r>
            <a:endParaRPr lang="en-US" altLang="ja-JP" sz="1600" dirty="0"/>
          </a:p>
        </p:txBody>
      </p:sp>
      <p:sp>
        <p:nvSpPr>
          <p:cNvPr id="4" name="コンテンツ プレースホルダー 3"/>
          <p:cNvSpPr>
            <a:spLocks noGrp="1"/>
          </p:cNvSpPr>
          <p:nvPr>
            <p:ph sz="half" idx="2"/>
          </p:nvPr>
        </p:nvSpPr>
        <p:spPr>
          <a:xfrm>
            <a:off x="6188417" y="2228003"/>
            <a:ext cx="5422392" cy="4629997"/>
          </a:xfrm>
        </p:spPr>
        <p:txBody>
          <a:bodyPr>
            <a:normAutofit fontScale="77500" lnSpcReduction="20000"/>
          </a:bodyPr>
          <a:lstStyle/>
          <a:p>
            <a:pPr marL="0" indent="0">
              <a:buNone/>
            </a:pPr>
            <a:r>
              <a:rPr kumimoji="1" lang="en-US" altLang="ja-JP" dirty="0"/>
              <a:t>#include&lt;</a:t>
            </a:r>
            <a:r>
              <a:rPr kumimoji="1" lang="en-US" altLang="ja-JP" dirty="0" err="1"/>
              <a:t>stdio.h</a:t>
            </a:r>
            <a:r>
              <a:rPr kumimoji="1" lang="en-US" altLang="ja-JP" dirty="0"/>
              <a:t>&gt;</a:t>
            </a:r>
          </a:p>
          <a:p>
            <a:pPr marL="0" indent="0">
              <a:buNone/>
            </a:pPr>
            <a:r>
              <a:rPr kumimoji="1" lang="en-US" altLang="ja-JP" dirty="0" err="1"/>
              <a:t>i</a:t>
            </a:r>
            <a:r>
              <a:rPr lang="en-US" altLang="ja-JP" dirty="0" err="1"/>
              <a:t>nt</a:t>
            </a:r>
            <a:r>
              <a:rPr lang="en-US" altLang="ja-JP" dirty="0"/>
              <a:t> main(void){</a:t>
            </a:r>
          </a:p>
          <a:p>
            <a:pPr marL="0" indent="0">
              <a:buNone/>
            </a:pPr>
            <a:r>
              <a:rPr kumimoji="1" lang="en-US" altLang="ja-JP" dirty="0"/>
              <a:t>	</a:t>
            </a:r>
            <a:r>
              <a:rPr kumimoji="1" lang="en-US" altLang="ja-JP" dirty="0" err="1">
                <a:solidFill>
                  <a:srgbClr val="FF0000"/>
                </a:solidFill>
              </a:rPr>
              <a:t>int</a:t>
            </a:r>
            <a:r>
              <a:rPr kumimoji="1" lang="en-US" altLang="ja-JP" dirty="0">
                <a:solidFill>
                  <a:srgbClr val="FF0000"/>
                </a:solidFill>
              </a:rPr>
              <a:t> </a:t>
            </a:r>
            <a:r>
              <a:rPr lang="en-US" altLang="ja-JP" dirty="0">
                <a:solidFill>
                  <a:srgbClr val="FF0000"/>
                </a:solidFill>
              </a:rPr>
              <a:t>x=-1; </a:t>
            </a:r>
            <a:r>
              <a:rPr lang="en-US" altLang="ja-JP" dirty="0">
                <a:solidFill>
                  <a:schemeClr val="tx1"/>
                </a:solidFill>
              </a:rPr>
              <a:t>// </a:t>
            </a:r>
            <a:r>
              <a:rPr lang="ja-JP" altLang="en-US" dirty="0">
                <a:solidFill>
                  <a:schemeClr val="tx1"/>
                </a:solidFill>
              </a:rPr>
              <a:t>初期値を一定に</a:t>
            </a:r>
            <a:endParaRPr lang="en-US" altLang="ja-JP" dirty="0">
              <a:solidFill>
                <a:schemeClr val="tx1"/>
              </a:solidFill>
            </a:endParaRPr>
          </a:p>
          <a:p>
            <a:pPr marL="0" indent="0">
              <a:buNone/>
            </a:pPr>
            <a:r>
              <a:rPr lang="en-US" altLang="ja-JP" dirty="0">
                <a:solidFill>
                  <a:srgbClr val="FF0000"/>
                </a:solidFill>
              </a:rPr>
              <a:t>	while(x != 0)</a:t>
            </a:r>
            <a:r>
              <a:rPr lang="en-US" altLang="ja-JP" b="1" dirty="0">
                <a:solidFill>
                  <a:srgbClr val="FF0000"/>
                </a:solidFill>
              </a:rPr>
              <a:t>{</a:t>
            </a:r>
            <a:r>
              <a:rPr lang="ja-JP" altLang="en-US" dirty="0">
                <a:solidFill>
                  <a:srgbClr val="FF0000"/>
                </a:solidFill>
              </a:rPr>
              <a:t> </a:t>
            </a:r>
            <a:r>
              <a:rPr lang="en-US" altLang="ja-JP" dirty="0">
                <a:solidFill>
                  <a:schemeClr val="tx1"/>
                </a:solidFill>
              </a:rPr>
              <a:t>// 0</a:t>
            </a:r>
            <a:r>
              <a:rPr lang="ja-JP" altLang="en-US" dirty="0">
                <a:solidFill>
                  <a:schemeClr val="tx1"/>
                </a:solidFill>
              </a:rPr>
              <a:t>でない場合</a:t>
            </a:r>
            <a:endParaRPr lang="en-US" altLang="ja-JP" dirty="0">
              <a:solidFill>
                <a:schemeClr val="tx1"/>
              </a:solidFill>
            </a:endParaRPr>
          </a:p>
          <a:p>
            <a:pPr marL="0" indent="0">
              <a:buNone/>
            </a:pPr>
            <a:r>
              <a:rPr lang="en-US" altLang="ja-JP" dirty="0">
                <a:solidFill>
                  <a:srgbClr val="FF0000"/>
                </a:solidFill>
              </a:rPr>
              <a:t>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あなたは何番になりたいの？</a:t>
            </a:r>
            <a:r>
              <a:rPr lang="en-US" altLang="ja-JP" dirty="0">
                <a:solidFill>
                  <a:srgbClr val="FF0000"/>
                </a:solidFill>
              </a:rPr>
              <a:t>\n”);</a:t>
            </a:r>
          </a:p>
          <a:p>
            <a:pPr marL="0" indent="0">
              <a:buNone/>
            </a:pPr>
            <a:r>
              <a:rPr lang="en-US" altLang="ja-JP" dirty="0">
                <a:solidFill>
                  <a:srgbClr val="FF0000"/>
                </a:solidFill>
              </a:rPr>
              <a:t>		</a:t>
            </a:r>
            <a:r>
              <a:rPr lang="en-US" altLang="ja-JP" dirty="0" err="1">
                <a:solidFill>
                  <a:srgbClr val="FF0000"/>
                </a:solidFill>
              </a:rPr>
              <a:t>scanf</a:t>
            </a:r>
            <a:r>
              <a:rPr lang="en-US" altLang="ja-JP" dirty="0">
                <a:solidFill>
                  <a:srgbClr val="FF0000"/>
                </a:solidFill>
              </a:rPr>
              <a:t>(“%d”, &amp;x);</a:t>
            </a:r>
          </a:p>
          <a:p>
            <a:pPr marL="0" indent="0">
              <a:buNone/>
            </a:pPr>
            <a:r>
              <a:rPr lang="en-US" altLang="ja-JP" dirty="0">
                <a:solidFill>
                  <a:srgbClr val="FF0000"/>
                </a:solidFill>
              </a:rPr>
              <a:t>		if(x == 1) </a:t>
            </a:r>
            <a:r>
              <a:rPr lang="en-US" altLang="ja-JP" dirty="0" err="1">
                <a:solidFill>
                  <a:srgbClr val="FF0000"/>
                </a:solidFill>
              </a:rPr>
              <a:t>printf</a:t>
            </a:r>
            <a:r>
              <a:rPr lang="en-US" altLang="ja-JP" dirty="0">
                <a:solidFill>
                  <a:srgbClr val="FF0000"/>
                </a:solidFill>
              </a:rPr>
              <a:t>(“2</a:t>
            </a:r>
            <a:r>
              <a:rPr lang="ja-JP" altLang="en-US" dirty="0">
                <a:solidFill>
                  <a:srgbClr val="FF0000"/>
                </a:solidFill>
              </a:rPr>
              <a:t>番じゃダメなんですか？</a:t>
            </a:r>
            <a:r>
              <a:rPr lang="en-US" altLang="ja-JP" dirty="0">
                <a:solidFill>
                  <a:srgbClr val="FF0000"/>
                </a:solidFill>
              </a:rPr>
              <a:t>\n”);</a:t>
            </a:r>
          </a:p>
          <a:p>
            <a:pPr marL="0" indent="0">
              <a:buNone/>
            </a:pPr>
            <a:r>
              <a:rPr lang="en-US" altLang="ja-JP" dirty="0">
                <a:solidFill>
                  <a:srgbClr val="FF0000"/>
                </a:solidFill>
              </a:rPr>
              <a:t>		else if(x == 2) </a:t>
            </a:r>
            <a:r>
              <a:rPr lang="en-US" altLang="ja-JP" dirty="0" err="1">
                <a:solidFill>
                  <a:srgbClr val="FF0000"/>
                </a:solidFill>
              </a:rPr>
              <a:t>printf</a:t>
            </a:r>
            <a:r>
              <a:rPr lang="en-US" altLang="ja-JP" dirty="0">
                <a:solidFill>
                  <a:srgbClr val="FF0000"/>
                </a:solidFill>
              </a:rPr>
              <a:t>(“1</a:t>
            </a:r>
            <a:r>
              <a:rPr lang="ja-JP" altLang="en-US" dirty="0">
                <a:solidFill>
                  <a:srgbClr val="FF0000"/>
                </a:solidFill>
              </a:rPr>
              <a:t>番になりたくないの？</a:t>
            </a:r>
            <a:r>
              <a:rPr lang="en-US" altLang="ja-JP" dirty="0">
                <a:solidFill>
                  <a:srgbClr val="FF0000"/>
                </a:solidFill>
              </a:rPr>
              <a:t>\n”);</a:t>
            </a:r>
          </a:p>
          <a:p>
            <a:pPr marL="0" indent="0">
              <a:buNone/>
            </a:pPr>
            <a:r>
              <a:rPr lang="en-US" altLang="ja-JP" dirty="0">
                <a:solidFill>
                  <a:srgbClr val="FF0000"/>
                </a:solidFill>
              </a:rPr>
              <a:t>		else if(x == 3)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表彰台で一番低い所なの？</a:t>
            </a:r>
            <a:r>
              <a:rPr lang="en-US" altLang="ja-JP" dirty="0">
                <a:solidFill>
                  <a:srgbClr val="FF0000"/>
                </a:solidFill>
              </a:rPr>
              <a:t>\n”);</a:t>
            </a:r>
          </a:p>
          <a:p>
            <a:pPr marL="0" indent="0">
              <a:buNone/>
            </a:pPr>
            <a:r>
              <a:rPr lang="en-US" altLang="ja-JP" dirty="0">
                <a:solidFill>
                  <a:srgbClr val="FF0000"/>
                </a:solidFill>
              </a:rPr>
              <a:t>		else if(x &gt; 3)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表彰台にすら上らないの？</a:t>
            </a:r>
            <a:r>
              <a:rPr lang="en-US" altLang="ja-JP" dirty="0">
                <a:solidFill>
                  <a:srgbClr val="FF0000"/>
                </a:solidFill>
              </a:rPr>
              <a:t>\n”);</a:t>
            </a:r>
          </a:p>
          <a:p>
            <a:pPr marL="0" indent="0">
              <a:buNone/>
            </a:pPr>
            <a:r>
              <a:rPr lang="en-US" altLang="ja-JP" dirty="0">
                <a:solidFill>
                  <a:srgbClr val="FF0000"/>
                </a:solidFill>
              </a:rPr>
              <a:t>	</a:t>
            </a:r>
            <a:r>
              <a:rPr lang="en-US" altLang="ja-JP" b="1" dirty="0">
                <a:solidFill>
                  <a:srgbClr val="FF0000"/>
                </a:solidFill>
              </a:rPr>
              <a:t>}</a:t>
            </a:r>
          </a:p>
          <a:p>
            <a:pPr marL="0" indent="0">
              <a:buNone/>
            </a:pPr>
            <a:r>
              <a:rPr lang="en-US" altLang="ja-JP" dirty="0">
                <a:solidFill>
                  <a:srgbClr val="FF0000"/>
                </a:solidFill>
              </a:rPr>
              <a:t>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そう、オンリーワンが大切よ。</a:t>
            </a:r>
            <a:r>
              <a:rPr lang="en-US" altLang="ja-JP" dirty="0">
                <a:solidFill>
                  <a:srgbClr val="FF0000"/>
                </a:solidFill>
              </a:rPr>
              <a:t>\n”);</a:t>
            </a:r>
          </a:p>
          <a:p>
            <a:pPr marL="0" indent="0">
              <a:buNone/>
            </a:pPr>
            <a:r>
              <a:rPr kumimoji="1" lang="en-US" altLang="ja-JP" dirty="0"/>
              <a:t>	</a:t>
            </a:r>
            <a:r>
              <a:rPr kumimoji="1" lang="en-US" altLang="ja-JP" dirty="0" err="1"/>
              <a:t>scanf</a:t>
            </a:r>
            <a:r>
              <a:rPr kumimoji="1" lang="en-US" altLang="ja-JP" dirty="0"/>
              <a:t>(“%d”, &amp;x);</a:t>
            </a:r>
          </a:p>
          <a:p>
            <a:pPr marL="0" indent="0">
              <a:buNone/>
            </a:pPr>
            <a:r>
              <a:rPr lang="en-US" altLang="ja-JP" dirty="0"/>
              <a:t>	return 0;</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3423252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第七話</a:t>
            </a:r>
            <a:r>
              <a:rPr lang="en-US" altLang="ja-JP" dirty="0"/>
              <a:t>『</a:t>
            </a:r>
            <a:r>
              <a:rPr lang="ja-JP" altLang="en-US" dirty="0"/>
              <a:t>真と嘘</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Autofit/>
          </a:bodyPr>
          <a:lstStyle/>
          <a:p>
            <a:r>
              <a:rPr lang="ja-JP" altLang="en-US" sz="1600" dirty="0"/>
              <a:t>ここで、 </a:t>
            </a:r>
            <a:r>
              <a:rPr lang="en-US" altLang="ja-JP" sz="1600" dirty="0"/>
              <a:t>if, for, while</a:t>
            </a:r>
            <a:r>
              <a:rPr lang="ja-JP" altLang="en-US" sz="1600" dirty="0" err="1"/>
              <a:t>に共</a:t>
            </a:r>
            <a:r>
              <a:rPr lang="ja-JP" altLang="en-US" sz="1600" dirty="0"/>
              <a:t>通する「条件式」について。</a:t>
            </a:r>
            <a:endParaRPr lang="en-US" altLang="ja-JP" sz="1600" dirty="0"/>
          </a:p>
          <a:p>
            <a:endParaRPr lang="en-US" altLang="ja-JP" sz="1600" dirty="0"/>
          </a:p>
          <a:p>
            <a:r>
              <a:rPr lang="ja-JP" altLang="en-US" sz="1600" dirty="0"/>
              <a:t>条件式 </a:t>
            </a:r>
            <a:r>
              <a:rPr lang="en-US" altLang="ja-JP" sz="1600" dirty="0"/>
              <a:t>… </a:t>
            </a:r>
            <a:r>
              <a:rPr lang="ja-JP" altLang="en-US" sz="1600" dirty="0"/>
              <a:t>指定された要素が定められた範囲にあるか</a:t>
            </a:r>
            <a:endParaRPr lang="en-US" altLang="ja-JP" sz="1600" dirty="0"/>
          </a:p>
          <a:p>
            <a:r>
              <a:rPr lang="en-US" altLang="ja-JP" sz="1600" dirty="0"/>
              <a:t>( ) </a:t>
            </a:r>
            <a:r>
              <a:rPr lang="ja-JP" altLang="en-US" sz="1600" dirty="0"/>
              <a:t>内の条件を判定して、</a:t>
            </a:r>
            <a:endParaRPr lang="en-US" altLang="ja-JP" sz="1600" dirty="0"/>
          </a:p>
          <a:p>
            <a:pPr lvl="1"/>
            <a:r>
              <a:rPr lang="ja-JP" altLang="en-US" sz="1400" dirty="0"/>
              <a:t>条件を満たしていれば</a:t>
            </a:r>
            <a:r>
              <a:rPr lang="en-US" altLang="ja-JP" sz="1400" dirty="0"/>
              <a:t>(</a:t>
            </a:r>
            <a:r>
              <a:rPr lang="en-US" altLang="ja-JP" sz="1400" dirty="0">
                <a:solidFill>
                  <a:srgbClr val="FF0000"/>
                </a:solidFill>
              </a:rPr>
              <a:t>true</a:t>
            </a:r>
            <a:r>
              <a:rPr lang="en-US" altLang="ja-JP" sz="1400" dirty="0"/>
              <a:t>) …</a:t>
            </a:r>
            <a:r>
              <a:rPr lang="ja-JP" altLang="en-US" sz="1400" dirty="0"/>
              <a:t> </a:t>
            </a:r>
            <a:r>
              <a:rPr lang="en-US" altLang="ja-JP" sz="1400" dirty="0"/>
              <a:t>{ } </a:t>
            </a:r>
            <a:r>
              <a:rPr lang="ja-JP" altLang="en-US" sz="1400" dirty="0"/>
              <a:t>内の処理を実行</a:t>
            </a:r>
            <a:endParaRPr lang="en-US" altLang="ja-JP" sz="1400" dirty="0"/>
          </a:p>
          <a:p>
            <a:pPr lvl="1"/>
            <a:r>
              <a:rPr lang="ja-JP" altLang="en-US" sz="1400" dirty="0"/>
              <a:t>条件を満たしていなければ</a:t>
            </a:r>
            <a:r>
              <a:rPr lang="en-US" altLang="ja-JP" sz="1400" dirty="0"/>
              <a:t>(</a:t>
            </a:r>
            <a:r>
              <a:rPr lang="en-US" altLang="ja-JP" sz="1400" dirty="0">
                <a:solidFill>
                  <a:srgbClr val="FF0000"/>
                </a:solidFill>
              </a:rPr>
              <a:t>false</a:t>
            </a:r>
            <a:r>
              <a:rPr lang="en-US" altLang="ja-JP" sz="1400" dirty="0"/>
              <a:t>)</a:t>
            </a:r>
            <a:r>
              <a:rPr lang="ja-JP" altLang="en-US" sz="1400" dirty="0"/>
              <a:t> </a:t>
            </a:r>
            <a:r>
              <a:rPr lang="en-US" altLang="ja-JP" sz="1400" dirty="0"/>
              <a:t>… { } </a:t>
            </a:r>
            <a:r>
              <a:rPr lang="ja-JP" altLang="en-US" sz="1400" dirty="0"/>
              <a:t>を実行せずに下へ</a:t>
            </a:r>
            <a:endParaRPr lang="en-US" altLang="ja-JP" sz="1400" dirty="0"/>
          </a:p>
          <a:p>
            <a:pPr lvl="1"/>
            <a:endParaRPr lang="en-US" altLang="ja-JP" sz="1400" dirty="0"/>
          </a:p>
          <a:p>
            <a:r>
              <a:rPr lang="ja-JP" altLang="en-US" dirty="0"/>
              <a:t>変数の型に、本当</a:t>
            </a:r>
            <a:r>
              <a:rPr lang="en-US" altLang="ja-JP" dirty="0"/>
              <a:t>(</a:t>
            </a:r>
            <a:r>
              <a:rPr lang="en-US" altLang="ja-JP" dirty="0">
                <a:solidFill>
                  <a:srgbClr val="FF0000"/>
                </a:solidFill>
              </a:rPr>
              <a:t>true</a:t>
            </a:r>
            <a:r>
              <a:rPr lang="en-US" altLang="ja-JP" dirty="0"/>
              <a:t>)</a:t>
            </a:r>
            <a:r>
              <a:rPr lang="ja-JP" altLang="en-US" dirty="0"/>
              <a:t>か嘘</a:t>
            </a:r>
            <a:r>
              <a:rPr lang="en-US" altLang="ja-JP" dirty="0"/>
              <a:t>(</a:t>
            </a:r>
            <a:r>
              <a:rPr lang="en-US" altLang="ja-JP" dirty="0">
                <a:solidFill>
                  <a:srgbClr val="FF0000"/>
                </a:solidFill>
              </a:rPr>
              <a:t>false</a:t>
            </a:r>
            <a:r>
              <a:rPr lang="en-US" altLang="ja-JP" dirty="0"/>
              <a:t>)</a:t>
            </a:r>
            <a:r>
              <a:rPr lang="ja-JP" altLang="en-US" dirty="0"/>
              <a:t>かを、</a:t>
            </a:r>
            <a:br>
              <a:rPr lang="en-US" altLang="ja-JP" dirty="0"/>
            </a:br>
            <a:r>
              <a:rPr lang="ja-JP" altLang="en-US" dirty="0"/>
              <a:t>データ値として保有する</a:t>
            </a:r>
            <a:r>
              <a:rPr lang="en-US" altLang="ja-JP" dirty="0"/>
              <a:t>bool</a:t>
            </a:r>
            <a:r>
              <a:rPr lang="ja-JP" altLang="en-US" dirty="0"/>
              <a:t>型というのがある。</a:t>
            </a:r>
            <a:endParaRPr lang="en-US" altLang="ja-JP" dirty="0"/>
          </a:p>
          <a:p>
            <a:pPr lvl="1"/>
            <a:r>
              <a:rPr lang="ja-JP" altLang="en-US" dirty="0"/>
              <a:t>当然、</a:t>
            </a:r>
            <a:r>
              <a:rPr lang="en-US" altLang="ja-JP" dirty="0"/>
              <a:t>C</a:t>
            </a:r>
            <a:r>
              <a:rPr lang="ja-JP" altLang="en-US" dirty="0"/>
              <a:t>言語にはありませぇん！！！</a:t>
            </a:r>
            <a:r>
              <a:rPr lang="en-US" altLang="ja-JP" dirty="0"/>
              <a:t>(</a:t>
            </a:r>
            <a:r>
              <a:rPr lang="ja-JP" altLang="en-US" dirty="0"/>
              <a:t>○保方風</a:t>
            </a:r>
            <a:r>
              <a:rPr lang="en-US" altLang="ja-JP" dirty="0"/>
              <a:t>)</a:t>
            </a:r>
          </a:p>
          <a:p>
            <a:pPr lvl="2"/>
            <a:r>
              <a:rPr lang="en-US" altLang="ja-JP" dirty="0" err="1"/>
              <a:t>stdbool.h</a:t>
            </a:r>
            <a:r>
              <a:rPr lang="en-US" altLang="ja-JP" dirty="0"/>
              <a:t> </a:t>
            </a:r>
            <a:r>
              <a:rPr lang="ja-JP" altLang="en-US" dirty="0"/>
              <a:t>か </a:t>
            </a:r>
            <a:r>
              <a:rPr lang="en-US" altLang="ja-JP" dirty="0" err="1"/>
              <a:t>windows.h</a:t>
            </a:r>
            <a:r>
              <a:rPr lang="en-US" altLang="ja-JP" dirty="0"/>
              <a:t>(</a:t>
            </a:r>
            <a:r>
              <a:rPr lang="ja-JP" altLang="en-US" dirty="0"/>
              <a:t>窓のみ</a:t>
            </a:r>
            <a:r>
              <a:rPr lang="en-US" altLang="ja-JP" dirty="0"/>
              <a:t>) </a:t>
            </a:r>
            <a:r>
              <a:rPr lang="ja-JP" altLang="en-US" dirty="0"/>
              <a:t>を導入すると使えるよ。</a:t>
            </a:r>
            <a:endParaRPr lang="en-US" altLang="ja-JP" dirty="0"/>
          </a:p>
          <a:p>
            <a:pPr lvl="3"/>
            <a:r>
              <a:rPr lang="ja-JP" altLang="en-US" dirty="0"/>
              <a:t>でも</a:t>
            </a:r>
            <a:r>
              <a:rPr lang="en-US" altLang="ja-JP" dirty="0"/>
              <a:t>C</a:t>
            </a:r>
            <a:r>
              <a:rPr lang="ja-JP" altLang="en-US" dirty="0"/>
              <a:t>言語じゃ有用性低いから無くても平気。</a:t>
            </a:r>
            <a:endParaRPr lang="en-US" altLang="ja-JP" dirty="0"/>
          </a:p>
          <a:p>
            <a:pPr lvl="4"/>
            <a:r>
              <a:rPr lang="en-US" altLang="ja-JP" sz="800" dirty="0"/>
              <a:t>(0, 1) </a:t>
            </a:r>
            <a:r>
              <a:rPr lang="ja-JP" altLang="en-US" sz="800" dirty="0"/>
              <a:t>の 整数値しか持たないくせにそれ以外の整数値代入できちゃうし。</a:t>
            </a:r>
            <a:endParaRPr lang="en-US" altLang="ja-JP" sz="800" dirty="0"/>
          </a:p>
        </p:txBody>
      </p:sp>
      <p:sp>
        <p:nvSpPr>
          <p:cNvPr id="4" name="コンテンツ プレースホルダー 3"/>
          <p:cNvSpPr>
            <a:spLocks noGrp="1"/>
          </p:cNvSpPr>
          <p:nvPr>
            <p:ph sz="half" idx="2"/>
          </p:nvPr>
        </p:nvSpPr>
        <p:spPr>
          <a:xfrm>
            <a:off x="6188417" y="2228003"/>
            <a:ext cx="5422392" cy="4629997"/>
          </a:xfrm>
        </p:spPr>
        <p:txBody>
          <a:bodyPr>
            <a:normAutofit lnSpcReduction="10000"/>
          </a:bodyPr>
          <a:lstStyle/>
          <a:p>
            <a:pPr marL="0" indent="0">
              <a:buNone/>
            </a:pPr>
            <a:r>
              <a:rPr lang="ja-JP" altLang="en-US" dirty="0">
                <a:solidFill>
                  <a:srgbClr val="00B0F0"/>
                </a:solidFill>
              </a:rPr>
              <a:t>↓条件式の例↓</a:t>
            </a:r>
            <a:r>
              <a:rPr lang="en-US" altLang="ja-JP" dirty="0"/>
              <a:t>	</a:t>
            </a:r>
          </a:p>
          <a:p>
            <a:pPr marL="0" indent="0">
              <a:buNone/>
            </a:pPr>
            <a:endParaRPr lang="en-US" altLang="ja-JP" dirty="0"/>
          </a:p>
          <a:p>
            <a:pPr marL="0" indent="0">
              <a:buNone/>
            </a:pPr>
            <a:r>
              <a:rPr lang="en-US" altLang="ja-JP" dirty="0"/>
              <a:t>	if(</a:t>
            </a:r>
            <a:r>
              <a:rPr lang="en-US" altLang="ja-JP" dirty="0">
                <a:solidFill>
                  <a:srgbClr val="FF0000"/>
                </a:solidFill>
              </a:rPr>
              <a:t>x == 0</a:t>
            </a:r>
            <a:r>
              <a:rPr lang="en-US" altLang="ja-JP" dirty="0"/>
              <a:t>){</a:t>
            </a:r>
          </a:p>
          <a:p>
            <a:pPr marL="0" indent="0">
              <a:buNone/>
            </a:pPr>
            <a:r>
              <a:rPr lang="en-US" altLang="ja-JP" dirty="0"/>
              <a:t>	}</a:t>
            </a:r>
            <a:r>
              <a:rPr lang="ja-JP" altLang="en-US" dirty="0"/>
              <a:t> </a:t>
            </a:r>
            <a:r>
              <a:rPr lang="en-US" altLang="ja-JP" dirty="0"/>
              <a:t>else if(</a:t>
            </a:r>
            <a:r>
              <a:rPr lang="en-US" altLang="ja-JP" dirty="0">
                <a:solidFill>
                  <a:srgbClr val="FF0000"/>
                </a:solidFill>
              </a:rPr>
              <a:t>x &gt; 0</a:t>
            </a:r>
            <a:r>
              <a:rPr lang="en-US" altLang="ja-JP" dirty="0"/>
              <a:t>){</a:t>
            </a:r>
          </a:p>
          <a:p>
            <a:pPr marL="0" indent="0">
              <a:buNone/>
            </a:pPr>
            <a:r>
              <a:rPr lang="en-US" altLang="ja-JP" dirty="0"/>
              <a:t>	} else {</a:t>
            </a:r>
          </a:p>
          <a:p>
            <a:pPr marL="0" indent="0">
              <a:buNone/>
            </a:pPr>
            <a:r>
              <a:rPr lang="en-US" altLang="ja-JP" dirty="0"/>
              <a:t>	}</a:t>
            </a:r>
          </a:p>
          <a:p>
            <a:pPr marL="0" indent="0">
              <a:buNone/>
            </a:pPr>
            <a:endParaRPr lang="en-US" altLang="ja-JP" dirty="0"/>
          </a:p>
          <a:p>
            <a:pPr marL="0" indent="0">
              <a:buNone/>
            </a:pPr>
            <a:r>
              <a:rPr lang="en-US" altLang="ja-JP" dirty="0"/>
              <a:t>	for(</a:t>
            </a:r>
            <a:r>
              <a:rPr lang="en-US" altLang="ja-JP" dirty="0" err="1"/>
              <a:t>i</a:t>
            </a:r>
            <a:r>
              <a:rPr lang="en-US" altLang="ja-JP" dirty="0"/>
              <a:t>=0; </a:t>
            </a:r>
            <a:r>
              <a:rPr lang="en-US" altLang="ja-JP" dirty="0" err="1">
                <a:solidFill>
                  <a:srgbClr val="FF0000"/>
                </a:solidFill>
              </a:rPr>
              <a:t>i</a:t>
            </a:r>
            <a:r>
              <a:rPr lang="en-US" altLang="ja-JP" dirty="0">
                <a:solidFill>
                  <a:srgbClr val="FF0000"/>
                </a:solidFill>
              </a:rPr>
              <a:t>&lt;10;</a:t>
            </a:r>
            <a:r>
              <a:rPr lang="en-US" altLang="ja-JP" dirty="0"/>
              <a:t> </a:t>
            </a:r>
            <a:r>
              <a:rPr lang="en-US" altLang="ja-JP" dirty="0" err="1"/>
              <a:t>i</a:t>
            </a:r>
            <a:r>
              <a:rPr lang="en-US" altLang="ja-JP" dirty="0"/>
              <a:t>++){</a:t>
            </a:r>
          </a:p>
          <a:p>
            <a:pPr marL="0" indent="0">
              <a:buNone/>
            </a:pPr>
            <a:r>
              <a:rPr lang="en-US" altLang="ja-JP" dirty="0"/>
              <a:t>	}</a:t>
            </a:r>
          </a:p>
          <a:p>
            <a:pPr marL="0" indent="0">
              <a:buNone/>
            </a:pPr>
            <a:endParaRPr lang="en-US" altLang="ja-JP" dirty="0"/>
          </a:p>
          <a:p>
            <a:pPr marL="0" indent="0">
              <a:buNone/>
            </a:pPr>
            <a:r>
              <a:rPr lang="en-US" altLang="ja-JP" dirty="0"/>
              <a:t>	while(</a:t>
            </a:r>
            <a:r>
              <a:rPr lang="en-US" altLang="ja-JP" dirty="0">
                <a:solidFill>
                  <a:srgbClr val="FF0000"/>
                </a:solidFill>
              </a:rPr>
              <a:t>x != 0</a:t>
            </a:r>
            <a:r>
              <a:rPr lang="en-US" altLang="ja-JP" dirty="0"/>
              <a:t>){</a:t>
            </a:r>
          </a:p>
          <a:p>
            <a:pPr marL="0" indent="0">
              <a:buNone/>
            </a:pPr>
            <a:r>
              <a:rPr lang="en-US" altLang="ja-JP" dirty="0"/>
              <a:t>	}</a:t>
            </a:r>
          </a:p>
        </p:txBody>
      </p:sp>
    </p:spTree>
    <p:extLst>
      <p:ext uri="{BB962C8B-B14F-4D97-AF65-F5344CB8AC3E}">
        <p14:creationId xmlns:p14="http://schemas.microsoft.com/office/powerpoint/2010/main" val="80809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第八話</a:t>
            </a:r>
            <a:r>
              <a:rPr lang="en-US" altLang="ja-JP" dirty="0"/>
              <a:t>『</a:t>
            </a:r>
            <a:r>
              <a:rPr lang="ja-JP" altLang="en-US" dirty="0"/>
              <a:t>魔法の呪文のその意味は</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Autofit/>
          </a:bodyPr>
          <a:lstStyle/>
          <a:p>
            <a:r>
              <a:rPr lang="ja-JP" altLang="en-US" sz="800" dirty="0"/>
              <a:t>魔法の呪文と言ったな。あれは嘘だ。</a:t>
            </a:r>
            <a:endParaRPr lang="en-US" altLang="ja-JP" sz="800" dirty="0"/>
          </a:p>
          <a:p>
            <a:r>
              <a:rPr lang="en-US" altLang="ja-JP" sz="1600" dirty="0"/>
              <a:t>include … </a:t>
            </a:r>
            <a:r>
              <a:rPr lang="ja-JP" altLang="en-US" sz="1600" dirty="0"/>
              <a:t>導入</a:t>
            </a:r>
            <a:endParaRPr lang="en-US" altLang="ja-JP" sz="1600" dirty="0"/>
          </a:p>
          <a:p>
            <a:pPr lvl="1"/>
            <a:r>
              <a:rPr lang="ja-JP" altLang="en-US" sz="1400" dirty="0"/>
              <a:t>導入？何を？</a:t>
            </a:r>
            <a:endParaRPr lang="en-US" altLang="ja-JP" sz="1400" dirty="0"/>
          </a:p>
          <a:p>
            <a:pPr lvl="1"/>
            <a:r>
              <a:rPr lang="en-US" altLang="ja-JP" sz="1400" dirty="0" err="1"/>
              <a:t>stdio.h</a:t>
            </a:r>
            <a:r>
              <a:rPr lang="en-US" altLang="ja-JP" sz="1400" dirty="0"/>
              <a:t> </a:t>
            </a:r>
            <a:r>
              <a:rPr lang="ja-JP" altLang="en-US" sz="1400" dirty="0"/>
              <a:t>を導入しています。</a:t>
            </a:r>
            <a:endParaRPr lang="en-US" altLang="ja-JP" sz="1400" dirty="0"/>
          </a:p>
          <a:p>
            <a:pPr lvl="2"/>
            <a:r>
              <a:rPr lang="en-US" altLang="ja-JP" dirty="0" err="1"/>
              <a:t>stdio.h</a:t>
            </a:r>
            <a:r>
              <a:rPr lang="en-US" altLang="ja-JP" dirty="0"/>
              <a:t> … </a:t>
            </a:r>
            <a:r>
              <a:rPr lang="en-US" altLang="ja-JP" dirty="0">
                <a:solidFill>
                  <a:srgbClr val="FF0000"/>
                </a:solidFill>
              </a:rPr>
              <a:t>st</a:t>
            </a:r>
            <a:r>
              <a:rPr lang="en-US" altLang="ja-JP" dirty="0"/>
              <a:t>an</a:t>
            </a:r>
            <a:r>
              <a:rPr lang="en-US" altLang="ja-JP" dirty="0">
                <a:solidFill>
                  <a:srgbClr val="FF0000"/>
                </a:solidFill>
              </a:rPr>
              <a:t>d</a:t>
            </a:r>
            <a:r>
              <a:rPr lang="en-US" altLang="ja-JP" dirty="0"/>
              <a:t>ard </a:t>
            </a:r>
            <a:r>
              <a:rPr lang="en-US" altLang="ja-JP" dirty="0">
                <a:solidFill>
                  <a:srgbClr val="FF0000"/>
                </a:solidFill>
              </a:rPr>
              <a:t>i</a:t>
            </a:r>
            <a:r>
              <a:rPr lang="en-US" altLang="ja-JP" dirty="0"/>
              <a:t>n </a:t>
            </a:r>
            <a:r>
              <a:rPr lang="en-US" altLang="ja-JP" dirty="0">
                <a:solidFill>
                  <a:srgbClr val="FF0000"/>
                </a:solidFill>
              </a:rPr>
              <a:t>o</a:t>
            </a:r>
            <a:r>
              <a:rPr lang="en-US" altLang="ja-JP" dirty="0"/>
              <a:t>ut </a:t>
            </a:r>
            <a:r>
              <a:rPr lang="en-US" altLang="ja-JP" dirty="0">
                <a:solidFill>
                  <a:srgbClr val="FF0000"/>
                </a:solidFill>
              </a:rPr>
              <a:t>h</a:t>
            </a:r>
            <a:r>
              <a:rPr lang="en-US" altLang="ja-JP" dirty="0"/>
              <a:t>eader file </a:t>
            </a:r>
            <a:r>
              <a:rPr lang="ja-JP" altLang="en-US" dirty="0"/>
              <a:t>のこと。</a:t>
            </a:r>
            <a:endParaRPr lang="en-US" altLang="ja-JP" dirty="0"/>
          </a:p>
          <a:p>
            <a:pPr lvl="3"/>
            <a:r>
              <a:rPr lang="ja-JP" altLang="en-US" dirty="0"/>
              <a:t>入出力に関連する命令が記述されているファイルである。</a:t>
            </a:r>
            <a:endParaRPr lang="en-US" altLang="ja-JP" dirty="0"/>
          </a:p>
          <a:p>
            <a:pPr lvl="3"/>
            <a:r>
              <a:rPr lang="ja-JP" altLang="en-US" dirty="0"/>
              <a:t>実は、</a:t>
            </a:r>
            <a:r>
              <a:rPr lang="en-US" altLang="ja-JP" dirty="0" err="1"/>
              <a:t>printf</a:t>
            </a:r>
            <a:r>
              <a:rPr lang="en-US" altLang="ja-JP" dirty="0"/>
              <a:t> </a:t>
            </a:r>
            <a:r>
              <a:rPr lang="ja-JP" altLang="en-US" dirty="0"/>
              <a:t>も </a:t>
            </a:r>
            <a:r>
              <a:rPr lang="en-US" altLang="ja-JP" dirty="0" err="1"/>
              <a:t>scanf</a:t>
            </a:r>
            <a:r>
              <a:rPr lang="en-US" altLang="ja-JP" dirty="0"/>
              <a:t> </a:t>
            </a:r>
            <a:r>
              <a:rPr lang="ja-JP" altLang="en-US" dirty="0"/>
              <a:t>もコンピュータ様は知らないのです。</a:t>
            </a:r>
            <a:endParaRPr lang="en-US" altLang="ja-JP" dirty="0"/>
          </a:p>
          <a:p>
            <a:pPr marL="321750" indent="-285750"/>
            <a:r>
              <a:rPr lang="ja-JP" altLang="en-US" dirty="0"/>
              <a:t>何故、ヘッダファイル</a:t>
            </a:r>
            <a:r>
              <a:rPr lang="en-US" altLang="ja-JP" dirty="0"/>
              <a:t>(.h)</a:t>
            </a:r>
            <a:r>
              <a:rPr lang="ja-JP" altLang="en-US" dirty="0"/>
              <a:t>を導入するのか？</a:t>
            </a:r>
            <a:endParaRPr lang="en-US" altLang="ja-JP" dirty="0"/>
          </a:p>
          <a:p>
            <a:pPr marL="645750" lvl="1" indent="-285750"/>
            <a:r>
              <a:rPr lang="ja-JP" altLang="en-US" dirty="0"/>
              <a:t>コンピュータ様は、本来は</a:t>
            </a:r>
            <a:r>
              <a:rPr lang="ja-JP" altLang="en-US" dirty="0">
                <a:solidFill>
                  <a:srgbClr val="FF0000"/>
                </a:solidFill>
              </a:rPr>
              <a:t>計算</a:t>
            </a:r>
            <a:r>
              <a:rPr lang="ja-JP" altLang="en-US" dirty="0"/>
              <a:t>を行うものです。</a:t>
            </a:r>
            <a:endParaRPr lang="en-US" altLang="ja-JP" dirty="0"/>
          </a:p>
          <a:p>
            <a:pPr marL="915750" lvl="2" indent="-285750"/>
            <a:r>
              <a:rPr lang="ja-JP" altLang="en-US" dirty="0">
                <a:solidFill>
                  <a:srgbClr val="FF0000"/>
                </a:solidFill>
              </a:rPr>
              <a:t>計算</a:t>
            </a:r>
            <a:r>
              <a:rPr lang="ja-JP" altLang="en-US" dirty="0"/>
              <a:t> </a:t>
            </a:r>
            <a:r>
              <a:rPr lang="en-US" altLang="ja-JP" dirty="0"/>
              <a:t>… </a:t>
            </a:r>
            <a:r>
              <a:rPr lang="ja-JP" altLang="en-US" dirty="0">
                <a:solidFill>
                  <a:srgbClr val="FF0000"/>
                </a:solidFill>
              </a:rPr>
              <a:t>四則演算</a:t>
            </a:r>
            <a:r>
              <a:rPr lang="ja-JP" altLang="en-US" dirty="0"/>
              <a:t>のこと。</a:t>
            </a:r>
            <a:r>
              <a:rPr lang="en-US" altLang="ja-JP" dirty="0"/>
              <a:t>(</a:t>
            </a:r>
            <a:r>
              <a:rPr lang="ja-JP" altLang="en-US" dirty="0"/>
              <a:t>実は足し算のみで</a:t>
            </a:r>
            <a:r>
              <a:rPr lang="ja-JP" altLang="en-US" dirty="0" err="1"/>
              <a:t>ごり</a:t>
            </a:r>
            <a:r>
              <a:rPr lang="ja-JP" altLang="en-US" dirty="0"/>
              <a:t>押し</a:t>
            </a:r>
            <a:r>
              <a:rPr lang="en-US" altLang="ja-JP" dirty="0"/>
              <a:t>)</a:t>
            </a:r>
          </a:p>
          <a:p>
            <a:pPr marL="645750" lvl="1" indent="-285750"/>
            <a:r>
              <a:rPr lang="ja-JP" altLang="en-US" dirty="0"/>
              <a:t>計算以外の処理は </a:t>
            </a:r>
            <a:r>
              <a:rPr lang="en-US" altLang="ja-JP" dirty="0">
                <a:solidFill>
                  <a:srgbClr val="FF0000"/>
                </a:solidFill>
              </a:rPr>
              <a:t>.h</a:t>
            </a:r>
            <a:r>
              <a:rPr lang="en-US" altLang="ja-JP" dirty="0"/>
              <a:t> </a:t>
            </a:r>
            <a:r>
              <a:rPr lang="ja-JP" altLang="en-US" dirty="0"/>
              <a:t>にやり方が書いてあります。</a:t>
            </a:r>
            <a:endParaRPr lang="en-US" altLang="ja-JP" dirty="0"/>
          </a:p>
          <a:p>
            <a:pPr marL="645750" lvl="1" indent="-285750"/>
            <a:endParaRPr lang="en-US" altLang="ja-JP" dirty="0"/>
          </a:p>
          <a:p>
            <a:pPr marL="321750" indent="-285750"/>
            <a:r>
              <a:rPr lang="ja-JP" altLang="en-US" dirty="0"/>
              <a:t>「コンピュータ様、</a:t>
            </a:r>
            <a:br>
              <a:rPr lang="en-US" altLang="ja-JP" dirty="0"/>
            </a:br>
            <a:r>
              <a:rPr lang="en-US" altLang="ja-JP" dirty="0"/>
              <a:t>	</a:t>
            </a:r>
            <a:r>
              <a:rPr lang="ja-JP" altLang="en-US" dirty="0"/>
              <a:t>先ずはこのファイルをお読み下さい。」</a:t>
            </a:r>
            <a:endParaRPr lang="en-US" altLang="ja-JP" dirty="0"/>
          </a:p>
        </p:txBody>
      </p:sp>
      <p:sp>
        <p:nvSpPr>
          <p:cNvPr id="4" name="コンテンツ プレースホルダー 3"/>
          <p:cNvSpPr>
            <a:spLocks noGrp="1"/>
          </p:cNvSpPr>
          <p:nvPr>
            <p:ph sz="half" idx="2"/>
          </p:nvPr>
        </p:nvSpPr>
        <p:spPr>
          <a:xfrm>
            <a:off x="6188417" y="2228003"/>
            <a:ext cx="5422392" cy="4629997"/>
          </a:xfrm>
        </p:spPr>
        <p:txBody>
          <a:bodyPr>
            <a:normAutofit/>
          </a:bodyPr>
          <a:lstStyle/>
          <a:p>
            <a:pPr marL="0" indent="0">
              <a:buNone/>
            </a:pPr>
            <a:r>
              <a:rPr kumimoji="1" lang="en-US" altLang="ja-JP" dirty="0">
                <a:solidFill>
                  <a:srgbClr val="FF0000"/>
                </a:solidFill>
              </a:rPr>
              <a:t>#include&lt;</a:t>
            </a:r>
            <a:r>
              <a:rPr kumimoji="1" lang="en-US" altLang="ja-JP" dirty="0" err="1">
                <a:solidFill>
                  <a:srgbClr val="FF0000"/>
                </a:solidFill>
              </a:rPr>
              <a:t>stdio.h</a:t>
            </a:r>
            <a:r>
              <a:rPr kumimoji="1" lang="en-US" altLang="ja-JP" dirty="0">
                <a:solidFill>
                  <a:srgbClr val="FF0000"/>
                </a:solidFill>
              </a:rPr>
              <a:t>&gt;</a:t>
            </a:r>
          </a:p>
          <a:p>
            <a:pPr marL="0" indent="0">
              <a:buNone/>
            </a:pPr>
            <a:endParaRPr kumimoji="1" lang="en-US" altLang="ja-JP" dirty="0"/>
          </a:p>
          <a:p>
            <a:pPr marL="0" indent="0">
              <a:buNone/>
            </a:pPr>
            <a:r>
              <a:rPr kumimoji="1" lang="en-US" altLang="ja-JP" dirty="0" err="1"/>
              <a:t>i</a:t>
            </a:r>
            <a:r>
              <a:rPr lang="en-US" altLang="ja-JP" dirty="0" err="1"/>
              <a:t>nt</a:t>
            </a:r>
            <a:r>
              <a:rPr lang="en-US" altLang="ja-JP" dirty="0"/>
              <a:t> main(void){</a:t>
            </a:r>
          </a:p>
          <a:p>
            <a:pPr marL="0" indent="0">
              <a:buNone/>
            </a:pPr>
            <a:r>
              <a:rPr kumimoji="1" lang="en-US" altLang="ja-JP" dirty="0"/>
              <a:t>	</a:t>
            </a:r>
            <a:r>
              <a:rPr kumimoji="1" lang="en-US" altLang="ja-JP" dirty="0" err="1"/>
              <a:t>int</a:t>
            </a:r>
            <a:r>
              <a:rPr kumimoji="1" lang="en-US" altLang="ja-JP" dirty="0"/>
              <a:t> x=0;</a:t>
            </a:r>
          </a:p>
          <a:p>
            <a:pPr marL="0" indent="0">
              <a:buNone/>
            </a:pPr>
            <a:endParaRPr kumimoji="1" lang="en-US" altLang="ja-JP" dirty="0"/>
          </a:p>
          <a:p>
            <a:pPr marL="0" indent="0">
              <a:buNone/>
            </a:pPr>
            <a:r>
              <a:rPr lang="en-US" altLang="ja-JP" dirty="0">
                <a:solidFill>
                  <a:srgbClr val="FF0000"/>
                </a:solidFill>
              </a:rPr>
              <a:t>	</a:t>
            </a:r>
            <a:r>
              <a:rPr lang="en-US" altLang="ja-JP" dirty="0" err="1">
                <a:solidFill>
                  <a:srgbClr val="FF0000"/>
                </a:solidFill>
              </a:rPr>
              <a:t>printf</a:t>
            </a:r>
            <a:r>
              <a:rPr lang="en-US" altLang="ja-JP" dirty="0">
                <a:solidFill>
                  <a:srgbClr val="FF0000"/>
                </a:solidFill>
              </a:rPr>
              <a:t>(“Hello, world!\n”);</a:t>
            </a:r>
            <a:r>
              <a:rPr kumimoji="1" lang="en-US" altLang="ja-JP" dirty="0">
                <a:solidFill>
                  <a:srgbClr val="FF0000"/>
                </a:solidFill>
              </a:rPr>
              <a:t>	</a:t>
            </a:r>
          </a:p>
          <a:p>
            <a:pPr marL="0" indent="0">
              <a:buNone/>
            </a:pPr>
            <a:endParaRPr kumimoji="1" lang="en-US" altLang="ja-JP" dirty="0">
              <a:solidFill>
                <a:srgbClr val="FF0000"/>
              </a:solidFill>
            </a:endParaRPr>
          </a:p>
          <a:p>
            <a:pPr marL="0" indent="0">
              <a:buNone/>
            </a:pPr>
            <a:r>
              <a:rPr kumimoji="1" lang="en-US" altLang="ja-JP" dirty="0">
                <a:solidFill>
                  <a:srgbClr val="FF0000"/>
                </a:solidFill>
              </a:rPr>
              <a:t>	</a:t>
            </a:r>
            <a:r>
              <a:rPr kumimoji="1" lang="en-US" altLang="ja-JP" dirty="0" err="1">
                <a:solidFill>
                  <a:srgbClr val="FF0000"/>
                </a:solidFill>
              </a:rPr>
              <a:t>scanf</a:t>
            </a:r>
            <a:r>
              <a:rPr kumimoji="1" lang="en-US" altLang="ja-JP" dirty="0">
                <a:solidFill>
                  <a:srgbClr val="FF0000"/>
                </a:solidFill>
              </a:rPr>
              <a:t>(“%d”, &amp;x);</a:t>
            </a:r>
          </a:p>
          <a:p>
            <a:pPr marL="0" indent="0">
              <a:buNone/>
            </a:pPr>
            <a:endParaRPr kumimoji="1" lang="en-US" altLang="ja-JP" dirty="0"/>
          </a:p>
          <a:p>
            <a:pPr marL="0" indent="0">
              <a:buNone/>
            </a:pPr>
            <a:r>
              <a:rPr lang="en-US" altLang="ja-JP" dirty="0"/>
              <a:t>	return 0;</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31694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なんや</a:t>
            </a:r>
            <a:r>
              <a:rPr kumimoji="1" lang="ja-JP" altLang="en-US" dirty="0" err="1"/>
              <a:t>ねん</a:t>
            </a:r>
            <a:r>
              <a:rPr kumimoji="1" lang="ja-JP" altLang="en-US" dirty="0"/>
              <a:t>このイオ○みたいなデザイン</a:t>
            </a:r>
          </a:p>
        </p:txBody>
      </p:sp>
      <p:sp>
        <p:nvSpPr>
          <p:cNvPr id="3" name="コンテンツ プレースホルダー 2"/>
          <p:cNvSpPr>
            <a:spLocks noGrp="1"/>
          </p:cNvSpPr>
          <p:nvPr>
            <p:ph idx="1"/>
          </p:nvPr>
        </p:nvSpPr>
        <p:spPr/>
        <p:txBody>
          <a:bodyPr/>
          <a:lstStyle/>
          <a:p>
            <a:r>
              <a:rPr kumimoji="1" lang="en-US" altLang="ja-JP" dirty="0"/>
              <a:t>Office</a:t>
            </a:r>
            <a:r>
              <a:rPr kumimoji="1" lang="ja-JP" altLang="en-US" dirty="0"/>
              <a:t>の</a:t>
            </a:r>
            <a:r>
              <a:rPr lang="ja-JP" altLang="en-US" dirty="0"/>
              <a:t>テンプレ</a:t>
            </a:r>
            <a:r>
              <a:rPr kumimoji="1" lang="ja-JP" altLang="en-US" dirty="0"/>
              <a:t>や。</a:t>
            </a:r>
            <a:endParaRPr kumimoji="1" lang="en-US" altLang="ja-JP" dirty="0"/>
          </a:p>
          <a:p>
            <a:r>
              <a:rPr lang="ja-JP" altLang="en-US" dirty="0"/>
              <a:t>基本的に発表用ではなく、各自で見るカンペみたいなスライド作ります。</a:t>
            </a:r>
            <a:r>
              <a:rPr lang="ja-JP" altLang="en-US" sz="600" dirty="0"/>
              <a:t>（高〇式メソッド）</a:t>
            </a:r>
            <a:endParaRPr lang="en-US" altLang="ja-JP" dirty="0"/>
          </a:p>
          <a:p>
            <a:pPr lvl="1"/>
            <a:r>
              <a:rPr lang="en-US" altLang="ja-JP" dirty="0"/>
              <a:t>Not</a:t>
            </a:r>
            <a:r>
              <a:rPr lang="ja-JP" altLang="en-US" dirty="0"/>
              <a:t> </a:t>
            </a:r>
            <a:r>
              <a:rPr lang="en-US" altLang="ja-JP" dirty="0"/>
              <a:t>Taka</a:t>
            </a:r>
            <a:r>
              <a:rPr lang="ja-JP" altLang="en-US" dirty="0"/>
              <a:t>○</a:t>
            </a:r>
            <a:r>
              <a:rPr lang="en-US" altLang="ja-JP" dirty="0"/>
              <a:t>a</a:t>
            </a:r>
            <a:r>
              <a:rPr lang="ja-JP" altLang="en-US" dirty="0"/>
              <a:t>○</a:t>
            </a:r>
            <a:r>
              <a:rPr lang="en-US" altLang="ja-JP" dirty="0"/>
              <a:t>a.</a:t>
            </a:r>
          </a:p>
          <a:p>
            <a:pPr lvl="1"/>
            <a:r>
              <a:rPr lang="en-US" altLang="ja-JP" dirty="0"/>
              <a:t>Not Akira.</a:t>
            </a:r>
          </a:p>
          <a:p>
            <a:r>
              <a:rPr lang="ja-JP" altLang="en-US" dirty="0"/>
              <a:t>教科書ではないので砕けた感じの文体で書いたりします。</a:t>
            </a:r>
            <a:endParaRPr lang="en-US" altLang="ja-JP" dirty="0"/>
          </a:p>
          <a:p>
            <a:r>
              <a:rPr kumimoji="1" lang="ja-JP" altLang="en-US" dirty="0"/>
              <a:t>よい（就職希望と進学志望の）子は（このスライドの手法を）真似しないでね。</a:t>
            </a:r>
            <a:endParaRPr kumimoji="1" lang="en-US" altLang="ja-JP" dirty="0"/>
          </a:p>
          <a:p>
            <a:r>
              <a:rPr lang="ja-JP" altLang="en-US" dirty="0"/>
              <a:t>我々の創造を手助けしてくださることに敬意を込めて「</a:t>
            </a:r>
            <a:r>
              <a:rPr lang="ja-JP" altLang="en-US" dirty="0">
                <a:solidFill>
                  <a:srgbClr val="FF0000"/>
                </a:solidFill>
              </a:rPr>
              <a:t>コンピュータ様</a:t>
            </a:r>
            <a:r>
              <a:rPr lang="ja-JP" altLang="en-US" dirty="0"/>
              <a:t>」と表記します。</a:t>
            </a:r>
            <a:endParaRPr kumimoji="1" lang="ja-JP" altLang="en-US" dirty="0"/>
          </a:p>
        </p:txBody>
      </p:sp>
    </p:spTree>
    <p:extLst>
      <p:ext uri="{BB962C8B-B14F-4D97-AF65-F5344CB8AC3E}">
        <p14:creationId xmlns:p14="http://schemas.microsoft.com/office/powerpoint/2010/main" val="2157726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第九話</a:t>
            </a:r>
            <a:r>
              <a:rPr lang="en-US" altLang="ja-JP" dirty="0"/>
              <a:t>『</a:t>
            </a:r>
            <a:r>
              <a:rPr lang="ja-JP" altLang="en-US" dirty="0"/>
              <a:t>言いたいことと、受け入れたいもの。</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306968" cy="4629997"/>
          </a:xfrm>
        </p:spPr>
        <p:txBody>
          <a:bodyPr/>
          <a:lstStyle/>
          <a:p>
            <a:r>
              <a:rPr kumimoji="1" lang="ja-JP" altLang="en-US" dirty="0"/>
              <a:t>ヘッダファイルはたくさんあります。</a:t>
            </a:r>
            <a:r>
              <a:rPr lang="en-US" altLang="ja-JP" dirty="0"/>
              <a:t>(</a:t>
            </a:r>
            <a:r>
              <a:rPr lang="ja-JP" altLang="en-US" dirty="0"/>
              <a:t>一例</a:t>
            </a:r>
            <a:r>
              <a:rPr lang="en-US" altLang="ja-JP" dirty="0"/>
              <a:t>)</a:t>
            </a:r>
            <a:endParaRPr kumimoji="1" lang="en-US" altLang="ja-JP" dirty="0"/>
          </a:p>
          <a:p>
            <a:pPr lvl="1"/>
            <a:r>
              <a:rPr lang="ja-JP" altLang="en-US" dirty="0"/>
              <a:t>標準入出力用の </a:t>
            </a:r>
            <a:r>
              <a:rPr lang="en-US" altLang="ja-JP" dirty="0" err="1">
                <a:solidFill>
                  <a:srgbClr val="00B0F0"/>
                </a:solidFill>
              </a:rPr>
              <a:t>stdio.h</a:t>
            </a:r>
            <a:endParaRPr lang="en-US" altLang="ja-JP" dirty="0">
              <a:solidFill>
                <a:srgbClr val="00B0F0"/>
              </a:solidFill>
            </a:endParaRPr>
          </a:p>
          <a:p>
            <a:pPr lvl="1"/>
            <a:r>
              <a:rPr kumimoji="1" lang="ja-JP" altLang="en-US" dirty="0"/>
              <a:t>数学的記号や計算を行うための </a:t>
            </a:r>
            <a:r>
              <a:rPr kumimoji="1" lang="en-US" altLang="ja-JP" dirty="0" err="1">
                <a:solidFill>
                  <a:srgbClr val="00B0F0"/>
                </a:solidFill>
              </a:rPr>
              <a:t>math.h</a:t>
            </a:r>
            <a:endParaRPr kumimoji="1" lang="en-US" altLang="ja-JP" dirty="0">
              <a:solidFill>
                <a:srgbClr val="00B0F0"/>
              </a:solidFill>
            </a:endParaRPr>
          </a:p>
          <a:p>
            <a:pPr lvl="2"/>
            <a:r>
              <a:rPr kumimoji="1" lang="ja-JP" altLang="en-US" sz="1100" dirty="0">
                <a:solidFill>
                  <a:schemeClr val="tx1"/>
                </a:solidFill>
              </a:rPr>
              <a:t>コンパイルする時にオプションで </a:t>
            </a:r>
            <a:r>
              <a:rPr lang="en-US" altLang="ja-JP" sz="1100" dirty="0">
                <a:solidFill>
                  <a:schemeClr val="tx1"/>
                </a:solidFill>
              </a:rPr>
              <a:t>-</a:t>
            </a:r>
            <a:r>
              <a:rPr kumimoji="1" lang="en-US" altLang="ja-JP" sz="1100" dirty="0">
                <a:solidFill>
                  <a:schemeClr val="tx1"/>
                </a:solidFill>
              </a:rPr>
              <a:t>lm </a:t>
            </a:r>
            <a:r>
              <a:rPr kumimoji="1" lang="ja-JP" altLang="en-US" sz="1100" dirty="0">
                <a:solidFill>
                  <a:schemeClr val="tx1"/>
                </a:solidFill>
              </a:rPr>
              <a:t>を追加する</a:t>
            </a:r>
            <a:endParaRPr kumimoji="1" lang="en-US" altLang="ja-JP" sz="1100" dirty="0">
              <a:solidFill>
                <a:schemeClr val="tx1"/>
              </a:solidFill>
            </a:endParaRPr>
          </a:p>
          <a:p>
            <a:pPr lvl="1"/>
            <a:r>
              <a:rPr lang="ja-JP" altLang="en-US" dirty="0"/>
              <a:t>時間を扱うための </a:t>
            </a:r>
            <a:r>
              <a:rPr lang="en-US" altLang="ja-JP" dirty="0" err="1">
                <a:solidFill>
                  <a:srgbClr val="00B0F0"/>
                </a:solidFill>
              </a:rPr>
              <a:t>time.h</a:t>
            </a:r>
            <a:endParaRPr lang="en-US" altLang="ja-JP" dirty="0">
              <a:solidFill>
                <a:srgbClr val="00B0F0"/>
              </a:solidFill>
            </a:endParaRPr>
          </a:p>
          <a:p>
            <a:pPr lvl="1"/>
            <a:r>
              <a:rPr kumimoji="1" lang="ja-JP" altLang="en-US" dirty="0"/>
              <a:t>ランダムな数列を生成したりする </a:t>
            </a:r>
            <a:r>
              <a:rPr kumimoji="1" lang="en-US" altLang="ja-JP" dirty="0" err="1">
                <a:solidFill>
                  <a:srgbClr val="00B0F0"/>
                </a:solidFill>
              </a:rPr>
              <a:t>stlib.h</a:t>
            </a:r>
            <a:endParaRPr kumimoji="1" lang="en-US" altLang="ja-JP" dirty="0">
              <a:solidFill>
                <a:srgbClr val="00B0F0"/>
              </a:solidFill>
            </a:endParaRPr>
          </a:p>
          <a:p>
            <a:pPr lvl="1"/>
            <a:endParaRPr lang="en-US" altLang="ja-JP" dirty="0"/>
          </a:p>
          <a:p>
            <a:r>
              <a:rPr lang="ja-JP" altLang="en-US" dirty="0"/>
              <a:t>用途に応じてヘッダファイルを導入しましょう。</a:t>
            </a:r>
            <a:endParaRPr lang="en-US" altLang="ja-JP" dirty="0"/>
          </a:p>
          <a:p>
            <a:pPr lvl="1"/>
            <a:r>
              <a:rPr kumimoji="1" lang="ja-JP" altLang="en-US" dirty="0"/>
              <a:t>役割や仕様が不明な時は</a:t>
            </a:r>
            <a:r>
              <a:rPr kumimoji="1" lang="ja-JP" altLang="en-US" dirty="0">
                <a:solidFill>
                  <a:srgbClr val="FF0000"/>
                </a:solidFill>
              </a:rPr>
              <a:t>リファレンス</a:t>
            </a:r>
            <a:r>
              <a:rPr kumimoji="1" lang="ja-JP" altLang="en-US" dirty="0"/>
              <a:t>を読むべし。</a:t>
            </a: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sz="half" idx="2"/>
              </p:nvPr>
            </p:nvSpPr>
            <p:spPr>
              <a:xfrm>
                <a:off x="6072996" y="2228003"/>
                <a:ext cx="2294627" cy="4629997"/>
              </a:xfrm>
            </p:spPr>
            <p:txBody>
              <a:bodyPr/>
              <a:lstStyle/>
              <a:p>
                <a:r>
                  <a:rPr lang="en-US" altLang="ja-JP" dirty="0"/>
                  <a:t>s</a:t>
                </a:r>
                <a:r>
                  <a:rPr kumimoji="1" lang="en-US" altLang="ja-JP" dirty="0" err="1"/>
                  <a:t>tdio.h</a:t>
                </a:r>
                <a:endParaRPr kumimoji="1" lang="en-US" altLang="ja-JP" dirty="0"/>
              </a:p>
              <a:p>
                <a:pPr lvl="1"/>
                <a:r>
                  <a:rPr lang="en-US" altLang="ja-JP" dirty="0" err="1"/>
                  <a:t>printf</a:t>
                </a:r>
                <a:r>
                  <a:rPr lang="en-US" altLang="ja-JP" dirty="0"/>
                  <a:t> 	(</a:t>
                </a:r>
                <a:r>
                  <a:rPr lang="ja-JP" altLang="en-US" dirty="0"/>
                  <a:t>出力</a:t>
                </a:r>
                <a:r>
                  <a:rPr lang="en-US" altLang="ja-JP" dirty="0"/>
                  <a:t>)</a:t>
                </a:r>
              </a:p>
              <a:p>
                <a:pPr lvl="1"/>
                <a:r>
                  <a:rPr lang="en-US" altLang="ja-JP" dirty="0" err="1"/>
                  <a:t>scanf</a:t>
                </a:r>
                <a:r>
                  <a:rPr lang="en-US" altLang="ja-JP" dirty="0"/>
                  <a:t>	(</a:t>
                </a:r>
                <a:r>
                  <a:rPr lang="ja-JP" altLang="en-US" dirty="0"/>
                  <a:t>入力</a:t>
                </a:r>
                <a:r>
                  <a:rPr lang="en-US" altLang="ja-JP" dirty="0"/>
                  <a:t>)</a:t>
                </a:r>
              </a:p>
              <a:p>
                <a:pPr lvl="1"/>
                <a:endParaRPr kumimoji="1" lang="en-US" altLang="ja-JP" dirty="0"/>
              </a:p>
              <a:p>
                <a:r>
                  <a:rPr lang="en-US" altLang="ja-JP" dirty="0" err="1"/>
                  <a:t>math.h</a:t>
                </a:r>
                <a:endParaRPr lang="en-US" altLang="ja-JP" dirty="0"/>
              </a:p>
              <a:p>
                <a:pPr lvl="1"/>
                <a:r>
                  <a:rPr lang="en-US" altLang="ja-JP" dirty="0"/>
                  <a:t>M_PI	( </a:t>
                </a:r>
                <a14:m>
                  <m:oMath xmlns:m="http://schemas.openxmlformats.org/officeDocument/2006/math">
                    <m:r>
                      <a:rPr lang="ja-JP" altLang="en-US" i="1" smtClean="0">
                        <a:latin typeface="Cambria Math" panose="02040503050406030204" pitchFamily="18" charset="0"/>
                      </a:rPr>
                      <m:t>𝜋</m:t>
                    </m:r>
                  </m:oMath>
                </a14:m>
                <a:r>
                  <a:rPr lang="en-US" altLang="ja-JP" dirty="0"/>
                  <a:t> )</a:t>
                </a:r>
              </a:p>
              <a:p>
                <a:pPr lvl="1"/>
                <a:r>
                  <a:rPr lang="en-US" altLang="ja-JP" dirty="0" err="1"/>
                  <a:t>sqrt</a:t>
                </a:r>
                <a:r>
                  <a:rPr lang="en-US" altLang="ja-JP" dirty="0"/>
                  <a:t>(x)	(</a:t>
                </a:r>
                <a:r>
                  <a:rPr lang="ja-JP" altLang="en-US" dirty="0"/>
                  <a:t>平方根</a:t>
                </a:r>
                <a:r>
                  <a:rPr lang="en-US" altLang="ja-JP" dirty="0"/>
                  <a:t>)</a:t>
                </a:r>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sz="half" idx="2"/>
              </p:nvPr>
            </p:nvSpPr>
            <p:spPr>
              <a:xfrm>
                <a:off x="6072996" y="2228003"/>
                <a:ext cx="2294627" cy="4629997"/>
              </a:xfrm>
              <a:blipFill rotWithShape="0">
                <a:blip r:embed="rId2"/>
                <a:stretch>
                  <a:fillRect l="-1061" r="-1326"/>
                </a:stretch>
              </a:blipFill>
            </p:spPr>
            <p:txBody>
              <a:bodyPr/>
              <a:lstStyle/>
              <a:p>
                <a:r>
                  <a:rPr lang="ja-JP" altLang="en-US">
                    <a:noFill/>
                  </a:rPr>
                  <a:t> </a:t>
                </a:r>
              </a:p>
            </p:txBody>
          </p:sp>
        </mc:Fallback>
      </mc:AlternateContent>
      <p:sp>
        <p:nvSpPr>
          <p:cNvPr id="7" name="コンテンツ プレースホルダー 3"/>
          <p:cNvSpPr txBox="1">
            <a:spLocks/>
          </p:cNvSpPr>
          <p:nvPr/>
        </p:nvSpPr>
        <p:spPr>
          <a:xfrm>
            <a:off x="8552458" y="2228003"/>
            <a:ext cx="3058352" cy="462999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err="1"/>
              <a:t>time.h</a:t>
            </a:r>
            <a:endParaRPr lang="en-US" altLang="ja-JP" dirty="0"/>
          </a:p>
          <a:p>
            <a:pPr lvl="1"/>
            <a:r>
              <a:rPr lang="en-US" altLang="ja-JP" dirty="0"/>
              <a:t>time(NULL)</a:t>
            </a:r>
          </a:p>
          <a:p>
            <a:pPr lvl="1"/>
            <a:r>
              <a:rPr lang="en-US" altLang="ja-JP" dirty="0"/>
              <a:t>clock(CLOCKS_PER_SEC)</a:t>
            </a:r>
          </a:p>
          <a:p>
            <a:pPr marL="324000" lvl="1" indent="0">
              <a:buNone/>
            </a:pPr>
            <a:endParaRPr lang="en-US" altLang="ja-JP" dirty="0"/>
          </a:p>
          <a:p>
            <a:r>
              <a:rPr lang="en-US" altLang="ja-JP" dirty="0" err="1"/>
              <a:t>stlib.h</a:t>
            </a:r>
            <a:endParaRPr lang="en-US" altLang="ja-JP" dirty="0"/>
          </a:p>
          <a:p>
            <a:pPr lvl="1"/>
            <a:r>
              <a:rPr lang="en-US" altLang="ja-JP" dirty="0" err="1"/>
              <a:t>srand</a:t>
            </a:r>
            <a:r>
              <a:rPr lang="en-US" altLang="ja-JP" dirty="0"/>
              <a:t>()	(seed</a:t>
            </a:r>
            <a:r>
              <a:rPr lang="ja-JP" altLang="en-US" dirty="0"/>
              <a:t>値</a:t>
            </a:r>
            <a:r>
              <a:rPr lang="en-US" altLang="ja-JP" dirty="0"/>
              <a:t>)</a:t>
            </a:r>
          </a:p>
          <a:p>
            <a:pPr lvl="1"/>
            <a:r>
              <a:rPr lang="en-US" altLang="ja-JP" dirty="0"/>
              <a:t>rand()	(</a:t>
            </a:r>
            <a:r>
              <a:rPr lang="ja-JP" altLang="en-US" dirty="0"/>
              <a:t>ランダム関数</a:t>
            </a:r>
            <a:r>
              <a:rPr lang="en-US" altLang="ja-JP" dirty="0"/>
              <a:t>)</a:t>
            </a:r>
            <a:endParaRPr lang="ja-JP" altLang="en-US" dirty="0"/>
          </a:p>
        </p:txBody>
      </p:sp>
    </p:spTree>
    <p:extLst>
      <p:ext uri="{BB962C8B-B14F-4D97-AF65-F5344CB8AC3E}">
        <p14:creationId xmlns:p14="http://schemas.microsoft.com/office/powerpoint/2010/main" val="1098087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3" name="コンテンツ プレースホルダー 2"/>
          <p:cNvSpPr>
            <a:spLocks noGrp="1"/>
          </p:cNvSpPr>
          <p:nvPr>
            <p:ph sz="half" idx="1"/>
          </p:nvPr>
        </p:nvSpPr>
        <p:spPr/>
        <p:txBody>
          <a:bodyPr>
            <a:normAutofit lnSpcReduction="10000"/>
          </a:bodyPr>
          <a:lstStyle/>
          <a:p>
            <a:r>
              <a:rPr lang="ja-JP" altLang="en-US" dirty="0"/>
              <a:t>今まで</a:t>
            </a:r>
            <a:r>
              <a:rPr lang="ja-JP" altLang="en-US" dirty="0" err="1"/>
              <a:t>しれっと</a:t>
            </a:r>
            <a:r>
              <a:rPr lang="ja-JP" altLang="en-US" dirty="0"/>
              <a:t>使ってたものを紹介。</a:t>
            </a:r>
            <a:endParaRPr lang="en-US" altLang="ja-JP" dirty="0"/>
          </a:p>
          <a:p>
            <a:endParaRPr kumimoji="1" lang="en-US" altLang="ja-JP" dirty="0"/>
          </a:p>
          <a:p>
            <a:r>
              <a:rPr lang="ja-JP" altLang="en-US" dirty="0"/>
              <a:t>これは</a:t>
            </a:r>
            <a:r>
              <a:rPr lang="en-US" altLang="ja-JP" dirty="0"/>
              <a:t>if</a:t>
            </a:r>
            <a:r>
              <a:rPr lang="ja-JP" altLang="en-US" dirty="0"/>
              <a:t>文の省略した</a:t>
            </a:r>
            <a:r>
              <a:rPr lang="en-US" altLang="ja-JP" dirty="0"/>
              <a:t>(</a:t>
            </a:r>
            <a:r>
              <a:rPr lang="ja-JP" altLang="en-US" dirty="0"/>
              <a:t>一行にまとめた</a:t>
            </a:r>
            <a:r>
              <a:rPr lang="en-US" altLang="ja-JP" dirty="0"/>
              <a:t>)</a:t>
            </a:r>
            <a:r>
              <a:rPr lang="ja-JP" altLang="en-US" dirty="0"/>
              <a:t>書き方。</a:t>
            </a:r>
            <a:endParaRPr lang="en-US" altLang="ja-JP" dirty="0"/>
          </a:p>
          <a:p>
            <a:r>
              <a:rPr kumimoji="1" lang="ja-JP" altLang="en-US" dirty="0"/>
              <a:t>命令が一つだけなら</a:t>
            </a:r>
            <a:r>
              <a:rPr kumimoji="1" lang="en-US" altLang="ja-JP" dirty="0">
                <a:solidFill>
                  <a:srgbClr val="FF0000"/>
                </a:solidFill>
              </a:rPr>
              <a:t>{ }</a:t>
            </a:r>
            <a:r>
              <a:rPr kumimoji="1" lang="ja-JP" altLang="en-US" dirty="0"/>
              <a:t>を省略できます。</a:t>
            </a:r>
            <a:endParaRPr kumimoji="1" lang="en-US" altLang="ja-JP" dirty="0"/>
          </a:p>
          <a:p>
            <a:r>
              <a:rPr lang="ja-JP" altLang="en-US" dirty="0"/>
              <a:t>二つ以上の命令を書くときは略せません。</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normAutofit lnSpcReduction="10000"/>
          </a:bodyPr>
          <a:lstStyle/>
          <a:p>
            <a:pPr marL="0" indent="0">
              <a:buNone/>
            </a:pPr>
            <a:r>
              <a:rPr lang="en-US" altLang="ja-JP" dirty="0">
                <a:solidFill>
                  <a:srgbClr val="FF0000"/>
                </a:solidFill>
              </a:rPr>
              <a:t>	if(Clara &lt; 8)</a:t>
            </a:r>
            <a:r>
              <a:rPr lang="ja-JP" altLang="en-US" dirty="0">
                <a:solidFill>
                  <a:srgbClr val="FF0000"/>
                </a:solidFill>
              </a:rPr>
              <a:t>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クラ○が倒れた</a:t>
            </a:r>
            <a:r>
              <a:rPr lang="en-US" altLang="ja-JP" dirty="0">
                <a:solidFill>
                  <a:srgbClr val="FF0000"/>
                </a:solidFill>
              </a:rPr>
              <a:t>!\n”);</a:t>
            </a:r>
          </a:p>
          <a:p>
            <a:pPr marL="0" indent="0">
              <a:buNone/>
            </a:pPr>
            <a:r>
              <a:rPr lang="en-US" altLang="ja-JP" dirty="0">
                <a:solidFill>
                  <a:srgbClr val="FF0000"/>
                </a:solidFill>
              </a:rPr>
              <a:t>	else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ク○ラが立った</a:t>
            </a:r>
            <a:r>
              <a:rPr lang="en-US" altLang="ja-JP" dirty="0">
                <a:solidFill>
                  <a:srgbClr val="FF0000"/>
                </a:solidFill>
              </a:rPr>
              <a:t>!\n”);</a:t>
            </a:r>
          </a:p>
          <a:p>
            <a:pPr marL="0" indent="0">
              <a:buNone/>
            </a:pPr>
            <a:endParaRPr lang="en-US" altLang="ja-JP" dirty="0">
              <a:solidFill>
                <a:srgbClr val="FF0000"/>
              </a:solidFill>
            </a:endParaRPr>
          </a:p>
          <a:p>
            <a:pPr marL="0" indent="0">
              <a:buNone/>
            </a:pPr>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a:p>
            <a:pPr marL="0" indent="0">
              <a:buNone/>
            </a:pPr>
            <a:endParaRPr kumimoji="1" lang="en-US" altLang="ja-JP" dirty="0">
              <a:solidFill>
                <a:srgbClr val="FF0000"/>
              </a:solidFill>
            </a:endParaRPr>
          </a:p>
          <a:p>
            <a:pPr marL="0" indent="0">
              <a:buNone/>
            </a:pPr>
            <a:r>
              <a:rPr kumimoji="1" lang="en-US" altLang="ja-JP" dirty="0">
                <a:solidFill>
                  <a:srgbClr val="FF0000"/>
                </a:solidFill>
              </a:rPr>
              <a:t>	</a:t>
            </a:r>
            <a:r>
              <a:rPr lang="en-US" altLang="ja-JP" dirty="0">
                <a:solidFill>
                  <a:schemeClr val="tx1"/>
                </a:solidFill>
              </a:rPr>
              <a:t>if(Clara &lt; 8){</a:t>
            </a:r>
          </a:p>
          <a:p>
            <a:pPr marL="0" indent="0">
              <a:buNone/>
            </a:pPr>
            <a:r>
              <a:rPr kumimoji="1" lang="en-US" altLang="ja-JP" dirty="0">
                <a:solidFill>
                  <a:schemeClr val="tx1"/>
                </a:solidFill>
              </a:rPr>
              <a:t>		</a:t>
            </a:r>
            <a:r>
              <a:rPr kumimoji="1" lang="en-US" altLang="ja-JP" dirty="0" err="1">
                <a:solidFill>
                  <a:schemeClr val="tx1"/>
                </a:solidFill>
              </a:rPr>
              <a:t>printf</a:t>
            </a:r>
            <a:r>
              <a:rPr kumimoji="1" lang="en-US" altLang="ja-JP" dirty="0">
                <a:solidFill>
                  <a:schemeClr val="tx1"/>
                </a:solidFill>
              </a:rPr>
              <a:t>(“</a:t>
            </a:r>
            <a:r>
              <a:rPr lang="ja-JP" altLang="en-US" dirty="0">
                <a:solidFill>
                  <a:schemeClr val="tx1"/>
                </a:solidFill>
              </a:rPr>
              <a:t>クラ○が倒れた</a:t>
            </a:r>
            <a:r>
              <a:rPr lang="en-US" altLang="ja-JP" dirty="0">
                <a:solidFill>
                  <a:schemeClr val="tx1"/>
                </a:solidFill>
              </a:rPr>
              <a:t>!\n”);</a:t>
            </a:r>
          </a:p>
          <a:p>
            <a:pPr marL="0" indent="0">
              <a:buNone/>
            </a:pPr>
            <a:r>
              <a:rPr kumimoji="1" lang="en-US" altLang="ja-JP" dirty="0">
                <a:solidFill>
                  <a:schemeClr val="tx1"/>
                </a:solidFill>
              </a:rPr>
              <a:t>	} else {</a:t>
            </a:r>
          </a:p>
          <a:p>
            <a:pPr marL="0" indent="0">
              <a:buNone/>
            </a:pPr>
            <a:r>
              <a:rPr lang="en-US" altLang="ja-JP" dirty="0">
                <a:solidFill>
                  <a:schemeClr val="tx1"/>
                </a:solidFill>
              </a:rPr>
              <a:t>		</a:t>
            </a:r>
            <a:r>
              <a:rPr lang="en-US" altLang="ja-JP" dirty="0" err="1">
                <a:solidFill>
                  <a:schemeClr val="tx1"/>
                </a:solidFill>
              </a:rPr>
              <a:t>printf</a:t>
            </a:r>
            <a:r>
              <a:rPr lang="en-US" altLang="ja-JP" dirty="0">
                <a:solidFill>
                  <a:schemeClr val="tx1"/>
                </a:solidFill>
              </a:rPr>
              <a:t> …</a:t>
            </a:r>
          </a:p>
          <a:p>
            <a:pPr marL="0" indent="0">
              <a:buNone/>
            </a:pPr>
            <a:r>
              <a:rPr kumimoji="1" lang="en-US" altLang="ja-JP" dirty="0">
                <a:solidFill>
                  <a:schemeClr val="tx1"/>
                </a:solidFill>
              </a:rPr>
              <a:t>	}</a:t>
            </a:r>
          </a:p>
          <a:p>
            <a:pPr marL="0" indent="0">
              <a:buNone/>
            </a:pPr>
            <a:endParaRPr kumimoji="1" lang="en-US" altLang="ja-JP" dirty="0"/>
          </a:p>
          <a:p>
            <a:pPr marL="0" indent="0">
              <a:buNone/>
            </a:pPr>
            <a:r>
              <a:rPr lang="en-US" altLang="ja-JP" dirty="0"/>
              <a:t>	</a:t>
            </a:r>
            <a:r>
              <a:rPr lang="en-US" altLang="ja-JP" sz="1000" dirty="0"/>
              <a:t>(</a:t>
            </a:r>
            <a:r>
              <a:rPr lang="ja-JP" altLang="en-US" sz="1000" dirty="0"/>
              <a:t>第四話</a:t>
            </a:r>
            <a:r>
              <a:rPr lang="en-US" altLang="ja-JP" sz="1000" dirty="0"/>
              <a:t>『</a:t>
            </a:r>
            <a:r>
              <a:rPr lang="ja-JP" altLang="en-US" sz="1000" dirty="0"/>
              <a:t>七転ころんでも、八回起きれば大丈夫</a:t>
            </a:r>
            <a:r>
              <a:rPr lang="en-US" altLang="ja-JP" sz="1000" dirty="0"/>
              <a:t>!! 』</a:t>
            </a:r>
            <a:r>
              <a:rPr lang="ja-JP" altLang="en-US" sz="1000" dirty="0"/>
              <a:t>より</a:t>
            </a:r>
            <a:r>
              <a:rPr lang="en-US" altLang="ja-JP" sz="1000" dirty="0"/>
              <a:t>)</a:t>
            </a:r>
            <a:endParaRPr kumimoji="1" lang="ja-JP" altLang="en-US" sz="1000" dirty="0"/>
          </a:p>
        </p:txBody>
      </p:sp>
    </p:spTree>
    <p:extLst>
      <p:ext uri="{BB962C8B-B14F-4D97-AF65-F5344CB8AC3E}">
        <p14:creationId xmlns:p14="http://schemas.microsoft.com/office/powerpoint/2010/main" val="1845865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a:bodyPr>
          <a:lstStyle/>
          <a:p>
            <a:r>
              <a:rPr lang="ja-JP" altLang="en-US" dirty="0"/>
              <a:t>これは宣言を一行にまとめたもの。</a:t>
            </a:r>
            <a:endParaRPr lang="en-US" altLang="ja-JP" dirty="0"/>
          </a:p>
          <a:p>
            <a:r>
              <a:rPr kumimoji="1" lang="ja-JP" altLang="en-US" dirty="0"/>
              <a:t>変数の型が同一なら</a:t>
            </a:r>
            <a:br>
              <a:rPr kumimoji="1" lang="en-US" altLang="ja-JP" dirty="0"/>
            </a:br>
            <a:r>
              <a:rPr kumimoji="1" lang="en-US" altLang="ja-JP" dirty="0">
                <a:solidFill>
                  <a:srgbClr val="FF0000"/>
                </a:solidFill>
              </a:rPr>
              <a:t>,(</a:t>
            </a:r>
            <a:r>
              <a:rPr kumimoji="1" lang="ja-JP" altLang="en-US" dirty="0">
                <a:solidFill>
                  <a:srgbClr val="FF0000"/>
                </a:solidFill>
              </a:rPr>
              <a:t>カンマ</a:t>
            </a:r>
            <a:r>
              <a:rPr kumimoji="1" lang="en-US" altLang="ja-JP" dirty="0">
                <a:solidFill>
                  <a:srgbClr val="FF0000"/>
                </a:solidFill>
              </a:rPr>
              <a:t>)</a:t>
            </a:r>
            <a:r>
              <a:rPr kumimoji="1" lang="en-US" altLang="ja-JP" dirty="0"/>
              <a:t> </a:t>
            </a:r>
            <a:r>
              <a:rPr kumimoji="1" lang="ja-JP" altLang="en-US" dirty="0"/>
              <a:t>で区切って纏められる。</a:t>
            </a:r>
            <a:endParaRPr kumimoji="1" lang="en-US" altLang="ja-JP" dirty="0"/>
          </a:p>
          <a:p>
            <a:endParaRPr lang="en-US" altLang="ja-JP" dirty="0"/>
          </a:p>
          <a:p>
            <a:r>
              <a:rPr lang="ja-JP" altLang="en-US" dirty="0"/>
              <a:t>しかし、このやり方は</a:t>
            </a:r>
            <a:r>
              <a:rPr lang="ja-JP" altLang="en-US" dirty="0">
                <a:solidFill>
                  <a:srgbClr val="FF0000"/>
                </a:solidFill>
              </a:rPr>
              <a:t>要注意</a:t>
            </a:r>
            <a:r>
              <a:rPr lang="ja-JP" altLang="en-US" dirty="0"/>
              <a:t>。</a:t>
            </a:r>
            <a:endParaRPr kumimoji="1" lang="en-US" altLang="ja-JP" dirty="0"/>
          </a:p>
          <a:p>
            <a:r>
              <a:rPr kumimoji="1" lang="ja-JP" altLang="en-US" dirty="0"/>
              <a:t>なぜなら、</a:t>
            </a:r>
            <a:r>
              <a:rPr kumimoji="1" lang="ja-JP" altLang="en-US" dirty="0">
                <a:solidFill>
                  <a:srgbClr val="FF0000"/>
                </a:solidFill>
              </a:rPr>
              <a:t>変数の役割が異なるものを</a:t>
            </a:r>
            <a:br>
              <a:rPr kumimoji="1" lang="en-US" altLang="ja-JP" dirty="0">
                <a:solidFill>
                  <a:srgbClr val="FF0000"/>
                </a:solidFill>
              </a:rPr>
            </a:br>
            <a:r>
              <a:rPr kumimoji="1" lang="ja-JP" altLang="en-US" dirty="0">
                <a:solidFill>
                  <a:srgbClr val="FF0000"/>
                </a:solidFill>
              </a:rPr>
              <a:t>纏めてしまうと、可読性が損なわれてしまう</a:t>
            </a:r>
            <a:br>
              <a:rPr kumimoji="1" lang="en-US" altLang="ja-JP" dirty="0"/>
            </a:br>
            <a:r>
              <a:rPr kumimoji="1" lang="en-US" altLang="ja-JP" dirty="0"/>
              <a:t>(</a:t>
            </a:r>
            <a:r>
              <a:rPr kumimoji="1" lang="ja-JP" altLang="en-US" dirty="0"/>
              <a:t>つまり醜い</a:t>
            </a:r>
            <a:r>
              <a:rPr kumimoji="1" lang="en-US" altLang="ja-JP" dirty="0"/>
              <a:t>)</a:t>
            </a:r>
            <a:r>
              <a:rPr kumimoji="1" lang="ja-JP" altLang="en-US" dirty="0"/>
              <a:t>からである。</a:t>
            </a:r>
            <a:endParaRPr kumimoji="1" lang="en-US" altLang="ja-JP" dirty="0"/>
          </a:p>
          <a:p>
            <a:pPr lvl="1"/>
            <a:r>
              <a:rPr kumimoji="1" lang="ja-JP" altLang="en-US" dirty="0"/>
              <a:t>見難い </a:t>
            </a:r>
            <a:r>
              <a:rPr kumimoji="1" lang="en-US" altLang="ja-JP" dirty="0"/>
              <a:t>== </a:t>
            </a:r>
            <a:r>
              <a:rPr kumimoji="1" lang="ja-JP" altLang="en-US" dirty="0"/>
              <a:t>醜い</a:t>
            </a:r>
            <a:endParaRPr lang="en-US" altLang="ja-JP" dirty="0"/>
          </a:p>
          <a:p>
            <a:pPr lvl="2"/>
            <a:r>
              <a:rPr kumimoji="1" lang="ja-JP" altLang="en-US" dirty="0"/>
              <a:t>おっ、うまいじゃ</a:t>
            </a:r>
            <a:r>
              <a:rPr kumimoji="1" lang="ja-JP" altLang="en-US" dirty="0" err="1"/>
              <a:t>ーーー</a:t>
            </a:r>
            <a:r>
              <a:rPr kumimoji="1" lang="ja-JP" altLang="en-US" dirty="0"/>
              <a:t>ん。</a:t>
            </a:r>
            <a:endParaRPr kumimoji="1" lang="en-US" altLang="ja-JP" dirty="0"/>
          </a:p>
          <a:p>
            <a:pPr lvl="2"/>
            <a:endParaRPr kumimoji="1" lang="en-US" altLang="ja-JP" dirty="0"/>
          </a:p>
          <a:p>
            <a:r>
              <a:rPr lang="ja-JP" altLang="en-US" i="1" dirty="0">
                <a:solidFill>
                  <a:srgbClr val="FF0000"/>
                </a:solidFill>
              </a:rPr>
              <a:t>役割の異なる変数は</a:t>
            </a:r>
            <a:r>
              <a:rPr kumimoji="1" lang="ja-JP" altLang="en-US" i="1" dirty="0">
                <a:solidFill>
                  <a:srgbClr val="FF0000"/>
                </a:solidFill>
              </a:rPr>
              <a:t>個別に宣言することを推奨</a:t>
            </a:r>
            <a:r>
              <a:rPr kumimoji="1" lang="ja-JP" altLang="en-US" dirty="0"/>
              <a:t>します。</a:t>
            </a:r>
            <a:endParaRPr kumimoji="1" lang="en-US" altLang="ja-JP" dirty="0"/>
          </a:p>
        </p:txBody>
      </p:sp>
      <p:sp>
        <p:nvSpPr>
          <p:cNvPr id="4" name="コンテンツ プレースホルダー 3"/>
          <p:cNvSpPr>
            <a:spLocks noGrp="1"/>
          </p:cNvSpPr>
          <p:nvPr>
            <p:ph sz="half" idx="2"/>
          </p:nvPr>
        </p:nvSpPr>
        <p:spPr>
          <a:xfrm>
            <a:off x="6188417" y="2228003"/>
            <a:ext cx="5422392" cy="4629997"/>
          </a:xfrm>
        </p:spPr>
        <p:txBody>
          <a:bodyPr>
            <a:normAutofit/>
          </a:bodyPr>
          <a:lstStyle/>
          <a:p>
            <a:pPr marL="0" indent="0">
              <a:buNone/>
            </a:pPr>
            <a:r>
              <a:rPr lang="en-US" altLang="ja-JP" dirty="0">
                <a:solidFill>
                  <a:srgbClr val="FF0000"/>
                </a:solidFill>
              </a:rPr>
              <a:t>	 </a:t>
            </a:r>
            <a:r>
              <a:rPr lang="en-US" altLang="ja-JP" dirty="0" err="1">
                <a:solidFill>
                  <a:srgbClr val="FF0000"/>
                </a:solidFill>
              </a:rPr>
              <a:t>int</a:t>
            </a:r>
            <a:r>
              <a:rPr lang="en-US" altLang="ja-JP" dirty="0">
                <a:solidFill>
                  <a:srgbClr val="FF0000"/>
                </a:solidFill>
              </a:rPr>
              <a:t> Clara = 0, </a:t>
            </a:r>
            <a:r>
              <a:rPr lang="en-US" altLang="ja-JP" dirty="0" err="1">
                <a:solidFill>
                  <a:srgbClr val="FF0000"/>
                </a:solidFill>
              </a:rPr>
              <a:t>i</a:t>
            </a:r>
            <a:r>
              <a:rPr lang="en-US" altLang="ja-JP" dirty="0">
                <a:solidFill>
                  <a:srgbClr val="FF0000"/>
                </a:solidFill>
              </a:rPr>
              <a:t>;	//</a:t>
            </a:r>
            <a:r>
              <a:rPr lang="ja-JP" altLang="en-US" dirty="0">
                <a:solidFill>
                  <a:srgbClr val="FF0000"/>
                </a:solidFill>
              </a:rPr>
              <a:t>この書き方は正直見難い。</a:t>
            </a:r>
            <a:endParaRPr lang="en-US" altLang="ja-JP" dirty="0">
              <a:solidFill>
                <a:srgbClr val="FF0000"/>
              </a:solidFill>
            </a:endParaRPr>
          </a:p>
          <a:p>
            <a:pPr marL="0" indent="0">
              <a:buNone/>
            </a:pPr>
            <a:endParaRPr lang="en-US" altLang="ja-JP" dirty="0">
              <a:solidFill>
                <a:srgbClr val="FF0000"/>
              </a:solidFill>
            </a:endParaRPr>
          </a:p>
          <a:p>
            <a:pPr marL="0" indent="0">
              <a:buNone/>
            </a:pPr>
            <a:r>
              <a:rPr kumimoji="1" lang="en-US" altLang="ja-JP" dirty="0">
                <a:solidFill>
                  <a:srgbClr val="FF0000"/>
                </a:solidFill>
              </a:rPr>
              <a:t>	</a:t>
            </a:r>
            <a:r>
              <a:rPr kumimoji="1" lang="ja-JP" altLang="en-US" dirty="0">
                <a:solidFill>
                  <a:srgbClr val="FF0000"/>
                </a:solidFill>
              </a:rPr>
              <a:t>↓↓↓</a:t>
            </a:r>
            <a:endParaRPr kumimoji="1" lang="en-US" altLang="ja-JP" dirty="0">
              <a:solidFill>
                <a:srgbClr val="FF0000"/>
              </a:solidFill>
            </a:endParaRPr>
          </a:p>
          <a:p>
            <a:pPr marL="0" indent="0">
              <a:buNone/>
            </a:pPr>
            <a:endParaRPr kumimoji="1" lang="en-US" altLang="ja-JP" dirty="0">
              <a:solidFill>
                <a:srgbClr val="FF0000"/>
              </a:solidFill>
            </a:endParaRPr>
          </a:p>
          <a:p>
            <a:pPr marL="0" indent="0">
              <a:buNone/>
            </a:pPr>
            <a:r>
              <a:rPr kumimoji="1" lang="en-US" altLang="ja-JP" dirty="0"/>
              <a:t>	</a:t>
            </a:r>
            <a:r>
              <a:rPr kumimoji="1" lang="en-US" altLang="ja-JP" dirty="0" err="1">
                <a:solidFill>
                  <a:schemeClr val="tx1"/>
                </a:solidFill>
              </a:rPr>
              <a:t>int</a:t>
            </a:r>
            <a:r>
              <a:rPr kumimoji="1" lang="en-US" altLang="ja-JP" dirty="0">
                <a:solidFill>
                  <a:schemeClr val="tx1"/>
                </a:solidFill>
              </a:rPr>
              <a:t> Clara;</a:t>
            </a:r>
          </a:p>
          <a:p>
            <a:pPr marL="0" indent="0">
              <a:buNone/>
            </a:pPr>
            <a:r>
              <a:rPr lang="en-US" altLang="ja-JP" dirty="0">
                <a:solidFill>
                  <a:schemeClr val="tx1"/>
                </a:solidFill>
              </a:rPr>
              <a:t>	</a:t>
            </a:r>
            <a:r>
              <a:rPr lang="en-US" altLang="ja-JP" dirty="0" err="1">
                <a:solidFill>
                  <a:schemeClr val="tx1"/>
                </a:solidFill>
              </a:rPr>
              <a:t>int</a:t>
            </a:r>
            <a:r>
              <a:rPr lang="en-US" altLang="ja-JP" dirty="0">
                <a:solidFill>
                  <a:schemeClr val="tx1"/>
                </a:solidFill>
              </a:rPr>
              <a:t> </a:t>
            </a:r>
            <a:r>
              <a:rPr lang="en-US" altLang="ja-JP" dirty="0" err="1">
                <a:solidFill>
                  <a:schemeClr val="tx1"/>
                </a:solidFill>
              </a:rPr>
              <a:t>i</a:t>
            </a:r>
            <a:r>
              <a:rPr lang="en-US" altLang="ja-JP" dirty="0">
                <a:solidFill>
                  <a:schemeClr val="tx1"/>
                </a:solidFill>
              </a:rPr>
              <a:t>;</a:t>
            </a:r>
          </a:p>
          <a:p>
            <a:pPr marL="0" indent="0">
              <a:buNone/>
            </a:pPr>
            <a:r>
              <a:rPr kumimoji="1" lang="en-US" altLang="ja-JP" dirty="0">
                <a:solidFill>
                  <a:schemeClr val="tx1"/>
                </a:solidFill>
              </a:rPr>
              <a:t>	Clara = 0;</a:t>
            </a:r>
          </a:p>
          <a:p>
            <a:pPr marL="0" indent="0">
              <a:buNone/>
            </a:pPr>
            <a:endParaRPr lang="en-US" altLang="ja-JP" dirty="0">
              <a:solidFill>
                <a:schemeClr val="tx1"/>
              </a:solidFill>
            </a:endParaRPr>
          </a:p>
          <a:p>
            <a:pPr marL="0" indent="0">
              <a:buNone/>
            </a:pPr>
            <a:r>
              <a:rPr kumimoji="1" lang="en-US" altLang="ja-JP" dirty="0">
                <a:solidFill>
                  <a:schemeClr val="tx1"/>
                </a:solidFill>
              </a:rPr>
              <a:t>	※ </a:t>
            </a:r>
            <a:r>
              <a:rPr kumimoji="1" lang="en-US" altLang="ja-JP" dirty="0" err="1">
                <a:solidFill>
                  <a:schemeClr val="tx1"/>
                </a:solidFill>
              </a:rPr>
              <a:t>int</a:t>
            </a:r>
            <a:r>
              <a:rPr kumimoji="1" lang="en-US" altLang="ja-JP" dirty="0">
                <a:solidFill>
                  <a:schemeClr val="tx1"/>
                </a:solidFill>
              </a:rPr>
              <a:t> Clara = 0;	//</a:t>
            </a:r>
            <a:r>
              <a:rPr kumimoji="1" lang="ja-JP" altLang="en-US" dirty="0">
                <a:solidFill>
                  <a:schemeClr val="tx1"/>
                </a:solidFill>
              </a:rPr>
              <a:t>この書き方は</a:t>
            </a:r>
            <a:r>
              <a:rPr lang="ja-JP" altLang="en-US" dirty="0">
                <a:solidFill>
                  <a:schemeClr val="tx1"/>
                </a:solidFill>
              </a:rPr>
              <a:t>見やすい。</a:t>
            </a:r>
            <a:endParaRPr kumimoji="1" lang="en-US" altLang="ja-JP" dirty="0">
              <a:solidFill>
                <a:schemeClr val="tx1"/>
              </a:solidFill>
            </a:endParaRPr>
          </a:p>
          <a:p>
            <a:pPr marL="0" indent="0">
              <a:buNone/>
            </a:pPr>
            <a:r>
              <a:rPr lang="en-US" altLang="ja-JP" dirty="0">
                <a:solidFill>
                  <a:schemeClr val="tx1"/>
                </a:solidFill>
              </a:rPr>
              <a:t>	</a:t>
            </a:r>
            <a:r>
              <a:rPr lang="en-US" altLang="ja-JP" sz="1000" dirty="0"/>
              <a:t>(</a:t>
            </a:r>
            <a:r>
              <a:rPr lang="ja-JP" altLang="en-US" sz="1000" dirty="0"/>
              <a:t>第四話</a:t>
            </a:r>
            <a:r>
              <a:rPr lang="en-US" altLang="ja-JP" sz="1000" dirty="0"/>
              <a:t>『</a:t>
            </a:r>
            <a:r>
              <a:rPr lang="ja-JP" altLang="en-US" sz="1000" dirty="0"/>
              <a:t>七転ころんでも、八回起きれば大丈夫</a:t>
            </a:r>
            <a:r>
              <a:rPr lang="en-US" altLang="ja-JP" sz="1000" dirty="0"/>
              <a:t>!! 』</a:t>
            </a:r>
            <a:r>
              <a:rPr lang="ja-JP" altLang="en-US" sz="1000" dirty="0"/>
              <a:t>より</a:t>
            </a:r>
            <a:r>
              <a:rPr lang="en-US" altLang="ja-JP" sz="1000" dirty="0"/>
              <a:t>)</a:t>
            </a:r>
            <a:endParaRPr kumimoji="1" lang="ja-JP" altLang="en-US" sz="1000" dirty="0"/>
          </a:p>
        </p:txBody>
      </p:sp>
    </p:spTree>
    <p:extLst>
      <p:ext uri="{BB962C8B-B14F-4D97-AF65-F5344CB8AC3E}">
        <p14:creationId xmlns:p14="http://schemas.microsoft.com/office/powerpoint/2010/main" val="263499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fontScale="92500" lnSpcReduction="10000"/>
          </a:bodyPr>
          <a:lstStyle/>
          <a:p>
            <a:r>
              <a:rPr lang="en-US" altLang="ja-JP" dirty="0">
                <a:solidFill>
                  <a:srgbClr val="FF0000"/>
                </a:solidFill>
              </a:rPr>
              <a:t>r</a:t>
            </a:r>
            <a:r>
              <a:rPr kumimoji="1" lang="en-US" altLang="ja-JP" dirty="0">
                <a:solidFill>
                  <a:srgbClr val="FF0000"/>
                </a:solidFill>
              </a:rPr>
              <a:t>eturn 0;</a:t>
            </a:r>
          </a:p>
          <a:p>
            <a:r>
              <a:rPr kumimoji="1" lang="ja-JP" altLang="en-US" dirty="0"/>
              <a:t>関数の解を返してします。</a:t>
            </a:r>
            <a:endParaRPr kumimoji="1" lang="en-US" altLang="ja-JP" dirty="0"/>
          </a:p>
          <a:p>
            <a:r>
              <a:rPr lang="ja-JP" altLang="en-US" dirty="0"/>
              <a:t>どこに？</a:t>
            </a:r>
            <a:endParaRPr lang="en-US" altLang="ja-JP" dirty="0"/>
          </a:p>
          <a:p>
            <a:r>
              <a:rPr lang="en-US" altLang="ja-JP" dirty="0" err="1">
                <a:solidFill>
                  <a:srgbClr val="FF0000"/>
                </a:solidFill>
              </a:rPr>
              <a:t>i</a:t>
            </a:r>
            <a:r>
              <a:rPr kumimoji="1" lang="en-US" altLang="ja-JP" dirty="0" err="1">
                <a:solidFill>
                  <a:srgbClr val="FF0000"/>
                </a:solidFill>
              </a:rPr>
              <a:t>nt</a:t>
            </a:r>
            <a:r>
              <a:rPr kumimoji="1" lang="en-US" altLang="ja-JP" dirty="0"/>
              <a:t> main(void){</a:t>
            </a:r>
          </a:p>
          <a:p>
            <a:r>
              <a:rPr lang="ja-JP" altLang="en-US" dirty="0"/>
              <a:t>↑ココ</a:t>
            </a:r>
            <a:endParaRPr lang="en-US" altLang="ja-JP" dirty="0"/>
          </a:p>
          <a:p>
            <a:endParaRPr kumimoji="1" lang="en-US" altLang="ja-JP" dirty="0"/>
          </a:p>
          <a:p>
            <a:r>
              <a:rPr lang="ja-JP" altLang="en-US" dirty="0"/>
              <a:t>関数の型に合わせた解を返しましょう。</a:t>
            </a:r>
            <a:endParaRPr lang="en-US" altLang="ja-JP" dirty="0"/>
          </a:p>
          <a:p>
            <a:endParaRPr kumimoji="1" lang="en-US" altLang="ja-JP" dirty="0"/>
          </a:p>
          <a:p>
            <a:r>
              <a:rPr lang="ja-JP" altLang="en-US" dirty="0"/>
              <a:t>もし、 </a:t>
            </a:r>
            <a:r>
              <a:rPr lang="en-US" altLang="ja-JP" dirty="0">
                <a:solidFill>
                  <a:srgbClr val="FF0000"/>
                </a:solidFill>
              </a:rPr>
              <a:t>double</a:t>
            </a:r>
            <a:r>
              <a:rPr lang="en-US" altLang="ja-JP" dirty="0"/>
              <a:t> main(void) </a:t>
            </a:r>
            <a:r>
              <a:rPr lang="ja-JP" altLang="en-US" dirty="0"/>
              <a:t>だったら、</a:t>
            </a:r>
            <a:br>
              <a:rPr lang="en-US" altLang="ja-JP" dirty="0"/>
            </a:br>
            <a:r>
              <a:rPr lang="en-US" altLang="ja-JP" dirty="0"/>
              <a:t>return</a:t>
            </a:r>
            <a:r>
              <a:rPr lang="ja-JP" altLang="en-US" dirty="0"/>
              <a:t>する値は</a:t>
            </a:r>
            <a:r>
              <a:rPr lang="ja-JP" altLang="en-US" dirty="0">
                <a:solidFill>
                  <a:srgbClr val="FF0000"/>
                </a:solidFill>
              </a:rPr>
              <a:t>実数</a:t>
            </a:r>
            <a:r>
              <a:rPr lang="ja-JP" altLang="en-US" dirty="0"/>
              <a:t>です。</a:t>
            </a:r>
            <a:endParaRPr lang="en-US" altLang="ja-JP" dirty="0"/>
          </a:p>
          <a:p>
            <a:r>
              <a:rPr lang="en-US" altLang="ja-JP" dirty="0"/>
              <a:t>return 0.0;</a:t>
            </a:r>
          </a:p>
          <a:p>
            <a:r>
              <a:rPr lang="en-US" altLang="ja-JP" dirty="0"/>
              <a:t>return</a:t>
            </a:r>
            <a:r>
              <a:rPr lang="ja-JP" altLang="en-US" dirty="0"/>
              <a:t>する値は関数内で処理した変数でも可。</a:t>
            </a:r>
            <a:endParaRPr lang="en-US" altLang="ja-JP" dirty="0"/>
          </a:p>
          <a:p>
            <a:pPr lvl="1"/>
            <a:r>
              <a:rPr lang="ja-JP" altLang="en-US" dirty="0"/>
              <a:t>むしろそれが本来の使い方。</a:t>
            </a:r>
            <a:endParaRPr lang="en-US" altLang="ja-JP" dirty="0"/>
          </a:p>
        </p:txBody>
      </p:sp>
      <p:sp>
        <p:nvSpPr>
          <p:cNvPr id="5" name="コンテンツ プレースホルダー 4"/>
          <p:cNvSpPr>
            <a:spLocks noGrp="1"/>
          </p:cNvSpPr>
          <p:nvPr>
            <p:ph sz="half" idx="2"/>
          </p:nvPr>
        </p:nvSpPr>
        <p:spPr>
          <a:xfrm>
            <a:off x="6188417" y="2228003"/>
            <a:ext cx="5422392" cy="4629997"/>
          </a:xfrm>
        </p:spPr>
        <p:txBody>
          <a:bodyPr>
            <a:normAutofit fontScale="92500" lnSpcReduction="10000"/>
          </a:bodyPr>
          <a:lstStyle/>
          <a:p>
            <a:pPr marL="0" indent="0">
              <a:buNone/>
            </a:pPr>
            <a:r>
              <a:rPr kumimoji="1" lang="en-US" altLang="ja-JP" dirty="0">
                <a:solidFill>
                  <a:schemeClr val="tx1"/>
                </a:solidFill>
              </a:rPr>
              <a:t>#include&lt;</a:t>
            </a:r>
            <a:r>
              <a:rPr kumimoji="1" lang="en-US" altLang="ja-JP" dirty="0" err="1">
                <a:solidFill>
                  <a:schemeClr val="tx1"/>
                </a:solidFill>
              </a:rPr>
              <a:t>stdio.h</a:t>
            </a:r>
            <a:r>
              <a:rPr lang="en-US" altLang="ja-JP" dirty="0">
                <a:solidFill>
                  <a:schemeClr val="tx1"/>
                </a:solidFill>
              </a:rPr>
              <a:t>&gt;</a:t>
            </a:r>
          </a:p>
          <a:p>
            <a:pPr marL="0" indent="0">
              <a:buNone/>
            </a:pPr>
            <a:endParaRPr kumimoji="1" lang="en-US" altLang="ja-JP" dirty="0">
              <a:solidFill>
                <a:srgbClr val="FF0000"/>
              </a:solidFill>
            </a:endParaRPr>
          </a:p>
          <a:p>
            <a:pPr marL="0" indent="0">
              <a:buNone/>
            </a:pPr>
            <a:r>
              <a:rPr lang="en-US" altLang="ja-JP" dirty="0" err="1">
                <a:solidFill>
                  <a:srgbClr val="FF0000"/>
                </a:solidFill>
              </a:rPr>
              <a:t>int</a:t>
            </a:r>
            <a:r>
              <a:rPr lang="en-US" altLang="ja-JP" dirty="0">
                <a:solidFill>
                  <a:srgbClr val="FF0000"/>
                </a:solidFill>
              </a:rPr>
              <a:t> </a:t>
            </a:r>
            <a:r>
              <a:rPr lang="en-US" altLang="ja-JP" dirty="0">
                <a:solidFill>
                  <a:schemeClr val="tx1"/>
                </a:solidFill>
              </a:rPr>
              <a:t>main(void)</a:t>
            </a:r>
            <a:r>
              <a:rPr lang="en-US" altLang="ja-JP" dirty="0">
                <a:solidFill>
                  <a:srgbClr val="FF0000"/>
                </a:solidFill>
              </a:rPr>
              <a:t>{</a:t>
            </a: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int</a:t>
            </a:r>
            <a:r>
              <a:rPr lang="en-US" altLang="ja-JP" dirty="0">
                <a:solidFill>
                  <a:schemeClr val="tx1"/>
                </a:solidFill>
              </a:rPr>
              <a:t> x;</a:t>
            </a:r>
          </a:p>
          <a:p>
            <a:pPr marL="0" indent="0">
              <a:buNone/>
            </a:pPr>
            <a:endParaRPr lang="en-US" altLang="ja-JP" dirty="0">
              <a:solidFill>
                <a:schemeClr val="tx1"/>
              </a:solidFill>
            </a:endParaRPr>
          </a:p>
          <a:p>
            <a:pPr marL="0" indent="0">
              <a:buNone/>
            </a:pPr>
            <a:r>
              <a:rPr kumimoji="1" lang="en-US" altLang="ja-JP" dirty="0">
                <a:solidFill>
                  <a:schemeClr val="tx1"/>
                </a:solidFill>
              </a:rPr>
              <a:t>	</a:t>
            </a:r>
            <a:r>
              <a:rPr kumimoji="1" lang="en-US" altLang="ja-JP" dirty="0" err="1">
                <a:solidFill>
                  <a:schemeClr val="tx1"/>
                </a:solidFill>
              </a:rPr>
              <a:t>printf</a:t>
            </a:r>
            <a:r>
              <a:rPr kumimoji="1" lang="en-US" altLang="ja-JP" dirty="0">
                <a:solidFill>
                  <a:schemeClr val="tx1"/>
                </a:solidFill>
              </a:rPr>
              <a:t>(“Hello, world!\n”);</a:t>
            </a: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scanf</a:t>
            </a:r>
            <a:r>
              <a:rPr lang="en-US" altLang="ja-JP" dirty="0">
                <a:solidFill>
                  <a:schemeClr val="tx1"/>
                </a:solidFill>
              </a:rPr>
              <a:t>(“%d”, &amp;x);</a:t>
            </a:r>
          </a:p>
          <a:p>
            <a:pPr marL="0" indent="0">
              <a:buNone/>
            </a:pPr>
            <a:endParaRPr kumimoji="1" lang="en-US" altLang="ja-JP" dirty="0"/>
          </a:p>
          <a:p>
            <a:pPr marL="0" indent="0">
              <a:buNone/>
            </a:pPr>
            <a:r>
              <a:rPr lang="en-US" altLang="ja-JP" dirty="0"/>
              <a:t>	</a:t>
            </a:r>
            <a:r>
              <a:rPr lang="en-US" altLang="ja-JP" dirty="0">
                <a:solidFill>
                  <a:srgbClr val="FF0000"/>
                </a:solidFill>
              </a:rPr>
              <a:t>return 0;</a:t>
            </a:r>
          </a:p>
          <a:p>
            <a:pPr marL="0" indent="0">
              <a:buNone/>
            </a:pPr>
            <a:r>
              <a:rPr kumimoji="1" lang="en-US" altLang="ja-JP" dirty="0">
                <a:solidFill>
                  <a:schemeClr val="tx1"/>
                </a:solidFill>
              </a:rPr>
              <a:t>}</a:t>
            </a:r>
          </a:p>
          <a:p>
            <a:pPr marL="0" indent="0">
              <a:buNone/>
            </a:pPr>
            <a:endParaRPr lang="en-US" altLang="ja-JP" sz="1100" dirty="0">
              <a:solidFill>
                <a:schemeClr val="tx1"/>
              </a:solidFill>
            </a:endParaRPr>
          </a:p>
          <a:p>
            <a:pPr marL="0" indent="0">
              <a:buNone/>
            </a:pP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第一話</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ハロワは楽しい</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より</a:t>
            </a:r>
            <a:r>
              <a:rPr kumimoji="1" lang="en-US" altLang="ja-JP" sz="1100" dirty="0">
                <a:solidFill>
                  <a:schemeClr val="tx1">
                    <a:lumMod val="75000"/>
                    <a:lumOff val="25000"/>
                  </a:schemeClr>
                </a:solidFill>
              </a:rPr>
              <a:t>)</a:t>
            </a:r>
            <a:endParaRPr kumimoji="1" lang="ja-JP" altLang="en-US" sz="1100" dirty="0">
              <a:solidFill>
                <a:schemeClr val="tx1">
                  <a:lumMod val="75000"/>
                  <a:lumOff val="25000"/>
                </a:schemeClr>
              </a:solidFill>
            </a:endParaRPr>
          </a:p>
        </p:txBody>
      </p:sp>
    </p:spTree>
    <p:extLst>
      <p:ext uri="{BB962C8B-B14F-4D97-AF65-F5344CB8AC3E}">
        <p14:creationId xmlns:p14="http://schemas.microsoft.com/office/powerpoint/2010/main" val="1280201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fontScale="92500" lnSpcReduction="10000"/>
          </a:bodyPr>
          <a:lstStyle/>
          <a:p>
            <a:r>
              <a:rPr lang="en-US" altLang="ja-JP" dirty="0">
                <a:solidFill>
                  <a:srgbClr val="FF0000"/>
                </a:solidFill>
              </a:rPr>
              <a:t>\n</a:t>
            </a:r>
            <a:r>
              <a:rPr lang="en-US" altLang="ja-JP" dirty="0"/>
              <a:t>	(</a:t>
            </a:r>
            <a:r>
              <a:rPr lang="ja-JP" altLang="en-US" dirty="0"/>
              <a:t>正確には</a:t>
            </a:r>
            <a:r>
              <a:rPr lang="ja-JP" altLang="en-US" dirty="0">
                <a:solidFill>
                  <a:srgbClr val="FF0000"/>
                </a:solidFill>
              </a:rPr>
              <a:t>半角の</a:t>
            </a:r>
            <a:r>
              <a:rPr lang="en-US" altLang="ja-JP" dirty="0">
                <a:solidFill>
                  <a:srgbClr val="FF0000"/>
                </a:solidFill>
              </a:rPr>
              <a:t>『</a:t>
            </a:r>
            <a:r>
              <a:rPr lang="ja-JP" altLang="en-US" dirty="0">
                <a:solidFill>
                  <a:srgbClr val="FF0000"/>
                </a:solidFill>
              </a:rPr>
              <a:t>＼</a:t>
            </a:r>
            <a:r>
              <a:rPr lang="en-US" altLang="ja-JP" dirty="0">
                <a:solidFill>
                  <a:srgbClr val="FF0000"/>
                </a:solidFill>
              </a:rPr>
              <a:t>(</a:t>
            </a:r>
            <a:r>
              <a:rPr lang="ja-JP" altLang="en-US" dirty="0">
                <a:solidFill>
                  <a:srgbClr val="FF0000"/>
                </a:solidFill>
              </a:rPr>
              <a:t>バックスラッシュ</a:t>
            </a:r>
            <a:r>
              <a:rPr lang="en-US" altLang="ja-JP" dirty="0">
                <a:solidFill>
                  <a:srgbClr val="FF0000"/>
                </a:solidFill>
              </a:rPr>
              <a:t>)n』</a:t>
            </a:r>
            <a:r>
              <a:rPr lang="en-US" altLang="ja-JP" dirty="0"/>
              <a:t>)</a:t>
            </a:r>
          </a:p>
          <a:p>
            <a:r>
              <a:rPr lang="en-US" altLang="ja-JP" dirty="0"/>
              <a:t>Q. </a:t>
            </a:r>
            <a:r>
              <a:rPr lang="ja-JP" altLang="en-US" dirty="0"/>
              <a:t>ナニコレ。</a:t>
            </a:r>
            <a:endParaRPr lang="en-US" altLang="ja-JP" dirty="0"/>
          </a:p>
          <a:p>
            <a:r>
              <a:rPr lang="en-US" altLang="ja-JP" strike="sngStrike" dirty="0"/>
              <a:t>A. </a:t>
            </a:r>
            <a:r>
              <a:rPr lang="ja-JP" altLang="en-US" strike="sngStrike" dirty="0"/>
              <a:t>珍百景。</a:t>
            </a:r>
            <a:endParaRPr lang="en-US" altLang="ja-JP" strike="sngStrike" dirty="0"/>
          </a:p>
          <a:p>
            <a:r>
              <a:rPr lang="en-US" altLang="ja-JP" dirty="0"/>
              <a:t>A. </a:t>
            </a:r>
            <a:r>
              <a:rPr lang="ja-JP" altLang="en-US" dirty="0"/>
              <a:t>特殊記号。</a:t>
            </a:r>
            <a:endParaRPr lang="en-US" altLang="ja-JP" dirty="0"/>
          </a:p>
          <a:p>
            <a:endParaRPr lang="en-US" altLang="ja-JP" dirty="0"/>
          </a:p>
          <a:p>
            <a:r>
              <a:rPr lang="en-US" altLang="ja-JP" dirty="0"/>
              <a:t>“ ” </a:t>
            </a:r>
            <a:r>
              <a:rPr lang="ja-JP" altLang="en-US" dirty="0"/>
              <a:t>で囲まれている範囲は、「入出力する文字列」</a:t>
            </a:r>
            <a:br>
              <a:rPr lang="en-US" altLang="ja-JP" dirty="0"/>
            </a:br>
            <a:r>
              <a:rPr lang="ja-JP" altLang="en-US" dirty="0"/>
              <a:t>としてコンピュータ様に認識される。</a:t>
            </a:r>
            <a:endParaRPr lang="en-US" altLang="ja-JP" dirty="0"/>
          </a:p>
          <a:p>
            <a:endParaRPr lang="en-US" altLang="ja-JP" dirty="0"/>
          </a:p>
          <a:p>
            <a:r>
              <a:rPr lang="ja-JP" altLang="en-US" dirty="0"/>
              <a:t>ところが、人間の見た目通りに改行しても</a:t>
            </a:r>
            <a:br>
              <a:rPr lang="en-US" altLang="ja-JP" dirty="0"/>
            </a:br>
            <a:r>
              <a:rPr lang="ja-JP" altLang="en-US" dirty="0"/>
              <a:t>コンピュータ様には「改行」がわからない。</a:t>
            </a:r>
            <a:endParaRPr lang="en-US" altLang="ja-JP" dirty="0"/>
          </a:p>
          <a:p>
            <a:endParaRPr lang="en-US" altLang="ja-JP" dirty="0"/>
          </a:p>
          <a:p>
            <a:r>
              <a:rPr lang="ja-JP" altLang="en-US" dirty="0"/>
              <a:t>そこでこれ。改行の命令用の特殊記号。</a:t>
            </a:r>
            <a:endParaRPr lang="en-US" altLang="ja-JP" dirty="0"/>
          </a:p>
          <a:p>
            <a:r>
              <a:rPr lang="ja-JP" altLang="en-US" dirty="0"/>
              <a:t>これでコンピュータ様が改行してくれるよ。</a:t>
            </a:r>
            <a:endParaRPr lang="en-US" altLang="ja-JP" dirty="0"/>
          </a:p>
        </p:txBody>
      </p:sp>
      <p:sp>
        <p:nvSpPr>
          <p:cNvPr id="5" name="コンテンツ プレースホルダー 4"/>
          <p:cNvSpPr>
            <a:spLocks noGrp="1"/>
          </p:cNvSpPr>
          <p:nvPr>
            <p:ph sz="half" idx="2"/>
          </p:nvPr>
        </p:nvSpPr>
        <p:spPr>
          <a:xfrm>
            <a:off x="6188417" y="2228003"/>
            <a:ext cx="5422392" cy="4629997"/>
          </a:xfrm>
        </p:spPr>
        <p:txBody>
          <a:bodyPr>
            <a:normAutofit fontScale="92500" lnSpcReduction="10000"/>
          </a:bodyPr>
          <a:lstStyle/>
          <a:p>
            <a:pPr marL="0" indent="0">
              <a:buNone/>
            </a:pPr>
            <a:r>
              <a:rPr kumimoji="1" lang="en-US" altLang="ja-JP" dirty="0">
                <a:solidFill>
                  <a:schemeClr val="tx1"/>
                </a:solidFill>
              </a:rPr>
              <a:t>#include&lt;</a:t>
            </a:r>
            <a:r>
              <a:rPr kumimoji="1" lang="en-US" altLang="ja-JP" dirty="0" err="1">
                <a:solidFill>
                  <a:schemeClr val="tx1"/>
                </a:solidFill>
              </a:rPr>
              <a:t>stdio.h</a:t>
            </a:r>
            <a:r>
              <a:rPr lang="en-US" altLang="ja-JP" dirty="0">
                <a:solidFill>
                  <a:schemeClr val="tx1"/>
                </a:solidFill>
              </a:rPr>
              <a:t>&gt;</a:t>
            </a:r>
          </a:p>
          <a:p>
            <a:pPr marL="0" indent="0">
              <a:buNone/>
            </a:pPr>
            <a:endParaRPr kumimoji="1" lang="en-US" altLang="ja-JP" dirty="0">
              <a:solidFill>
                <a:srgbClr val="FF0000"/>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lang="en-US" altLang="ja-JP" dirty="0">
                <a:solidFill>
                  <a:schemeClr val="tx1"/>
                </a:solidFill>
              </a:rPr>
              <a:t>	</a:t>
            </a:r>
            <a:r>
              <a:rPr lang="en-US" altLang="ja-JP" dirty="0" err="1">
                <a:solidFill>
                  <a:schemeClr val="tx1"/>
                </a:solidFill>
              </a:rPr>
              <a:t>int</a:t>
            </a:r>
            <a:r>
              <a:rPr lang="en-US" altLang="ja-JP" dirty="0">
                <a:solidFill>
                  <a:schemeClr val="tx1"/>
                </a:solidFill>
              </a:rPr>
              <a:t> x;</a:t>
            </a:r>
          </a:p>
          <a:p>
            <a:pPr marL="0" indent="0">
              <a:buNone/>
            </a:pPr>
            <a:endParaRPr lang="en-US" altLang="ja-JP" dirty="0">
              <a:solidFill>
                <a:schemeClr val="tx1"/>
              </a:solidFill>
            </a:endParaRPr>
          </a:p>
          <a:p>
            <a:pPr marL="0" indent="0">
              <a:buNone/>
            </a:pPr>
            <a:r>
              <a:rPr kumimoji="1" lang="en-US" altLang="ja-JP" dirty="0">
                <a:solidFill>
                  <a:schemeClr val="tx1"/>
                </a:solidFill>
              </a:rPr>
              <a:t>	</a:t>
            </a:r>
            <a:r>
              <a:rPr kumimoji="1" lang="en-US" altLang="ja-JP" dirty="0" err="1">
                <a:solidFill>
                  <a:schemeClr val="tx1"/>
                </a:solidFill>
              </a:rPr>
              <a:t>printf</a:t>
            </a:r>
            <a:r>
              <a:rPr kumimoji="1" lang="en-US" altLang="ja-JP" dirty="0">
                <a:solidFill>
                  <a:schemeClr val="tx1"/>
                </a:solidFill>
              </a:rPr>
              <a:t>(“Hello, world!</a:t>
            </a:r>
            <a:r>
              <a:rPr kumimoji="1" lang="en-US" altLang="ja-JP" dirty="0">
                <a:solidFill>
                  <a:srgbClr val="FF0000"/>
                </a:solidFill>
              </a:rPr>
              <a:t>\n</a:t>
            </a:r>
            <a:r>
              <a:rPr kumimoji="1" lang="en-US" altLang="ja-JP" dirty="0">
                <a:solidFill>
                  <a:schemeClr val="tx1"/>
                </a:solidFill>
              </a:rPr>
              <a:t>”);</a:t>
            </a: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scanf</a:t>
            </a:r>
            <a:r>
              <a:rPr lang="en-US" altLang="ja-JP" dirty="0">
                <a:solidFill>
                  <a:schemeClr val="tx1"/>
                </a:solidFill>
              </a:rPr>
              <a:t>(“%d”, &amp;x);</a:t>
            </a:r>
          </a:p>
          <a:p>
            <a:pPr marL="0" indent="0">
              <a:buNone/>
            </a:pPr>
            <a:endParaRPr kumimoji="1" lang="en-US" altLang="ja-JP" dirty="0">
              <a:solidFill>
                <a:schemeClr val="tx1"/>
              </a:solidFill>
            </a:endParaRPr>
          </a:p>
          <a:p>
            <a:pPr marL="0" indent="0">
              <a:buNone/>
            </a:pPr>
            <a:r>
              <a:rPr lang="en-US" altLang="ja-JP" dirty="0">
                <a:solidFill>
                  <a:schemeClr val="tx1"/>
                </a:solidFill>
              </a:rPr>
              <a:t>	return 0;</a:t>
            </a:r>
          </a:p>
          <a:p>
            <a:pPr marL="0" indent="0">
              <a:buNone/>
            </a:pPr>
            <a:r>
              <a:rPr kumimoji="1" lang="en-US" altLang="ja-JP" dirty="0">
                <a:solidFill>
                  <a:schemeClr val="tx1"/>
                </a:solidFill>
              </a:rPr>
              <a:t>}</a:t>
            </a:r>
          </a:p>
          <a:p>
            <a:pPr marL="0" indent="0">
              <a:buNone/>
            </a:pPr>
            <a:endParaRPr lang="en-US" altLang="ja-JP" sz="1100" dirty="0">
              <a:solidFill>
                <a:schemeClr val="tx1"/>
              </a:solidFill>
            </a:endParaRPr>
          </a:p>
          <a:p>
            <a:pPr marL="0" indent="0">
              <a:buNone/>
            </a:pP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第一話</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ハロワは楽しい</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より</a:t>
            </a:r>
            <a:r>
              <a:rPr kumimoji="1" lang="en-US" altLang="ja-JP" sz="1100" dirty="0">
                <a:solidFill>
                  <a:schemeClr val="tx1">
                    <a:lumMod val="75000"/>
                    <a:lumOff val="25000"/>
                  </a:schemeClr>
                </a:solidFill>
              </a:rPr>
              <a:t>)</a:t>
            </a:r>
            <a:endParaRPr kumimoji="1" lang="ja-JP" altLang="en-US" sz="1100" dirty="0">
              <a:solidFill>
                <a:schemeClr val="tx1">
                  <a:lumMod val="75000"/>
                  <a:lumOff val="25000"/>
                </a:schemeClr>
              </a:solidFill>
            </a:endParaRPr>
          </a:p>
        </p:txBody>
      </p:sp>
    </p:spTree>
    <p:extLst>
      <p:ext uri="{BB962C8B-B14F-4D97-AF65-F5344CB8AC3E}">
        <p14:creationId xmlns:p14="http://schemas.microsoft.com/office/powerpoint/2010/main" val="368331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4" name="コンテンツ プレースホルダー 3"/>
          <p:cNvSpPr>
            <a:spLocks noGrp="1"/>
          </p:cNvSpPr>
          <p:nvPr>
            <p:ph sz="half" idx="1"/>
          </p:nvPr>
        </p:nvSpPr>
        <p:spPr>
          <a:xfrm>
            <a:off x="581193" y="2228003"/>
            <a:ext cx="5422390" cy="4629997"/>
          </a:xfrm>
        </p:spPr>
        <p:txBody>
          <a:bodyPr>
            <a:normAutofit fontScale="92500" lnSpcReduction="10000"/>
          </a:bodyPr>
          <a:lstStyle/>
          <a:p>
            <a:r>
              <a:rPr lang="en-US" altLang="ja-JP" dirty="0">
                <a:solidFill>
                  <a:srgbClr val="FF0000"/>
                </a:solidFill>
              </a:rPr>
              <a:t>%d</a:t>
            </a:r>
          </a:p>
          <a:p>
            <a:r>
              <a:rPr lang="ja-JP" altLang="en-US" dirty="0"/>
              <a:t>これも特殊記号。</a:t>
            </a:r>
            <a:endParaRPr lang="en-US" altLang="ja-JP" dirty="0"/>
          </a:p>
          <a:p>
            <a:r>
              <a:rPr lang="ja-JP" altLang="en-US" dirty="0"/>
              <a:t>入出力時に変数を代入するための命令。</a:t>
            </a:r>
            <a:endParaRPr lang="en-US" altLang="ja-JP" dirty="0"/>
          </a:p>
          <a:p>
            <a:r>
              <a:rPr lang="en-US" altLang="ja-JP" dirty="0" err="1"/>
              <a:t>printf</a:t>
            </a:r>
            <a:r>
              <a:rPr lang="en-US" altLang="ja-JP" dirty="0"/>
              <a:t>(“… </a:t>
            </a:r>
            <a:r>
              <a:rPr lang="en-US" altLang="ja-JP" dirty="0">
                <a:solidFill>
                  <a:srgbClr val="FF0000"/>
                </a:solidFill>
              </a:rPr>
              <a:t>%d</a:t>
            </a:r>
            <a:r>
              <a:rPr lang="en-US" altLang="ja-JP" dirty="0"/>
              <a:t> … ” </a:t>
            </a:r>
            <a:r>
              <a:rPr lang="en-US" altLang="ja-JP" dirty="0">
                <a:solidFill>
                  <a:srgbClr val="FF0000"/>
                </a:solidFill>
              </a:rPr>
              <a:t>,  </a:t>
            </a:r>
            <a:r>
              <a:rPr lang="en-US" altLang="ja-JP" dirty="0" err="1">
                <a:solidFill>
                  <a:srgbClr val="FF0000"/>
                </a:solidFill>
              </a:rPr>
              <a:t>hoge</a:t>
            </a:r>
            <a:r>
              <a:rPr lang="en-US" altLang="ja-JP" dirty="0"/>
              <a:t>);</a:t>
            </a:r>
          </a:p>
          <a:p>
            <a:pPr lvl="1"/>
            <a:r>
              <a:rPr lang="ja-JP" altLang="en-US" dirty="0"/>
              <a:t>出力したい文章の合間に変数を入れることも可能。</a:t>
            </a:r>
            <a:endParaRPr lang="en-US" altLang="ja-JP" dirty="0"/>
          </a:p>
          <a:p>
            <a:r>
              <a:rPr lang="en-US" altLang="ja-JP" dirty="0" err="1"/>
              <a:t>scanf</a:t>
            </a:r>
            <a:r>
              <a:rPr lang="en-US" altLang="ja-JP" dirty="0"/>
              <a:t>(“</a:t>
            </a:r>
            <a:r>
              <a:rPr lang="en-US" altLang="ja-JP" dirty="0">
                <a:solidFill>
                  <a:srgbClr val="FF0000"/>
                </a:solidFill>
              </a:rPr>
              <a:t>%d</a:t>
            </a:r>
            <a:r>
              <a:rPr lang="en-US" altLang="ja-JP" dirty="0"/>
              <a:t>”</a:t>
            </a:r>
            <a:r>
              <a:rPr lang="en-US" altLang="ja-JP" dirty="0">
                <a:solidFill>
                  <a:srgbClr val="FF0000"/>
                </a:solidFill>
              </a:rPr>
              <a:t>, &amp;</a:t>
            </a:r>
            <a:r>
              <a:rPr lang="en-US" altLang="ja-JP" dirty="0" err="1">
                <a:solidFill>
                  <a:srgbClr val="FF0000"/>
                </a:solidFill>
              </a:rPr>
              <a:t>hoge</a:t>
            </a:r>
            <a:r>
              <a:rPr lang="en-US" altLang="ja-JP" dirty="0"/>
              <a:t>);</a:t>
            </a:r>
          </a:p>
          <a:p>
            <a:pPr lvl="1"/>
            <a:r>
              <a:rPr lang="ja-JP" altLang="en-US" dirty="0">
                <a:solidFill>
                  <a:srgbClr val="FF0000"/>
                </a:solidFill>
              </a:rPr>
              <a:t>入力したい変数に</a:t>
            </a:r>
            <a:r>
              <a:rPr lang="en-US" altLang="ja-JP" dirty="0">
                <a:solidFill>
                  <a:srgbClr val="FF0000"/>
                </a:solidFill>
              </a:rPr>
              <a:t>&amp;</a:t>
            </a:r>
            <a:r>
              <a:rPr lang="ja-JP" altLang="en-US" dirty="0">
                <a:solidFill>
                  <a:srgbClr val="FF0000"/>
                </a:solidFill>
              </a:rPr>
              <a:t>をつける</a:t>
            </a:r>
            <a:r>
              <a:rPr lang="ja-JP" altLang="en-US" dirty="0"/>
              <a:t>のを忘れずに。</a:t>
            </a:r>
            <a:endParaRPr lang="en-US" altLang="ja-JP" dirty="0"/>
          </a:p>
          <a:p>
            <a:pPr lvl="2"/>
            <a:r>
              <a:rPr lang="ja-JP" altLang="en-US" dirty="0"/>
              <a:t>この </a:t>
            </a:r>
            <a:r>
              <a:rPr lang="en-US" altLang="ja-JP" dirty="0">
                <a:solidFill>
                  <a:srgbClr val="FF0000"/>
                </a:solidFill>
              </a:rPr>
              <a:t>&amp; </a:t>
            </a:r>
            <a:r>
              <a:rPr lang="ja-JP" altLang="en-US" dirty="0" err="1"/>
              <a:t>にも</a:t>
            </a:r>
            <a:r>
              <a:rPr lang="ja-JP" altLang="en-US" dirty="0"/>
              <a:t>意味はあるんだけど、ポインタの話が</a:t>
            </a:r>
            <a:r>
              <a:rPr lang="en-US" altLang="ja-JP" dirty="0"/>
              <a:t>(</a:t>
            </a:r>
            <a:r>
              <a:rPr lang="en-US" altLang="ja-JP" dirty="0" err="1"/>
              <a:t>ry</a:t>
            </a:r>
            <a:endParaRPr lang="en-US" altLang="ja-JP" dirty="0"/>
          </a:p>
          <a:p>
            <a:endParaRPr lang="en-US" altLang="ja-JP" dirty="0"/>
          </a:p>
          <a:p>
            <a:r>
              <a:rPr lang="en-US" altLang="ja-JP" dirty="0">
                <a:solidFill>
                  <a:srgbClr val="FF0000"/>
                </a:solidFill>
              </a:rPr>
              <a:t>%d</a:t>
            </a:r>
            <a:r>
              <a:rPr lang="en-US" altLang="ja-JP" dirty="0"/>
              <a:t> </a:t>
            </a:r>
            <a:r>
              <a:rPr lang="ja-JP" altLang="en-US" dirty="0" err="1"/>
              <a:t>は</a:t>
            </a:r>
            <a:r>
              <a:rPr lang="ja-JP" altLang="en-US" dirty="0" err="1">
                <a:solidFill>
                  <a:srgbClr val="FF0000"/>
                </a:solidFill>
              </a:rPr>
              <a:t>整</a:t>
            </a:r>
            <a:r>
              <a:rPr lang="ja-JP" altLang="en-US" dirty="0">
                <a:solidFill>
                  <a:srgbClr val="FF0000"/>
                </a:solidFill>
              </a:rPr>
              <a:t>数値専用</a:t>
            </a:r>
            <a:r>
              <a:rPr lang="ja-JP" altLang="en-US" dirty="0"/>
              <a:t>。</a:t>
            </a:r>
            <a:endParaRPr lang="en-US" altLang="ja-JP" dirty="0"/>
          </a:p>
          <a:p>
            <a:r>
              <a:rPr lang="ja-JP" altLang="en-US" dirty="0">
                <a:solidFill>
                  <a:srgbClr val="FF0000"/>
                </a:solidFill>
              </a:rPr>
              <a:t>実数値</a:t>
            </a:r>
            <a:r>
              <a:rPr lang="ja-JP" altLang="en-US" dirty="0"/>
              <a:t>なら </a:t>
            </a:r>
            <a:r>
              <a:rPr lang="en-US" altLang="ja-JP" dirty="0">
                <a:solidFill>
                  <a:srgbClr val="FF0000"/>
                </a:solidFill>
              </a:rPr>
              <a:t>%f</a:t>
            </a:r>
            <a:r>
              <a:rPr lang="ja-JP" altLang="en-US" dirty="0">
                <a:solidFill>
                  <a:srgbClr val="FF0000"/>
                </a:solidFill>
              </a:rPr>
              <a:t>（</a:t>
            </a:r>
            <a:r>
              <a:rPr lang="en-US" altLang="ja-JP" dirty="0" err="1">
                <a:solidFill>
                  <a:srgbClr val="FF0000"/>
                </a:solidFill>
              </a:rPr>
              <a:t>scanf</a:t>
            </a:r>
            <a:r>
              <a:rPr lang="ja-JP" altLang="en-US" dirty="0">
                <a:solidFill>
                  <a:srgbClr val="FF0000"/>
                </a:solidFill>
              </a:rPr>
              <a:t>は </a:t>
            </a:r>
            <a:r>
              <a:rPr lang="en-US" altLang="ja-JP" dirty="0">
                <a:solidFill>
                  <a:srgbClr val="FF0000"/>
                </a:solidFill>
              </a:rPr>
              <a:t>%lf </a:t>
            </a:r>
            <a:r>
              <a:rPr lang="ja-JP" altLang="en-US" dirty="0">
                <a:solidFill>
                  <a:srgbClr val="FF0000"/>
                </a:solidFill>
              </a:rPr>
              <a:t>）</a:t>
            </a:r>
            <a:endParaRPr lang="en-US" altLang="ja-JP" dirty="0">
              <a:solidFill>
                <a:srgbClr val="FF0000"/>
              </a:solidFill>
            </a:endParaRPr>
          </a:p>
          <a:p>
            <a:r>
              <a:rPr lang="ja-JP" altLang="en-US" dirty="0">
                <a:solidFill>
                  <a:srgbClr val="FF0000"/>
                </a:solidFill>
              </a:rPr>
              <a:t>文字</a:t>
            </a:r>
            <a:r>
              <a:rPr lang="ja-JP" altLang="en-US" dirty="0"/>
              <a:t>なら </a:t>
            </a:r>
            <a:r>
              <a:rPr lang="en-US" altLang="ja-JP" dirty="0">
                <a:solidFill>
                  <a:srgbClr val="FF0000"/>
                </a:solidFill>
              </a:rPr>
              <a:t>%c</a:t>
            </a:r>
          </a:p>
          <a:p>
            <a:r>
              <a:rPr lang="ja-JP" altLang="en-US" dirty="0"/>
              <a:t>他にもいろいろあった気がする。</a:t>
            </a:r>
            <a:endParaRPr lang="en-US" altLang="ja-JP" dirty="0"/>
          </a:p>
        </p:txBody>
      </p:sp>
      <p:sp>
        <p:nvSpPr>
          <p:cNvPr id="5" name="コンテンツ プレースホルダー 4"/>
          <p:cNvSpPr>
            <a:spLocks noGrp="1"/>
          </p:cNvSpPr>
          <p:nvPr>
            <p:ph sz="half" idx="2"/>
          </p:nvPr>
        </p:nvSpPr>
        <p:spPr>
          <a:xfrm>
            <a:off x="6188417" y="2228003"/>
            <a:ext cx="5422392" cy="4629997"/>
          </a:xfrm>
        </p:spPr>
        <p:txBody>
          <a:bodyPr>
            <a:normAutofit fontScale="92500" lnSpcReduction="10000"/>
          </a:bodyPr>
          <a:lstStyle/>
          <a:p>
            <a:pPr marL="0" indent="0">
              <a:buNone/>
            </a:pPr>
            <a:r>
              <a:rPr kumimoji="1" lang="en-US" altLang="ja-JP" dirty="0">
                <a:solidFill>
                  <a:schemeClr val="tx1"/>
                </a:solidFill>
              </a:rPr>
              <a:t>#include&lt;</a:t>
            </a:r>
            <a:r>
              <a:rPr kumimoji="1" lang="en-US" altLang="ja-JP" dirty="0" err="1">
                <a:solidFill>
                  <a:schemeClr val="tx1"/>
                </a:solidFill>
              </a:rPr>
              <a:t>stdio.h</a:t>
            </a:r>
            <a:r>
              <a:rPr lang="en-US" altLang="ja-JP" dirty="0">
                <a:solidFill>
                  <a:schemeClr val="tx1"/>
                </a:solidFill>
              </a:rPr>
              <a:t>&gt;</a:t>
            </a:r>
          </a:p>
          <a:p>
            <a:pPr marL="0" indent="0">
              <a:buNone/>
            </a:pPr>
            <a:endParaRPr kumimoji="1" lang="en-US" altLang="ja-JP" dirty="0">
              <a:solidFill>
                <a:srgbClr val="FF0000"/>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lang="en-US" altLang="ja-JP" dirty="0">
                <a:solidFill>
                  <a:schemeClr val="tx1"/>
                </a:solidFill>
              </a:rPr>
              <a:t>	</a:t>
            </a:r>
            <a:r>
              <a:rPr lang="en-US" altLang="ja-JP" dirty="0" err="1">
                <a:solidFill>
                  <a:schemeClr val="tx1"/>
                </a:solidFill>
              </a:rPr>
              <a:t>int</a:t>
            </a:r>
            <a:r>
              <a:rPr lang="en-US" altLang="ja-JP" dirty="0">
                <a:solidFill>
                  <a:schemeClr val="tx1"/>
                </a:solidFill>
              </a:rPr>
              <a:t> x;</a:t>
            </a:r>
          </a:p>
          <a:p>
            <a:pPr marL="0" indent="0">
              <a:buNone/>
            </a:pPr>
            <a:endParaRPr lang="en-US" altLang="ja-JP" dirty="0">
              <a:solidFill>
                <a:schemeClr val="tx1"/>
              </a:solidFill>
            </a:endParaRPr>
          </a:p>
          <a:p>
            <a:pPr marL="0" indent="0">
              <a:buNone/>
            </a:pPr>
            <a:r>
              <a:rPr kumimoji="1" lang="en-US" altLang="ja-JP" dirty="0">
                <a:solidFill>
                  <a:schemeClr val="tx1"/>
                </a:solidFill>
              </a:rPr>
              <a:t>	</a:t>
            </a:r>
            <a:r>
              <a:rPr kumimoji="1" lang="en-US" altLang="ja-JP" dirty="0" err="1">
                <a:solidFill>
                  <a:schemeClr val="tx1"/>
                </a:solidFill>
              </a:rPr>
              <a:t>printf</a:t>
            </a:r>
            <a:r>
              <a:rPr kumimoji="1" lang="en-US" altLang="ja-JP" dirty="0">
                <a:solidFill>
                  <a:schemeClr val="tx1"/>
                </a:solidFill>
              </a:rPr>
              <a:t>(“Hello, world!\n”);</a:t>
            </a: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scanf</a:t>
            </a:r>
            <a:r>
              <a:rPr lang="en-US" altLang="ja-JP" dirty="0">
                <a:solidFill>
                  <a:schemeClr val="tx1"/>
                </a:solidFill>
              </a:rPr>
              <a:t>(“</a:t>
            </a:r>
            <a:r>
              <a:rPr lang="en-US" altLang="ja-JP" dirty="0">
                <a:solidFill>
                  <a:srgbClr val="FF0000"/>
                </a:solidFill>
              </a:rPr>
              <a:t>%d</a:t>
            </a:r>
            <a:r>
              <a:rPr lang="en-US" altLang="ja-JP" dirty="0">
                <a:solidFill>
                  <a:schemeClr val="tx1"/>
                </a:solidFill>
              </a:rPr>
              <a:t>”, &amp;x);</a:t>
            </a:r>
          </a:p>
          <a:p>
            <a:pPr marL="0" indent="0">
              <a:buNone/>
            </a:pPr>
            <a:endParaRPr kumimoji="1" lang="en-US" altLang="ja-JP" dirty="0">
              <a:solidFill>
                <a:schemeClr val="tx1"/>
              </a:solidFill>
            </a:endParaRPr>
          </a:p>
          <a:p>
            <a:pPr marL="0" indent="0">
              <a:buNone/>
            </a:pPr>
            <a:r>
              <a:rPr lang="en-US" altLang="ja-JP" dirty="0">
                <a:solidFill>
                  <a:schemeClr val="tx1"/>
                </a:solidFill>
              </a:rPr>
              <a:t>	return 0;</a:t>
            </a:r>
          </a:p>
          <a:p>
            <a:pPr marL="0" indent="0">
              <a:buNone/>
            </a:pPr>
            <a:r>
              <a:rPr kumimoji="1" lang="en-US" altLang="ja-JP" dirty="0">
                <a:solidFill>
                  <a:schemeClr val="tx1"/>
                </a:solidFill>
              </a:rPr>
              <a:t>}</a:t>
            </a:r>
          </a:p>
          <a:p>
            <a:pPr marL="0" indent="0">
              <a:buNone/>
            </a:pPr>
            <a:endParaRPr lang="en-US" altLang="ja-JP" sz="1100" dirty="0">
              <a:solidFill>
                <a:schemeClr val="tx1"/>
              </a:solidFill>
            </a:endParaRPr>
          </a:p>
          <a:p>
            <a:pPr marL="0" indent="0">
              <a:buNone/>
            </a:pP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第一話</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ハロワは楽しい</a:t>
            </a:r>
            <a:r>
              <a:rPr kumimoji="1" lang="en-US" altLang="ja-JP" sz="1100" dirty="0">
                <a:solidFill>
                  <a:schemeClr val="tx1">
                    <a:lumMod val="75000"/>
                    <a:lumOff val="25000"/>
                  </a:schemeClr>
                </a:solidFill>
              </a:rPr>
              <a:t>!!』</a:t>
            </a:r>
            <a:r>
              <a:rPr kumimoji="1" lang="ja-JP" altLang="en-US" sz="1100" dirty="0">
                <a:solidFill>
                  <a:schemeClr val="tx1">
                    <a:lumMod val="75000"/>
                    <a:lumOff val="25000"/>
                  </a:schemeClr>
                </a:solidFill>
              </a:rPr>
              <a:t>より</a:t>
            </a:r>
            <a:r>
              <a:rPr kumimoji="1" lang="en-US" altLang="ja-JP" sz="1100" dirty="0">
                <a:solidFill>
                  <a:schemeClr val="tx1">
                    <a:lumMod val="75000"/>
                    <a:lumOff val="25000"/>
                  </a:schemeClr>
                </a:solidFill>
              </a:rPr>
              <a:t>)</a:t>
            </a:r>
            <a:endParaRPr kumimoji="1" lang="ja-JP" altLang="en-US" sz="1100" dirty="0">
              <a:solidFill>
                <a:schemeClr val="tx1">
                  <a:lumMod val="75000"/>
                  <a:lumOff val="25000"/>
                </a:schemeClr>
              </a:solidFill>
            </a:endParaRPr>
          </a:p>
        </p:txBody>
      </p:sp>
    </p:spTree>
    <p:extLst>
      <p:ext uri="{BB962C8B-B14F-4D97-AF65-F5344CB8AC3E}">
        <p14:creationId xmlns:p14="http://schemas.microsoft.com/office/powerpoint/2010/main" val="342215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第十話</a:t>
            </a:r>
            <a:r>
              <a:rPr lang="en-US" altLang="ja-JP" dirty="0"/>
              <a:t>『</a:t>
            </a:r>
            <a:r>
              <a:rPr lang="ja-JP" altLang="en-US" dirty="0"/>
              <a:t>本当は、知ってるんだ、あたし</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fontScale="85000" lnSpcReduction="20000"/>
          </a:bodyPr>
          <a:lstStyle/>
          <a:p>
            <a:r>
              <a:rPr lang="en-US" altLang="ja-JP" dirty="0"/>
              <a:t>(</a:t>
            </a:r>
            <a:r>
              <a:rPr lang="ja-JP" altLang="en-US" dirty="0"/>
              <a:t>どこかのサイズでも何かしらの言語のことでも</a:t>
            </a:r>
            <a:r>
              <a:rPr lang="en-US" altLang="ja-JP" dirty="0"/>
              <a:t>)</a:t>
            </a:r>
            <a:r>
              <a:rPr lang="ja-JP" altLang="en-US" dirty="0"/>
              <a:t>ないです。</a:t>
            </a:r>
            <a:endParaRPr lang="en-US" altLang="ja-JP" dirty="0"/>
          </a:p>
          <a:p>
            <a:r>
              <a:rPr kumimoji="1" lang="ja-JP" altLang="en-US" dirty="0">
                <a:solidFill>
                  <a:srgbClr val="FF0000"/>
                </a:solidFill>
              </a:rPr>
              <a:t>インクリメント</a:t>
            </a:r>
            <a:r>
              <a:rPr kumimoji="1" lang="ja-JP" altLang="en-US" dirty="0"/>
              <a:t>と言います。</a:t>
            </a:r>
            <a:endParaRPr kumimoji="1" lang="en-US" altLang="ja-JP" dirty="0"/>
          </a:p>
          <a:p>
            <a:pPr lvl="1"/>
            <a:r>
              <a:rPr kumimoji="1" lang="ja-JP" altLang="en-US" sz="1800" dirty="0"/>
              <a:t>引いている方は</a:t>
            </a:r>
            <a:r>
              <a:rPr kumimoji="1" lang="ja-JP" altLang="en-US" sz="1800" dirty="0">
                <a:solidFill>
                  <a:srgbClr val="FF0000"/>
                </a:solidFill>
              </a:rPr>
              <a:t>デクリメント</a:t>
            </a:r>
            <a:r>
              <a:rPr kumimoji="1" lang="ja-JP" altLang="en-US" sz="1800" dirty="0"/>
              <a:t>と言います。</a:t>
            </a:r>
            <a:endParaRPr kumimoji="1" lang="en-US" altLang="ja-JP" sz="1800" dirty="0"/>
          </a:p>
          <a:p>
            <a:endParaRPr kumimoji="1" lang="en-US" altLang="ja-JP" dirty="0"/>
          </a:p>
          <a:p>
            <a:r>
              <a:rPr kumimoji="1" lang="en-US" altLang="ja-JP" dirty="0"/>
              <a:t>A--;</a:t>
            </a:r>
          </a:p>
          <a:p>
            <a:pPr lvl="1"/>
            <a:r>
              <a:rPr kumimoji="1" lang="en-US" altLang="ja-JP" dirty="0"/>
              <a:t>A = A -1;</a:t>
            </a:r>
          </a:p>
          <a:p>
            <a:pPr lvl="1"/>
            <a:endParaRPr lang="en-US" altLang="ja-JP" dirty="0"/>
          </a:p>
          <a:p>
            <a:r>
              <a:rPr kumimoji="1" lang="en-US" altLang="ja-JP" dirty="0"/>
              <a:t>C++;</a:t>
            </a:r>
          </a:p>
          <a:p>
            <a:pPr lvl="1"/>
            <a:r>
              <a:rPr lang="en-US" altLang="ja-JP" dirty="0"/>
              <a:t>C = C + 1;</a:t>
            </a:r>
          </a:p>
          <a:p>
            <a:pPr lvl="1"/>
            <a:endParaRPr kumimoji="1" lang="en-US" altLang="ja-JP" dirty="0"/>
          </a:p>
          <a:p>
            <a:r>
              <a:rPr lang="ja-JP" altLang="en-US" dirty="0"/>
              <a:t>それぞれ「１減らした値」「１増やした値」を</a:t>
            </a:r>
            <a:br>
              <a:rPr lang="en-US" altLang="ja-JP" dirty="0"/>
            </a:br>
            <a:r>
              <a:rPr lang="ja-JP" altLang="en-US" dirty="0">
                <a:solidFill>
                  <a:srgbClr val="FF0000"/>
                </a:solidFill>
              </a:rPr>
              <a:t>自分に代入</a:t>
            </a:r>
            <a:r>
              <a:rPr lang="ja-JP" altLang="en-US" dirty="0"/>
              <a:t>しています。</a:t>
            </a:r>
            <a:endParaRPr lang="en-US" altLang="ja-JP" dirty="0"/>
          </a:p>
          <a:p>
            <a:endParaRPr kumimoji="1" lang="en-US" altLang="ja-JP" dirty="0"/>
          </a:p>
          <a:p>
            <a:r>
              <a:rPr kumimoji="1" lang="ja-JP" altLang="en-US" dirty="0"/>
              <a:t>地味に</a:t>
            </a:r>
            <a:r>
              <a:rPr kumimoji="1" lang="ja-JP" altLang="en-US" dirty="0">
                <a:solidFill>
                  <a:srgbClr val="00B0F0"/>
                </a:solidFill>
              </a:rPr>
              <a:t>複数の変数を一つの出力に詰め込んでいます</a:t>
            </a:r>
            <a:r>
              <a:rPr kumimoji="1" lang="ja-JP" altLang="en-US" dirty="0"/>
              <a:t>。</a:t>
            </a:r>
            <a:endParaRPr kumimoji="1" lang="en-US" altLang="ja-JP" dirty="0"/>
          </a:p>
          <a:p>
            <a:endParaRPr lang="en-US" altLang="ja-JP" dirty="0"/>
          </a:p>
          <a:p>
            <a:r>
              <a:rPr kumimoji="1" lang="ja-JP" altLang="en-US" sz="900" dirty="0"/>
              <a:t>第十話にページ割き過ぎぃ</a:t>
            </a:r>
            <a:r>
              <a:rPr kumimoji="1" lang="en-US" altLang="ja-JP" sz="900" dirty="0"/>
              <a:t>!!</a:t>
            </a:r>
            <a:endParaRPr kumimoji="1" lang="ja-JP" altLang="en-US" sz="900" dirty="0"/>
          </a:p>
        </p:txBody>
      </p:sp>
      <p:sp>
        <p:nvSpPr>
          <p:cNvPr id="4" name="コンテンツ プレースホルダー 3"/>
          <p:cNvSpPr>
            <a:spLocks noGrp="1"/>
          </p:cNvSpPr>
          <p:nvPr>
            <p:ph sz="half" idx="2"/>
          </p:nvPr>
        </p:nvSpPr>
        <p:spPr>
          <a:xfrm>
            <a:off x="6188417" y="2228003"/>
            <a:ext cx="5422392" cy="4629997"/>
          </a:xfrm>
        </p:spPr>
        <p:txBody>
          <a:bodyPr>
            <a:normAutofit fontScale="85000" lnSpcReduction="20000"/>
          </a:bodyPr>
          <a:lstStyle/>
          <a:p>
            <a:pPr marL="0" indent="0">
              <a:buNone/>
            </a:pPr>
            <a:r>
              <a:rPr lang="en-US" altLang="ja-JP" dirty="0"/>
              <a:t>#include&lt;</a:t>
            </a:r>
            <a:r>
              <a:rPr lang="en-US" altLang="ja-JP" dirty="0" err="1"/>
              <a:t>stdio.h</a:t>
            </a:r>
            <a:r>
              <a:rPr lang="en-US" altLang="ja-JP" dirty="0"/>
              <a:t>&gt;</a:t>
            </a:r>
          </a:p>
          <a:p>
            <a:pPr marL="0" indent="0">
              <a:buNone/>
            </a:pPr>
            <a:r>
              <a:rPr lang="en-US" altLang="ja-JP" dirty="0" err="1"/>
              <a:t>i</a:t>
            </a:r>
            <a:r>
              <a:rPr kumimoji="1" lang="en-US" altLang="ja-JP" dirty="0" err="1"/>
              <a:t>nt</a:t>
            </a:r>
            <a:r>
              <a:rPr kumimoji="1" lang="en-US" altLang="ja-JP" dirty="0"/>
              <a:t> main(void){</a:t>
            </a:r>
          </a:p>
          <a:p>
            <a:pPr marL="0" indent="0">
              <a:buNone/>
            </a:pPr>
            <a:r>
              <a:rPr lang="en-US" altLang="ja-JP" dirty="0"/>
              <a:t>	</a:t>
            </a:r>
            <a:r>
              <a:rPr lang="en-US" altLang="ja-JP" dirty="0" err="1"/>
              <a:t>int</a:t>
            </a:r>
            <a:r>
              <a:rPr lang="en-US" altLang="ja-JP" dirty="0"/>
              <a:t> A=0;</a:t>
            </a:r>
            <a:endParaRPr kumimoji="1" lang="en-US" altLang="ja-JP" dirty="0"/>
          </a:p>
          <a:p>
            <a:pPr marL="0" indent="0">
              <a:buNone/>
            </a:pPr>
            <a:r>
              <a:rPr lang="en-US" altLang="ja-JP" dirty="0"/>
              <a:t>	</a:t>
            </a:r>
            <a:r>
              <a:rPr lang="en-US" altLang="ja-JP" dirty="0" err="1"/>
              <a:t>int</a:t>
            </a:r>
            <a:r>
              <a:rPr lang="en-US" altLang="ja-JP" dirty="0"/>
              <a:t> C=0;</a:t>
            </a:r>
          </a:p>
          <a:p>
            <a:pPr marL="0" indent="0">
              <a:buNone/>
            </a:pPr>
            <a:r>
              <a:rPr kumimoji="1" lang="en-US" altLang="ja-JP" dirty="0"/>
              <a:t>	</a:t>
            </a:r>
            <a:r>
              <a:rPr kumimoji="1" lang="en-US" altLang="ja-JP" dirty="0" err="1"/>
              <a:t>int</a:t>
            </a:r>
            <a:r>
              <a:rPr kumimoji="1" lang="en-US" altLang="ja-JP" dirty="0"/>
              <a:t> </a:t>
            </a:r>
            <a:r>
              <a:rPr kumimoji="1" lang="en-US" altLang="ja-JP" dirty="0" err="1"/>
              <a:t>i</a:t>
            </a:r>
            <a:r>
              <a:rPr kumimoji="1" lang="en-US" altLang="ja-JP" dirty="0"/>
              <a:t>;</a:t>
            </a:r>
          </a:p>
          <a:p>
            <a:pPr marL="0" indent="0">
              <a:buNone/>
            </a:pPr>
            <a:endParaRPr kumimoji="1" lang="en-US" altLang="ja-JP" dirty="0"/>
          </a:p>
          <a:p>
            <a:pPr marL="0" indent="0">
              <a:buNone/>
            </a:pPr>
            <a:r>
              <a:rPr lang="en-US" altLang="ja-JP" dirty="0"/>
              <a:t>	for(</a:t>
            </a:r>
            <a:r>
              <a:rPr lang="en-US" altLang="ja-JP" dirty="0" err="1"/>
              <a:t>i</a:t>
            </a:r>
            <a:r>
              <a:rPr lang="en-US" altLang="ja-JP" dirty="0"/>
              <a:t> = 0; </a:t>
            </a:r>
            <a:r>
              <a:rPr lang="en-US" altLang="ja-JP" dirty="0" err="1"/>
              <a:t>i</a:t>
            </a:r>
            <a:r>
              <a:rPr lang="en-US" altLang="ja-JP" dirty="0"/>
              <a:t> &lt; 10; </a:t>
            </a:r>
            <a:r>
              <a:rPr lang="en-US" altLang="ja-JP" dirty="0" err="1"/>
              <a:t>i</a:t>
            </a:r>
            <a:r>
              <a:rPr lang="en-US" altLang="ja-JP" dirty="0"/>
              <a:t>++){</a:t>
            </a:r>
          </a:p>
          <a:p>
            <a:pPr marL="0" indent="0">
              <a:buNone/>
            </a:pPr>
            <a:r>
              <a:rPr kumimoji="1" lang="en-US" altLang="ja-JP" dirty="0"/>
              <a:t>		</a:t>
            </a:r>
            <a:r>
              <a:rPr kumimoji="1" lang="en-US" altLang="ja-JP" dirty="0">
                <a:solidFill>
                  <a:srgbClr val="FF0000"/>
                </a:solidFill>
              </a:rPr>
              <a:t>A--;</a:t>
            </a:r>
          </a:p>
          <a:p>
            <a:pPr marL="0" indent="0">
              <a:buNone/>
            </a:pPr>
            <a:r>
              <a:rPr lang="en-US" altLang="ja-JP" dirty="0">
                <a:solidFill>
                  <a:srgbClr val="FF0000"/>
                </a:solidFill>
              </a:rPr>
              <a:t>		C++;</a:t>
            </a:r>
          </a:p>
          <a:p>
            <a:pPr marL="0" indent="0">
              <a:buNone/>
            </a:pPr>
            <a:r>
              <a:rPr kumimoji="1" lang="en-US" altLang="ja-JP" dirty="0"/>
              <a:t>		</a:t>
            </a:r>
            <a:r>
              <a:rPr kumimoji="1" lang="en-US" altLang="ja-JP" dirty="0" err="1">
                <a:solidFill>
                  <a:srgbClr val="00B0F0"/>
                </a:solidFill>
              </a:rPr>
              <a:t>printf</a:t>
            </a:r>
            <a:r>
              <a:rPr kumimoji="1" lang="en-US" altLang="ja-JP" dirty="0">
                <a:solidFill>
                  <a:srgbClr val="00B0F0"/>
                </a:solidFill>
              </a:rPr>
              <a:t>(“A = %d\</a:t>
            </a:r>
            <a:r>
              <a:rPr kumimoji="1" lang="en-US" altLang="ja-JP" dirty="0" err="1">
                <a:solidFill>
                  <a:srgbClr val="00B0F0"/>
                </a:solidFill>
              </a:rPr>
              <a:t>nC</a:t>
            </a:r>
            <a:r>
              <a:rPr kumimoji="1" lang="en-US" altLang="ja-JP" dirty="0">
                <a:solidFill>
                  <a:srgbClr val="00B0F0"/>
                </a:solidFill>
              </a:rPr>
              <a:t> = %d\</a:t>
            </a:r>
            <a:r>
              <a:rPr kumimoji="1" lang="en-US" altLang="ja-JP" dirty="0" err="1">
                <a:solidFill>
                  <a:srgbClr val="00B0F0"/>
                </a:solidFill>
              </a:rPr>
              <a:t>ni</a:t>
            </a:r>
            <a:r>
              <a:rPr kumimoji="1" lang="en-US" altLang="ja-JP" dirty="0">
                <a:solidFill>
                  <a:srgbClr val="00B0F0"/>
                </a:solidFill>
              </a:rPr>
              <a:t> = %d\n\n”,  A, C, </a:t>
            </a:r>
            <a:r>
              <a:rPr kumimoji="1" lang="en-US" altLang="ja-JP" dirty="0" err="1">
                <a:solidFill>
                  <a:srgbClr val="00B0F0"/>
                </a:solidFill>
              </a:rPr>
              <a:t>i</a:t>
            </a:r>
            <a:r>
              <a:rPr kumimoji="1" lang="en-US" altLang="ja-JP" dirty="0">
                <a:solidFill>
                  <a:srgbClr val="00B0F0"/>
                </a:solidFill>
              </a:rPr>
              <a:t>);</a:t>
            </a:r>
          </a:p>
          <a:p>
            <a:pPr marL="0" indent="0">
              <a:buNone/>
            </a:pPr>
            <a:r>
              <a:rPr lang="en-US" altLang="ja-JP" dirty="0"/>
              <a:t>	}</a:t>
            </a:r>
          </a:p>
          <a:p>
            <a:pPr marL="0" indent="0">
              <a:buNone/>
            </a:pPr>
            <a:r>
              <a:rPr kumimoji="1" lang="en-US" altLang="ja-JP" dirty="0"/>
              <a:t>	</a:t>
            </a:r>
            <a:r>
              <a:rPr kumimoji="1" lang="en-US" altLang="ja-JP" dirty="0" err="1"/>
              <a:t>scanf</a:t>
            </a:r>
            <a:r>
              <a:rPr kumimoji="1" lang="en-US" altLang="ja-JP" dirty="0"/>
              <a:t>(“%d”, &amp;</a:t>
            </a:r>
            <a:r>
              <a:rPr kumimoji="1" lang="en-US" altLang="ja-JP" dirty="0" err="1"/>
              <a:t>i</a:t>
            </a:r>
            <a:r>
              <a:rPr kumimoji="1" lang="en-US" altLang="ja-JP" dirty="0"/>
              <a:t>);</a:t>
            </a:r>
          </a:p>
          <a:p>
            <a:pPr marL="0" indent="0">
              <a:buNone/>
            </a:pPr>
            <a:r>
              <a:rPr lang="en-US" altLang="ja-JP" dirty="0"/>
              <a:t>	return </a:t>
            </a:r>
            <a:r>
              <a:rPr lang="en-US" altLang="ja-JP" dirty="0" err="1"/>
              <a:t>i</a:t>
            </a:r>
            <a:r>
              <a:rPr lang="en-US" altLang="ja-JP" dirty="0"/>
              <a:t>;</a:t>
            </a:r>
            <a:endParaRPr kumimoji="1" lang="en-US" altLang="ja-JP" dirty="0"/>
          </a:p>
          <a:p>
            <a:pPr marL="0" indent="0">
              <a:buNone/>
            </a:pPr>
            <a:r>
              <a:rPr lang="en-US" altLang="ja-JP" dirty="0"/>
              <a:t>}	</a:t>
            </a:r>
            <a:endParaRPr kumimoji="1" lang="ja-JP" altLang="en-US" dirty="0"/>
          </a:p>
        </p:txBody>
      </p:sp>
    </p:spTree>
    <p:extLst>
      <p:ext uri="{BB962C8B-B14F-4D97-AF65-F5344CB8AC3E}">
        <p14:creationId xmlns:p14="http://schemas.microsoft.com/office/powerpoint/2010/main" val="4260095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第十一話</a:t>
            </a:r>
            <a:r>
              <a:rPr lang="en-US" altLang="ja-JP" dirty="0"/>
              <a:t>『</a:t>
            </a:r>
            <a:r>
              <a:rPr lang="ja-JP" altLang="en-US" dirty="0"/>
              <a:t>あなたって、最低</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lnSpcReduction="10000"/>
          </a:bodyPr>
          <a:lstStyle/>
          <a:p>
            <a:r>
              <a:rPr lang="ja-JP" altLang="en-US" dirty="0"/>
              <a:t>ここまでで第二章の基盤はおしまいです。</a:t>
            </a:r>
            <a:endParaRPr lang="en-US" altLang="ja-JP" dirty="0"/>
          </a:p>
          <a:p>
            <a:r>
              <a:rPr kumimoji="1" lang="ja-JP" altLang="en-US" dirty="0"/>
              <a:t>ここで、</a:t>
            </a:r>
            <a:r>
              <a:rPr kumimoji="1" lang="ja-JP" altLang="en-US" dirty="0">
                <a:solidFill>
                  <a:srgbClr val="FF0000"/>
                </a:solidFill>
              </a:rPr>
              <a:t>最低限のプログラミング作法</a:t>
            </a:r>
            <a:r>
              <a:rPr kumimoji="1" lang="ja-JP" altLang="en-US" dirty="0"/>
              <a:t>について。</a:t>
            </a:r>
            <a:endParaRPr kumimoji="1" lang="en-US" altLang="ja-JP" dirty="0"/>
          </a:p>
          <a:p>
            <a:endParaRPr lang="en-US" altLang="ja-JP" dirty="0"/>
          </a:p>
          <a:p>
            <a:pPr marL="342900" indent="-342900">
              <a:buFont typeface="+mj-lt"/>
              <a:buAutoNum type="arabicPeriod"/>
            </a:pPr>
            <a:r>
              <a:rPr lang="ja-JP" altLang="en-US" dirty="0">
                <a:solidFill>
                  <a:srgbClr val="00B0F0"/>
                </a:solidFill>
              </a:rPr>
              <a:t>インデント</a:t>
            </a:r>
            <a:r>
              <a:rPr lang="en-US" altLang="ja-JP" dirty="0">
                <a:solidFill>
                  <a:srgbClr val="00B0F0"/>
                </a:solidFill>
              </a:rPr>
              <a:t>(</a:t>
            </a:r>
            <a:r>
              <a:rPr lang="ja-JP" altLang="en-US" dirty="0">
                <a:solidFill>
                  <a:srgbClr val="00B0F0"/>
                </a:solidFill>
              </a:rPr>
              <a:t>行頭の空白</a:t>
            </a:r>
            <a:r>
              <a:rPr lang="en-US" altLang="ja-JP" dirty="0">
                <a:solidFill>
                  <a:srgbClr val="00B0F0"/>
                </a:solidFill>
              </a:rPr>
              <a:t>)</a:t>
            </a:r>
            <a:r>
              <a:rPr lang="ja-JP" altLang="en-US" dirty="0">
                <a:solidFill>
                  <a:srgbClr val="00B0F0"/>
                </a:solidFill>
              </a:rPr>
              <a:t>は </a:t>
            </a:r>
            <a:r>
              <a:rPr lang="en-US" altLang="ja-JP" dirty="0">
                <a:solidFill>
                  <a:srgbClr val="00B0F0"/>
                </a:solidFill>
              </a:rPr>
              <a:t>{ } </a:t>
            </a:r>
            <a:r>
              <a:rPr lang="ja-JP" altLang="en-US" dirty="0">
                <a:solidFill>
                  <a:srgbClr val="00B0F0"/>
                </a:solidFill>
              </a:rPr>
              <a:t>一組ごとに右へ。</a:t>
            </a:r>
            <a:endParaRPr lang="en-US" altLang="ja-JP" dirty="0">
              <a:solidFill>
                <a:srgbClr val="00B0F0"/>
              </a:solidFill>
            </a:endParaRPr>
          </a:p>
          <a:p>
            <a:pPr lvl="1"/>
            <a:r>
              <a:rPr kumimoji="1" lang="en-US" altLang="ja-JP" dirty="0"/>
              <a:t>IDE</a:t>
            </a:r>
            <a:r>
              <a:rPr kumimoji="1" lang="ja-JP" altLang="en-US" dirty="0"/>
              <a:t>が勝手にずらしてくれることもよくある。</a:t>
            </a:r>
            <a:endParaRPr kumimoji="1" lang="en-US" altLang="ja-JP" dirty="0"/>
          </a:p>
          <a:p>
            <a:pPr lvl="1"/>
            <a:r>
              <a:rPr lang="ja-JP" altLang="en-US" dirty="0"/>
              <a:t>目安は</a:t>
            </a:r>
            <a:r>
              <a:rPr lang="en-US" altLang="ja-JP" dirty="0">
                <a:solidFill>
                  <a:srgbClr val="00B0F0"/>
                </a:solidFill>
              </a:rPr>
              <a:t>Tab</a:t>
            </a:r>
            <a:r>
              <a:rPr lang="ja-JP" altLang="en-US" dirty="0">
                <a:solidFill>
                  <a:srgbClr val="00B0F0"/>
                </a:solidFill>
              </a:rPr>
              <a:t>キー１個分</a:t>
            </a:r>
            <a:r>
              <a:rPr lang="ja-JP" altLang="en-US" dirty="0"/>
              <a:t>。</a:t>
            </a:r>
            <a:endParaRPr lang="en-US" altLang="ja-JP" dirty="0"/>
          </a:p>
          <a:p>
            <a:pPr marL="342900" indent="-342900">
              <a:buFont typeface="+mj-lt"/>
              <a:buAutoNum type="arabicPeriod"/>
            </a:pPr>
            <a:r>
              <a:rPr lang="en-US" altLang="ja-JP" dirty="0">
                <a:solidFill>
                  <a:srgbClr val="00B0F0"/>
                </a:solidFill>
              </a:rPr>
              <a:t>m</a:t>
            </a:r>
            <a:r>
              <a:rPr kumimoji="1" lang="en-US" altLang="ja-JP" dirty="0">
                <a:solidFill>
                  <a:srgbClr val="00B0F0"/>
                </a:solidFill>
              </a:rPr>
              <a:t>ain</a:t>
            </a:r>
            <a:r>
              <a:rPr kumimoji="1" lang="ja-JP" altLang="en-US" dirty="0">
                <a:solidFill>
                  <a:srgbClr val="00B0F0"/>
                </a:solidFill>
              </a:rPr>
              <a:t>関数は</a:t>
            </a:r>
            <a:r>
              <a:rPr kumimoji="1" lang="en-US" altLang="ja-JP" dirty="0" err="1">
                <a:solidFill>
                  <a:srgbClr val="00B0F0"/>
                </a:solidFill>
              </a:rPr>
              <a:t>int</a:t>
            </a:r>
            <a:r>
              <a:rPr kumimoji="1" lang="ja-JP" altLang="en-US" dirty="0">
                <a:solidFill>
                  <a:srgbClr val="00B0F0"/>
                </a:solidFill>
              </a:rPr>
              <a:t>型、戻り値は</a:t>
            </a:r>
            <a:r>
              <a:rPr lang="ja-JP" altLang="en-US" dirty="0">
                <a:solidFill>
                  <a:srgbClr val="00B0F0"/>
                </a:solidFill>
              </a:rPr>
              <a:t>正常終了なら</a:t>
            </a:r>
            <a:r>
              <a:rPr kumimoji="1" lang="en-US" altLang="ja-JP" dirty="0">
                <a:solidFill>
                  <a:srgbClr val="00B0F0"/>
                </a:solidFill>
              </a:rPr>
              <a:t>0</a:t>
            </a:r>
            <a:r>
              <a:rPr kumimoji="1" lang="ja-JP" altLang="en-US" dirty="0" err="1">
                <a:solidFill>
                  <a:srgbClr val="00B0F0"/>
                </a:solidFill>
              </a:rPr>
              <a:t>。</a:t>
            </a:r>
            <a:endParaRPr kumimoji="1" lang="en-US" altLang="ja-JP" dirty="0">
              <a:solidFill>
                <a:srgbClr val="00B0F0"/>
              </a:solidFill>
            </a:endParaRPr>
          </a:p>
          <a:p>
            <a:pPr lvl="1"/>
            <a:r>
              <a:rPr kumimoji="1" lang="ja-JP" altLang="en-US" dirty="0"/>
              <a:t>これなら開発環境にあまり左右されない。</a:t>
            </a:r>
            <a:endParaRPr kumimoji="1" lang="en-US" altLang="ja-JP" dirty="0"/>
          </a:p>
          <a:p>
            <a:pPr marL="342900" indent="-342900">
              <a:buFont typeface="+mj-lt"/>
              <a:buAutoNum type="arabicPeriod"/>
            </a:pPr>
            <a:r>
              <a:rPr lang="ja-JP" altLang="en-US" dirty="0">
                <a:solidFill>
                  <a:srgbClr val="00B0F0"/>
                </a:solidFill>
              </a:rPr>
              <a:t>カッコは開けたら先に閉じておく。</a:t>
            </a:r>
            <a:endParaRPr lang="en-US" altLang="ja-JP" dirty="0">
              <a:solidFill>
                <a:srgbClr val="00B0F0"/>
              </a:solidFill>
            </a:endParaRPr>
          </a:p>
          <a:p>
            <a:pPr lvl="1"/>
            <a:r>
              <a:rPr kumimoji="1" lang="ja-JP" altLang="en-US" dirty="0"/>
              <a:t>閉じ忘れなどのケアレスミスを軽減できる。</a:t>
            </a:r>
            <a:endParaRPr kumimoji="1" lang="en-US" altLang="ja-JP" dirty="0"/>
          </a:p>
          <a:p>
            <a:pPr marL="342900" indent="-342900">
              <a:buFont typeface="+mj-lt"/>
              <a:buAutoNum type="arabicPeriod"/>
            </a:pPr>
            <a:r>
              <a:rPr lang="ja-JP" altLang="en-US" dirty="0">
                <a:solidFill>
                  <a:srgbClr val="00B0F0"/>
                </a:solidFill>
              </a:rPr>
              <a:t>エラーメッセージは読む。</a:t>
            </a:r>
            <a:endParaRPr lang="en-US" altLang="ja-JP" dirty="0">
              <a:solidFill>
                <a:srgbClr val="00B0F0"/>
              </a:solidFill>
            </a:endParaRPr>
          </a:p>
          <a:p>
            <a:pPr lvl="1"/>
            <a:r>
              <a:rPr kumimoji="1" lang="ja-JP" altLang="en-US" dirty="0"/>
              <a:t>簡単な英語だから読めばミス</a:t>
            </a:r>
            <a:r>
              <a:rPr lang="ja-JP" altLang="en-US" dirty="0"/>
              <a:t>し</a:t>
            </a:r>
            <a:r>
              <a:rPr kumimoji="1" lang="ja-JP" altLang="en-US" dirty="0"/>
              <a:t>た理由がわかる。</a:t>
            </a:r>
            <a:endParaRPr kumimoji="1" lang="en-US" altLang="ja-JP" dirty="0"/>
          </a:p>
        </p:txBody>
      </p:sp>
      <p:sp>
        <p:nvSpPr>
          <p:cNvPr id="5" name="コンテンツ プレースホルダー 4"/>
          <p:cNvSpPr>
            <a:spLocks noGrp="1"/>
          </p:cNvSpPr>
          <p:nvPr>
            <p:ph sz="half" idx="2"/>
          </p:nvPr>
        </p:nvSpPr>
        <p:spPr>
          <a:xfrm>
            <a:off x="6188417" y="2228003"/>
            <a:ext cx="5422392" cy="4629997"/>
          </a:xfrm>
        </p:spPr>
        <p:txBody>
          <a:bodyPr>
            <a:normAutofit lnSpcReduction="10000"/>
          </a:bodyPr>
          <a:lstStyle/>
          <a:p>
            <a:endParaRPr lang="en-US" altLang="ja-JP" dirty="0"/>
          </a:p>
          <a:p>
            <a:pPr marL="0" indent="0">
              <a:buNone/>
            </a:pPr>
            <a:r>
              <a:rPr lang="en-US" altLang="ja-JP" dirty="0"/>
              <a:t>#include&lt;</a:t>
            </a:r>
            <a:r>
              <a:rPr lang="en-US" altLang="ja-JP" dirty="0" err="1"/>
              <a:t>stdio.h</a:t>
            </a:r>
            <a:r>
              <a:rPr lang="en-US" altLang="ja-JP" dirty="0"/>
              <a:t>&gt;</a:t>
            </a:r>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a:t>
            </a:r>
            <a:r>
              <a:rPr lang="en-US" altLang="ja-JP" dirty="0" err="1"/>
              <a:t>i</a:t>
            </a:r>
            <a:r>
              <a:rPr lang="en-US" altLang="ja-JP" dirty="0"/>
              <a:t>;</a:t>
            </a:r>
          </a:p>
          <a:p>
            <a:pPr marL="0" indent="0">
              <a:buNone/>
            </a:pPr>
            <a:r>
              <a:rPr lang="en-US" altLang="ja-JP" dirty="0"/>
              <a:t>	for(</a:t>
            </a:r>
            <a:r>
              <a:rPr lang="en-US" altLang="ja-JP" dirty="0" err="1"/>
              <a:t>i</a:t>
            </a:r>
            <a:r>
              <a:rPr lang="en-US" altLang="ja-JP" dirty="0"/>
              <a:t>=0; </a:t>
            </a:r>
            <a:r>
              <a:rPr lang="en-US" altLang="ja-JP" dirty="0" err="1"/>
              <a:t>i</a:t>
            </a:r>
            <a:r>
              <a:rPr lang="en-US" altLang="ja-JP" dirty="0"/>
              <a:t>&lt;10; </a:t>
            </a:r>
            <a:r>
              <a:rPr lang="en-US" altLang="ja-JP" dirty="0" err="1"/>
              <a:t>i</a:t>
            </a:r>
            <a:r>
              <a:rPr lang="en-US" altLang="ja-JP" dirty="0"/>
              <a:t>++){</a:t>
            </a:r>
          </a:p>
          <a:p>
            <a:pPr marL="0" indent="0">
              <a:buNone/>
            </a:pPr>
            <a:r>
              <a:rPr lang="en-US" altLang="ja-JP" dirty="0"/>
              <a:t>		</a:t>
            </a:r>
            <a:r>
              <a:rPr lang="en-US" altLang="ja-JP" dirty="0" err="1"/>
              <a:t>printf</a:t>
            </a:r>
            <a:r>
              <a:rPr lang="en-US" altLang="ja-JP" dirty="0"/>
              <a:t>(“%d\n”, </a:t>
            </a:r>
            <a:r>
              <a:rPr lang="en-US" altLang="ja-JP" dirty="0" err="1"/>
              <a:t>i</a:t>
            </a:r>
            <a:r>
              <a:rPr lang="en-US" altLang="ja-JP" dirty="0"/>
              <a:t>);</a:t>
            </a:r>
          </a:p>
          <a:p>
            <a:pPr marL="0" indent="0">
              <a:buNone/>
            </a:pPr>
            <a:r>
              <a:rPr lang="en-US" altLang="ja-JP" dirty="0"/>
              <a:t>	}</a:t>
            </a:r>
          </a:p>
          <a:p>
            <a:pPr marL="0" indent="0">
              <a:buNone/>
            </a:pPr>
            <a:r>
              <a:rPr lang="en-US" altLang="ja-JP" dirty="0"/>
              <a:t>	</a:t>
            </a:r>
            <a:r>
              <a:rPr lang="en-US" altLang="ja-JP" dirty="0" err="1"/>
              <a:t>scanf</a:t>
            </a:r>
            <a:r>
              <a:rPr lang="en-US" altLang="ja-JP" dirty="0"/>
              <a:t>(“%d”, &amp;</a:t>
            </a:r>
            <a:r>
              <a:rPr lang="en-US" altLang="ja-JP" dirty="0" err="1"/>
              <a:t>i</a:t>
            </a:r>
            <a:r>
              <a:rPr lang="en-US" altLang="ja-JP" dirty="0"/>
              <a:t>);</a:t>
            </a:r>
          </a:p>
          <a:p>
            <a:pPr marL="0" indent="0">
              <a:buNone/>
            </a:pPr>
            <a:r>
              <a:rPr lang="en-US" altLang="ja-JP" dirty="0"/>
              <a:t>	return 0;</a:t>
            </a:r>
          </a:p>
          <a:p>
            <a:pPr marL="0" indent="0">
              <a:buNone/>
            </a:pPr>
            <a:r>
              <a:rPr lang="en-US" altLang="ja-JP" dirty="0"/>
              <a:t>}</a:t>
            </a:r>
          </a:p>
        </p:txBody>
      </p:sp>
    </p:spTree>
    <p:extLst>
      <p:ext uri="{BB962C8B-B14F-4D97-AF65-F5344CB8AC3E}">
        <p14:creationId xmlns:p14="http://schemas.microsoft.com/office/powerpoint/2010/main" val="2391975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第十二話</a:t>
            </a:r>
            <a:r>
              <a:rPr lang="en-US" altLang="ja-JP" dirty="0"/>
              <a:t>『</a:t>
            </a:r>
            <a:r>
              <a:rPr lang="ja-JP" altLang="en-US" dirty="0"/>
              <a:t>総集編：寺地大先輩（今は老害）の</a:t>
            </a:r>
            <a:r>
              <a:rPr lang="en-US" altLang="ja-JP" dirty="0"/>
              <a:t>QA</a:t>
            </a:r>
            <a:r>
              <a:rPr lang="ja-JP" altLang="en-US" dirty="0"/>
              <a:t>コーナー</a:t>
            </a:r>
            <a:r>
              <a:rPr lang="en-US" altLang="ja-JP" dirty="0"/>
              <a:t>』 </a:t>
            </a:r>
            <a:endParaRPr kumimoji="1"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589" y="1948500"/>
            <a:ext cx="2761592" cy="4909499"/>
          </a:xfrm>
        </p:spPr>
      </p:pic>
      <p:sp>
        <p:nvSpPr>
          <p:cNvPr id="2" name="角丸四角形 1"/>
          <p:cNvSpPr/>
          <p:nvPr/>
        </p:nvSpPr>
        <p:spPr>
          <a:xfrm>
            <a:off x="4930589" y="2166151"/>
            <a:ext cx="665825" cy="31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3606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第</a:t>
            </a:r>
            <a:r>
              <a:rPr lang="ja-JP" altLang="en-US" dirty="0"/>
              <a:t>二章　おしまいケルヒャー</a:t>
            </a:r>
            <a:r>
              <a:rPr lang="en-US" altLang="ja-JP" dirty="0"/>
              <a:t> </a:t>
            </a:r>
            <a:endParaRPr kumimoji="1" lang="ja-JP" altLang="en-US" dirty="0"/>
          </a:p>
        </p:txBody>
      </p:sp>
      <p:sp>
        <p:nvSpPr>
          <p:cNvPr id="4" name="コンテンツ プレースホルダー 3">
            <a:extLst>
              <a:ext uri="{FF2B5EF4-FFF2-40B4-BE49-F238E27FC236}">
                <a16:creationId xmlns:a16="http://schemas.microsoft.com/office/drawing/2014/main" id="{575D4488-65B5-465C-9DF6-601F8EA3491B}"/>
              </a:ext>
            </a:extLst>
          </p:cNvPr>
          <p:cNvSpPr>
            <a:spLocks noGrp="1"/>
          </p:cNvSpPr>
          <p:nvPr>
            <p:ph idx="1"/>
          </p:nvPr>
        </p:nvSpPr>
        <p:spPr>
          <a:xfrm>
            <a:off x="581192" y="1989221"/>
            <a:ext cx="11029615" cy="4704541"/>
          </a:xfrm>
        </p:spPr>
        <p:txBody>
          <a:bodyPr>
            <a:normAutofit/>
          </a:bodyPr>
          <a:lstStyle/>
          <a:p>
            <a:r>
              <a:rPr lang="ja-JP" altLang="en-US" sz="3600" dirty="0"/>
              <a:t>次回から新章開幕！</a:t>
            </a:r>
            <a:endParaRPr lang="en-US" altLang="ja-JP" sz="3600" dirty="0"/>
          </a:p>
          <a:p>
            <a:pPr lvl="1"/>
            <a:r>
              <a:rPr lang="ja-JP" altLang="en-US" sz="3200" dirty="0"/>
              <a:t>さらに激しくなる闘い！</a:t>
            </a:r>
            <a:endParaRPr lang="en-US" altLang="ja-JP" sz="3200" dirty="0"/>
          </a:p>
          <a:p>
            <a:pPr lvl="2"/>
            <a:r>
              <a:rPr lang="ja-JP" altLang="en-US" sz="2800" dirty="0"/>
              <a:t>散り征</a:t>
            </a:r>
            <a:r>
              <a:rPr lang="ja-JP" altLang="en-US" sz="2800" dirty="0" err="1"/>
              <a:t>く</a:t>
            </a:r>
            <a:r>
              <a:rPr lang="ja-JP" altLang="en-US" sz="2800" dirty="0"/>
              <a:t>友情、愛、戦士たち！</a:t>
            </a:r>
            <a:endParaRPr lang="en-US" altLang="ja-JP" sz="2800" dirty="0"/>
          </a:p>
          <a:p>
            <a:pPr lvl="3"/>
            <a:r>
              <a:rPr lang="ja-JP" altLang="en-US" sz="2400" dirty="0"/>
              <a:t>燃え盛る炎！</a:t>
            </a:r>
            <a:endParaRPr lang="en-US" altLang="ja-JP" sz="2400" dirty="0"/>
          </a:p>
          <a:p>
            <a:pPr lvl="4"/>
            <a:r>
              <a:rPr lang="ja-JP" altLang="en-US" sz="2000" dirty="0"/>
              <a:t>立ちふさがる敵！</a:t>
            </a:r>
            <a:endParaRPr lang="en-US" altLang="ja-JP" sz="2000" dirty="0"/>
          </a:p>
          <a:p>
            <a:pPr lvl="5"/>
            <a:r>
              <a:rPr lang="ja-JP" altLang="en-US" sz="1800" dirty="0"/>
              <a:t>その名もアスタリスク！</a:t>
            </a:r>
            <a:endParaRPr lang="en-US" altLang="ja-JP" sz="1800" dirty="0"/>
          </a:p>
          <a:p>
            <a:pPr lvl="6"/>
            <a:r>
              <a:rPr lang="ja-JP" altLang="en-US" sz="1600" dirty="0"/>
              <a:t>コンピュータ様は勝てるのか！</a:t>
            </a:r>
            <a:endParaRPr lang="en-US" altLang="ja-JP" sz="1600" dirty="0"/>
          </a:p>
          <a:p>
            <a:pPr lvl="7"/>
            <a:r>
              <a:rPr lang="ja-JP" altLang="en-US" sz="1400" dirty="0"/>
              <a:t>もうなんでもいいからそれっぽいこと書いとけ</a:t>
            </a:r>
          </a:p>
        </p:txBody>
      </p:sp>
    </p:spTree>
    <p:extLst>
      <p:ext uri="{BB962C8B-B14F-4D97-AF65-F5344CB8AC3E}">
        <p14:creationId xmlns:p14="http://schemas.microsoft.com/office/powerpoint/2010/main" val="87807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おとこわり</a:t>
            </a:r>
          </a:p>
        </p:txBody>
      </p:sp>
      <p:sp>
        <p:nvSpPr>
          <p:cNvPr id="3" name="コンテンツ プレースホルダー 2"/>
          <p:cNvSpPr>
            <a:spLocks noGrp="1"/>
          </p:cNvSpPr>
          <p:nvPr>
            <p:ph idx="1"/>
          </p:nvPr>
        </p:nvSpPr>
        <p:spPr/>
        <p:txBody>
          <a:bodyPr/>
          <a:lstStyle/>
          <a:p>
            <a:r>
              <a:rPr kumimoji="1" lang="ja-JP" altLang="en-US" dirty="0"/>
              <a:t>このスライドは、</a:t>
            </a:r>
            <a:r>
              <a:rPr kumimoji="1" lang="en-US" altLang="ja-JP" dirty="0"/>
              <a:t>4</a:t>
            </a:r>
            <a:r>
              <a:rPr kumimoji="1" lang="ja-JP" altLang="en-US" dirty="0"/>
              <a:t>月に加入した新人君たちに</a:t>
            </a:r>
            <a:endParaRPr kumimoji="1" lang="en-US" altLang="ja-JP" dirty="0"/>
          </a:p>
          <a:p>
            <a:r>
              <a:rPr lang="en-US" altLang="ja-JP" dirty="0"/>
              <a:t>7</a:t>
            </a:r>
            <a:r>
              <a:rPr lang="ja-JP" altLang="en-US" dirty="0"/>
              <a:t>月の展示にむけてコンテンツを制作させるために</a:t>
            </a:r>
            <a:endParaRPr lang="en-US" altLang="ja-JP" dirty="0"/>
          </a:p>
          <a:p>
            <a:r>
              <a:rPr kumimoji="1" lang="en-US" altLang="ja-JP" dirty="0"/>
              <a:t>5</a:t>
            </a:r>
            <a:r>
              <a:rPr kumimoji="1" lang="ja-JP" altLang="en-US" dirty="0"/>
              <a:t>月からの二ヶ月間で爆速でたたき込むための</a:t>
            </a:r>
            <a:endParaRPr kumimoji="1" lang="en-US" altLang="ja-JP" dirty="0"/>
          </a:p>
          <a:p>
            <a:r>
              <a:rPr lang="ja-JP" altLang="en-US" dirty="0" err="1"/>
              <a:t>ちょ</a:t>
            </a:r>
            <a:r>
              <a:rPr lang="ja-JP" altLang="en-US" dirty="0"/>
              <a:t>うばうあとな資料です</a:t>
            </a:r>
            <a:endParaRPr lang="en-US" altLang="ja-JP" dirty="0"/>
          </a:p>
          <a:p>
            <a:r>
              <a:rPr lang="ja-JP" altLang="en-US" dirty="0"/>
              <a:t>過度な期待はしないでください。</a:t>
            </a:r>
            <a:endParaRPr lang="en-US" altLang="ja-JP" dirty="0"/>
          </a:p>
          <a:p>
            <a:pPr lvl="1"/>
            <a:r>
              <a:rPr lang="ja-JP" altLang="en-US" dirty="0"/>
              <a:t>これが伝わる世代だとは思えませんぞ</a:t>
            </a:r>
            <a:endParaRPr lang="en-US" altLang="ja-JP" dirty="0"/>
          </a:p>
        </p:txBody>
      </p:sp>
    </p:spTree>
    <p:extLst>
      <p:ext uri="{BB962C8B-B14F-4D97-AF65-F5344CB8AC3E}">
        <p14:creationId xmlns:p14="http://schemas.microsoft.com/office/powerpoint/2010/main" val="3978339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第三章 </a:t>
            </a:r>
            <a:r>
              <a:rPr lang="en-US" altLang="ja-JP" dirty="0"/>
              <a:t>C</a:t>
            </a:r>
            <a:r>
              <a:rPr lang="ja-JP" altLang="en-US" dirty="0"/>
              <a:t>言語プログラミング</a:t>
            </a:r>
            <a:br>
              <a:rPr lang="en-US" altLang="ja-JP" dirty="0"/>
            </a:br>
            <a:r>
              <a:rPr lang="ja-JP" altLang="en-US" dirty="0"/>
              <a:t> </a:t>
            </a:r>
            <a:r>
              <a:rPr lang="en-US" altLang="ja-JP" dirty="0"/>
              <a:t>	–</a:t>
            </a:r>
            <a:r>
              <a:rPr lang="ja-JP" altLang="en-US" dirty="0"/>
              <a:t>人間の人間による人間のための可読性上のプログラミングスキル</a:t>
            </a:r>
            <a:r>
              <a:rPr lang="en-US" altLang="ja-JP" dirty="0"/>
              <a:t>-</a:t>
            </a:r>
            <a:endParaRPr kumimoji="1" lang="ja-JP" altLang="en-US" dirty="0"/>
          </a:p>
        </p:txBody>
      </p:sp>
      <p:sp>
        <p:nvSpPr>
          <p:cNvPr id="3" name="コンテンツ プレースホルダー 2"/>
          <p:cNvSpPr>
            <a:spLocks noGrp="1"/>
          </p:cNvSpPr>
          <p:nvPr>
            <p:ph idx="1"/>
          </p:nvPr>
        </p:nvSpPr>
        <p:spPr>
          <a:xfrm>
            <a:off x="581192" y="2180496"/>
            <a:ext cx="11029615" cy="4677504"/>
          </a:xfrm>
        </p:spPr>
        <p:txBody>
          <a:bodyPr/>
          <a:lstStyle/>
          <a:p>
            <a:r>
              <a:rPr lang="ja-JP" altLang="en-US" dirty="0"/>
              <a:t>この章では、「人間にとって見やすいソースコードを書くためのスキル」を紹介していきます。</a:t>
            </a:r>
            <a:endParaRPr lang="en-US" altLang="ja-JP" dirty="0"/>
          </a:p>
          <a:p>
            <a:r>
              <a:rPr kumimoji="1" lang="ja-JP" altLang="en-US" dirty="0"/>
              <a:t>ソースコードを見やすくすると、後々変更があった時などの手直しする箇所が減って楽になったり。</a:t>
            </a:r>
            <a:endParaRPr kumimoji="1" lang="en-US" altLang="ja-JP" dirty="0"/>
          </a:p>
          <a:p>
            <a:r>
              <a:rPr kumimoji="1" lang="ja-JP" altLang="en-US" dirty="0"/>
              <a:t>少し複雑な使い方をするものもありますが、慣れると便利なものがたくさんあります。</a:t>
            </a:r>
            <a:endParaRPr kumimoji="1" lang="en-US" altLang="ja-JP" dirty="0"/>
          </a:p>
          <a:p>
            <a:endParaRPr kumimoji="1" lang="en-US" altLang="ja-JP" dirty="0"/>
          </a:p>
          <a:p>
            <a:r>
              <a:rPr lang="ja-JP" altLang="en-US" dirty="0"/>
              <a:t>今更だけど。金色のモザイクで目線を隠されたおっきい谷口君に「文字だらけで見辛い」って言われた。</a:t>
            </a:r>
            <a:endParaRPr lang="en-US" altLang="ja-JP" dirty="0"/>
          </a:p>
          <a:p>
            <a:r>
              <a:rPr lang="ja-JP" altLang="en-US" dirty="0" err="1"/>
              <a:t>のをうすら</a:t>
            </a:r>
            <a:r>
              <a:rPr lang="ja-JP" altLang="en-US" dirty="0"/>
              <a:t>ぼんやりと思い出した。</a:t>
            </a:r>
            <a:endParaRPr lang="en-US" altLang="ja-JP" dirty="0"/>
          </a:p>
          <a:p>
            <a:r>
              <a:rPr kumimoji="1" lang="ja-JP" altLang="en-US" dirty="0"/>
              <a:t>イラストかける人にイラスト書いてもらいたい。</a:t>
            </a:r>
            <a:endParaRPr lang="en-US" altLang="ja-JP" dirty="0"/>
          </a:p>
          <a:p>
            <a:pPr lvl="1"/>
            <a:r>
              <a:rPr kumimoji="1" lang="ja-JP" altLang="en-US" dirty="0"/>
              <a:t>外注でも内製でもいい。</a:t>
            </a:r>
            <a:endParaRPr kumimoji="1" lang="en-US" altLang="ja-JP" dirty="0"/>
          </a:p>
          <a:p>
            <a:pPr lvl="1"/>
            <a:r>
              <a:rPr lang="ja-JP" altLang="en-US" dirty="0"/>
              <a:t>でも何をイラストにすればいいんだろうね？</a:t>
            </a:r>
            <a:endParaRPr kumimoji="1" lang="en-US" altLang="ja-JP" dirty="0"/>
          </a:p>
        </p:txBody>
      </p:sp>
    </p:spTree>
    <p:extLst>
      <p:ext uri="{BB962C8B-B14F-4D97-AF65-F5344CB8AC3E}">
        <p14:creationId xmlns:p14="http://schemas.microsoft.com/office/powerpoint/2010/main" val="2969959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r>
              <a:rPr kumimoji="1" lang="en-US" altLang="ja-JP" dirty="0"/>
              <a:t>(</a:t>
            </a:r>
            <a:r>
              <a:rPr kumimoji="1" lang="ja-JP" altLang="en-US" dirty="0"/>
              <a:t>第三章</a:t>
            </a:r>
            <a:r>
              <a:rPr kumimoji="1" lang="en-US" altLang="ja-JP" dirty="0"/>
              <a:t>)</a:t>
            </a:r>
            <a:endParaRPr kumimoji="1" lang="ja-JP" altLang="en-US" dirty="0"/>
          </a:p>
        </p:txBody>
      </p:sp>
      <p:sp>
        <p:nvSpPr>
          <p:cNvPr id="3" name="コンテンツ プレースホルダー 2"/>
          <p:cNvSpPr>
            <a:spLocks noGrp="1"/>
          </p:cNvSpPr>
          <p:nvPr>
            <p:ph idx="1"/>
          </p:nvPr>
        </p:nvSpPr>
        <p:spPr>
          <a:xfrm>
            <a:off x="581192" y="2180496"/>
            <a:ext cx="11029615" cy="4677504"/>
          </a:xfrm>
        </p:spPr>
        <p:txBody>
          <a:bodyPr>
            <a:normAutofit lnSpcReduction="10000"/>
          </a:bodyPr>
          <a:lstStyle/>
          <a:p>
            <a:r>
              <a:rPr kumimoji="1" lang="ja-JP" altLang="en-US" dirty="0"/>
              <a:t>第十三話</a:t>
            </a:r>
            <a:r>
              <a:rPr kumimoji="1" lang="en-US" altLang="ja-JP" dirty="0"/>
              <a:t>『</a:t>
            </a:r>
            <a:r>
              <a:rPr kumimoji="1" lang="ja-JP" altLang="en-US" dirty="0" err="1"/>
              <a:t>れっつくっきんぐ</a:t>
            </a:r>
            <a:r>
              <a:rPr kumimoji="1" lang="ja-JP" altLang="en-US" dirty="0"/>
              <a:t>！</a:t>
            </a:r>
            <a:r>
              <a:rPr kumimoji="1" lang="en-US" altLang="ja-JP" dirty="0"/>
              <a:t>』 </a:t>
            </a:r>
            <a:r>
              <a:rPr kumimoji="1" lang="ja-JP" altLang="en-US" dirty="0"/>
              <a:t>もう一度ハロワ</a:t>
            </a:r>
            <a:endParaRPr kumimoji="1" lang="en-US" altLang="ja-JP" dirty="0"/>
          </a:p>
          <a:p>
            <a:r>
              <a:rPr kumimoji="1" lang="ja-JP" altLang="en-US" dirty="0"/>
              <a:t>第十四話</a:t>
            </a:r>
            <a:r>
              <a:rPr kumimoji="1" lang="en-US" altLang="ja-JP" dirty="0"/>
              <a:t>『</a:t>
            </a:r>
            <a:r>
              <a:rPr lang="ja-JP" altLang="en-US" dirty="0"/>
              <a:t>料理のための下準備</a:t>
            </a:r>
            <a:r>
              <a:rPr kumimoji="1" lang="en-US" altLang="ja-JP" dirty="0"/>
              <a:t>』 </a:t>
            </a:r>
            <a:r>
              <a:rPr kumimoji="1" lang="ja-JP" altLang="en-US" dirty="0"/>
              <a:t>自作関数</a:t>
            </a:r>
            <a:endParaRPr kumimoji="1" lang="en-US" altLang="ja-JP" dirty="0"/>
          </a:p>
          <a:p>
            <a:r>
              <a:rPr lang="ja-JP" altLang="en-US" dirty="0"/>
              <a:t>第十五話</a:t>
            </a:r>
            <a:r>
              <a:rPr lang="en-US" altLang="ja-JP" dirty="0"/>
              <a:t>『</a:t>
            </a:r>
            <a:r>
              <a:rPr lang="ja-JP" altLang="en-US" dirty="0"/>
              <a:t>下準備に必要な材料</a:t>
            </a:r>
            <a:r>
              <a:rPr lang="en-US" altLang="ja-JP" dirty="0"/>
              <a:t>』 </a:t>
            </a:r>
            <a:r>
              <a:rPr lang="ja-JP" altLang="en-US" dirty="0"/>
              <a:t>自作関数を使うのに必要な材料</a:t>
            </a:r>
            <a:endParaRPr lang="en-US" altLang="ja-JP" dirty="0"/>
          </a:p>
          <a:p>
            <a:r>
              <a:rPr lang="ja-JP" altLang="en-US" dirty="0"/>
              <a:t>第十六話</a:t>
            </a:r>
            <a:r>
              <a:rPr lang="en-US" altLang="ja-JP" dirty="0"/>
              <a:t>『</a:t>
            </a:r>
            <a:r>
              <a:rPr lang="ja-JP" altLang="en-US" dirty="0"/>
              <a:t>材料を要求する下準備</a:t>
            </a:r>
            <a:r>
              <a:rPr lang="en-US" altLang="ja-JP" dirty="0"/>
              <a:t>』</a:t>
            </a:r>
            <a:r>
              <a:rPr lang="ja-JP" altLang="en-US" dirty="0"/>
              <a:t>引数を要求する自作関数</a:t>
            </a:r>
            <a:endParaRPr lang="en-US" altLang="ja-JP" dirty="0"/>
          </a:p>
          <a:p>
            <a:r>
              <a:rPr lang="ja-JP" altLang="en-US" dirty="0"/>
              <a:t>第十七話</a:t>
            </a:r>
            <a:r>
              <a:rPr lang="en-US" altLang="ja-JP" dirty="0"/>
              <a:t>『</a:t>
            </a:r>
            <a:r>
              <a:rPr lang="ja-JP" altLang="en-US" dirty="0"/>
              <a:t>下準備に下準備したものを使う</a:t>
            </a:r>
            <a:r>
              <a:rPr lang="en-US" altLang="ja-JP" dirty="0"/>
              <a:t>』 </a:t>
            </a:r>
            <a:r>
              <a:rPr lang="ja-JP" altLang="en-US" dirty="0"/>
              <a:t>関数に関数を引数として与える</a:t>
            </a:r>
            <a:endParaRPr lang="en-US" altLang="ja-JP" dirty="0"/>
          </a:p>
          <a:p>
            <a:r>
              <a:rPr lang="ja-JP" altLang="en-US" dirty="0"/>
              <a:t>第十八話</a:t>
            </a:r>
            <a:r>
              <a:rPr lang="en-US" altLang="ja-JP" dirty="0"/>
              <a:t>『</a:t>
            </a:r>
            <a:r>
              <a:rPr lang="ja-JP" altLang="en-US" dirty="0" err="1"/>
              <a:t>れっと</a:t>
            </a:r>
            <a:r>
              <a:rPr lang="ja-JP" altLang="en-US" dirty="0"/>
              <a:t>あすくっきんぐ！</a:t>
            </a:r>
            <a:r>
              <a:rPr lang="en-US" altLang="ja-JP" dirty="0"/>
              <a:t>』 </a:t>
            </a:r>
            <a:r>
              <a:rPr lang="ja-JP" altLang="en-US" dirty="0"/>
              <a:t>ハロワの関数呼び出し</a:t>
            </a:r>
            <a:endParaRPr lang="en-US" altLang="ja-JP" dirty="0"/>
          </a:p>
          <a:p>
            <a:r>
              <a:rPr kumimoji="1" lang="ja-JP" altLang="en-US" dirty="0"/>
              <a:t>第十九話</a:t>
            </a:r>
            <a:r>
              <a:rPr lang="en-US" altLang="ja-JP" dirty="0"/>
              <a:t>『</a:t>
            </a:r>
            <a:r>
              <a:rPr lang="ja-JP" altLang="en-US" dirty="0"/>
              <a:t>既に下準備されているものを使う</a:t>
            </a:r>
            <a:r>
              <a:rPr lang="en-US" altLang="ja-JP" dirty="0"/>
              <a:t>』 </a:t>
            </a:r>
            <a:r>
              <a:rPr lang="en-US" altLang="ja-JP" dirty="0" err="1"/>
              <a:t>srand</a:t>
            </a:r>
            <a:r>
              <a:rPr lang="en-US" altLang="ja-JP" dirty="0"/>
              <a:t>((unsinged </a:t>
            </a:r>
            <a:r>
              <a:rPr lang="en-US" altLang="ja-JP" dirty="0" err="1"/>
              <a:t>int</a:t>
            </a:r>
            <a:r>
              <a:rPr lang="en-US" altLang="ja-JP" dirty="0"/>
              <a:t>)time(NULL))</a:t>
            </a:r>
            <a:endParaRPr kumimoji="1" lang="en-US" altLang="ja-JP" dirty="0"/>
          </a:p>
          <a:p>
            <a:r>
              <a:rPr kumimoji="1" lang="ja-JP" altLang="en-US" dirty="0"/>
              <a:t>第二十話</a:t>
            </a:r>
            <a:r>
              <a:rPr lang="en-US" altLang="ja-JP" dirty="0"/>
              <a:t>『</a:t>
            </a:r>
            <a:r>
              <a:rPr lang="ja-JP" altLang="en-US" dirty="0"/>
              <a:t>一人の可能性は一つじゃない</a:t>
            </a:r>
            <a:r>
              <a:rPr lang="en-US" altLang="ja-JP" dirty="0"/>
              <a:t>』 switch</a:t>
            </a:r>
          </a:p>
          <a:p>
            <a:r>
              <a:rPr kumimoji="1" lang="ja-JP" altLang="en-US" dirty="0"/>
              <a:t>第二十一話</a:t>
            </a:r>
            <a:r>
              <a:rPr kumimoji="1" lang="en-US" altLang="ja-JP" dirty="0"/>
              <a:t>『</a:t>
            </a:r>
            <a:r>
              <a:rPr kumimoji="1" lang="ja-JP" altLang="en-US" dirty="0"/>
              <a:t>四次元ポケット</a:t>
            </a:r>
            <a:r>
              <a:rPr kumimoji="1" lang="en-US" altLang="ja-JP" dirty="0"/>
              <a:t>』 </a:t>
            </a:r>
            <a:r>
              <a:rPr kumimoji="1" lang="ja-JP" altLang="en-US" dirty="0"/>
              <a:t>配列</a:t>
            </a:r>
            <a:endParaRPr kumimoji="1" lang="en-US" altLang="ja-JP" dirty="0"/>
          </a:p>
          <a:p>
            <a:r>
              <a:rPr lang="ja-JP" altLang="en-US" dirty="0"/>
              <a:t>第二十二話</a:t>
            </a:r>
            <a:r>
              <a:rPr lang="en-US" altLang="ja-JP" dirty="0"/>
              <a:t>『</a:t>
            </a:r>
            <a:r>
              <a:rPr lang="ja-JP" altLang="en-US" dirty="0"/>
              <a:t>料理のワンポイント</a:t>
            </a:r>
            <a:r>
              <a:rPr lang="en-US" altLang="ja-JP" dirty="0"/>
              <a:t>』 </a:t>
            </a:r>
            <a:r>
              <a:rPr lang="ja-JP" altLang="en-US" dirty="0"/>
              <a:t>ポインタ</a:t>
            </a:r>
            <a:endParaRPr lang="en-US" altLang="ja-JP" dirty="0"/>
          </a:p>
          <a:p>
            <a:r>
              <a:rPr kumimoji="1" lang="ja-JP" altLang="en-US" dirty="0"/>
              <a:t>第二十三話</a:t>
            </a:r>
            <a:r>
              <a:rPr kumimoji="1" lang="en-US" altLang="ja-JP" dirty="0"/>
              <a:t>『</a:t>
            </a:r>
            <a:r>
              <a:rPr lang="ja-JP" altLang="en-US" dirty="0"/>
              <a:t>ワンポイントポケット</a:t>
            </a:r>
            <a:r>
              <a:rPr kumimoji="1" lang="en-US" altLang="ja-JP" dirty="0"/>
              <a:t>』</a:t>
            </a:r>
            <a:r>
              <a:rPr lang="ja-JP" altLang="en-US" dirty="0"/>
              <a:t> 配列</a:t>
            </a:r>
            <a:r>
              <a:rPr lang="en-US" altLang="ja-JP" dirty="0"/>
              <a:t>=</a:t>
            </a:r>
            <a:r>
              <a:rPr lang="ja-JP" altLang="en-US" dirty="0"/>
              <a:t>ポインタ</a:t>
            </a:r>
            <a:endParaRPr lang="en-US" altLang="ja-JP" dirty="0"/>
          </a:p>
          <a:p>
            <a:r>
              <a:rPr kumimoji="1" lang="ja-JP" altLang="en-US" dirty="0"/>
              <a:t>第二十四話</a:t>
            </a:r>
            <a:r>
              <a:rPr kumimoji="1" lang="en-US" altLang="ja-JP" dirty="0"/>
              <a:t>『</a:t>
            </a:r>
            <a:r>
              <a:rPr lang="ja-JP" altLang="en-US" dirty="0" err="1"/>
              <a:t>ぺんぱいなっぽ</a:t>
            </a:r>
            <a:r>
              <a:rPr lang="ja-JP" altLang="en-US" dirty="0"/>
              <a:t>ー</a:t>
            </a:r>
            <a:r>
              <a:rPr lang="ja-JP" altLang="en-US" dirty="0" err="1"/>
              <a:t>あっぽ</a:t>
            </a:r>
            <a:r>
              <a:rPr lang="ja-JP" altLang="en-US" dirty="0"/>
              <a:t>ー</a:t>
            </a:r>
            <a:r>
              <a:rPr lang="ja-JP" altLang="en-US" dirty="0" err="1"/>
              <a:t>ぺんぽ</a:t>
            </a:r>
            <a:r>
              <a:rPr lang="ja-JP" altLang="en-US" dirty="0"/>
              <a:t>いんと</a:t>
            </a:r>
            <a:r>
              <a:rPr kumimoji="1" lang="en-US" altLang="ja-JP" dirty="0"/>
              <a:t>』</a:t>
            </a:r>
            <a:r>
              <a:rPr lang="ja-JP" altLang="en-US" dirty="0"/>
              <a:t> </a:t>
            </a:r>
            <a:r>
              <a:rPr lang="en-US" altLang="ja-JP" dirty="0"/>
              <a:t>**</a:t>
            </a:r>
            <a:r>
              <a:rPr lang="ja-JP" altLang="en-US" dirty="0"/>
              <a:t> </a:t>
            </a:r>
            <a:r>
              <a:rPr lang="en-US" altLang="ja-JP" dirty="0"/>
              <a:t>&lt;= </a:t>
            </a:r>
            <a:r>
              <a:rPr lang="ja-JP" altLang="en-US" dirty="0"/>
              <a:t>文字列定数の配列</a:t>
            </a:r>
            <a:endParaRPr kumimoji="1" lang="ja-JP" altLang="en-US" dirty="0"/>
          </a:p>
        </p:txBody>
      </p:sp>
    </p:spTree>
    <p:extLst>
      <p:ext uri="{BB962C8B-B14F-4D97-AF65-F5344CB8AC3E}">
        <p14:creationId xmlns:p14="http://schemas.microsoft.com/office/powerpoint/2010/main" val="2675699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第十三話</a:t>
            </a:r>
            <a:r>
              <a:rPr kumimoji="1" lang="en-US" altLang="ja-JP" dirty="0"/>
              <a:t>『</a:t>
            </a:r>
            <a:r>
              <a:rPr kumimoji="1" lang="ja-JP" altLang="en-US" dirty="0" err="1"/>
              <a:t>れっつくっきんぐ</a:t>
            </a:r>
            <a:r>
              <a:rPr kumimoji="1" lang="ja-JP" altLang="en-US" dirty="0"/>
              <a:t>！</a:t>
            </a:r>
            <a:r>
              <a:rPr kumimoji="1" lang="en-US" altLang="ja-JP" dirty="0"/>
              <a:t>』</a:t>
            </a:r>
            <a:endParaRPr kumimoji="1" lang="ja-JP" altLang="en-US" dirty="0"/>
          </a:p>
        </p:txBody>
      </p:sp>
      <p:sp>
        <p:nvSpPr>
          <p:cNvPr id="3" name="コンテンツ プレースホルダー 2"/>
          <p:cNvSpPr>
            <a:spLocks noGrp="1"/>
          </p:cNvSpPr>
          <p:nvPr>
            <p:ph sz="half" idx="1"/>
          </p:nvPr>
        </p:nvSpPr>
        <p:spPr/>
        <p:txBody>
          <a:bodyPr>
            <a:normAutofit fontScale="92500" lnSpcReduction="10000"/>
          </a:bodyPr>
          <a:lstStyle/>
          <a:p>
            <a:r>
              <a:rPr kumimoji="1" lang="ja-JP" altLang="en-US" dirty="0"/>
              <a:t>もう一度ハロワ。</a:t>
            </a:r>
            <a:endParaRPr kumimoji="1" lang="en-US" altLang="ja-JP" dirty="0"/>
          </a:p>
          <a:p>
            <a:r>
              <a:rPr lang="ja-JP" altLang="en-US" dirty="0"/>
              <a:t>これはもう右のコードを見なくてもできるはず。</a:t>
            </a:r>
            <a:endParaRPr lang="en-US" altLang="ja-JP" dirty="0"/>
          </a:p>
          <a:p>
            <a:r>
              <a:rPr kumimoji="1" lang="ja-JP" altLang="en-US" dirty="0"/>
              <a:t>（特に言うことは）ないです。</a:t>
            </a:r>
          </a:p>
        </p:txBody>
      </p:sp>
      <p:sp>
        <p:nvSpPr>
          <p:cNvPr id="4" name="コンテンツ プレースホルダー 3"/>
          <p:cNvSpPr>
            <a:spLocks noGrp="1"/>
          </p:cNvSpPr>
          <p:nvPr>
            <p:ph sz="half" idx="2"/>
          </p:nvPr>
        </p:nvSpPr>
        <p:spPr>
          <a:xfrm>
            <a:off x="6188417" y="2228003"/>
            <a:ext cx="5422392" cy="4629997"/>
          </a:xfrm>
        </p:spPr>
        <p:txBody>
          <a:bodyPr>
            <a:normAutofit fontScale="92500" lnSpcReduction="10000"/>
          </a:bodyPr>
          <a:lstStyle/>
          <a:p>
            <a:pPr marL="0" indent="0">
              <a:buNone/>
            </a:pPr>
            <a:r>
              <a:rPr lang="en-US" altLang="ja-JP" dirty="0">
                <a:solidFill>
                  <a:schemeClr val="tx1"/>
                </a:solidFill>
              </a:rPr>
              <a:t>#include&lt;</a:t>
            </a:r>
            <a:r>
              <a:rPr lang="en-US" altLang="ja-JP" dirty="0" err="1">
                <a:solidFill>
                  <a:schemeClr val="tx1"/>
                </a:solidFill>
              </a:rPr>
              <a:t>stdio.h</a:t>
            </a:r>
            <a:r>
              <a:rPr lang="en-US" altLang="ja-JP" dirty="0">
                <a:solidFill>
                  <a:schemeClr val="tx1"/>
                </a:solidFill>
              </a:rPr>
              <a:t>&gt;</a:t>
            </a:r>
          </a:p>
          <a:p>
            <a:pPr marL="0" indent="0">
              <a:buNone/>
            </a:pPr>
            <a:endParaRPr lang="en-US" altLang="ja-JP" dirty="0">
              <a:solidFill>
                <a:schemeClr val="tx1"/>
              </a:solidFill>
            </a:endParaRPr>
          </a:p>
          <a:p>
            <a:pPr marL="0" indent="0">
              <a:buNone/>
            </a:pPr>
            <a:r>
              <a:rPr lang="en-US" altLang="ja-JP" dirty="0" err="1">
                <a:solidFill>
                  <a:schemeClr val="tx1"/>
                </a:solidFill>
              </a:rPr>
              <a:t>int</a:t>
            </a:r>
            <a:r>
              <a:rPr lang="en-US" altLang="ja-JP" dirty="0">
                <a:solidFill>
                  <a:schemeClr val="tx1"/>
                </a:solidFill>
              </a:rPr>
              <a:t> main(void){</a:t>
            </a:r>
          </a:p>
          <a:p>
            <a:pPr marL="0" indent="0">
              <a:buNone/>
            </a:pPr>
            <a:r>
              <a:rPr lang="en-US" altLang="ja-JP" dirty="0">
                <a:solidFill>
                  <a:schemeClr val="tx1"/>
                </a:solidFill>
              </a:rPr>
              <a:t>	</a:t>
            </a:r>
            <a:r>
              <a:rPr lang="en-US" altLang="ja-JP" dirty="0" err="1">
                <a:solidFill>
                  <a:schemeClr val="tx1"/>
                </a:solidFill>
              </a:rPr>
              <a:t>int</a:t>
            </a:r>
            <a:r>
              <a:rPr lang="en-US" altLang="ja-JP" dirty="0">
                <a:solidFill>
                  <a:schemeClr val="tx1"/>
                </a:solidFill>
              </a:rPr>
              <a:t> x;</a:t>
            </a: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printf</a:t>
            </a:r>
            <a:r>
              <a:rPr lang="en-US" altLang="ja-JP" dirty="0">
                <a:solidFill>
                  <a:schemeClr val="tx1"/>
                </a:solidFill>
              </a:rPr>
              <a:t>(“Hello, world!\n”);</a:t>
            </a: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err="1">
                <a:solidFill>
                  <a:schemeClr val="tx1"/>
                </a:solidFill>
              </a:rPr>
              <a:t>scanf</a:t>
            </a:r>
            <a:r>
              <a:rPr lang="en-US" altLang="ja-JP" dirty="0">
                <a:solidFill>
                  <a:schemeClr val="tx1"/>
                </a:solidFill>
              </a:rPr>
              <a:t>(“%d”, &amp;x);</a:t>
            </a:r>
          </a:p>
          <a:p>
            <a:pPr marL="0" indent="0">
              <a:buNone/>
            </a:pPr>
            <a:endParaRPr lang="en-US" altLang="ja-JP" dirty="0">
              <a:solidFill>
                <a:schemeClr val="tx1"/>
              </a:solidFill>
            </a:endParaRPr>
          </a:p>
          <a:p>
            <a:pPr marL="0" indent="0">
              <a:buNone/>
            </a:pPr>
            <a:r>
              <a:rPr lang="en-US" altLang="ja-JP" dirty="0">
                <a:solidFill>
                  <a:schemeClr val="tx1"/>
                </a:solidFill>
              </a:rPr>
              <a:t>	return 0;</a:t>
            </a:r>
          </a:p>
          <a:p>
            <a:pPr marL="0" indent="0">
              <a:buNone/>
            </a:pPr>
            <a:r>
              <a:rPr lang="en-US" altLang="ja-JP" dirty="0">
                <a:solidFill>
                  <a:schemeClr val="tx1"/>
                </a:solidFill>
              </a:rPr>
              <a:t>}</a:t>
            </a:r>
          </a:p>
          <a:p>
            <a:pPr marL="0" indent="0">
              <a:buNone/>
            </a:pPr>
            <a:endParaRPr kumimoji="1" lang="en-US" altLang="ja-JP" dirty="0">
              <a:solidFill>
                <a:schemeClr val="tx1"/>
              </a:solidFill>
            </a:endParaRPr>
          </a:p>
          <a:p>
            <a:pPr marL="0" indent="0">
              <a:buNone/>
            </a:pPr>
            <a:r>
              <a:rPr lang="en-US" altLang="ja-JP" sz="1100" dirty="0">
                <a:solidFill>
                  <a:schemeClr val="tx1">
                    <a:lumMod val="75000"/>
                    <a:lumOff val="25000"/>
                  </a:schemeClr>
                </a:solidFill>
              </a:rPr>
              <a:t>(</a:t>
            </a:r>
            <a:r>
              <a:rPr lang="ja-JP" altLang="en-US" sz="1100" dirty="0">
                <a:solidFill>
                  <a:schemeClr val="tx1">
                    <a:lumMod val="75000"/>
                    <a:lumOff val="25000"/>
                  </a:schemeClr>
                </a:solidFill>
              </a:rPr>
              <a:t>第一話</a:t>
            </a:r>
            <a:r>
              <a:rPr lang="en-US" altLang="ja-JP" sz="1100" dirty="0">
                <a:solidFill>
                  <a:schemeClr val="tx1">
                    <a:lumMod val="75000"/>
                    <a:lumOff val="25000"/>
                  </a:schemeClr>
                </a:solidFill>
              </a:rPr>
              <a:t>『</a:t>
            </a:r>
            <a:r>
              <a:rPr lang="ja-JP" altLang="en-US" sz="1100" dirty="0">
                <a:solidFill>
                  <a:schemeClr val="tx1">
                    <a:lumMod val="75000"/>
                    <a:lumOff val="25000"/>
                  </a:schemeClr>
                </a:solidFill>
              </a:rPr>
              <a:t>ハロワは楽しい</a:t>
            </a:r>
            <a:r>
              <a:rPr lang="en-US" altLang="ja-JP" sz="1100" dirty="0">
                <a:solidFill>
                  <a:schemeClr val="tx1">
                    <a:lumMod val="75000"/>
                    <a:lumOff val="25000"/>
                  </a:schemeClr>
                </a:solidFill>
              </a:rPr>
              <a:t>!!』</a:t>
            </a:r>
            <a:r>
              <a:rPr lang="ja-JP" altLang="en-US" sz="1100" dirty="0">
                <a:solidFill>
                  <a:schemeClr val="tx1">
                    <a:lumMod val="75000"/>
                    <a:lumOff val="25000"/>
                  </a:schemeClr>
                </a:solidFill>
              </a:rPr>
              <a:t>より</a:t>
            </a:r>
            <a:r>
              <a:rPr lang="en-US" altLang="ja-JP" sz="1100" dirty="0">
                <a:solidFill>
                  <a:schemeClr val="tx1">
                    <a:lumMod val="75000"/>
                    <a:lumOff val="25000"/>
                  </a:schemeClr>
                </a:solidFill>
              </a:rPr>
              <a:t>)</a:t>
            </a:r>
            <a:endParaRPr lang="ja-JP" altLang="en-US" sz="1100" dirty="0">
              <a:solidFill>
                <a:schemeClr val="tx1">
                  <a:lumMod val="75000"/>
                  <a:lumOff val="25000"/>
                </a:schemeClr>
              </a:solidFill>
            </a:endParaRPr>
          </a:p>
        </p:txBody>
      </p:sp>
    </p:spTree>
    <p:extLst>
      <p:ext uri="{BB962C8B-B14F-4D97-AF65-F5344CB8AC3E}">
        <p14:creationId xmlns:p14="http://schemas.microsoft.com/office/powerpoint/2010/main" val="10459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第十四話</a:t>
            </a:r>
            <a:r>
              <a:rPr kumimoji="1" lang="en-US" altLang="ja-JP" dirty="0"/>
              <a:t>『</a:t>
            </a:r>
            <a:r>
              <a:rPr kumimoji="1" lang="ja-JP" altLang="en-US" dirty="0"/>
              <a:t>料理のための下準備</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fontScale="85000" lnSpcReduction="20000"/>
          </a:bodyPr>
          <a:lstStyle/>
          <a:p>
            <a:r>
              <a:rPr kumimoji="1" lang="ja-JP" altLang="en-US" dirty="0"/>
              <a:t>ハロワを料理するよ。</a:t>
            </a:r>
            <a:endParaRPr kumimoji="1" lang="en-US" altLang="ja-JP" dirty="0"/>
          </a:p>
          <a:p>
            <a:pPr lvl="2"/>
            <a:r>
              <a:rPr lang="ja-JP" altLang="en-US" dirty="0"/>
              <a:t>ちょっとハロワは脇に置いといて</a:t>
            </a:r>
            <a:endParaRPr lang="en-US" altLang="ja-JP" dirty="0"/>
          </a:p>
          <a:p>
            <a:r>
              <a:rPr lang="ja-JP" altLang="en-US" dirty="0"/>
              <a:t>料理のための下準備だよ。</a:t>
            </a:r>
            <a:endParaRPr kumimoji="1" lang="en-US" altLang="ja-JP" dirty="0"/>
          </a:p>
          <a:p>
            <a:endParaRPr kumimoji="1" lang="en-US" altLang="ja-JP" dirty="0"/>
          </a:p>
          <a:p>
            <a:r>
              <a:rPr lang="ja-JP" altLang="en-US" dirty="0"/>
              <a:t>今までは、</a:t>
            </a:r>
            <a:r>
              <a:rPr lang="en-US" altLang="ja-JP" dirty="0"/>
              <a:t>main</a:t>
            </a:r>
            <a:r>
              <a:rPr lang="ja-JP" altLang="en-US" dirty="0"/>
              <a:t>関数のみを使っていた。</a:t>
            </a:r>
            <a:endParaRPr lang="en-US" altLang="ja-JP" dirty="0"/>
          </a:p>
          <a:p>
            <a:r>
              <a:rPr lang="ja-JP" altLang="en-US" dirty="0"/>
              <a:t>ここで登場するのが「</a:t>
            </a:r>
            <a:r>
              <a:rPr lang="ja-JP" altLang="en-US" b="1" dirty="0">
                <a:solidFill>
                  <a:srgbClr val="FF0000"/>
                </a:solidFill>
              </a:rPr>
              <a:t>自作関数</a:t>
            </a:r>
            <a:r>
              <a:rPr lang="ja-JP" altLang="en-US" dirty="0"/>
              <a:t>」というもの。</a:t>
            </a:r>
            <a:endParaRPr lang="en-US" altLang="ja-JP" dirty="0"/>
          </a:p>
          <a:p>
            <a:pPr lvl="1"/>
            <a:r>
              <a:rPr lang="ja-JP" altLang="en-US" dirty="0"/>
              <a:t>実は第一章で登場済み。</a:t>
            </a:r>
            <a:endParaRPr lang="en-US" altLang="ja-JP" dirty="0"/>
          </a:p>
          <a:p>
            <a:r>
              <a:rPr kumimoji="1" lang="ja-JP" altLang="en-US" dirty="0"/>
              <a:t>今回の自作関数は「</a:t>
            </a:r>
            <a:r>
              <a:rPr kumimoji="1" lang="en-US" altLang="ja-JP" dirty="0">
                <a:solidFill>
                  <a:srgbClr val="FF0000"/>
                </a:solidFill>
              </a:rPr>
              <a:t>process()</a:t>
            </a:r>
            <a:r>
              <a:rPr kumimoji="1" lang="ja-JP" altLang="en-US" dirty="0"/>
              <a:t>」という名前。</a:t>
            </a:r>
            <a:endParaRPr kumimoji="1" lang="en-US" altLang="ja-JP" dirty="0"/>
          </a:p>
          <a:p>
            <a:pPr lvl="1"/>
            <a:r>
              <a:rPr lang="ja-JP" altLang="en-US" dirty="0"/>
              <a:t>この名前は開発者自身で</a:t>
            </a:r>
            <a:r>
              <a:rPr lang="ja-JP" altLang="en-US" dirty="0">
                <a:solidFill>
                  <a:srgbClr val="FF0000"/>
                </a:solidFill>
              </a:rPr>
              <a:t>任意に決定できる</a:t>
            </a:r>
            <a:r>
              <a:rPr lang="ja-JP" altLang="en-US" dirty="0"/>
              <a:t>。</a:t>
            </a:r>
            <a:endParaRPr kumimoji="1" lang="en-US" altLang="ja-JP" dirty="0"/>
          </a:p>
          <a:p>
            <a:pPr lvl="2"/>
            <a:r>
              <a:rPr kumimoji="1" lang="ja-JP" altLang="en-US" dirty="0"/>
              <a:t>業務命令のある場合はこの限りではないかもしれない。</a:t>
            </a:r>
            <a:endParaRPr kumimoji="1" lang="en-US" altLang="ja-JP" dirty="0"/>
          </a:p>
          <a:p>
            <a:endParaRPr kumimoji="1" lang="en-US" altLang="ja-JP" dirty="0"/>
          </a:p>
          <a:p>
            <a:r>
              <a:rPr lang="ja-JP" altLang="en-US" dirty="0"/>
              <a:t>なぜこれを使うのか？</a:t>
            </a:r>
            <a:endParaRPr lang="en-US" altLang="ja-JP" dirty="0"/>
          </a:p>
          <a:p>
            <a:pPr lvl="1"/>
            <a:r>
              <a:rPr kumimoji="1" lang="ja-JP" altLang="en-US" dirty="0"/>
              <a:t>可読性のため</a:t>
            </a:r>
            <a:endParaRPr kumimoji="1" lang="en-US" altLang="ja-JP" dirty="0"/>
          </a:p>
          <a:p>
            <a:pPr lvl="1"/>
            <a:r>
              <a:rPr kumimoji="1" lang="ja-JP" altLang="en-US" dirty="0"/>
              <a:t>変更があった時の作業量低減のため</a:t>
            </a:r>
            <a:endParaRPr kumimoji="1" lang="en-US" altLang="ja-JP" dirty="0"/>
          </a:p>
          <a:p>
            <a:pPr lvl="1"/>
            <a:r>
              <a:rPr lang="ja-JP" altLang="en-US" dirty="0"/>
              <a:t>詳しくは後述。</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noAutofit/>
          </a:bodyPr>
          <a:lstStyle/>
          <a:p>
            <a:pPr marL="0" indent="0">
              <a:buNone/>
            </a:pPr>
            <a:r>
              <a:rPr lang="en-US" altLang="ja-JP" dirty="0" err="1">
                <a:solidFill>
                  <a:srgbClr val="FF0000"/>
                </a:solidFill>
              </a:rPr>
              <a:t>i</a:t>
            </a:r>
            <a:r>
              <a:rPr kumimoji="1" lang="en-US" altLang="ja-JP" dirty="0" err="1">
                <a:solidFill>
                  <a:srgbClr val="FF0000"/>
                </a:solidFill>
              </a:rPr>
              <a:t>nt</a:t>
            </a:r>
            <a:r>
              <a:rPr kumimoji="1" lang="en-US" altLang="ja-JP" dirty="0">
                <a:solidFill>
                  <a:srgbClr val="FF0000"/>
                </a:solidFill>
              </a:rPr>
              <a:t> process(){</a:t>
            </a:r>
          </a:p>
          <a:p>
            <a:pPr marL="0" indent="0">
              <a:buNone/>
            </a:pPr>
            <a:r>
              <a:rPr lang="en-US" altLang="ja-JP" dirty="0">
                <a:solidFill>
                  <a:srgbClr val="FF0000"/>
                </a:solidFill>
              </a:rPr>
              <a:t>	</a:t>
            </a:r>
            <a:r>
              <a:rPr lang="en-US" altLang="ja-JP" dirty="0" err="1">
                <a:solidFill>
                  <a:srgbClr val="FF0000"/>
                </a:solidFill>
              </a:rPr>
              <a:t>int</a:t>
            </a:r>
            <a:r>
              <a:rPr lang="en-US" altLang="ja-JP" dirty="0">
                <a:solidFill>
                  <a:srgbClr val="FF0000"/>
                </a:solidFill>
              </a:rPr>
              <a:t> x = 5;</a:t>
            </a:r>
          </a:p>
          <a:p>
            <a:pPr marL="0" indent="0">
              <a:buNone/>
            </a:pPr>
            <a:r>
              <a:rPr lang="en-US" altLang="ja-JP" dirty="0">
                <a:solidFill>
                  <a:srgbClr val="FF0000"/>
                </a:solidFill>
              </a:rPr>
              <a:t>	return x;</a:t>
            </a:r>
          </a:p>
          <a:p>
            <a:pPr marL="0" indent="0">
              <a:buNone/>
            </a:pPr>
            <a:r>
              <a:rPr kumimoji="1" lang="en-US" altLang="ja-JP" dirty="0">
                <a:solidFill>
                  <a:srgbClr val="FF0000"/>
                </a:solidFill>
              </a:rPr>
              <a:t>}</a:t>
            </a:r>
          </a:p>
          <a:p>
            <a:pPr marL="0" indent="0">
              <a:buNone/>
            </a:pPr>
            <a:endParaRPr lang="en-US" altLang="ja-JP" dirty="0"/>
          </a:p>
          <a:p>
            <a:pPr marL="0" indent="0">
              <a:buNone/>
            </a:pPr>
            <a:r>
              <a:rPr kumimoji="1" lang="en-US" altLang="ja-JP" dirty="0" err="1"/>
              <a:t>int</a:t>
            </a:r>
            <a:r>
              <a:rPr kumimoji="1" lang="en-US" altLang="ja-JP" dirty="0"/>
              <a:t> main(void) {</a:t>
            </a:r>
          </a:p>
          <a:p>
            <a:pPr marL="0" indent="0">
              <a:buNone/>
            </a:pPr>
            <a:r>
              <a:rPr lang="en-US" altLang="ja-JP" dirty="0"/>
              <a:t>	</a:t>
            </a:r>
            <a:r>
              <a:rPr lang="en-US" altLang="ja-JP" dirty="0" err="1"/>
              <a:t>int</a:t>
            </a:r>
            <a:r>
              <a:rPr lang="en-US" altLang="ja-JP" dirty="0"/>
              <a:t> a;</a:t>
            </a:r>
          </a:p>
          <a:p>
            <a:pPr marL="0" indent="0">
              <a:buNone/>
            </a:pPr>
            <a:r>
              <a:rPr lang="en-US" altLang="ja-JP" dirty="0"/>
              <a:t>	</a:t>
            </a:r>
            <a:r>
              <a:rPr lang="en-US" altLang="ja-JP" dirty="0">
                <a:solidFill>
                  <a:srgbClr val="FF0000"/>
                </a:solidFill>
              </a:rPr>
              <a:t>a = process();</a:t>
            </a:r>
          </a:p>
          <a:p>
            <a:pPr marL="0" indent="0">
              <a:buNone/>
            </a:pPr>
            <a:r>
              <a:rPr lang="en-US" altLang="ja-JP" dirty="0"/>
              <a:t>	</a:t>
            </a:r>
            <a:r>
              <a:rPr lang="en-US" altLang="ja-JP" dirty="0" err="1"/>
              <a:t>printf</a:t>
            </a:r>
            <a:r>
              <a:rPr lang="en-US" altLang="ja-JP" dirty="0"/>
              <a:t>(“%d”, a);</a:t>
            </a:r>
          </a:p>
          <a:p>
            <a:pPr marL="0" indent="0">
              <a:buNone/>
            </a:pPr>
            <a:endParaRPr lang="en-US" altLang="ja-JP" dirty="0"/>
          </a:p>
          <a:p>
            <a:pPr marL="0" indent="0">
              <a:buNone/>
            </a:pPr>
            <a:r>
              <a:rPr lang="en-US" altLang="ja-JP" dirty="0"/>
              <a:t>	return(a);</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3256358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第十五話</a:t>
            </a:r>
            <a:r>
              <a:rPr lang="en-US" altLang="ja-JP" dirty="0"/>
              <a:t>『</a:t>
            </a:r>
            <a:r>
              <a:rPr lang="ja-JP" altLang="en-US" dirty="0"/>
              <a:t>下準備に必要な材料</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lnSpcReduction="10000"/>
          </a:bodyPr>
          <a:lstStyle/>
          <a:p>
            <a:r>
              <a:rPr kumimoji="1" lang="ja-JP" altLang="en-US" dirty="0"/>
              <a:t>（新たなものは出て</a:t>
            </a:r>
            <a:r>
              <a:rPr kumimoji="1" lang="ja-JP" altLang="en-US" dirty="0" err="1"/>
              <a:t>こ</a:t>
            </a:r>
            <a:r>
              <a:rPr kumimoji="1" lang="ja-JP" altLang="en-US" dirty="0"/>
              <a:t>）ないです。</a:t>
            </a:r>
            <a:endParaRPr kumimoji="1" lang="en-US" altLang="ja-JP" dirty="0"/>
          </a:p>
          <a:p>
            <a:r>
              <a:rPr lang="ja-JP" altLang="en-US" dirty="0"/>
              <a:t>自作関数を作る方法は、実は</a:t>
            </a:r>
            <a:r>
              <a:rPr lang="en-US" altLang="ja-JP" dirty="0"/>
              <a:t>main()</a:t>
            </a:r>
            <a:r>
              <a:rPr lang="ja-JP" altLang="en-US" dirty="0"/>
              <a:t>と変わらない。</a:t>
            </a:r>
            <a:endParaRPr lang="en-US" altLang="ja-JP" dirty="0"/>
          </a:p>
          <a:p>
            <a:endParaRPr lang="en-US" altLang="ja-JP" dirty="0"/>
          </a:p>
          <a:p>
            <a:r>
              <a:rPr lang="ja-JP" altLang="en-US" dirty="0"/>
              <a:t>第一章で自作関数の話をしたことは覚えてる？</a:t>
            </a:r>
            <a:endParaRPr lang="en-US" altLang="ja-JP" dirty="0"/>
          </a:p>
          <a:p>
            <a:pPr lvl="1"/>
            <a:r>
              <a:rPr lang="ja-JP" altLang="en-US" dirty="0"/>
              <a:t>たぶん「？？？」だったと思うんですよ。</a:t>
            </a:r>
            <a:endParaRPr lang="en-US" altLang="ja-JP" dirty="0"/>
          </a:p>
          <a:p>
            <a:r>
              <a:rPr lang="ja-JP" altLang="en-US" dirty="0"/>
              <a:t>ここでも関数の話を詳しくするのは割愛します。</a:t>
            </a:r>
            <a:endParaRPr lang="en-US" altLang="ja-JP" dirty="0"/>
          </a:p>
          <a:p>
            <a:endParaRPr lang="en-US" altLang="ja-JP" dirty="0"/>
          </a:p>
          <a:p>
            <a:r>
              <a:rPr lang="ja-JP" altLang="en-US" dirty="0"/>
              <a:t>自作関数に必要な材料は、以下の二つだけ。</a:t>
            </a:r>
            <a:endParaRPr lang="en-US" altLang="ja-JP" dirty="0"/>
          </a:p>
          <a:p>
            <a:pPr lvl="1"/>
            <a:r>
              <a:rPr lang="ja-JP" altLang="en-US" dirty="0">
                <a:solidFill>
                  <a:srgbClr val="FF0000"/>
                </a:solidFill>
              </a:rPr>
              <a:t>変数</a:t>
            </a:r>
            <a:endParaRPr lang="en-US" altLang="ja-JP" dirty="0">
              <a:solidFill>
                <a:srgbClr val="FF0000"/>
              </a:solidFill>
            </a:endParaRPr>
          </a:p>
          <a:p>
            <a:pPr lvl="1"/>
            <a:r>
              <a:rPr lang="ja-JP" altLang="en-US" dirty="0">
                <a:solidFill>
                  <a:srgbClr val="FF0000"/>
                </a:solidFill>
              </a:rPr>
              <a:t>戻り値</a:t>
            </a:r>
            <a:endParaRPr lang="en-US" altLang="ja-JP" dirty="0">
              <a:solidFill>
                <a:srgbClr val="FF0000"/>
              </a:solidFill>
            </a:endParaRPr>
          </a:p>
          <a:p>
            <a:r>
              <a:rPr lang="en-US" altLang="ja-JP" dirty="0"/>
              <a:t>main()</a:t>
            </a:r>
            <a:r>
              <a:rPr lang="ja-JP" altLang="en-US" dirty="0"/>
              <a:t>との違いは、</a:t>
            </a:r>
            <a:r>
              <a:rPr lang="ja-JP" altLang="en-US" dirty="0">
                <a:solidFill>
                  <a:srgbClr val="FF0000"/>
                </a:solidFill>
              </a:rPr>
              <a:t>戻り値が必須</a:t>
            </a:r>
            <a:r>
              <a:rPr lang="ja-JP" altLang="en-US" dirty="0"/>
              <a:t>なこと。</a:t>
            </a:r>
            <a:endParaRPr lang="en-US" altLang="ja-JP" dirty="0"/>
          </a:p>
          <a:p>
            <a:pPr lvl="1"/>
            <a:r>
              <a:rPr lang="en-US" altLang="ja-JP" dirty="0"/>
              <a:t>main()</a:t>
            </a:r>
            <a:r>
              <a:rPr lang="ja-JP" altLang="en-US" dirty="0"/>
              <a:t>に戻り値が必要かは環境に依る。</a:t>
            </a:r>
            <a:endParaRPr lang="en-US" altLang="ja-JP" dirty="0"/>
          </a:p>
        </p:txBody>
      </p:sp>
      <p:sp>
        <p:nvSpPr>
          <p:cNvPr id="4" name="コンテンツ プレースホルダー 3"/>
          <p:cNvSpPr>
            <a:spLocks noGrp="1"/>
          </p:cNvSpPr>
          <p:nvPr>
            <p:ph sz="half" idx="2"/>
          </p:nvPr>
        </p:nvSpPr>
        <p:spPr>
          <a:xfrm>
            <a:off x="6188417" y="2228003"/>
            <a:ext cx="5422392" cy="4629997"/>
          </a:xfrm>
        </p:spPr>
        <p:txBody>
          <a:bodyPr>
            <a:normAutofit lnSpcReduction="10000"/>
          </a:bodyPr>
          <a:lstStyle/>
          <a:p>
            <a:pPr marL="0" indent="0">
              <a:buNone/>
            </a:pPr>
            <a:r>
              <a:rPr lang="en-US" altLang="ja-JP" dirty="0" err="1">
                <a:solidFill>
                  <a:srgbClr val="FF0000"/>
                </a:solidFill>
              </a:rPr>
              <a:t>int</a:t>
            </a:r>
            <a:r>
              <a:rPr lang="en-US" altLang="ja-JP" dirty="0">
                <a:solidFill>
                  <a:srgbClr val="FF0000"/>
                </a:solidFill>
              </a:rPr>
              <a:t> process(){</a:t>
            </a:r>
          </a:p>
          <a:p>
            <a:pPr marL="0" indent="0">
              <a:buNone/>
            </a:pPr>
            <a:r>
              <a:rPr lang="en-US" altLang="ja-JP" dirty="0">
                <a:solidFill>
                  <a:srgbClr val="FF0000"/>
                </a:solidFill>
              </a:rPr>
              <a:t>	</a:t>
            </a:r>
            <a:r>
              <a:rPr lang="en-US" altLang="ja-JP" dirty="0" err="1">
                <a:solidFill>
                  <a:srgbClr val="FF0000"/>
                </a:solidFill>
              </a:rPr>
              <a:t>int</a:t>
            </a:r>
            <a:r>
              <a:rPr lang="en-US" altLang="ja-JP" dirty="0">
                <a:solidFill>
                  <a:srgbClr val="FF0000"/>
                </a:solidFill>
              </a:rPr>
              <a:t> x = 5;</a:t>
            </a:r>
            <a:r>
              <a:rPr lang="ja-JP" altLang="en-US" dirty="0">
                <a:solidFill>
                  <a:srgbClr val="FF0000"/>
                </a:solidFill>
              </a:rPr>
              <a:t>　</a:t>
            </a:r>
            <a:r>
              <a:rPr lang="en-US" altLang="ja-JP" dirty="0">
                <a:solidFill>
                  <a:srgbClr val="FF0000"/>
                </a:solidFill>
              </a:rPr>
              <a:t>//</a:t>
            </a:r>
            <a:r>
              <a:rPr lang="ja-JP" altLang="en-US" dirty="0">
                <a:solidFill>
                  <a:srgbClr val="FF0000"/>
                </a:solidFill>
              </a:rPr>
              <a:t>変数</a:t>
            </a:r>
            <a:endParaRPr lang="en-US" altLang="ja-JP" dirty="0">
              <a:solidFill>
                <a:srgbClr val="FF0000"/>
              </a:solidFill>
            </a:endParaRPr>
          </a:p>
          <a:p>
            <a:pPr marL="0" indent="0">
              <a:buNone/>
            </a:pPr>
            <a:r>
              <a:rPr lang="en-US" altLang="ja-JP" dirty="0">
                <a:solidFill>
                  <a:srgbClr val="FF0000"/>
                </a:solidFill>
              </a:rPr>
              <a:t>	return x;</a:t>
            </a:r>
            <a:r>
              <a:rPr lang="ja-JP" altLang="en-US" dirty="0">
                <a:solidFill>
                  <a:srgbClr val="FF0000"/>
                </a:solidFill>
              </a:rPr>
              <a:t>　</a:t>
            </a:r>
            <a:r>
              <a:rPr lang="en-US" altLang="ja-JP" dirty="0">
                <a:solidFill>
                  <a:srgbClr val="FF0000"/>
                </a:solidFill>
              </a:rPr>
              <a:t>//</a:t>
            </a:r>
            <a:r>
              <a:rPr lang="ja-JP" altLang="en-US" dirty="0">
                <a:solidFill>
                  <a:srgbClr val="FF0000"/>
                </a:solidFill>
              </a:rPr>
              <a:t>戻り値</a:t>
            </a:r>
            <a:endParaRPr lang="en-US" altLang="ja-JP" dirty="0">
              <a:solidFill>
                <a:srgbClr val="FF0000"/>
              </a:solidFill>
            </a:endParaRPr>
          </a:p>
          <a:p>
            <a:pPr marL="0" indent="0">
              <a:buNone/>
            </a:pPr>
            <a:r>
              <a:rPr lang="en-US" altLang="ja-JP" dirty="0">
                <a:solidFill>
                  <a:srgbClr val="FF0000"/>
                </a:solidFill>
              </a:rPr>
              <a:t>}</a:t>
            </a:r>
          </a:p>
          <a:p>
            <a:pPr marL="0" indent="0">
              <a:buNone/>
            </a:pPr>
            <a:endParaRPr lang="en-US" altLang="ja-JP" dirty="0"/>
          </a:p>
          <a:p>
            <a:pPr marL="0" indent="0">
              <a:buNone/>
            </a:pPr>
            <a:r>
              <a:rPr lang="en-US" altLang="ja-JP" dirty="0" err="1"/>
              <a:t>int</a:t>
            </a:r>
            <a:r>
              <a:rPr lang="en-US" altLang="ja-JP" dirty="0"/>
              <a:t> main(void) {</a:t>
            </a:r>
          </a:p>
          <a:p>
            <a:pPr marL="0" indent="0">
              <a:buNone/>
            </a:pPr>
            <a:r>
              <a:rPr lang="en-US" altLang="ja-JP" dirty="0"/>
              <a:t>	</a:t>
            </a:r>
            <a:r>
              <a:rPr lang="en-US" altLang="ja-JP" dirty="0" err="1"/>
              <a:t>int</a:t>
            </a:r>
            <a:r>
              <a:rPr lang="en-US" altLang="ja-JP" dirty="0"/>
              <a:t> a;</a:t>
            </a:r>
          </a:p>
          <a:p>
            <a:pPr marL="0" indent="0">
              <a:buNone/>
            </a:pPr>
            <a:r>
              <a:rPr lang="en-US" altLang="ja-JP" dirty="0"/>
              <a:t>	a = process();</a:t>
            </a:r>
          </a:p>
          <a:p>
            <a:pPr marL="0" indent="0">
              <a:buNone/>
            </a:pPr>
            <a:r>
              <a:rPr lang="en-US" altLang="ja-JP" dirty="0"/>
              <a:t>	</a:t>
            </a:r>
            <a:r>
              <a:rPr lang="en-US" altLang="ja-JP" dirty="0" err="1"/>
              <a:t>printf</a:t>
            </a:r>
            <a:r>
              <a:rPr lang="en-US" altLang="ja-JP" dirty="0"/>
              <a:t>(“%d”, a);</a:t>
            </a:r>
          </a:p>
          <a:p>
            <a:pPr marL="0" indent="0">
              <a:buNone/>
            </a:pPr>
            <a:endParaRPr lang="en-US" altLang="ja-JP" dirty="0"/>
          </a:p>
          <a:p>
            <a:pPr marL="0" indent="0">
              <a:buNone/>
            </a:pPr>
            <a:r>
              <a:rPr lang="en-US" altLang="ja-JP" dirty="0"/>
              <a:t>	return(a);</a:t>
            </a:r>
          </a:p>
          <a:p>
            <a:pPr marL="0" indent="0">
              <a:buNone/>
            </a:pPr>
            <a:r>
              <a:rPr lang="en-US" altLang="ja-JP" dirty="0"/>
              <a:t>}</a:t>
            </a:r>
            <a:endParaRPr lang="ja-JP" altLang="en-US" dirty="0"/>
          </a:p>
        </p:txBody>
      </p:sp>
    </p:spTree>
    <p:extLst>
      <p:ext uri="{BB962C8B-B14F-4D97-AF65-F5344CB8AC3E}">
        <p14:creationId xmlns:p14="http://schemas.microsoft.com/office/powerpoint/2010/main" val="469737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第十六話</a:t>
            </a:r>
            <a:r>
              <a:rPr lang="en-US" altLang="ja-JP" dirty="0"/>
              <a:t>『</a:t>
            </a:r>
            <a:r>
              <a:rPr lang="ja-JP" altLang="en-US" dirty="0"/>
              <a:t>材料を要求する下準備</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fontScale="85000" lnSpcReduction="20000"/>
          </a:bodyPr>
          <a:lstStyle/>
          <a:p>
            <a:r>
              <a:rPr lang="ja-JP" altLang="en-US" dirty="0"/>
              <a:t>自作関数</a:t>
            </a:r>
            <a:r>
              <a:rPr lang="en-US" altLang="ja-JP" dirty="0"/>
              <a:t>process()</a:t>
            </a:r>
            <a:r>
              <a:rPr lang="ja-JP" altLang="en-US" dirty="0"/>
              <a:t>に注目。</a:t>
            </a:r>
            <a:endParaRPr lang="en-US" altLang="ja-JP" dirty="0"/>
          </a:p>
          <a:p>
            <a:r>
              <a:rPr kumimoji="1" lang="ja-JP" altLang="en-US" dirty="0"/>
              <a:t>第十五話で出てきた</a:t>
            </a:r>
            <a:r>
              <a:rPr kumimoji="1" lang="en-US" altLang="ja-JP" dirty="0"/>
              <a:t>process()</a:t>
            </a:r>
            <a:r>
              <a:rPr kumimoji="1" lang="ja-JP" altLang="en-US" dirty="0"/>
              <a:t>との違いを比べてみて。</a:t>
            </a:r>
            <a:endParaRPr kumimoji="1" lang="en-US" altLang="ja-JP" dirty="0"/>
          </a:p>
          <a:p>
            <a:r>
              <a:rPr lang="en-US" altLang="ja-JP" dirty="0">
                <a:solidFill>
                  <a:srgbClr val="FF0000"/>
                </a:solidFill>
              </a:rPr>
              <a:t>p</a:t>
            </a:r>
            <a:r>
              <a:rPr kumimoji="1" lang="en-US" altLang="ja-JP" dirty="0">
                <a:solidFill>
                  <a:srgbClr val="FF0000"/>
                </a:solidFill>
              </a:rPr>
              <a:t>rocess()</a:t>
            </a:r>
            <a:r>
              <a:rPr kumimoji="1" lang="ja-JP" altLang="en-US" dirty="0">
                <a:solidFill>
                  <a:srgbClr val="FF0000"/>
                </a:solidFill>
              </a:rPr>
              <a:t>の中で変数の宣言と初期化を行っていない！</a:t>
            </a:r>
            <a:endParaRPr kumimoji="1" lang="en-US" altLang="ja-JP" dirty="0">
              <a:solidFill>
                <a:srgbClr val="FF0000"/>
              </a:solidFill>
            </a:endParaRPr>
          </a:p>
          <a:p>
            <a:r>
              <a:rPr kumimoji="1" lang="en-US" altLang="ja-JP" dirty="0">
                <a:solidFill>
                  <a:srgbClr val="FF0000"/>
                </a:solidFill>
              </a:rPr>
              <a:t>process()</a:t>
            </a:r>
            <a:r>
              <a:rPr kumimoji="1" lang="ja-JP" altLang="en-US" dirty="0">
                <a:solidFill>
                  <a:srgbClr val="FF0000"/>
                </a:solidFill>
              </a:rPr>
              <a:t>の中で使う変数を引数として要求している</a:t>
            </a:r>
            <a:r>
              <a:rPr kumimoji="1" lang="ja-JP" altLang="en-US" dirty="0"/>
              <a:t>から。</a:t>
            </a:r>
            <a:endParaRPr kumimoji="1" lang="en-US" altLang="ja-JP" dirty="0"/>
          </a:p>
          <a:p>
            <a:endParaRPr lang="en-US" altLang="ja-JP" dirty="0"/>
          </a:p>
          <a:p>
            <a:r>
              <a:rPr lang="ja-JP" altLang="en-US" dirty="0"/>
              <a:t>引数とは何か？　←ここでは </a:t>
            </a:r>
            <a:r>
              <a:rPr lang="en-US" altLang="ja-JP" dirty="0" err="1">
                <a:solidFill>
                  <a:srgbClr val="FF0000"/>
                </a:solidFill>
              </a:rPr>
              <a:t>int</a:t>
            </a:r>
            <a:r>
              <a:rPr lang="en-US" altLang="ja-JP" dirty="0">
                <a:solidFill>
                  <a:srgbClr val="FF0000"/>
                </a:solidFill>
              </a:rPr>
              <a:t> q</a:t>
            </a:r>
          </a:p>
          <a:p>
            <a:pPr lvl="1"/>
            <a:r>
              <a:rPr lang="ja-JP" altLang="en-US" dirty="0"/>
              <a:t>材料（自作関数）が自分自身で宣誓したくない要素。</a:t>
            </a:r>
            <a:endParaRPr lang="en-US" altLang="ja-JP" dirty="0"/>
          </a:p>
          <a:p>
            <a:pPr lvl="2"/>
            <a:r>
              <a:rPr lang="ja-JP" altLang="en-US" dirty="0"/>
              <a:t>鴨が「葱を寄越せ」と言っている感じ。</a:t>
            </a:r>
            <a:endParaRPr lang="en-US" altLang="ja-JP" dirty="0"/>
          </a:p>
          <a:p>
            <a:pPr lvl="2"/>
            <a:r>
              <a:rPr lang="ja-JP" altLang="en-US" dirty="0"/>
              <a:t>第十五話の場合は「鴨が葱を背負って来た」感じ。</a:t>
            </a:r>
            <a:endParaRPr lang="en-US" altLang="ja-JP" dirty="0"/>
          </a:p>
          <a:p>
            <a:endParaRPr lang="en-US" altLang="ja-JP" dirty="0"/>
          </a:p>
          <a:p>
            <a:r>
              <a:rPr kumimoji="1" lang="ja-JP" altLang="en-US" dirty="0"/>
              <a:t>なぜ引数を要求すると宣言と初期化をせずに済むのか？</a:t>
            </a:r>
            <a:endParaRPr kumimoji="1" lang="en-US" altLang="ja-JP" dirty="0"/>
          </a:p>
          <a:p>
            <a:pPr lvl="1"/>
            <a:r>
              <a:rPr lang="en-US" altLang="ja-JP" dirty="0"/>
              <a:t>ma</a:t>
            </a:r>
            <a:r>
              <a:rPr kumimoji="1" lang="en-US" altLang="ja-JP" dirty="0"/>
              <a:t>in()</a:t>
            </a:r>
            <a:r>
              <a:rPr kumimoji="1" lang="ja-JP" altLang="en-US" dirty="0"/>
              <a:t>で既に宣誓された要素を受け取るから。</a:t>
            </a:r>
            <a:endParaRPr kumimoji="1" lang="en-US" altLang="ja-JP" dirty="0"/>
          </a:p>
          <a:p>
            <a:pPr lvl="2"/>
            <a:r>
              <a:rPr kumimoji="1" lang="ja-JP" altLang="en-US" dirty="0"/>
              <a:t>自作関数は鴨が貰った葱を自分で調理して返してくる感じ。</a:t>
            </a:r>
            <a:endParaRPr kumimoji="1" lang="en-US" altLang="ja-JP" dirty="0"/>
          </a:p>
          <a:p>
            <a:pPr lvl="2"/>
            <a:endParaRPr kumimoji="1" lang="en-US" altLang="ja-JP" dirty="0"/>
          </a:p>
          <a:p>
            <a:r>
              <a:rPr lang="ja-JP" altLang="en-US" dirty="0">
                <a:solidFill>
                  <a:srgbClr val="FF0000"/>
                </a:solidFill>
              </a:rPr>
              <a:t>呼び出す関数側</a:t>
            </a:r>
            <a:r>
              <a:rPr kumimoji="1" lang="ja-JP" altLang="en-US" dirty="0">
                <a:solidFill>
                  <a:srgbClr val="FF0000"/>
                </a:solidFill>
              </a:rPr>
              <a:t>で宣誓されてない要素は渡せない。</a:t>
            </a:r>
            <a:endParaRPr kumimoji="1" lang="en-US" altLang="ja-JP" dirty="0">
              <a:solidFill>
                <a:srgbClr val="FF0000"/>
              </a:solidFill>
            </a:endParaRPr>
          </a:p>
          <a:p>
            <a:pPr lvl="1"/>
            <a:r>
              <a:rPr kumimoji="1" lang="ja-JP" altLang="en-US" dirty="0"/>
              <a:t>とても説明が面倒なのでこの辺はマナーとして後述。</a:t>
            </a:r>
            <a:endParaRPr kumimoji="1" lang="en-US" altLang="ja-JP" dirty="0"/>
          </a:p>
        </p:txBody>
      </p:sp>
      <p:sp>
        <p:nvSpPr>
          <p:cNvPr id="4" name="コンテンツ プレースホルダー 3"/>
          <p:cNvSpPr>
            <a:spLocks noGrp="1"/>
          </p:cNvSpPr>
          <p:nvPr>
            <p:ph sz="half" idx="2"/>
          </p:nvPr>
        </p:nvSpPr>
        <p:spPr>
          <a:xfrm>
            <a:off x="6188417" y="2228003"/>
            <a:ext cx="5422392" cy="4629997"/>
          </a:xfrm>
        </p:spPr>
        <p:txBody>
          <a:bodyPr>
            <a:normAutofit fontScale="85000" lnSpcReduction="20000"/>
          </a:bodyPr>
          <a:lstStyle/>
          <a:p>
            <a:pPr marL="0" indent="0">
              <a:buNone/>
            </a:pPr>
            <a:r>
              <a:rPr lang="en-US" altLang="ja-JP" dirty="0" err="1"/>
              <a:t>int</a:t>
            </a:r>
            <a:r>
              <a:rPr lang="en-US" altLang="ja-JP" dirty="0"/>
              <a:t> process(</a:t>
            </a:r>
            <a:r>
              <a:rPr lang="en-US" altLang="ja-JP" dirty="0" err="1">
                <a:solidFill>
                  <a:srgbClr val="FF0000"/>
                </a:solidFill>
              </a:rPr>
              <a:t>int</a:t>
            </a:r>
            <a:r>
              <a:rPr lang="en-US" altLang="ja-JP" dirty="0">
                <a:solidFill>
                  <a:srgbClr val="FF0000"/>
                </a:solidFill>
              </a:rPr>
              <a:t> q</a:t>
            </a:r>
            <a:r>
              <a:rPr lang="en-US" altLang="ja-JP" dirty="0"/>
              <a:t>){	</a:t>
            </a:r>
            <a:r>
              <a:rPr lang="en-US" altLang="ja-JP" dirty="0">
                <a:solidFill>
                  <a:srgbClr val="FF0000"/>
                </a:solidFill>
              </a:rPr>
              <a:t>//</a:t>
            </a:r>
            <a:r>
              <a:rPr lang="ja-JP" altLang="en-US" dirty="0">
                <a:solidFill>
                  <a:srgbClr val="FF0000"/>
                </a:solidFill>
              </a:rPr>
              <a:t>引数として</a:t>
            </a:r>
            <a:r>
              <a:rPr lang="en-US" altLang="ja-JP" dirty="0" err="1">
                <a:solidFill>
                  <a:srgbClr val="FF0000"/>
                </a:solidFill>
              </a:rPr>
              <a:t>int</a:t>
            </a:r>
            <a:r>
              <a:rPr lang="ja-JP" altLang="en-US" dirty="0">
                <a:solidFill>
                  <a:srgbClr val="FF0000"/>
                </a:solidFill>
              </a:rPr>
              <a:t>型の値を一つ要求する</a:t>
            </a:r>
            <a:endParaRPr lang="en-US" altLang="ja-JP" dirty="0">
              <a:solidFill>
                <a:srgbClr val="FF0000"/>
              </a:solidFill>
            </a:endParaRPr>
          </a:p>
          <a:p>
            <a:pPr marL="0" indent="0">
              <a:buNone/>
            </a:pPr>
            <a:r>
              <a:rPr lang="en-US" altLang="ja-JP" dirty="0"/>
              <a:t>	q = q – q + 946 – 4649;</a:t>
            </a:r>
          </a:p>
          <a:p>
            <a:pPr marL="0" indent="0">
              <a:buNone/>
            </a:pPr>
            <a:r>
              <a:rPr lang="en-US" altLang="ja-JP" dirty="0"/>
              <a:t>	return q;</a:t>
            </a:r>
          </a:p>
          <a:p>
            <a:pPr marL="0" indent="0">
              <a:buNone/>
            </a:pPr>
            <a:r>
              <a:rPr lang="en-US" altLang="ja-JP" dirty="0"/>
              <a:t>}</a:t>
            </a:r>
          </a:p>
          <a:p>
            <a:pPr marL="0" indent="0">
              <a:buNone/>
            </a:pPr>
            <a:endParaRPr lang="en-US" altLang="ja-JP" dirty="0"/>
          </a:p>
          <a:p>
            <a:pPr marL="0" indent="0">
              <a:buNone/>
            </a:pPr>
            <a:r>
              <a:rPr lang="en-US" altLang="ja-JP" dirty="0" err="1"/>
              <a:t>i</a:t>
            </a:r>
            <a:r>
              <a:rPr kumimoji="1" lang="en-US" altLang="ja-JP" dirty="0" err="1"/>
              <a:t>nt</a:t>
            </a:r>
            <a:r>
              <a:rPr kumimoji="1" lang="en-US" altLang="ja-JP" dirty="0"/>
              <a:t> main(void){</a:t>
            </a:r>
          </a:p>
          <a:p>
            <a:pPr marL="0" indent="0">
              <a:buNone/>
            </a:pPr>
            <a:r>
              <a:rPr lang="en-US" altLang="ja-JP" dirty="0"/>
              <a:t>	</a:t>
            </a:r>
            <a:r>
              <a:rPr lang="en-US" altLang="ja-JP" dirty="0" err="1"/>
              <a:t>int</a:t>
            </a:r>
            <a:r>
              <a:rPr lang="en-US" altLang="ja-JP" dirty="0"/>
              <a:t> </a:t>
            </a:r>
            <a:r>
              <a:rPr lang="en-US" altLang="ja-JP" dirty="0" err="1"/>
              <a:t>ans</a:t>
            </a:r>
            <a:r>
              <a:rPr lang="en-US" altLang="ja-JP" dirty="0"/>
              <a:t> = 0;</a:t>
            </a:r>
          </a:p>
          <a:p>
            <a:pPr marL="0" indent="0">
              <a:buNone/>
            </a:pPr>
            <a:r>
              <a:rPr lang="en-US" altLang="ja-JP" dirty="0"/>
              <a:t>	</a:t>
            </a:r>
            <a:r>
              <a:rPr lang="en-US" altLang="ja-JP" dirty="0" err="1"/>
              <a:t>int</a:t>
            </a:r>
            <a:r>
              <a:rPr lang="en-US" altLang="ja-JP" dirty="0"/>
              <a:t> </a:t>
            </a:r>
            <a:r>
              <a:rPr lang="en-US" altLang="ja-JP" dirty="0" err="1"/>
              <a:t>qwe</a:t>
            </a:r>
            <a:r>
              <a:rPr lang="en-US" altLang="ja-JP" dirty="0"/>
              <a:t> = 10;</a:t>
            </a:r>
          </a:p>
          <a:p>
            <a:pPr marL="0" indent="0">
              <a:buNone/>
            </a:pPr>
            <a:endParaRPr lang="en-US" altLang="ja-JP" dirty="0"/>
          </a:p>
          <a:p>
            <a:pPr marL="0" indent="0">
              <a:buNone/>
            </a:pPr>
            <a:r>
              <a:rPr lang="en-US" altLang="ja-JP" dirty="0"/>
              <a:t>	</a:t>
            </a:r>
            <a:r>
              <a:rPr lang="en-US" altLang="ja-JP" dirty="0" err="1"/>
              <a:t>printf</a:t>
            </a:r>
            <a:r>
              <a:rPr lang="en-US" altLang="ja-JP" dirty="0"/>
              <a:t>(“%d”, </a:t>
            </a:r>
            <a:r>
              <a:rPr lang="en-US" altLang="ja-JP" dirty="0" err="1"/>
              <a:t>ans</a:t>
            </a:r>
            <a:r>
              <a:rPr lang="en-US" altLang="ja-JP" dirty="0"/>
              <a:t>);</a:t>
            </a:r>
          </a:p>
          <a:p>
            <a:pPr marL="0" indent="0">
              <a:buNone/>
            </a:pPr>
            <a:r>
              <a:rPr lang="en-US" altLang="ja-JP" dirty="0"/>
              <a:t>	</a:t>
            </a:r>
            <a:r>
              <a:rPr lang="en-US" altLang="ja-JP" dirty="0" err="1"/>
              <a:t>ans</a:t>
            </a:r>
            <a:r>
              <a:rPr lang="en-US" altLang="ja-JP" dirty="0"/>
              <a:t> = process(</a:t>
            </a:r>
            <a:r>
              <a:rPr lang="en-US" altLang="ja-JP" dirty="0" err="1">
                <a:solidFill>
                  <a:srgbClr val="FF0000"/>
                </a:solidFill>
              </a:rPr>
              <a:t>qwe</a:t>
            </a:r>
            <a:r>
              <a:rPr lang="en-US" altLang="ja-JP" dirty="0"/>
              <a:t>);	</a:t>
            </a:r>
            <a:r>
              <a:rPr lang="en-US" altLang="ja-JP" dirty="0">
                <a:solidFill>
                  <a:srgbClr val="FF0000"/>
                </a:solidFill>
              </a:rPr>
              <a:t>//</a:t>
            </a:r>
            <a:r>
              <a:rPr lang="ja-JP" altLang="en-US" dirty="0">
                <a:solidFill>
                  <a:srgbClr val="FF0000"/>
                </a:solidFill>
              </a:rPr>
              <a:t>引数として変数</a:t>
            </a:r>
            <a:r>
              <a:rPr lang="en-US" altLang="ja-JP" dirty="0" err="1">
                <a:solidFill>
                  <a:srgbClr val="FF0000"/>
                </a:solidFill>
              </a:rPr>
              <a:t>qwe</a:t>
            </a:r>
            <a:r>
              <a:rPr lang="ja-JP" altLang="en-US" dirty="0">
                <a:solidFill>
                  <a:srgbClr val="FF0000"/>
                </a:solidFill>
              </a:rPr>
              <a:t>を与える</a:t>
            </a:r>
            <a:endParaRPr lang="en-US" altLang="ja-JP" dirty="0">
              <a:solidFill>
                <a:srgbClr val="FF0000"/>
              </a:solidFill>
            </a:endParaRPr>
          </a:p>
          <a:p>
            <a:pPr marL="0" indent="0">
              <a:buNone/>
            </a:pPr>
            <a:r>
              <a:rPr lang="en-US" altLang="ja-JP" dirty="0"/>
              <a:t>	</a:t>
            </a:r>
            <a:r>
              <a:rPr lang="en-US" altLang="ja-JP" dirty="0" err="1"/>
              <a:t>printf</a:t>
            </a:r>
            <a:r>
              <a:rPr lang="en-US" altLang="ja-JP" dirty="0"/>
              <a:t>(“%d”, </a:t>
            </a:r>
            <a:r>
              <a:rPr lang="en-US" altLang="ja-JP" dirty="0" err="1"/>
              <a:t>ans</a:t>
            </a:r>
            <a:r>
              <a:rPr lang="en-US" altLang="ja-JP" dirty="0"/>
              <a:t>);</a:t>
            </a:r>
          </a:p>
          <a:p>
            <a:pPr marL="0" indent="0">
              <a:buNone/>
            </a:pPr>
            <a:r>
              <a:rPr kumimoji="1" lang="en-US" altLang="ja-JP" dirty="0"/>
              <a:t>	return 0;</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2974370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第十七話</a:t>
            </a:r>
            <a:r>
              <a:rPr lang="en-US" altLang="ja-JP" dirty="0"/>
              <a:t>『</a:t>
            </a:r>
            <a:r>
              <a:rPr lang="ja-JP" altLang="en-US" dirty="0"/>
              <a:t>下準備に下準備したものを使う</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a:bodyPr>
          <a:lstStyle/>
          <a:p>
            <a:r>
              <a:rPr lang="en-US" altLang="ja-JP" dirty="0"/>
              <a:t>main()</a:t>
            </a:r>
            <a:r>
              <a:rPr lang="ja-JP" altLang="en-US" dirty="0"/>
              <a:t>から自作関数を呼び出せる。</a:t>
            </a:r>
            <a:endParaRPr lang="en-US" altLang="ja-JP" dirty="0"/>
          </a:p>
          <a:p>
            <a:r>
              <a:rPr lang="ja-JP" altLang="en-US" dirty="0"/>
              <a:t>自作関数から自作関数を呼び出すこともできる。</a:t>
            </a:r>
            <a:endParaRPr lang="en-US" altLang="ja-JP" dirty="0"/>
          </a:p>
          <a:p>
            <a:r>
              <a:rPr lang="ja-JP" altLang="en-US" dirty="0">
                <a:solidFill>
                  <a:srgbClr val="FF0000"/>
                </a:solidFill>
              </a:rPr>
              <a:t>自作関数から</a:t>
            </a:r>
            <a:r>
              <a:rPr lang="en-US" altLang="ja-JP" dirty="0">
                <a:solidFill>
                  <a:srgbClr val="FF0000"/>
                </a:solidFill>
              </a:rPr>
              <a:t>main()</a:t>
            </a:r>
            <a:r>
              <a:rPr lang="ja-JP" altLang="en-US" dirty="0">
                <a:solidFill>
                  <a:srgbClr val="FF0000"/>
                </a:solidFill>
              </a:rPr>
              <a:t>を呼び出すことはできない。</a:t>
            </a:r>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自作関数が自分自身を呼び出すこともできる。</a:t>
            </a:r>
            <a:endParaRPr lang="en-US" altLang="ja-JP" dirty="0">
              <a:solidFill>
                <a:srgbClr val="FF0000"/>
              </a:solidFill>
            </a:endParaRPr>
          </a:p>
          <a:p>
            <a:pPr lvl="1"/>
            <a:r>
              <a:rPr lang="ja-JP" altLang="en-US" dirty="0">
                <a:solidFill>
                  <a:srgbClr val="FF0000"/>
                </a:solidFill>
              </a:rPr>
              <a:t>大抵プログラムが無限ループするから非推奨。</a:t>
            </a:r>
            <a:endParaRPr lang="en-US" altLang="ja-JP" dirty="0">
              <a:solidFill>
                <a:srgbClr val="FF0000"/>
              </a:solidFill>
            </a:endParaRPr>
          </a:p>
          <a:p>
            <a:pPr lvl="1"/>
            <a:r>
              <a:rPr lang="ja-JP" altLang="en-US" dirty="0">
                <a:solidFill>
                  <a:srgbClr val="FF0000"/>
                </a:solidFill>
              </a:rPr>
              <a:t>無限ループ対策出来るなら有能。</a:t>
            </a:r>
            <a:endParaRPr lang="en-US" altLang="ja-JP" dirty="0">
              <a:solidFill>
                <a:srgbClr val="FF0000"/>
              </a:solidFill>
            </a:endParaRPr>
          </a:p>
          <a:p>
            <a:pPr lvl="1"/>
            <a:endParaRPr lang="en-US" altLang="ja-JP" dirty="0">
              <a:solidFill>
                <a:srgbClr val="FF0000"/>
              </a:solidFill>
            </a:endParaRPr>
          </a:p>
          <a:p>
            <a:r>
              <a:rPr lang="ja-JP" altLang="en-US" dirty="0"/>
              <a:t>たけしし何かコメントは。</a:t>
            </a:r>
            <a:endParaRPr lang="en-US" altLang="ja-JP" dirty="0"/>
          </a:p>
          <a:p>
            <a:endParaRPr lang="en-US" altLang="ja-JP" dirty="0"/>
          </a:p>
          <a:p>
            <a:r>
              <a:rPr lang="ja-JP" altLang="en-US" sz="800" dirty="0"/>
              <a:t>「</a:t>
            </a:r>
            <a:r>
              <a:rPr lang="en-US" altLang="ja-JP" sz="800" dirty="0"/>
              <a:t>TOKIO</a:t>
            </a:r>
            <a:r>
              <a:rPr lang="ja-JP" altLang="en-US" sz="800" dirty="0"/>
              <a:t>のみなさんで世界一うまいラーメンを作ってください」</a:t>
            </a:r>
            <a:br>
              <a:rPr lang="en-US" altLang="ja-JP" sz="800" dirty="0"/>
            </a:br>
            <a:r>
              <a:rPr lang="ja-JP" altLang="en-US" sz="800" dirty="0"/>
              <a:t>山口達也「それはどういうレベルでつくるの？ 小麦から？」</a:t>
            </a:r>
            <a:endParaRPr lang="en-US" altLang="ja-JP" sz="800" dirty="0"/>
          </a:p>
        </p:txBody>
      </p:sp>
      <p:sp>
        <p:nvSpPr>
          <p:cNvPr id="4" name="コンテンツ プレースホルダー 3"/>
          <p:cNvSpPr>
            <a:spLocks noGrp="1"/>
          </p:cNvSpPr>
          <p:nvPr>
            <p:ph sz="half" idx="2"/>
          </p:nvPr>
        </p:nvSpPr>
        <p:spPr>
          <a:xfrm>
            <a:off x="6188417" y="2228003"/>
            <a:ext cx="5422392" cy="4629997"/>
          </a:xfrm>
        </p:spPr>
        <p:txBody>
          <a:bodyPr>
            <a:normAutofit/>
          </a:bodyPr>
          <a:lstStyle/>
          <a:p>
            <a:pPr marL="0" indent="0">
              <a:buNone/>
            </a:pPr>
            <a:r>
              <a:rPr lang="en-US" altLang="ja-JP" dirty="0"/>
              <a:t>void </a:t>
            </a:r>
            <a:r>
              <a:rPr lang="en-US" altLang="ja-JP" dirty="0" err="1"/>
              <a:t>go_around</a:t>
            </a:r>
            <a:r>
              <a:rPr lang="en-US" altLang="ja-JP" dirty="0"/>
              <a:t>(){</a:t>
            </a:r>
          </a:p>
          <a:p>
            <a:pPr marL="0" indent="0">
              <a:buNone/>
            </a:pPr>
            <a:r>
              <a:rPr lang="en-US" altLang="ja-JP" dirty="0"/>
              <a:t>	</a:t>
            </a:r>
            <a:r>
              <a:rPr lang="en-US" altLang="ja-JP" dirty="0" err="1"/>
              <a:t>go_around</a:t>
            </a:r>
            <a:r>
              <a:rPr lang="en-US" altLang="ja-JP" dirty="0"/>
              <a:t>();</a:t>
            </a:r>
          </a:p>
          <a:p>
            <a:pPr marL="0" indent="0">
              <a:buNone/>
            </a:pPr>
            <a:r>
              <a:rPr lang="en-US" altLang="ja-JP" dirty="0"/>
              <a:t>}</a:t>
            </a:r>
          </a:p>
          <a:p>
            <a:pPr marL="0" indent="0">
              <a:buNone/>
            </a:pPr>
            <a:endParaRPr lang="en-US" altLang="ja-JP" dirty="0"/>
          </a:p>
          <a:p>
            <a:pPr marL="0" indent="0">
              <a:buNone/>
            </a:pPr>
            <a:r>
              <a:rPr lang="en-US" altLang="ja-JP" dirty="0"/>
              <a:t>void merry(){</a:t>
            </a:r>
          </a:p>
          <a:p>
            <a:pPr marL="0" indent="0">
              <a:buNone/>
            </a:pPr>
            <a:r>
              <a:rPr lang="en-US" altLang="ja-JP" dirty="0"/>
              <a:t>	</a:t>
            </a:r>
            <a:r>
              <a:rPr lang="en-US" altLang="ja-JP" dirty="0" err="1"/>
              <a:t>go_around</a:t>
            </a:r>
            <a:r>
              <a:rPr lang="en-US" altLang="ja-JP" dirty="0"/>
              <a:t>();</a:t>
            </a:r>
          </a:p>
          <a:p>
            <a:pPr marL="0" indent="0">
              <a:buNone/>
            </a:pPr>
            <a:r>
              <a:rPr lang="en-US" altLang="ja-JP" dirty="0"/>
              <a:t>}</a:t>
            </a:r>
          </a:p>
          <a:p>
            <a:pPr marL="0" indent="0">
              <a:buNone/>
            </a:pPr>
            <a:endParaRPr lang="en-US" altLang="ja-JP" dirty="0"/>
          </a:p>
          <a:p>
            <a:pPr marL="0" indent="0">
              <a:buNone/>
            </a:pPr>
            <a:r>
              <a:rPr lang="en-US" altLang="ja-JP" dirty="0" err="1"/>
              <a:t>int</a:t>
            </a:r>
            <a:r>
              <a:rPr lang="en-US" altLang="ja-JP" dirty="0"/>
              <a:t> main(void){</a:t>
            </a:r>
          </a:p>
          <a:p>
            <a:pPr marL="0" indent="0">
              <a:buNone/>
            </a:pPr>
            <a:r>
              <a:rPr lang="en-US" altLang="ja-JP" dirty="0"/>
              <a:t>	merry();</a:t>
            </a:r>
          </a:p>
          <a:p>
            <a:pPr marL="0" indent="0">
              <a:buNone/>
            </a:pPr>
            <a:r>
              <a:rPr lang="en-US" altLang="ja-JP" dirty="0"/>
              <a:t>}</a:t>
            </a:r>
            <a:endParaRPr lang="ja-JP" altLang="en-US" dirty="0"/>
          </a:p>
          <a:p>
            <a:pPr marL="0" indent="0">
              <a:buNone/>
            </a:pPr>
            <a:endParaRPr lang="ja-JP" altLang="en-US" dirty="0"/>
          </a:p>
        </p:txBody>
      </p:sp>
    </p:spTree>
    <p:extLst>
      <p:ext uri="{BB962C8B-B14F-4D97-AF65-F5344CB8AC3E}">
        <p14:creationId xmlns:p14="http://schemas.microsoft.com/office/powerpoint/2010/main" val="39989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第十八話</a:t>
            </a:r>
            <a:r>
              <a:rPr kumimoji="1" lang="en-US" altLang="ja-JP" dirty="0"/>
              <a:t>『</a:t>
            </a:r>
            <a:r>
              <a:rPr kumimoji="1" lang="ja-JP" altLang="en-US" dirty="0" err="1"/>
              <a:t>れっと</a:t>
            </a:r>
            <a:r>
              <a:rPr kumimoji="1" lang="ja-JP" altLang="en-US" dirty="0"/>
              <a:t>あすくっきんぐ！</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lnSpcReduction="10000"/>
          </a:bodyPr>
          <a:lstStyle/>
          <a:p>
            <a:r>
              <a:rPr kumimoji="1" lang="ja-JP" altLang="en-US" dirty="0"/>
              <a:t>ねぇ、知ってる？</a:t>
            </a:r>
            <a:br>
              <a:rPr lang="en-US" altLang="ja-JP" dirty="0"/>
            </a:br>
            <a:r>
              <a:rPr lang="en-US" altLang="ja-JP" dirty="0"/>
              <a:t>“Let’s”</a:t>
            </a:r>
            <a:r>
              <a:rPr lang="ja-JP" altLang="en-US" dirty="0"/>
              <a:t>は </a:t>
            </a:r>
            <a:r>
              <a:rPr lang="en-US" altLang="ja-JP" dirty="0"/>
              <a:t>“Let us”</a:t>
            </a:r>
            <a:r>
              <a:rPr lang="ja-JP" altLang="en-US" dirty="0"/>
              <a:t>の省略形なんだよ。</a:t>
            </a:r>
            <a:br>
              <a:rPr lang="en-US" altLang="ja-JP" dirty="0"/>
            </a:br>
            <a:r>
              <a:rPr lang="ja-JP" altLang="en-US" dirty="0"/>
              <a:t>じゃあ</a:t>
            </a:r>
            <a:r>
              <a:rPr lang="en-US" altLang="ja-JP" dirty="0"/>
              <a:t>”Let”</a:t>
            </a:r>
            <a:r>
              <a:rPr lang="ja-JP" altLang="en-US" dirty="0"/>
              <a:t>の意味は知ってる？</a:t>
            </a:r>
            <a:endParaRPr lang="en-US" altLang="ja-JP" dirty="0"/>
          </a:p>
          <a:p>
            <a:endParaRPr kumimoji="1" lang="en-US" altLang="ja-JP" dirty="0"/>
          </a:p>
          <a:p>
            <a:r>
              <a:rPr lang="ja-JP" altLang="en-US" dirty="0"/>
              <a:t>ここまでで自作関数については以上です。</a:t>
            </a:r>
            <a:endParaRPr lang="en-US" altLang="ja-JP" dirty="0"/>
          </a:p>
          <a:p>
            <a:r>
              <a:rPr lang="ja-JP" altLang="en-US" dirty="0"/>
              <a:t>第二章もここで半分。</a:t>
            </a:r>
            <a:endParaRPr lang="en-US" altLang="ja-JP" dirty="0"/>
          </a:p>
          <a:p>
            <a:endParaRPr kumimoji="1" lang="en-US" altLang="ja-JP" dirty="0"/>
          </a:p>
          <a:p>
            <a:r>
              <a:rPr lang="ja-JP" altLang="en-US" dirty="0"/>
              <a:t>自作関数の利点は簡単に前述（第十四話）した。</a:t>
            </a:r>
            <a:endParaRPr lang="en-US" altLang="ja-JP" dirty="0"/>
          </a:p>
          <a:p>
            <a:r>
              <a:rPr lang="ja-JP" altLang="en-US" dirty="0"/>
              <a:t>くわしくはたけしし。</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normAutofit lnSpcReduction="10000"/>
          </a:bodyPr>
          <a:lstStyle/>
          <a:p>
            <a:pPr marL="0" indent="0">
              <a:buNone/>
            </a:pPr>
            <a:r>
              <a:rPr lang="en-US" altLang="ja-JP" dirty="0"/>
              <a:t>#include&lt;</a:t>
            </a:r>
            <a:r>
              <a:rPr lang="en-US" altLang="ja-JP" dirty="0" err="1"/>
              <a:t>stdio.h</a:t>
            </a:r>
            <a:r>
              <a:rPr lang="en-US" altLang="ja-JP" dirty="0"/>
              <a:t>&gt;</a:t>
            </a:r>
          </a:p>
          <a:p>
            <a:pPr marL="0" indent="0">
              <a:buNone/>
            </a:pPr>
            <a:r>
              <a:rPr lang="en-US" altLang="ja-JP" dirty="0"/>
              <a:t>v</a:t>
            </a:r>
            <a:r>
              <a:rPr kumimoji="1" lang="en-US" altLang="ja-JP" dirty="0"/>
              <a:t>oid </a:t>
            </a:r>
            <a:r>
              <a:rPr kumimoji="1" lang="en-US" altLang="ja-JP" dirty="0" err="1"/>
              <a:t>Say_Hello</a:t>
            </a:r>
            <a:r>
              <a:rPr kumimoji="1" lang="en-US" altLang="ja-JP" dirty="0"/>
              <a:t>(){</a:t>
            </a:r>
          </a:p>
          <a:p>
            <a:pPr marL="0" indent="0">
              <a:buNone/>
            </a:pPr>
            <a:r>
              <a:rPr lang="en-US" altLang="ja-JP" dirty="0"/>
              <a:t>	</a:t>
            </a:r>
            <a:r>
              <a:rPr lang="en-US" altLang="ja-JP" dirty="0" err="1"/>
              <a:t>printf</a:t>
            </a:r>
            <a:r>
              <a:rPr lang="en-US" altLang="ja-JP" dirty="0"/>
              <a:t>(“Hello, world!”);</a:t>
            </a:r>
          </a:p>
          <a:p>
            <a:pPr marL="0" indent="0">
              <a:buNone/>
            </a:pPr>
            <a:r>
              <a:rPr kumimoji="1" lang="en-US" altLang="ja-JP" dirty="0"/>
              <a:t>}</a:t>
            </a:r>
          </a:p>
          <a:p>
            <a:pPr marL="0" indent="0">
              <a:buNone/>
            </a:pPr>
            <a:endParaRPr lang="en-US" altLang="ja-JP" dirty="0"/>
          </a:p>
          <a:p>
            <a:pPr marL="0" indent="0">
              <a:buNone/>
            </a:pPr>
            <a:r>
              <a:rPr lang="en-US" altLang="ja-JP" dirty="0" err="1"/>
              <a:t>i</a:t>
            </a:r>
            <a:r>
              <a:rPr kumimoji="1" lang="en-US" altLang="ja-JP" dirty="0" err="1"/>
              <a:t>nt</a:t>
            </a:r>
            <a:r>
              <a:rPr kumimoji="1" lang="en-US" altLang="ja-JP" dirty="0"/>
              <a:t> main(void){</a:t>
            </a:r>
          </a:p>
          <a:p>
            <a:pPr marL="0" indent="0">
              <a:buNone/>
            </a:pPr>
            <a:r>
              <a:rPr lang="en-US" altLang="ja-JP" dirty="0"/>
              <a:t>	</a:t>
            </a:r>
            <a:r>
              <a:rPr lang="en-US" altLang="ja-JP" dirty="0" err="1"/>
              <a:t>int</a:t>
            </a:r>
            <a:r>
              <a:rPr lang="en-US" altLang="ja-JP" dirty="0"/>
              <a:t> x;</a:t>
            </a:r>
            <a:endParaRPr kumimoji="1" lang="en-US" altLang="ja-JP" dirty="0"/>
          </a:p>
          <a:p>
            <a:pPr marL="0" indent="0">
              <a:buNone/>
            </a:pPr>
            <a:r>
              <a:rPr lang="en-US" altLang="ja-JP" dirty="0"/>
              <a:t>	</a:t>
            </a:r>
            <a:r>
              <a:rPr lang="en-US" altLang="ja-JP" dirty="0" err="1"/>
              <a:t>Say_Hello</a:t>
            </a:r>
            <a:r>
              <a:rPr lang="en-US" altLang="ja-JP" dirty="0"/>
              <a:t>();</a:t>
            </a:r>
          </a:p>
          <a:p>
            <a:pPr marL="0" indent="0">
              <a:buNone/>
            </a:pPr>
            <a:endParaRPr kumimoji="1" lang="en-US" altLang="ja-JP" dirty="0"/>
          </a:p>
          <a:p>
            <a:pPr marL="0" indent="0">
              <a:buNone/>
            </a:pPr>
            <a:r>
              <a:rPr lang="en-US" altLang="ja-JP" dirty="0"/>
              <a:t>	</a:t>
            </a:r>
            <a:r>
              <a:rPr lang="en-US" altLang="ja-JP" dirty="0" err="1"/>
              <a:t>scanf</a:t>
            </a:r>
            <a:r>
              <a:rPr lang="en-US" altLang="ja-JP" dirty="0"/>
              <a:t>(“%d”, &amp;x);</a:t>
            </a:r>
          </a:p>
          <a:p>
            <a:pPr marL="0" indent="0">
              <a:buNone/>
            </a:pPr>
            <a:r>
              <a:rPr lang="en-US" altLang="ja-JP" dirty="0"/>
              <a:t>	return 0;</a:t>
            </a:r>
          </a:p>
          <a:p>
            <a:pPr marL="0" indent="0">
              <a:buNone/>
            </a:pPr>
            <a:r>
              <a:rPr lang="en-US" altLang="ja-JP" dirty="0"/>
              <a:t>}</a:t>
            </a:r>
          </a:p>
        </p:txBody>
      </p:sp>
    </p:spTree>
    <p:extLst>
      <p:ext uri="{BB962C8B-B14F-4D97-AF65-F5344CB8AC3E}">
        <p14:creationId xmlns:p14="http://schemas.microsoft.com/office/powerpoint/2010/main" val="3722564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第十九話</a:t>
            </a:r>
            <a:r>
              <a:rPr lang="en-US" altLang="ja-JP" dirty="0"/>
              <a:t>『</a:t>
            </a:r>
            <a:r>
              <a:rPr lang="ja-JP" altLang="en-US" dirty="0"/>
              <a:t>既に下準備されているものを使う</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fontScale="92500" lnSpcReduction="20000"/>
          </a:bodyPr>
          <a:lstStyle/>
          <a:p>
            <a:r>
              <a:rPr lang="ja-JP" altLang="en-US" dirty="0"/>
              <a:t>前回までは自作関数の呼び出しなどを学んだ。</a:t>
            </a:r>
            <a:endParaRPr lang="en-US" altLang="ja-JP" dirty="0"/>
          </a:p>
          <a:p>
            <a:r>
              <a:rPr kumimoji="1" lang="ja-JP" altLang="en-US" dirty="0"/>
              <a:t>今回はヘッダファイルの中にある関数を呼び出す。</a:t>
            </a:r>
            <a:endParaRPr kumimoji="1" lang="en-US" altLang="ja-JP" dirty="0"/>
          </a:p>
          <a:p>
            <a:r>
              <a:rPr lang="en-US" altLang="ja-JP" dirty="0" err="1">
                <a:solidFill>
                  <a:srgbClr val="FF0000"/>
                </a:solidFill>
              </a:rPr>
              <a:t>srand</a:t>
            </a:r>
            <a:r>
              <a:rPr lang="en-US" altLang="ja-JP" dirty="0">
                <a:solidFill>
                  <a:srgbClr val="FF0000"/>
                </a:solidFill>
              </a:rPr>
              <a:t>((unsigned </a:t>
            </a:r>
            <a:r>
              <a:rPr lang="en-US" altLang="ja-JP" dirty="0" err="1">
                <a:solidFill>
                  <a:srgbClr val="FF0000"/>
                </a:solidFill>
              </a:rPr>
              <a:t>int</a:t>
            </a:r>
            <a:r>
              <a:rPr lang="en-US" altLang="ja-JP" dirty="0">
                <a:solidFill>
                  <a:srgbClr val="FF0000"/>
                </a:solidFill>
              </a:rPr>
              <a:t>)time(NULL));</a:t>
            </a:r>
          </a:p>
          <a:p>
            <a:r>
              <a:rPr lang="en-US" altLang="ja-JP" dirty="0" err="1"/>
              <a:t>s</a:t>
            </a:r>
            <a:r>
              <a:rPr kumimoji="1" lang="en-US" altLang="ja-JP" dirty="0" err="1"/>
              <a:t>rand</a:t>
            </a:r>
            <a:r>
              <a:rPr kumimoji="1" lang="en-US" altLang="ja-JP" dirty="0"/>
              <a:t>() </a:t>
            </a:r>
            <a:r>
              <a:rPr kumimoji="1" lang="ja-JP" altLang="en-US" dirty="0"/>
              <a:t>関数：</a:t>
            </a:r>
            <a:r>
              <a:rPr kumimoji="1" lang="en-US" altLang="ja-JP" dirty="0" err="1"/>
              <a:t>stdlib.h</a:t>
            </a:r>
            <a:endParaRPr kumimoji="1" lang="en-US" altLang="ja-JP" dirty="0"/>
          </a:p>
          <a:p>
            <a:pPr lvl="1"/>
            <a:r>
              <a:rPr lang="en-US" altLang="ja-JP" dirty="0"/>
              <a:t>t</a:t>
            </a:r>
            <a:r>
              <a:rPr kumimoji="1" lang="en-US" altLang="ja-JP" dirty="0"/>
              <a:t>ime() </a:t>
            </a:r>
            <a:r>
              <a:rPr kumimoji="1" lang="ja-JP" altLang="en-US" dirty="0"/>
              <a:t>関数：</a:t>
            </a:r>
            <a:r>
              <a:rPr kumimoji="1" lang="en-US" altLang="ja-JP" dirty="0" err="1"/>
              <a:t>time.h</a:t>
            </a:r>
            <a:r>
              <a:rPr lang="ja-JP" altLang="en-US" dirty="0"/>
              <a:t>　←</a:t>
            </a:r>
            <a:r>
              <a:rPr lang="en-US" altLang="ja-JP" dirty="0" err="1"/>
              <a:t>srand</a:t>
            </a:r>
            <a:r>
              <a:rPr lang="en-US" altLang="ja-JP" dirty="0"/>
              <a:t>()</a:t>
            </a:r>
            <a:r>
              <a:rPr lang="ja-JP" altLang="en-US" dirty="0"/>
              <a:t>の引数として呼び出す</a:t>
            </a:r>
            <a:endParaRPr lang="en-US" altLang="ja-JP" dirty="0"/>
          </a:p>
          <a:p>
            <a:pPr lvl="2"/>
            <a:r>
              <a:rPr kumimoji="1" lang="en-US" altLang="ja-JP" dirty="0"/>
              <a:t>NULL</a:t>
            </a:r>
            <a:r>
              <a:rPr kumimoji="1" lang="ja-JP" altLang="en-US" dirty="0"/>
              <a:t>：空。情報がない。　←</a:t>
            </a:r>
            <a:r>
              <a:rPr kumimoji="1" lang="en-US" altLang="ja-JP" dirty="0"/>
              <a:t>time()</a:t>
            </a:r>
            <a:r>
              <a:rPr kumimoji="1" lang="ja-JP" altLang="en-US" dirty="0"/>
              <a:t>の引数として渡す</a:t>
            </a:r>
            <a:endParaRPr kumimoji="1" lang="en-US" altLang="ja-JP" dirty="0"/>
          </a:p>
          <a:p>
            <a:endParaRPr kumimoji="1" lang="en-US" altLang="ja-JP" dirty="0"/>
          </a:p>
          <a:p>
            <a:r>
              <a:rPr kumimoji="1" lang="en-US" altLang="ja-JP" dirty="0"/>
              <a:t>(unsinged </a:t>
            </a:r>
            <a:r>
              <a:rPr kumimoji="1" lang="en-US" altLang="ja-JP" dirty="0" err="1"/>
              <a:t>int</a:t>
            </a:r>
            <a:r>
              <a:rPr kumimoji="1" lang="en-US" altLang="ja-JP" dirty="0"/>
              <a:t>)</a:t>
            </a:r>
          </a:p>
          <a:p>
            <a:pPr lvl="1"/>
            <a:r>
              <a:rPr lang="ja-JP" altLang="en-US" dirty="0"/>
              <a:t>単純な二進数</a:t>
            </a:r>
            <a:r>
              <a:rPr lang="en-US" altLang="ja-JP" dirty="0"/>
              <a:t>(10</a:t>
            </a:r>
            <a:r>
              <a:rPr lang="ja-JP" altLang="en-US" dirty="0"/>
              <a:t>進数でいうところの自然数</a:t>
            </a:r>
            <a:r>
              <a:rPr lang="en-US" altLang="ja-JP" dirty="0"/>
              <a:t>)</a:t>
            </a:r>
            <a:r>
              <a:rPr lang="ja-JP" altLang="en-US" dirty="0"/>
              <a:t>に変換</a:t>
            </a:r>
            <a:endParaRPr lang="en-US" altLang="ja-JP" dirty="0"/>
          </a:p>
          <a:p>
            <a:pPr lvl="2"/>
            <a:r>
              <a:rPr lang="ja-JP" altLang="en-US" dirty="0"/>
              <a:t>第一章の整数型の所で雑にせつめい済。</a:t>
            </a:r>
            <a:endParaRPr lang="en-US" altLang="ja-JP" dirty="0"/>
          </a:p>
          <a:p>
            <a:endParaRPr kumimoji="1" lang="en-US" altLang="ja-JP" dirty="0">
              <a:solidFill>
                <a:srgbClr val="FF0000"/>
              </a:solidFill>
            </a:endParaRPr>
          </a:p>
          <a:p>
            <a:r>
              <a:rPr kumimoji="1" lang="en-US" altLang="ja-JP" dirty="0" err="1">
                <a:solidFill>
                  <a:srgbClr val="FF0000"/>
                </a:solidFill>
              </a:rPr>
              <a:t>srand</a:t>
            </a:r>
            <a:r>
              <a:rPr kumimoji="1" lang="en-US" altLang="ja-JP" dirty="0">
                <a:solidFill>
                  <a:srgbClr val="FF0000"/>
                </a:solidFill>
              </a:rPr>
              <a:t>(</a:t>
            </a:r>
            <a:r>
              <a:rPr kumimoji="1" lang="en-US" altLang="ja-JP" dirty="0">
                <a:solidFill>
                  <a:srgbClr val="7030A0"/>
                </a:solidFill>
              </a:rPr>
              <a:t>(unsigned </a:t>
            </a:r>
            <a:r>
              <a:rPr kumimoji="1" lang="en-US" altLang="ja-JP" dirty="0" err="1">
                <a:solidFill>
                  <a:srgbClr val="7030A0"/>
                </a:solidFill>
              </a:rPr>
              <a:t>int</a:t>
            </a:r>
            <a:r>
              <a:rPr kumimoji="1" lang="en-US" altLang="ja-JP" dirty="0">
                <a:solidFill>
                  <a:srgbClr val="7030A0"/>
                </a:solidFill>
              </a:rPr>
              <a:t>)</a:t>
            </a:r>
            <a:r>
              <a:rPr kumimoji="1" lang="en-US" altLang="ja-JP" dirty="0">
                <a:solidFill>
                  <a:schemeClr val="accent6"/>
                </a:solidFill>
              </a:rPr>
              <a:t>time(</a:t>
            </a:r>
            <a:r>
              <a:rPr kumimoji="1" lang="en-US" altLang="ja-JP" dirty="0">
                <a:solidFill>
                  <a:schemeClr val="accent3"/>
                </a:solidFill>
              </a:rPr>
              <a:t>NULL</a:t>
            </a:r>
            <a:r>
              <a:rPr kumimoji="1" lang="en-US" altLang="ja-JP" dirty="0">
                <a:solidFill>
                  <a:schemeClr val="accent6"/>
                </a:solidFill>
              </a:rPr>
              <a:t>)</a:t>
            </a:r>
            <a:r>
              <a:rPr kumimoji="1" lang="en-US" altLang="ja-JP" dirty="0">
                <a:solidFill>
                  <a:srgbClr val="FF0000"/>
                </a:solidFill>
              </a:rPr>
              <a:t>);</a:t>
            </a:r>
          </a:p>
        </p:txBody>
      </p:sp>
      <p:sp>
        <p:nvSpPr>
          <p:cNvPr id="4" name="コンテンツ プレースホルダー 3"/>
          <p:cNvSpPr>
            <a:spLocks noGrp="1"/>
          </p:cNvSpPr>
          <p:nvPr>
            <p:ph sz="half" idx="2"/>
          </p:nvPr>
        </p:nvSpPr>
        <p:spPr>
          <a:xfrm>
            <a:off x="6188417" y="2228003"/>
            <a:ext cx="5422392" cy="4629997"/>
          </a:xfrm>
        </p:spPr>
        <p:txBody>
          <a:bodyPr>
            <a:normAutofit fontScale="92500" lnSpcReduction="20000"/>
          </a:bodyPr>
          <a:lstStyle/>
          <a:p>
            <a:pPr marL="0" indent="0">
              <a:buNone/>
            </a:pPr>
            <a:r>
              <a:rPr kumimoji="1" lang="en-US" altLang="ja-JP" dirty="0"/>
              <a:t>#include&lt;</a:t>
            </a:r>
            <a:r>
              <a:rPr kumimoji="1" lang="en-US" altLang="ja-JP" dirty="0" err="1"/>
              <a:t>stdio</a:t>
            </a:r>
            <a:r>
              <a:rPr lang="en-US" altLang="ja-JP" dirty="0" err="1"/>
              <a:t>.h</a:t>
            </a:r>
            <a:r>
              <a:rPr lang="en-US" altLang="ja-JP" dirty="0"/>
              <a:t>&gt;</a:t>
            </a:r>
          </a:p>
          <a:p>
            <a:pPr marL="0" indent="0">
              <a:buNone/>
            </a:pPr>
            <a:r>
              <a:rPr kumimoji="1" lang="en-US" altLang="ja-JP" dirty="0"/>
              <a:t>#include&lt;</a:t>
            </a:r>
            <a:r>
              <a:rPr kumimoji="1" lang="en-US" altLang="ja-JP" dirty="0" err="1"/>
              <a:t>time.h</a:t>
            </a:r>
            <a:r>
              <a:rPr kumimoji="1" lang="en-US" altLang="ja-JP" dirty="0"/>
              <a:t>&gt;</a:t>
            </a:r>
          </a:p>
          <a:p>
            <a:pPr marL="0" indent="0">
              <a:buNone/>
            </a:pPr>
            <a:r>
              <a:rPr lang="en-US" altLang="ja-JP" dirty="0"/>
              <a:t>#include&lt;</a:t>
            </a:r>
            <a:r>
              <a:rPr lang="en-US" altLang="ja-JP" dirty="0" err="1"/>
              <a:t>stdlib.h</a:t>
            </a:r>
            <a:r>
              <a:rPr lang="en-US" altLang="ja-JP" dirty="0"/>
              <a:t>&gt;</a:t>
            </a:r>
          </a:p>
          <a:p>
            <a:pPr marL="0" indent="0">
              <a:buNone/>
            </a:pPr>
            <a:r>
              <a:rPr lang="en-US" altLang="ja-JP" dirty="0" err="1"/>
              <a:t>i</a:t>
            </a:r>
            <a:r>
              <a:rPr kumimoji="1" lang="en-US" altLang="ja-JP" dirty="0" err="1"/>
              <a:t>nt</a:t>
            </a:r>
            <a:r>
              <a:rPr kumimoji="1" lang="en-US" altLang="ja-JP" dirty="0"/>
              <a:t> main(){</a:t>
            </a:r>
          </a:p>
          <a:p>
            <a:pPr marL="0" indent="0">
              <a:buNone/>
            </a:pPr>
            <a:r>
              <a:rPr lang="en-US" altLang="ja-JP" dirty="0"/>
              <a:t>	</a:t>
            </a:r>
            <a:r>
              <a:rPr lang="en-US" altLang="ja-JP" dirty="0" err="1"/>
              <a:t>int</a:t>
            </a:r>
            <a:r>
              <a:rPr lang="en-US" altLang="ja-JP" dirty="0"/>
              <a:t> z, </a:t>
            </a:r>
            <a:r>
              <a:rPr lang="en-US" altLang="ja-JP" dirty="0" err="1"/>
              <a:t>i</a:t>
            </a:r>
            <a:r>
              <a:rPr lang="en-US" altLang="ja-JP" dirty="0"/>
              <a:t>;</a:t>
            </a:r>
          </a:p>
          <a:p>
            <a:pPr marL="0" indent="0">
              <a:buNone/>
            </a:pPr>
            <a:r>
              <a:rPr lang="en-US" altLang="ja-JP" dirty="0"/>
              <a:t>	</a:t>
            </a:r>
            <a:r>
              <a:rPr lang="en-US" altLang="ja-JP" dirty="0" err="1">
                <a:solidFill>
                  <a:srgbClr val="FF0000"/>
                </a:solidFill>
              </a:rPr>
              <a:t>srand</a:t>
            </a:r>
            <a:r>
              <a:rPr lang="en-US" altLang="ja-JP" dirty="0">
                <a:solidFill>
                  <a:srgbClr val="FF0000"/>
                </a:solidFill>
              </a:rPr>
              <a:t>((unsigned </a:t>
            </a:r>
            <a:r>
              <a:rPr lang="en-US" altLang="ja-JP" dirty="0" err="1">
                <a:solidFill>
                  <a:srgbClr val="FF0000"/>
                </a:solidFill>
              </a:rPr>
              <a:t>int</a:t>
            </a:r>
            <a:r>
              <a:rPr lang="en-US" altLang="ja-JP" dirty="0">
                <a:solidFill>
                  <a:srgbClr val="FF0000"/>
                </a:solidFill>
              </a:rPr>
              <a:t>)time(NULL));</a:t>
            </a:r>
          </a:p>
          <a:p>
            <a:pPr marL="0" indent="0">
              <a:buNone/>
            </a:pPr>
            <a:endParaRPr lang="en-US" altLang="ja-JP" dirty="0"/>
          </a:p>
          <a:p>
            <a:pPr marL="0" indent="0">
              <a:buNone/>
            </a:pPr>
            <a:r>
              <a:rPr lang="en-US" altLang="ja-JP" dirty="0"/>
              <a:t>	for(</a:t>
            </a:r>
            <a:r>
              <a:rPr lang="en-US" altLang="ja-JP" dirty="0" err="1"/>
              <a:t>i</a:t>
            </a:r>
            <a:r>
              <a:rPr lang="en-US" altLang="ja-JP" dirty="0"/>
              <a:t>=0; </a:t>
            </a:r>
            <a:r>
              <a:rPr lang="en-US" altLang="ja-JP" dirty="0" err="1"/>
              <a:t>i</a:t>
            </a:r>
            <a:r>
              <a:rPr lang="en-US" altLang="ja-JP" dirty="0"/>
              <a:t>&lt;10; </a:t>
            </a:r>
            <a:r>
              <a:rPr lang="en-US" altLang="ja-JP" dirty="0" err="1"/>
              <a:t>i</a:t>
            </a:r>
            <a:r>
              <a:rPr lang="en-US" altLang="ja-JP" dirty="0"/>
              <a:t>++){</a:t>
            </a:r>
          </a:p>
          <a:p>
            <a:pPr marL="0" indent="0">
              <a:buNone/>
            </a:pPr>
            <a:r>
              <a:rPr lang="en-US" altLang="ja-JP" dirty="0"/>
              <a:t>		z = rand();</a:t>
            </a:r>
          </a:p>
          <a:p>
            <a:pPr marL="0" indent="0">
              <a:buNone/>
            </a:pPr>
            <a:r>
              <a:rPr lang="en-US" altLang="ja-JP" dirty="0"/>
              <a:t>		</a:t>
            </a:r>
            <a:r>
              <a:rPr lang="en-US" altLang="ja-JP" dirty="0" err="1"/>
              <a:t>printf</a:t>
            </a:r>
            <a:r>
              <a:rPr lang="en-US" altLang="ja-JP"/>
              <a:t>(“%d\n”, </a:t>
            </a:r>
            <a:r>
              <a:rPr lang="en-US" altLang="ja-JP" dirty="0"/>
              <a:t>z);</a:t>
            </a:r>
          </a:p>
          <a:p>
            <a:pPr marL="0" indent="0">
              <a:buNone/>
            </a:pPr>
            <a:r>
              <a:rPr lang="en-US" altLang="ja-JP" dirty="0"/>
              <a:t>	}</a:t>
            </a:r>
          </a:p>
          <a:p>
            <a:pPr marL="0" indent="0">
              <a:buNone/>
            </a:pPr>
            <a:r>
              <a:rPr lang="en-US" altLang="ja-JP" dirty="0"/>
              <a:t>	return z;</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2529742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第二十話</a:t>
            </a:r>
            <a:r>
              <a:rPr kumimoji="1" lang="en-US" altLang="ja-JP" dirty="0"/>
              <a:t>『</a:t>
            </a:r>
            <a:r>
              <a:rPr lang="ja-JP" altLang="en-US" dirty="0"/>
              <a:t>一人の可能性は一つじゃない・前篇</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Autofit/>
          </a:bodyPr>
          <a:lstStyle/>
          <a:p>
            <a:r>
              <a:rPr kumimoji="1" lang="ja-JP" altLang="en-US" sz="800" dirty="0"/>
              <a:t>タイトルに統一性がない（諦観）</a:t>
            </a:r>
            <a:endParaRPr kumimoji="1" lang="en-US" altLang="ja-JP" sz="800" dirty="0"/>
          </a:p>
          <a:p>
            <a:r>
              <a:rPr lang="ja-JP" altLang="en-US" dirty="0"/>
              <a:t>第一章の第四話、第六話辺りを見返してほしい。</a:t>
            </a:r>
            <a:endParaRPr lang="en-US" altLang="ja-JP" dirty="0"/>
          </a:p>
          <a:p>
            <a:r>
              <a:rPr lang="en-US" altLang="ja-JP" sz="800" dirty="0"/>
              <a:t>i</a:t>
            </a:r>
            <a:r>
              <a:rPr kumimoji="1" lang="en-US" altLang="ja-JP" sz="800" dirty="0"/>
              <a:t>f(…){</a:t>
            </a:r>
          </a:p>
          <a:p>
            <a:pPr marL="324000" lvl="1" indent="0">
              <a:buNone/>
            </a:pPr>
            <a:r>
              <a:rPr lang="en-US" altLang="ja-JP" sz="800" dirty="0"/>
              <a:t>		…</a:t>
            </a:r>
          </a:p>
          <a:p>
            <a:pPr marL="324000" lvl="1" indent="0">
              <a:buNone/>
            </a:pPr>
            <a:r>
              <a:rPr kumimoji="1" lang="en-US" altLang="ja-JP" sz="800" dirty="0"/>
              <a:t>}</a:t>
            </a:r>
          </a:p>
          <a:p>
            <a:pPr marL="324000" lvl="1" indent="0">
              <a:buNone/>
            </a:pPr>
            <a:r>
              <a:rPr lang="en-US" altLang="ja-JP" sz="800" dirty="0"/>
              <a:t>else if(…){</a:t>
            </a:r>
          </a:p>
          <a:p>
            <a:pPr marL="324000" lvl="1" indent="0">
              <a:buNone/>
            </a:pPr>
            <a:r>
              <a:rPr kumimoji="1" lang="en-US" altLang="ja-JP" sz="800" dirty="0"/>
              <a:t>		…</a:t>
            </a:r>
          </a:p>
          <a:p>
            <a:pPr marL="324000" lvl="1" indent="0">
              <a:buNone/>
            </a:pPr>
            <a:r>
              <a:rPr lang="en-US" altLang="ja-JP" sz="800" dirty="0"/>
              <a:t>}</a:t>
            </a:r>
          </a:p>
          <a:p>
            <a:pPr marL="324000" lvl="1" indent="0">
              <a:buNone/>
            </a:pPr>
            <a:r>
              <a:rPr lang="en-US" altLang="ja-JP" sz="800" dirty="0"/>
              <a:t>e</a:t>
            </a:r>
            <a:r>
              <a:rPr kumimoji="1" lang="en-US" altLang="ja-JP" sz="800" dirty="0"/>
              <a:t>lse{</a:t>
            </a:r>
          </a:p>
          <a:p>
            <a:pPr marL="324000" lvl="1" indent="0">
              <a:buNone/>
            </a:pPr>
            <a:r>
              <a:rPr lang="en-US" altLang="ja-JP" sz="800" dirty="0"/>
              <a:t>		…</a:t>
            </a:r>
            <a:endParaRPr kumimoji="1" lang="en-US" altLang="ja-JP" sz="800" dirty="0"/>
          </a:p>
          <a:p>
            <a:pPr marL="324000" lvl="1" indent="0">
              <a:buNone/>
            </a:pPr>
            <a:r>
              <a:rPr lang="en-US" altLang="ja-JP" sz="800" dirty="0"/>
              <a:t>}</a:t>
            </a:r>
          </a:p>
          <a:p>
            <a:pPr marL="324000" lvl="1" indent="0">
              <a:buNone/>
            </a:pPr>
            <a:endParaRPr kumimoji="1" lang="en-US" altLang="ja-JP" sz="2000" dirty="0"/>
          </a:p>
          <a:p>
            <a:r>
              <a:rPr kumimoji="1" lang="ja-JP" altLang="en-US" dirty="0"/>
              <a:t>記述が面倒臭いと思った、そこのあなた！</a:t>
            </a:r>
            <a:endParaRPr kumimoji="1" lang="en-US" altLang="ja-JP" dirty="0"/>
          </a:p>
          <a:p>
            <a:r>
              <a:rPr kumimoji="1" lang="ja-JP" altLang="en-US" dirty="0"/>
              <a:t>そんなあなたのための</a:t>
            </a:r>
            <a:r>
              <a:rPr kumimoji="1" lang="en-US" altLang="ja-JP" dirty="0"/>
              <a:t>switch</a:t>
            </a:r>
            <a:r>
              <a:rPr kumimoji="1" lang="ja-JP" altLang="en-US" dirty="0"/>
              <a:t>文。</a:t>
            </a:r>
            <a:endParaRPr kumimoji="1" lang="en-US" altLang="ja-JP" dirty="0"/>
          </a:p>
          <a:p>
            <a:r>
              <a:rPr kumimoji="1" lang="ja-JP" altLang="en-US" dirty="0"/>
              <a:t>どうやるかは次ページ</a:t>
            </a:r>
            <a:r>
              <a:rPr lang="ja-JP" altLang="en-US" dirty="0"/>
              <a:t>。</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normAutofit fontScale="70000" lnSpcReduction="20000"/>
          </a:bodyPr>
          <a:lstStyle/>
          <a:p>
            <a:pPr marL="0" indent="0">
              <a:buNone/>
            </a:pPr>
            <a:r>
              <a:rPr lang="en-US" altLang="ja-JP" dirty="0"/>
              <a:t>#include&lt;</a:t>
            </a:r>
            <a:r>
              <a:rPr lang="en-US" altLang="ja-JP" dirty="0" err="1"/>
              <a:t>stdio.h</a:t>
            </a:r>
            <a:r>
              <a:rPr lang="en-US" altLang="ja-JP" dirty="0"/>
              <a:t>&gt;</a:t>
            </a:r>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x=-1; // </a:t>
            </a:r>
            <a:r>
              <a:rPr lang="ja-JP" altLang="en-US" dirty="0"/>
              <a:t>初期値を一定に</a:t>
            </a:r>
            <a:endParaRPr lang="en-US" altLang="ja-JP" dirty="0"/>
          </a:p>
          <a:p>
            <a:pPr marL="0" indent="0">
              <a:buNone/>
            </a:pPr>
            <a:r>
              <a:rPr lang="en-US" altLang="ja-JP" dirty="0"/>
              <a:t>	while(x != 0)</a:t>
            </a:r>
            <a:r>
              <a:rPr lang="en-US" altLang="ja-JP" b="1" dirty="0"/>
              <a:t>{</a:t>
            </a:r>
            <a:r>
              <a:rPr lang="ja-JP" altLang="en-US" dirty="0"/>
              <a:t> </a:t>
            </a:r>
            <a:r>
              <a:rPr lang="en-US" altLang="ja-JP" dirty="0"/>
              <a:t>// 0</a:t>
            </a:r>
            <a:r>
              <a:rPr lang="ja-JP" altLang="en-US" dirty="0"/>
              <a:t>でない場合</a:t>
            </a:r>
            <a:endParaRPr lang="en-US" altLang="ja-JP" dirty="0"/>
          </a:p>
          <a:p>
            <a:pPr marL="0" indent="0">
              <a:buNone/>
            </a:pPr>
            <a:r>
              <a:rPr lang="en-US" altLang="ja-JP" dirty="0"/>
              <a:t>		</a:t>
            </a:r>
            <a:r>
              <a:rPr lang="en-US" altLang="ja-JP" dirty="0" err="1"/>
              <a:t>printf</a:t>
            </a:r>
            <a:r>
              <a:rPr lang="en-US" altLang="ja-JP" dirty="0"/>
              <a:t>(“</a:t>
            </a:r>
            <a:r>
              <a:rPr lang="ja-JP" altLang="en-US" dirty="0"/>
              <a:t>あなたは何番になりたいの？</a:t>
            </a:r>
            <a:r>
              <a:rPr lang="en-US" altLang="ja-JP" dirty="0"/>
              <a:t>\n”);</a:t>
            </a:r>
          </a:p>
          <a:p>
            <a:pPr marL="0" indent="0">
              <a:buNone/>
            </a:pPr>
            <a:r>
              <a:rPr lang="en-US" altLang="ja-JP" dirty="0"/>
              <a:t>		</a:t>
            </a:r>
            <a:r>
              <a:rPr lang="en-US" altLang="ja-JP" dirty="0" err="1"/>
              <a:t>scanf</a:t>
            </a:r>
            <a:r>
              <a:rPr lang="en-US" altLang="ja-JP" dirty="0"/>
              <a:t>(“%d”, &amp;x);</a:t>
            </a:r>
          </a:p>
          <a:p>
            <a:pPr marL="0" indent="0">
              <a:buNone/>
            </a:pPr>
            <a:r>
              <a:rPr lang="en-US" altLang="ja-JP" dirty="0">
                <a:solidFill>
                  <a:srgbClr val="FF0000"/>
                </a:solidFill>
              </a:rPr>
              <a:t>		if(x == 1) </a:t>
            </a:r>
            <a:r>
              <a:rPr lang="en-US" altLang="ja-JP" dirty="0" err="1">
                <a:solidFill>
                  <a:srgbClr val="FF0000"/>
                </a:solidFill>
              </a:rPr>
              <a:t>printf</a:t>
            </a:r>
            <a:r>
              <a:rPr lang="en-US" altLang="ja-JP" dirty="0">
                <a:solidFill>
                  <a:srgbClr val="FF0000"/>
                </a:solidFill>
              </a:rPr>
              <a:t>(“2</a:t>
            </a:r>
            <a:r>
              <a:rPr lang="ja-JP" altLang="en-US" dirty="0">
                <a:solidFill>
                  <a:srgbClr val="FF0000"/>
                </a:solidFill>
              </a:rPr>
              <a:t>番じゃダメなんですか？</a:t>
            </a:r>
            <a:r>
              <a:rPr lang="en-US" altLang="ja-JP" dirty="0">
                <a:solidFill>
                  <a:srgbClr val="FF0000"/>
                </a:solidFill>
              </a:rPr>
              <a:t>\n”);</a:t>
            </a:r>
          </a:p>
          <a:p>
            <a:pPr marL="0" indent="0">
              <a:buNone/>
            </a:pPr>
            <a:r>
              <a:rPr lang="en-US" altLang="ja-JP" dirty="0">
                <a:solidFill>
                  <a:srgbClr val="FF0000"/>
                </a:solidFill>
              </a:rPr>
              <a:t>		else if(x == 2) </a:t>
            </a:r>
            <a:r>
              <a:rPr lang="en-US" altLang="ja-JP" dirty="0" err="1">
                <a:solidFill>
                  <a:srgbClr val="FF0000"/>
                </a:solidFill>
              </a:rPr>
              <a:t>printf</a:t>
            </a:r>
            <a:r>
              <a:rPr lang="en-US" altLang="ja-JP" dirty="0">
                <a:solidFill>
                  <a:srgbClr val="FF0000"/>
                </a:solidFill>
              </a:rPr>
              <a:t>(“1</a:t>
            </a:r>
            <a:r>
              <a:rPr lang="ja-JP" altLang="en-US" dirty="0">
                <a:solidFill>
                  <a:srgbClr val="FF0000"/>
                </a:solidFill>
              </a:rPr>
              <a:t>番になりたくないの？</a:t>
            </a:r>
            <a:r>
              <a:rPr lang="en-US" altLang="ja-JP" dirty="0">
                <a:solidFill>
                  <a:srgbClr val="FF0000"/>
                </a:solidFill>
              </a:rPr>
              <a:t>\n”);</a:t>
            </a:r>
          </a:p>
          <a:p>
            <a:pPr marL="0" indent="0">
              <a:buNone/>
            </a:pPr>
            <a:r>
              <a:rPr lang="en-US" altLang="ja-JP" dirty="0">
                <a:solidFill>
                  <a:srgbClr val="FF0000"/>
                </a:solidFill>
              </a:rPr>
              <a:t>		else if(x == 3)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表彰台で一番低い所なの？</a:t>
            </a:r>
            <a:r>
              <a:rPr lang="en-US" altLang="ja-JP" dirty="0">
                <a:solidFill>
                  <a:srgbClr val="FF0000"/>
                </a:solidFill>
              </a:rPr>
              <a:t>\n”);</a:t>
            </a:r>
          </a:p>
          <a:p>
            <a:pPr marL="0" indent="0">
              <a:buNone/>
            </a:pPr>
            <a:r>
              <a:rPr lang="en-US" altLang="ja-JP" dirty="0">
                <a:solidFill>
                  <a:srgbClr val="FF0000"/>
                </a:solidFill>
              </a:rPr>
              <a:t>		else if(x &gt; 3)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表彰台にすら上らないの？</a:t>
            </a:r>
            <a:r>
              <a:rPr lang="en-US" altLang="ja-JP" dirty="0">
                <a:solidFill>
                  <a:srgbClr val="FF0000"/>
                </a:solidFill>
              </a:rPr>
              <a:t>\n”);</a:t>
            </a:r>
          </a:p>
          <a:p>
            <a:pPr marL="0" indent="0">
              <a:buNone/>
            </a:pPr>
            <a:r>
              <a:rPr lang="en-US" altLang="ja-JP" dirty="0">
                <a:solidFill>
                  <a:srgbClr val="FF0000"/>
                </a:solidFill>
              </a:rPr>
              <a:t>	</a:t>
            </a:r>
            <a:r>
              <a:rPr lang="en-US" altLang="ja-JP" b="1" dirty="0"/>
              <a:t>}</a:t>
            </a:r>
          </a:p>
          <a:p>
            <a:pPr marL="0" indent="0">
              <a:buNone/>
            </a:pPr>
            <a:r>
              <a:rPr lang="en-US" altLang="ja-JP" dirty="0"/>
              <a:t>	</a:t>
            </a:r>
            <a:r>
              <a:rPr lang="en-US" altLang="ja-JP" dirty="0" err="1"/>
              <a:t>printf</a:t>
            </a:r>
            <a:r>
              <a:rPr lang="en-US" altLang="ja-JP" dirty="0"/>
              <a:t>(“</a:t>
            </a:r>
            <a:r>
              <a:rPr lang="ja-JP" altLang="en-US" dirty="0"/>
              <a:t>そう、オンリーワンが大切よ。</a:t>
            </a:r>
            <a:r>
              <a:rPr lang="en-US" altLang="ja-JP" dirty="0"/>
              <a:t>\n”);</a:t>
            </a:r>
          </a:p>
          <a:p>
            <a:pPr marL="0" indent="0">
              <a:buNone/>
            </a:pPr>
            <a:r>
              <a:rPr lang="en-US" altLang="ja-JP" dirty="0"/>
              <a:t>	</a:t>
            </a:r>
            <a:r>
              <a:rPr lang="en-US" altLang="ja-JP" dirty="0" err="1"/>
              <a:t>scanf</a:t>
            </a:r>
            <a:r>
              <a:rPr lang="en-US" altLang="ja-JP" dirty="0"/>
              <a:t>(“%d”, &amp;x);</a:t>
            </a:r>
          </a:p>
          <a:p>
            <a:pPr marL="0" indent="0">
              <a:buNone/>
            </a:pPr>
            <a:r>
              <a:rPr lang="en-US" altLang="ja-JP" dirty="0"/>
              <a:t>	return 0;</a:t>
            </a:r>
          </a:p>
          <a:p>
            <a:pPr marL="0" indent="0">
              <a:buNone/>
            </a:pPr>
            <a:r>
              <a:rPr lang="en-US" altLang="ja-JP" dirty="0"/>
              <a:t>}</a:t>
            </a:r>
            <a:endParaRPr lang="ja-JP" altLang="en-US" dirty="0"/>
          </a:p>
          <a:p>
            <a:pPr marL="0" indent="0">
              <a:buNone/>
            </a:pPr>
            <a:endParaRPr kumimoji="1" lang="en-US" altLang="ja-JP" dirty="0"/>
          </a:p>
          <a:p>
            <a:pPr marL="0" indent="0">
              <a:buNone/>
            </a:pPr>
            <a:r>
              <a:rPr lang="ja-JP" altLang="en-US" sz="1300" dirty="0"/>
              <a:t>第六話</a:t>
            </a:r>
            <a:r>
              <a:rPr lang="en-US" altLang="ja-JP" sz="1300" dirty="0"/>
              <a:t>『</a:t>
            </a:r>
            <a:r>
              <a:rPr lang="ja-JP" altLang="en-US" sz="1300" dirty="0"/>
              <a:t>メグルメク輪廻</a:t>
            </a:r>
            <a:r>
              <a:rPr lang="en-US" altLang="ja-JP" sz="1300" dirty="0"/>
              <a:t>』</a:t>
            </a:r>
            <a:r>
              <a:rPr lang="ja-JP" altLang="en-US" sz="1300" dirty="0"/>
              <a:t>より</a:t>
            </a:r>
            <a:endParaRPr kumimoji="1" lang="ja-JP" altLang="en-US" sz="1300" dirty="0"/>
          </a:p>
        </p:txBody>
      </p:sp>
    </p:spTree>
    <p:extLst>
      <p:ext uri="{BB962C8B-B14F-4D97-AF65-F5344CB8AC3E}">
        <p14:creationId xmlns:p14="http://schemas.microsoft.com/office/powerpoint/2010/main" val="92800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r>
              <a:rPr lang="ja-JP" altLang="en-US" dirty="0"/>
              <a:t>第一章 プログラミングに必要な前提知識</a:t>
            </a:r>
            <a:endParaRPr lang="en-US" altLang="ja-JP" dirty="0"/>
          </a:p>
          <a:p>
            <a:pPr lvl="1"/>
            <a:r>
              <a:rPr lang="ja-JP" altLang="en-US" dirty="0"/>
              <a:t>ソースコードとは</a:t>
            </a:r>
            <a:endParaRPr lang="en-US" altLang="ja-JP" dirty="0"/>
          </a:p>
          <a:p>
            <a:pPr lvl="1"/>
            <a:r>
              <a:rPr kumimoji="1" lang="ja-JP" altLang="en-US" dirty="0"/>
              <a:t>関数</a:t>
            </a:r>
            <a:r>
              <a:rPr kumimoji="1" lang="en-US" altLang="ja-JP" dirty="0"/>
              <a:t>(</a:t>
            </a:r>
            <a:r>
              <a:rPr kumimoji="1" lang="ja-JP" altLang="en-US" dirty="0"/>
              <a:t>メソッド</a:t>
            </a:r>
            <a:r>
              <a:rPr lang="en-US" altLang="ja-JP" dirty="0"/>
              <a:t>)</a:t>
            </a:r>
            <a:r>
              <a:rPr lang="ja-JP" altLang="en-US" dirty="0"/>
              <a:t>とは</a:t>
            </a:r>
            <a:endParaRPr lang="en-US" altLang="ja-JP" dirty="0"/>
          </a:p>
          <a:p>
            <a:pPr lvl="1"/>
            <a:r>
              <a:rPr lang="ja-JP" altLang="en-US" dirty="0"/>
              <a:t>変数</a:t>
            </a:r>
            <a:r>
              <a:rPr kumimoji="1" lang="ja-JP" altLang="en-US" dirty="0"/>
              <a:t>とは</a:t>
            </a:r>
            <a:endParaRPr kumimoji="1" lang="en-US" altLang="ja-JP" dirty="0"/>
          </a:p>
          <a:p>
            <a:pPr lvl="1"/>
            <a:r>
              <a:rPr lang="ja-JP" altLang="en-US" dirty="0"/>
              <a:t>型とは</a:t>
            </a:r>
            <a:endParaRPr kumimoji="1" lang="en-US" altLang="ja-JP" dirty="0"/>
          </a:p>
          <a:p>
            <a:r>
              <a:rPr lang="ja-JP" altLang="en-US" dirty="0"/>
              <a:t>第二章 </a:t>
            </a:r>
            <a:r>
              <a:rPr lang="en-US" altLang="ja-JP" dirty="0"/>
              <a:t>C</a:t>
            </a:r>
            <a:r>
              <a:rPr lang="ja-JP" altLang="en-US" dirty="0"/>
              <a:t>言語プログラミング </a:t>
            </a:r>
            <a:r>
              <a:rPr lang="en-US" altLang="ja-JP" dirty="0"/>
              <a:t>–</a:t>
            </a:r>
            <a:r>
              <a:rPr lang="ja-JP" altLang="en-US" dirty="0"/>
              <a:t>これさえあればプログラミングはできないことはないこともない！</a:t>
            </a:r>
            <a:r>
              <a:rPr lang="en-US" altLang="ja-JP" dirty="0"/>
              <a:t>-</a:t>
            </a:r>
          </a:p>
          <a:p>
            <a:r>
              <a:rPr kumimoji="1" lang="ja-JP" altLang="en-US" dirty="0"/>
              <a:t>第三章 </a:t>
            </a:r>
            <a:r>
              <a:rPr kumimoji="1" lang="en-US" altLang="ja-JP" dirty="0"/>
              <a:t>C</a:t>
            </a:r>
            <a:r>
              <a:rPr kumimoji="1" lang="ja-JP" altLang="en-US" dirty="0"/>
              <a:t>言語プログラミング </a:t>
            </a:r>
            <a:r>
              <a:rPr kumimoji="1" lang="en-US" altLang="ja-JP" dirty="0"/>
              <a:t>–</a:t>
            </a:r>
            <a:r>
              <a:rPr kumimoji="1" lang="ja-JP" altLang="en-US" dirty="0"/>
              <a:t>人間の人間による人間のための</a:t>
            </a:r>
            <a:r>
              <a:rPr lang="ja-JP" altLang="en-US" dirty="0"/>
              <a:t>可読性上のプログラミングスキル</a:t>
            </a:r>
            <a:r>
              <a:rPr kumimoji="1" lang="en-US" altLang="ja-JP" dirty="0"/>
              <a:t>-</a:t>
            </a:r>
            <a:endParaRPr kumimoji="1" lang="ja-JP" altLang="en-US" dirty="0"/>
          </a:p>
        </p:txBody>
      </p:sp>
    </p:spTree>
    <p:extLst>
      <p:ext uri="{BB962C8B-B14F-4D97-AF65-F5344CB8AC3E}">
        <p14:creationId xmlns:p14="http://schemas.microsoft.com/office/powerpoint/2010/main" val="1257023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第二十話</a:t>
            </a:r>
            <a:r>
              <a:rPr kumimoji="1" lang="en-US" altLang="ja-JP" dirty="0"/>
              <a:t>『</a:t>
            </a:r>
            <a:r>
              <a:rPr lang="ja-JP" altLang="en-US" dirty="0"/>
              <a:t>一人の可能性は一つじゃない・後篇</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Autofit/>
          </a:bodyPr>
          <a:lstStyle/>
          <a:p>
            <a:r>
              <a:rPr kumimoji="1" lang="ja-JP" altLang="en-US" dirty="0"/>
              <a:t>行数は増えたものの、内容は簡潔になった。</a:t>
            </a:r>
            <a:endParaRPr kumimoji="1" lang="en-US" altLang="ja-JP" dirty="0"/>
          </a:p>
          <a:p>
            <a:pPr lvl="1"/>
            <a:r>
              <a:rPr lang="ja-JP" altLang="en-US" dirty="0"/>
              <a:t>でしょう？でしょう？でしょう。</a:t>
            </a:r>
            <a:endParaRPr kumimoji="1" lang="en-US" altLang="ja-JP" dirty="0"/>
          </a:p>
          <a:p>
            <a:r>
              <a:rPr lang="en-US" altLang="ja-JP" dirty="0"/>
              <a:t>switch</a:t>
            </a:r>
            <a:r>
              <a:rPr lang="ja-JP" altLang="en-US" dirty="0"/>
              <a:t>文を使える条件は以下の通り。</a:t>
            </a:r>
            <a:endParaRPr lang="en-US" altLang="ja-JP" dirty="0"/>
          </a:p>
          <a:p>
            <a:pPr lvl="1"/>
            <a:r>
              <a:rPr lang="ja-JP" altLang="en-US" dirty="0">
                <a:solidFill>
                  <a:srgbClr val="FF0000"/>
                </a:solidFill>
              </a:rPr>
              <a:t>参照する変数がひとつだけ。</a:t>
            </a:r>
            <a:r>
              <a:rPr lang="ja-JP" altLang="en-US" dirty="0"/>
              <a:t>（今回は </a:t>
            </a:r>
            <a:r>
              <a:rPr lang="en-US" altLang="ja-JP" dirty="0"/>
              <a:t>x </a:t>
            </a:r>
            <a:r>
              <a:rPr lang="ja-JP" altLang="en-US" dirty="0"/>
              <a:t>を使用）</a:t>
            </a:r>
            <a:endParaRPr lang="en-US" altLang="ja-JP" dirty="0"/>
          </a:p>
          <a:p>
            <a:pPr lvl="1"/>
            <a:r>
              <a:rPr lang="ja-JP" altLang="en-US" dirty="0"/>
              <a:t>その変数が実数ではない。（</a:t>
            </a:r>
            <a:r>
              <a:rPr lang="en-US" altLang="ja-JP" dirty="0"/>
              <a:t>=</a:t>
            </a:r>
            <a:r>
              <a:rPr lang="en-US" altLang="ja-JP" dirty="0">
                <a:solidFill>
                  <a:srgbClr val="FF0000"/>
                </a:solidFill>
              </a:rPr>
              <a:t>double</a:t>
            </a:r>
            <a:r>
              <a:rPr lang="ja-JP" altLang="en-US" dirty="0">
                <a:solidFill>
                  <a:srgbClr val="FF0000"/>
                </a:solidFill>
              </a:rPr>
              <a:t>型ではない</a:t>
            </a:r>
            <a:r>
              <a:rPr lang="ja-JP" altLang="en-US" dirty="0"/>
              <a:t>）</a:t>
            </a:r>
            <a:endParaRPr lang="en-US" altLang="ja-JP" dirty="0"/>
          </a:p>
          <a:p>
            <a:pPr lvl="2"/>
            <a:r>
              <a:rPr lang="ja-JP" altLang="en-US" dirty="0"/>
              <a:t>要は</a:t>
            </a:r>
            <a:r>
              <a:rPr lang="en-US" altLang="ja-JP" dirty="0" err="1"/>
              <a:t>int</a:t>
            </a:r>
            <a:r>
              <a:rPr lang="ja-JP" altLang="en-US" dirty="0"/>
              <a:t>型か</a:t>
            </a:r>
            <a:r>
              <a:rPr lang="en-US" altLang="ja-JP" dirty="0"/>
              <a:t>char</a:t>
            </a:r>
            <a:r>
              <a:rPr lang="ja-JP" altLang="en-US" dirty="0"/>
              <a:t>型で使える。</a:t>
            </a:r>
            <a:endParaRPr lang="en-US" altLang="ja-JP" dirty="0"/>
          </a:p>
          <a:p>
            <a:pPr lvl="1"/>
            <a:r>
              <a:rPr lang="en-US" altLang="ja-JP" dirty="0"/>
              <a:t>x</a:t>
            </a:r>
            <a:r>
              <a:rPr lang="ja-JP" altLang="en-US" dirty="0"/>
              <a:t>の値が１</a:t>
            </a:r>
            <a:r>
              <a:rPr lang="ja-JP" altLang="en-US" dirty="0">
                <a:solidFill>
                  <a:srgbClr val="FF0000"/>
                </a:solidFill>
              </a:rPr>
              <a:t>以下</a:t>
            </a:r>
            <a:r>
              <a:rPr lang="ja-JP" altLang="en-US" dirty="0"/>
              <a:t>の時、２</a:t>
            </a:r>
            <a:r>
              <a:rPr lang="ja-JP" altLang="en-US" dirty="0">
                <a:solidFill>
                  <a:srgbClr val="FF0000"/>
                </a:solidFill>
              </a:rPr>
              <a:t>以下</a:t>
            </a:r>
            <a:r>
              <a:rPr lang="ja-JP" altLang="en-US" dirty="0"/>
              <a:t>の時</a:t>
            </a:r>
            <a:r>
              <a:rPr lang="en-US" altLang="ja-JP" dirty="0"/>
              <a:t>…</a:t>
            </a:r>
          </a:p>
          <a:p>
            <a:pPr lvl="2"/>
            <a:r>
              <a:rPr lang="ja-JP" altLang="en-US" dirty="0"/>
              <a:t>ここ注意。</a:t>
            </a:r>
            <a:r>
              <a:rPr lang="en-US" altLang="ja-JP" dirty="0">
                <a:solidFill>
                  <a:srgbClr val="FF0000"/>
                </a:solidFill>
              </a:rPr>
              <a:t>break</a:t>
            </a:r>
            <a:r>
              <a:rPr lang="ja-JP" altLang="en-US" dirty="0">
                <a:solidFill>
                  <a:srgbClr val="FF0000"/>
                </a:solidFill>
              </a:rPr>
              <a:t>を入れないと以降のケースを実行する。</a:t>
            </a:r>
            <a:endParaRPr lang="en-US" altLang="ja-JP" dirty="0">
              <a:solidFill>
                <a:srgbClr val="FF0000"/>
              </a:solidFill>
            </a:endParaRPr>
          </a:p>
          <a:p>
            <a:r>
              <a:rPr lang="ja-JP" altLang="en-US" dirty="0"/>
              <a:t>文字の場合は</a:t>
            </a:r>
            <a:r>
              <a:rPr lang="en-US" altLang="ja-JP" dirty="0"/>
              <a:t>ASCII</a:t>
            </a:r>
            <a:r>
              <a:rPr lang="ja-JP" altLang="en-US" dirty="0"/>
              <a:t>コードを参照する。</a:t>
            </a:r>
            <a:endParaRPr lang="en-US" altLang="ja-JP" dirty="0"/>
          </a:p>
          <a:p>
            <a:pPr lvl="1"/>
            <a:r>
              <a:rPr lang="ja-JP" altLang="en-US"/>
              <a:t>要は「結局</a:t>
            </a:r>
            <a:r>
              <a:rPr lang="ja-JP" altLang="en-US" dirty="0"/>
              <a:t>数値（コード番号）で</a:t>
            </a:r>
            <a:r>
              <a:rPr lang="ja-JP" altLang="en-US"/>
              <a:t>判定できる」。</a:t>
            </a:r>
            <a:endParaRPr lang="en-US" altLang="ja-JP" dirty="0"/>
          </a:p>
        </p:txBody>
      </p:sp>
      <p:sp>
        <p:nvSpPr>
          <p:cNvPr id="4" name="コンテンツ プレースホルダー 3"/>
          <p:cNvSpPr>
            <a:spLocks noGrp="1"/>
          </p:cNvSpPr>
          <p:nvPr>
            <p:ph sz="half" idx="2"/>
          </p:nvPr>
        </p:nvSpPr>
        <p:spPr>
          <a:xfrm>
            <a:off x="6188417" y="2228003"/>
            <a:ext cx="5422392" cy="4629997"/>
          </a:xfrm>
        </p:spPr>
        <p:txBody>
          <a:bodyPr>
            <a:normAutofit fontScale="55000" lnSpcReduction="20000"/>
          </a:bodyPr>
          <a:lstStyle/>
          <a:p>
            <a:pPr marL="0" indent="0">
              <a:buNone/>
            </a:pPr>
            <a:r>
              <a:rPr lang="en-US" altLang="ja-JP" dirty="0"/>
              <a:t>#include&lt;</a:t>
            </a:r>
            <a:r>
              <a:rPr lang="en-US" altLang="ja-JP" dirty="0" err="1"/>
              <a:t>stdio.h</a:t>
            </a:r>
            <a:r>
              <a:rPr lang="en-US" altLang="ja-JP" dirty="0"/>
              <a:t>&gt;</a:t>
            </a:r>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x=-1; // </a:t>
            </a:r>
            <a:r>
              <a:rPr lang="ja-JP" altLang="en-US" dirty="0"/>
              <a:t>初期値を一定に</a:t>
            </a:r>
            <a:endParaRPr lang="en-US" altLang="ja-JP" dirty="0"/>
          </a:p>
          <a:p>
            <a:pPr marL="0" indent="0">
              <a:buNone/>
            </a:pPr>
            <a:r>
              <a:rPr lang="en-US" altLang="ja-JP" dirty="0"/>
              <a:t>	while(x != 0)</a:t>
            </a:r>
            <a:r>
              <a:rPr lang="en-US" altLang="ja-JP" b="1" dirty="0"/>
              <a:t>{</a:t>
            </a:r>
            <a:r>
              <a:rPr lang="ja-JP" altLang="en-US" dirty="0"/>
              <a:t> </a:t>
            </a:r>
            <a:r>
              <a:rPr lang="en-US" altLang="ja-JP" dirty="0"/>
              <a:t>// 0</a:t>
            </a:r>
            <a:r>
              <a:rPr lang="ja-JP" altLang="en-US" dirty="0"/>
              <a:t>でない場合</a:t>
            </a:r>
            <a:endParaRPr lang="en-US" altLang="ja-JP" dirty="0"/>
          </a:p>
          <a:p>
            <a:pPr marL="0" indent="0">
              <a:buNone/>
            </a:pPr>
            <a:r>
              <a:rPr lang="en-US" altLang="ja-JP" dirty="0"/>
              <a:t>		</a:t>
            </a:r>
            <a:r>
              <a:rPr lang="en-US" altLang="ja-JP" dirty="0" err="1"/>
              <a:t>printf</a:t>
            </a:r>
            <a:r>
              <a:rPr lang="en-US" altLang="ja-JP" dirty="0"/>
              <a:t>(“</a:t>
            </a:r>
            <a:r>
              <a:rPr lang="ja-JP" altLang="en-US" dirty="0"/>
              <a:t>あなたは何番になりたいの？</a:t>
            </a:r>
            <a:r>
              <a:rPr lang="en-US" altLang="ja-JP" dirty="0"/>
              <a:t>\n”);</a:t>
            </a:r>
          </a:p>
          <a:p>
            <a:pPr marL="0" indent="0">
              <a:buNone/>
            </a:pPr>
            <a:r>
              <a:rPr lang="en-US" altLang="ja-JP" dirty="0"/>
              <a:t>		</a:t>
            </a:r>
            <a:r>
              <a:rPr lang="en-US" altLang="ja-JP" dirty="0" err="1"/>
              <a:t>scanf</a:t>
            </a:r>
            <a:r>
              <a:rPr lang="en-US" altLang="ja-JP" dirty="0"/>
              <a:t>(“%d”, &amp;x);</a:t>
            </a:r>
          </a:p>
          <a:p>
            <a:pPr marL="0" indent="0">
              <a:buNone/>
            </a:pPr>
            <a:r>
              <a:rPr lang="en-US" altLang="ja-JP" dirty="0">
                <a:solidFill>
                  <a:srgbClr val="FF0000"/>
                </a:solidFill>
              </a:rPr>
              <a:t>		switch(x){</a:t>
            </a:r>
          </a:p>
          <a:p>
            <a:pPr marL="0" indent="0">
              <a:buNone/>
            </a:pPr>
            <a:r>
              <a:rPr lang="en-US" altLang="ja-JP" dirty="0">
                <a:solidFill>
                  <a:srgbClr val="FF0000"/>
                </a:solidFill>
              </a:rPr>
              <a:t>			case 1: </a:t>
            </a:r>
            <a:r>
              <a:rPr lang="en-US" altLang="ja-JP" dirty="0" err="1">
                <a:solidFill>
                  <a:srgbClr val="FF0000"/>
                </a:solidFill>
              </a:rPr>
              <a:t>printf</a:t>
            </a:r>
            <a:r>
              <a:rPr lang="en-US" altLang="ja-JP" dirty="0">
                <a:solidFill>
                  <a:srgbClr val="FF0000"/>
                </a:solidFill>
              </a:rPr>
              <a:t>(“2</a:t>
            </a:r>
            <a:r>
              <a:rPr lang="ja-JP" altLang="en-US" dirty="0">
                <a:solidFill>
                  <a:srgbClr val="FF0000"/>
                </a:solidFill>
              </a:rPr>
              <a:t>番じゃダメなんですか？</a:t>
            </a:r>
            <a:r>
              <a:rPr lang="en-US" altLang="ja-JP" dirty="0">
                <a:solidFill>
                  <a:srgbClr val="FF0000"/>
                </a:solidFill>
              </a:rPr>
              <a:t>\n”);</a:t>
            </a:r>
          </a:p>
          <a:p>
            <a:pPr marL="0" indent="0">
              <a:buNone/>
            </a:pPr>
            <a:r>
              <a:rPr lang="en-US" altLang="ja-JP" dirty="0">
                <a:solidFill>
                  <a:srgbClr val="FF0000"/>
                </a:solidFill>
              </a:rPr>
              <a:t>				break;</a:t>
            </a:r>
          </a:p>
          <a:p>
            <a:pPr marL="0" indent="0">
              <a:buNone/>
            </a:pPr>
            <a:r>
              <a:rPr lang="en-US" altLang="ja-JP" dirty="0">
                <a:solidFill>
                  <a:srgbClr val="FF0000"/>
                </a:solidFill>
              </a:rPr>
              <a:t>			case 2: </a:t>
            </a:r>
            <a:r>
              <a:rPr lang="en-US" altLang="ja-JP" dirty="0" err="1">
                <a:solidFill>
                  <a:srgbClr val="FF0000"/>
                </a:solidFill>
              </a:rPr>
              <a:t>printf</a:t>
            </a:r>
            <a:r>
              <a:rPr lang="en-US" altLang="ja-JP" dirty="0">
                <a:solidFill>
                  <a:srgbClr val="FF0000"/>
                </a:solidFill>
              </a:rPr>
              <a:t>(“1</a:t>
            </a:r>
            <a:r>
              <a:rPr lang="ja-JP" altLang="en-US" dirty="0">
                <a:solidFill>
                  <a:srgbClr val="FF0000"/>
                </a:solidFill>
              </a:rPr>
              <a:t>番になりたくないの？</a:t>
            </a:r>
            <a:r>
              <a:rPr lang="en-US" altLang="ja-JP" dirty="0">
                <a:solidFill>
                  <a:srgbClr val="FF0000"/>
                </a:solidFill>
              </a:rPr>
              <a:t>\n”);</a:t>
            </a:r>
          </a:p>
          <a:p>
            <a:pPr marL="0" indent="0">
              <a:buNone/>
            </a:pPr>
            <a:r>
              <a:rPr lang="en-US" altLang="ja-JP" dirty="0">
                <a:solidFill>
                  <a:srgbClr val="FF0000"/>
                </a:solidFill>
              </a:rPr>
              <a:t>				break;</a:t>
            </a:r>
          </a:p>
          <a:p>
            <a:pPr marL="0" indent="0">
              <a:buNone/>
            </a:pPr>
            <a:r>
              <a:rPr lang="en-US" altLang="ja-JP" dirty="0">
                <a:solidFill>
                  <a:srgbClr val="FF0000"/>
                </a:solidFill>
              </a:rPr>
              <a:t>			case 3: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表彰台で一番低い所なの？</a:t>
            </a:r>
            <a:r>
              <a:rPr lang="en-US" altLang="ja-JP" dirty="0">
                <a:solidFill>
                  <a:srgbClr val="FF0000"/>
                </a:solidFill>
              </a:rPr>
              <a:t>\n”);</a:t>
            </a:r>
          </a:p>
          <a:p>
            <a:pPr marL="0" indent="0">
              <a:buNone/>
            </a:pPr>
            <a:r>
              <a:rPr lang="en-US" altLang="ja-JP" dirty="0">
                <a:solidFill>
                  <a:srgbClr val="FF0000"/>
                </a:solidFill>
              </a:rPr>
              <a:t>				break;</a:t>
            </a:r>
          </a:p>
          <a:p>
            <a:pPr marL="0" indent="0">
              <a:buNone/>
            </a:pPr>
            <a:r>
              <a:rPr lang="en-US" altLang="ja-JP" dirty="0">
                <a:solidFill>
                  <a:srgbClr val="FF0000"/>
                </a:solidFill>
              </a:rPr>
              <a:t>			case 4: </a:t>
            </a:r>
            <a:r>
              <a:rPr lang="en-US" altLang="ja-JP" dirty="0" err="1">
                <a:solidFill>
                  <a:srgbClr val="FF0000"/>
                </a:solidFill>
              </a:rPr>
              <a:t>printf</a:t>
            </a:r>
            <a:r>
              <a:rPr lang="en-US" altLang="ja-JP" dirty="0">
                <a:solidFill>
                  <a:srgbClr val="FF0000"/>
                </a:solidFill>
              </a:rPr>
              <a:t>(“</a:t>
            </a:r>
            <a:r>
              <a:rPr lang="ja-JP" altLang="en-US" dirty="0">
                <a:solidFill>
                  <a:srgbClr val="FF0000"/>
                </a:solidFill>
              </a:rPr>
              <a:t>表彰台にすら上らないの？</a:t>
            </a:r>
            <a:r>
              <a:rPr lang="en-US" altLang="ja-JP" dirty="0">
                <a:solidFill>
                  <a:srgbClr val="FF0000"/>
                </a:solidFill>
              </a:rPr>
              <a:t>\n”);</a:t>
            </a:r>
          </a:p>
          <a:p>
            <a:pPr marL="0" indent="0">
              <a:buNone/>
            </a:pPr>
            <a:r>
              <a:rPr lang="en-US" altLang="ja-JP" dirty="0">
                <a:solidFill>
                  <a:srgbClr val="FF0000"/>
                </a:solidFill>
              </a:rPr>
              <a:t>		}</a:t>
            </a:r>
          </a:p>
          <a:p>
            <a:pPr marL="0" indent="0">
              <a:buNone/>
            </a:pPr>
            <a:r>
              <a:rPr lang="en-US" altLang="ja-JP" dirty="0">
                <a:solidFill>
                  <a:srgbClr val="FF0000"/>
                </a:solidFill>
              </a:rPr>
              <a:t>	</a:t>
            </a:r>
            <a:r>
              <a:rPr lang="en-US" altLang="ja-JP" b="1" dirty="0"/>
              <a:t>}</a:t>
            </a:r>
          </a:p>
          <a:p>
            <a:pPr marL="0" indent="0">
              <a:buNone/>
            </a:pPr>
            <a:r>
              <a:rPr lang="en-US" altLang="ja-JP" dirty="0"/>
              <a:t>	</a:t>
            </a:r>
            <a:r>
              <a:rPr lang="en-US" altLang="ja-JP" dirty="0" err="1"/>
              <a:t>printf</a:t>
            </a:r>
            <a:r>
              <a:rPr lang="en-US" altLang="ja-JP" dirty="0"/>
              <a:t>(“</a:t>
            </a:r>
            <a:r>
              <a:rPr lang="ja-JP" altLang="en-US" dirty="0"/>
              <a:t>そう、オンリーワンが大切よ。</a:t>
            </a:r>
            <a:r>
              <a:rPr lang="en-US" altLang="ja-JP" dirty="0"/>
              <a:t>\n”);</a:t>
            </a:r>
          </a:p>
          <a:p>
            <a:pPr marL="0" indent="0">
              <a:buNone/>
            </a:pPr>
            <a:r>
              <a:rPr lang="en-US" altLang="ja-JP" dirty="0"/>
              <a:t>	</a:t>
            </a:r>
            <a:r>
              <a:rPr lang="en-US" altLang="ja-JP" dirty="0" err="1"/>
              <a:t>scanf</a:t>
            </a:r>
            <a:r>
              <a:rPr lang="en-US" altLang="ja-JP" dirty="0"/>
              <a:t>(“%d”, &amp;x);</a:t>
            </a:r>
          </a:p>
          <a:p>
            <a:pPr marL="0" indent="0">
              <a:buNone/>
            </a:pPr>
            <a:r>
              <a:rPr lang="en-US" altLang="ja-JP" dirty="0"/>
              <a:t>	return 0;</a:t>
            </a:r>
          </a:p>
          <a:p>
            <a:pPr marL="0" indent="0">
              <a:buNone/>
            </a:pPr>
            <a:r>
              <a:rPr lang="en-US" altLang="ja-JP" dirty="0"/>
              <a:t>}</a:t>
            </a:r>
            <a:endParaRPr lang="ja-JP" altLang="en-US" dirty="0"/>
          </a:p>
        </p:txBody>
      </p:sp>
    </p:spTree>
    <p:extLst>
      <p:ext uri="{BB962C8B-B14F-4D97-AF65-F5344CB8AC3E}">
        <p14:creationId xmlns:p14="http://schemas.microsoft.com/office/powerpoint/2010/main" val="1022400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第二十一話</a:t>
            </a:r>
            <a:r>
              <a:rPr kumimoji="1" lang="en-US" altLang="ja-JP" dirty="0"/>
              <a:t>『</a:t>
            </a:r>
            <a:r>
              <a:rPr kumimoji="1" lang="ja-JP" altLang="en-US" dirty="0"/>
              <a:t>四次元ポケット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lstStyle/>
          <a:p>
            <a:r>
              <a:rPr kumimoji="1" lang="ja-JP" altLang="en-US" dirty="0"/>
              <a:t>自作関数より先に説明すべきだったかも。</a:t>
            </a:r>
            <a:endParaRPr kumimoji="1" lang="en-US" altLang="ja-JP" dirty="0"/>
          </a:p>
          <a:p>
            <a:endParaRPr lang="en-US" altLang="ja-JP" dirty="0"/>
          </a:p>
          <a:p>
            <a:r>
              <a:rPr lang="ja-JP" altLang="en-US" dirty="0"/>
              <a:t>複数も同じような値を使うときにこれは面倒さ。</a:t>
            </a:r>
            <a:endParaRPr lang="en-US" altLang="ja-JP" dirty="0"/>
          </a:p>
          <a:p>
            <a:pPr lvl="1"/>
            <a:r>
              <a:rPr kumimoji="1" lang="en-US" altLang="ja-JP" dirty="0"/>
              <a:t>Ex: </a:t>
            </a:r>
            <a:r>
              <a:rPr kumimoji="1" lang="ja-JP" altLang="en-US" dirty="0"/>
              <a:t>座標の値、ステータス、もろもろ</a:t>
            </a:r>
            <a:r>
              <a:rPr lang="en-US" altLang="ja-JP" dirty="0"/>
              <a:t>…</a:t>
            </a:r>
          </a:p>
          <a:p>
            <a:r>
              <a:rPr lang="ja-JP" altLang="en-US" dirty="0"/>
              <a:t>てんでバラバラなところにある箱に値を入れるイメージ。</a:t>
            </a:r>
            <a:endParaRPr lang="en-US" altLang="ja-JP" dirty="0"/>
          </a:p>
          <a:p>
            <a:pPr lvl="1"/>
            <a:endParaRPr kumimoji="1" lang="en-US" altLang="ja-JP" dirty="0"/>
          </a:p>
          <a:p>
            <a:r>
              <a:rPr lang="ja-JP" altLang="en-US" dirty="0"/>
              <a:t>じゃけん一元管理しましょうね～</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lstStyle/>
          <a:p>
            <a:pPr marL="0" indent="0">
              <a:buNone/>
            </a:pPr>
            <a:r>
              <a:rPr kumimoji="1" lang="en-US" altLang="ja-JP" dirty="0"/>
              <a:t>#include&lt;</a:t>
            </a:r>
            <a:r>
              <a:rPr kumimoji="1" lang="en-US" altLang="ja-JP" dirty="0" err="1"/>
              <a:t>stdio.h</a:t>
            </a:r>
            <a:r>
              <a:rPr kumimoji="1" lang="en-US" altLang="ja-JP" dirty="0"/>
              <a:t>&gt;</a:t>
            </a:r>
          </a:p>
          <a:p>
            <a:pPr marL="0" indent="0">
              <a:buNone/>
            </a:pPr>
            <a:endParaRPr lang="en-US" altLang="ja-JP" dirty="0"/>
          </a:p>
          <a:p>
            <a:pPr marL="0" indent="0">
              <a:buNone/>
            </a:pPr>
            <a:r>
              <a:rPr lang="en-US" altLang="ja-JP" dirty="0"/>
              <a:t>v</a:t>
            </a:r>
            <a:r>
              <a:rPr kumimoji="1" lang="en-US" altLang="ja-JP" dirty="0"/>
              <a:t>oid main(){</a:t>
            </a:r>
          </a:p>
          <a:p>
            <a:pPr marL="0" indent="0">
              <a:buNone/>
            </a:pPr>
            <a:r>
              <a:rPr lang="en-US" altLang="ja-JP" dirty="0"/>
              <a:t>	</a:t>
            </a:r>
            <a:r>
              <a:rPr lang="en-US" altLang="ja-JP" dirty="0" err="1"/>
              <a:t>int</a:t>
            </a:r>
            <a:r>
              <a:rPr lang="en-US" altLang="ja-JP" dirty="0"/>
              <a:t> a1, a2, a3, a4;</a:t>
            </a:r>
          </a:p>
          <a:p>
            <a:pPr marL="0" indent="0">
              <a:buNone/>
            </a:pPr>
            <a:r>
              <a:rPr lang="en-US" altLang="ja-JP" dirty="0"/>
              <a:t>	a1 = 32;</a:t>
            </a:r>
          </a:p>
          <a:p>
            <a:pPr marL="0" indent="0">
              <a:buNone/>
            </a:pPr>
            <a:r>
              <a:rPr lang="en-US" altLang="ja-JP" dirty="0"/>
              <a:t>	a2 = 53;</a:t>
            </a:r>
          </a:p>
          <a:p>
            <a:pPr marL="0" indent="0">
              <a:buNone/>
            </a:pPr>
            <a:r>
              <a:rPr lang="en-US" altLang="ja-JP" dirty="0"/>
              <a:t>	a3 = 67;</a:t>
            </a:r>
          </a:p>
          <a:p>
            <a:pPr marL="0" indent="0">
              <a:buNone/>
            </a:pPr>
            <a:r>
              <a:rPr lang="en-US" altLang="ja-JP" dirty="0"/>
              <a:t>	a4 = 1005;</a:t>
            </a:r>
          </a:p>
          <a:p>
            <a:pPr marL="0" indent="0">
              <a:buNone/>
            </a:pPr>
            <a:endParaRPr lang="en-US" altLang="ja-JP" dirty="0"/>
          </a:p>
          <a:p>
            <a:pPr marL="0" indent="0">
              <a:buNone/>
            </a:pPr>
            <a:r>
              <a:rPr lang="en-US" altLang="ja-JP" dirty="0"/>
              <a:t>	</a:t>
            </a:r>
            <a:r>
              <a:rPr lang="en-US" altLang="ja-JP" dirty="0" err="1"/>
              <a:t>printf</a:t>
            </a:r>
            <a:r>
              <a:rPr lang="en-US" altLang="ja-JP" dirty="0"/>
              <a:t>(“%d, %d, %d, %d,\n”, a1, a2, a3, a4);</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3070518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第二十一話</a:t>
            </a:r>
            <a:r>
              <a:rPr kumimoji="1" lang="en-US" altLang="ja-JP" dirty="0"/>
              <a:t>『</a:t>
            </a:r>
            <a:r>
              <a:rPr kumimoji="1" lang="ja-JP" altLang="en-US" dirty="0"/>
              <a:t>四次元ポケット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normAutofit lnSpcReduction="10000"/>
          </a:bodyPr>
          <a:lstStyle/>
          <a:p>
            <a:r>
              <a:rPr kumimoji="1" lang="ja-JP" altLang="en-US" dirty="0"/>
              <a:t>はい。</a:t>
            </a:r>
            <a:endParaRPr kumimoji="1" lang="en-US" altLang="ja-JP" dirty="0"/>
          </a:p>
          <a:p>
            <a:r>
              <a:rPr lang="ja-JP" altLang="en-US" dirty="0"/>
              <a:t>配列です。</a:t>
            </a:r>
            <a:endParaRPr lang="en-US" altLang="ja-JP" dirty="0"/>
          </a:p>
          <a:p>
            <a:r>
              <a:rPr lang="ja-JP" altLang="en-US" dirty="0"/>
              <a:t>一列に並んだ箱に順繰りに値を入れていくイメージ。</a:t>
            </a:r>
            <a:endParaRPr kumimoji="1" lang="en-US" altLang="ja-JP" dirty="0"/>
          </a:p>
          <a:p>
            <a:r>
              <a:rPr lang="ja-JP" altLang="en-US" dirty="0"/>
              <a:t>この辺の説明は図があるとわかりやすいので図ができてから。（説明の放棄）</a:t>
            </a:r>
            <a:endParaRPr lang="en-US" altLang="ja-JP" dirty="0"/>
          </a:p>
          <a:p>
            <a:endParaRPr lang="en-US" altLang="ja-JP" dirty="0"/>
          </a:p>
          <a:p>
            <a:endParaRPr lang="en-US" altLang="ja-JP" dirty="0"/>
          </a:p>
          <a:p>
            <a:r>
              <a:rPr kumimoji="1" lang="ja-JP" altLang="en-US" dirty="0"/>
              <a:t>本題はここから。</a:t>
            </a:r>
            <a:endParaRPr kumimoji="1" lang="en-US" altLang="ja-JP" dirty="0"/>
          </a:p>
          <a:p>
            <a:pPr lvl="1"/>
            <a:r>
              <a:rPr lang="ja-JP" altLang="en-US" dirty="0"/>
              <a:t>ページ分けするべきかもしれない</a:t>
            </a:r>
            <a:endParaRPr lang="en-US" altLang="ja-JP" dirty="0"/>
          </a:p>
          <a:p>
            <a:r>
              <a:rPr lang="en-US" altLang="ja-JP" dirty="0"/>
              <a:t>a[][][][];</a:t>
            </a:r>
          </a:p>
          <a:p>
            <a:pPr lvl="1"/>
            <a:r>
              <a:rPr lang="en-US" altLang="ja-JP" dirty="0"/>
              <a:t>n</a:t>
            </a:r>
            <a:r>
              <a:rPr lang="ja-JP" altLang="en-US" dirty="0"/>
              <a:t>次元まで配列化できます。（</a:t>
            </a:r>
            <a:r>
              <a:rPr lang="en-US" altLang="ja-JP" dirty="0"/>
              <a:t>n</a:t>
            </a:r>
            <a:r>
              <a:rPr lang="ja-JP" altLang="en-US" dirty="0"/>
              <a:t>は任意の自然数）</a:t>
            </a:r>
            <a:endParaRPr lang="en-US" altLang="ja-JP" dirty="0"/>
          </a:p>
          <a:p>
            <a:pPr lvl="1"/>
            <a:r>
              <a:rPr lang="ja-JP" altLang="en-US" dirty="0"/>
              <a:t>やりすぎると面倒なだけ。</a:t>
            </a:r>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normAutofit lnSpcReduction="10000"/>
          </a:bodyPr>
          <a:lstStyle/>
          <a:p>
            <a:pPr marL="0" indent="0">
              <a:buNone/>
            </a:pPr>
            <a:r>
              <a:rPr kumimoji="1" lang="en-US" altLang="ja-JP" dirty="0"/>
              <a:t>#include&lt;</a:t>
            </a:r>
            <a:r>
              <a:rPr kumimoji="1" lang="en-US" altLang="ja-JP" dirty="0" err="1"/>
              <a:t>stdio.h</a:t>
            </a:r>
            <a:r>
              <a:rPr kumimoji="1" lang="en-US" altLang="ja-JP" dirty="0"/>
              <a:t>&gt;</a:t>
            </a:r>
          </a:p>
          <a:p>
            <a:pPr marL="0" indent="0">
              <a:buNone/>
            </a:pPr>
            <a:endParaRPr lang="en-US" altLang="ja-JP" dirty="0"/>
          </a:p>
          <a:p>
            <a:pPr marL="0" indent="0">
              <a:buNone/>
            </a:pPr>
            <a:r>
              <a:rPr lang="en-US" altLang="ja-JP" dirty="0"/>
              <a:t>v</a:t>
            </a:r>
            <a:r>
              <a:rPr kumimoji="1" lang="en-US" altLang="ja-JP" dirty="0"/>
              <a:t>oid main(){</a:t>
            </a:r>
          </a:p>
          <a:p>
            <a:pPr marL="0" indent="0">
              <a:buNone/>
            </a:pPr>
            <a:r>
              <a:rPr lang="en-US" altLang="ja-JP" dirty="0"/>
              <a:t>	</a:t>
            </a:r>
            <a:r>
              <a:rPr lang="en-US" altLang="ja-JP" dirty="0" err="1"/>
              <a:t>int</a:t>
            </a:r>
            <a:r>
              <a:rPr lang="en-US" altLang="ja-JP" dirty="0"/>
              <a:t> a[4] = {32, 53, 67, 1005};</a:t>
            </a:r>
          </a:p>
          <a:p>
            <a:pPr marL="0" indent="0">
              <a:buNone/>
            </a:pPr>
            <a:r>
              <a:rPr lang="en-US" altLang="ja-JP" dirty="0"/>
              <a:t>	</a:t>
            </a:r>
            <a:r>
              <a:rPr lang="en-US" altLang="ja-JP" dirty="0" err="1"/>
              <a:t>int</a:t>
            </a:r>
            <a:r>
              <a:rPr lang="en-US" altLang="ja-JP" dirty="0"/>
              <a:t> </a:t>
            </a:r>
            <a:r>
              <a:rPr lang="en-US" altLang="ja-JP" dirty="0" err="1"/>
              <a:t>i</a:t>
            </a:r>
            <a:r>
              <a:rPr lang="en-US" altLang="ja-JP" dirty="0"/>
              <a:t>;</a:t>
            </a:r>
          </a:p>
          <a:p>
            <a:pPr marL="0" indent="0">
              <a:buNone/>
            </a:pPr>
            <a:r>
              <a:rPr lang="en-US" altLang="ja-JP" dirty="0"/>
              <a:t>	for(</a:t>
            </a:r>
            <a:r>
              <a:rPr lang="en-US" altLang="ja-JP" dirty="0" err="1"/>
              <a:t>i</a:t>
            </a:r>
            <a:r>
              <a:rPr lang="en-US" altLang="ja-JP" dirty="0"/>
              <a:t>=0; </a:t>
            </a:r>
            <a:r>
              <a:rPr lang="en-US" altLang="ja-JP" dirty="0" err="1"/>
              <a:t>i</a:t>
            </a:r>
            <a:r>
              <a:rPr lang="en-US" altLang="ja-JP" dirty="0"/>
              <a:t>&lt;4; </a:t>
            </a:r>
            <a:r>
              <a:rPr lang="en-US" altLang="ja-JP" dirty="0" err="1"/>
              <a:t>i</a:t>
            </a:r>
            <a:r>
              <a:rPr lang="en-US" altLang="ja-JP" dirty="0"/>
              <a:t>++){</a:t>
            </a:r>
          </a:p>
          <a:p>
            <a:pPr marL="0" indent="0">
              <a:buNone/>
            </a:pPr>
            <a:r>
              <a:rPr lang="en-US" altLang="ja-JP" dirty="0"/>
              <a:t>		</a:t>
            </a:r>
            <a:r>
              <a:rPr lang="en-US" altLang="ja-JP" dirty="0" err="1"/>
              <a:t>printf</a:t>
            </a:r>
            <a:r>
              <a:rPr lang="en-US" altLang="ja-JP" dirty="0"/>
              <a:t>(“%d”, a[</a:t>
            </a:r>
            <a:r>
              <a:rPr lang="en-US" altLang="ja-JP" dirty="0" err="1"/>
              <a:t>i</a:t>
            </a:r>
            <a:r>
              <a:rPr lang="en-US" altLang="ja-JP" dirty="0"/>
              <a:t>]);</a:t>
            </a:r>
          </a:p>
          <a:p>
            <a:pPr marL="0" indent="0">
              <a:buNone/>
            </a:pPr>
            <a:r>
              <a:rPr lang="en-US" altLang="ja-JP" dirty="0"/>
              <a:t>	}</a:t>
            </a:r>
          </a:p>
          <a:p>
            <a:pPr marL="0" indent="0">
              <a:buNone/>
            </a:pPr>
            <a:r>
              <a:rPr lang="en-US" altLang="ja-JP" dirty="0"/>
              <a:t>	</a:t>
            </a:r>
            <a:r>
              <a:rPr lang="en-US" altLang="ja-JP" dirty="0" err="1"/>
              <a:t>printf</a:t>
            </a:r>
            <a:r>
              <a:rPr lang="en-US" altLang="ja-JP" dirty="0"/>
              <a:t>(“\n”);	// puts(“ ”); </a:t>
            </a:r>
            <a:r>
              <a:rPr lang="ja-JP" altLang="en-US" dirty="0"/>
              <a:t>でも許された気がする</a:t>
            </a:r>
            <a:endParaRPr lang="en-US" altLang="ja-JP" dirty="0"/>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1134670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第二十二話</a:t>
            </a:r>
            <a:r>
              <a:rPr lang="en-US" altLang="ja-JP" dirty="0"/>
              <a:t>『</a:t>
            </a:r>
            <a:r>
              <a:rPr lang="ja-JP" altLang="en-US" dirty="0"/>
              <a:t>料理のワンポイント</a:t>
            </a:r>
            <a:r>
              <a:rPr lang="en-US" altLang="ja-JP" dirty="0"/>
              <a:t>』</a:t>
            </a:r>
            <a:endParaRPr kumimoji="1" lang="ja-JP" altLang="en-US" dirty="0"/>
          </a:p>
        </p:txBody>
      </p:sp>
      <p:sp>
        <p:nvSpPr>
          <p:cNvPr id="3" name="コンテンツ プレースホルダー 2"/>
          <p:cNvSpPr>
            <a:spLocks noGrp="1"/>
          </p:cNvSpPr>
          <p:nvPr>
            <p:ph sz="half" idx="1"/>
          </p:nvPr>
        </p:nvSpPr>
        <p:spPr>
          <a:xfrm>
            <a:off x="470517" y="2228003"/>
            <a:ext cx="5533066" cy="4629997"/>
          </a:xfrm>
        </p:spPr>
        <p:txBody>
          <a:bodyPr>
            <a:noAutofit/>
          </a:bodyPr>
          <a:lstStyle/>
          <a:p>
            <a:r>
              <a:rPr kumimoji="1" lang="ja-JP" altLang="en-US" dirty="0">
                <a:latin typeface="+mn-ea"/>
              </a:rPr>
              <a:t>現れたました最強の敵⋀味方のポインタ。</a:t>
            </a:r>
            <a:endParaRPr kumimoji="1" lang="en-US" altLang="ja-JP" dirty="0">
              <a:latin typeface="+mn-ea"/>
            </a:endParaRPr>
          </a:p>
          <a:p>
            <a:pPr lvl="1"/>
            <a:r>
              <a:rPr lang="ja-JP" altLang="en-US" dirty="0">
                <a:latin typeface="+mn-ea"/>
              </a:rPr>
              <a:t>ロールパンナちゃんみたい。</a:t>
            </a:r>
            <a:endParaRPr lang="en-US" altLang="ja-JP" dirty="0">
              <a:latin typeface="+mn-ea"/>
            </a:endParaRPr>
          </a:p>
          <a:p>
            <a:pPr lvl="2"/>
            <a:r>
              <a:rPr kumimoji="1" lang="ja-JP" altLang="en-US" sz="1200" dirty="0">
                <a:latin typeface="+mn-ea"/>
              </a:rPr>
              <a:t>アン（日本語）！パン（ポルトガル語）！マン（英語）！</a:t>
            </a:r>
            <a:endParaRPr kumimoji="1" lang="en-US" altLang="ja-JP" sz="1200" dirty="0">
              <a:latin typeface="+mn-ea"/>
            </a:endParaRPr>
          </a:p>
          <a:p>
            <a:pPr lvl="3"/>
            <a:r>
              <a:rPr kumimoji="1" lang="ja-JP" altLang="en-US" sz="1100" dirty="0">
                <a:latin typeface="+mn-ea"/>
              </a:rPr>
              <a:t>は君さ～♪ 元気を出して～♪</a:t>
            </a:r>
            <a:endParaRPr lang="en-US" altLang="ja-JP" dirty="0">
              <a:latin typeface="+mn-ea"/>
            </a:endParaRPr>
          </a:p>
          <a:p>
            <a:r>
              <a:rPr lang="ja-JP" altLang="en-US" dirty="0">
                <a:latin typeface="+mn-ea"/>
              </a:rPr>
              <a:t>ポインタは変数が保持するメモリの先頭アドレスを指し示す。</a:t>
            </a:r>
            <a:endParaRPr lang="en-US" altLang="ja-JP" dirty="0">
              <a:latin typeface="+mn-ea"/>
            </a:endParaRPr>
          </a:p>
          <a:p>
            <a:pPr lvl="1"/>
            <a:r>
              <a:rPr kumimoji="1" lang="ja-JP" altLang="en-US" sz="1400" dirty="0">
                <a:latin typeface="+mn-ea"/>
              </a:rPr>
              <a:t>は？って思った人はアドレスからお勉強。</a:t>
            </a:r>
            <a:endParaRPr kumimoji="1" lang="en-US" altLang="ja-JP" sz="1400" dirty="0">
              <a:latin typeface="+mn-ea"/>
            </a:endParaRPr>
          </a:p>
          <a:p>
            <a:pPr lvl="2"/>
            <a:r>
              <a:rPr lang="en-US" altLang="ja-JP" sz="1800" dirty="0">
                <a:solidFill>
                  <a:srgbClr val="FF0000"/>
                </a:solidFill>
                <a:latin typeface="+mn-ea"/>
              </a:rPr>
              <a:t>*b</a:t>
            </a:r>
            <a:r>
              <a:rPr lang="ja-JP" altLang="en-US" sz="1800" dirty="0">
                <a:solidFill>
                  <a:srgbClr val="FF0000"/>
                </a:solidFill>
                <a:latin typeface="+mn-ea"/>
              </a:rPr>
              <a:t>に複数要素を持つ配列</a:t>
            </a:r>
            <a:r>
              <a:rPr lang="en-US" altLang="ja-JP" sz="1800" dirty="0">
                <a:solidFill>
                  <a:srgbClr val="FF0000"/>
                </a:solidFill>
                <a:latin typeface="+mn-ea"/>
              </a:rPr>
              <a:t>a</a:t>
            </a:r>
            <a:r>
              <a:rPr lang="ja-JP" altLang="en-US" sz="1800" dirty="0">
                <a:solidFill>
                  <a:srgbClr val="FF0000"/>
                </a:solidFill>
                <a:latin typeface="+mn-ea"/>
              </a:rPr>
              <a:t>が代入できる！</a:t>
            </a:r>
            <a:endParaRPr lang="en-US" altLang="ja-JP" sz="1800" dirty="0">
              <a:solidFill>
                <a:srgbClr val="FF0000"/>
              </a:solidFill>
              <a:latin typeface="+mn-ea"/>
            </a:endParaRPr>
          </a:p>
          <a:p>
            <a:pPr lvl="2"/>
            <a:r>
              <a:rPr lang="en-US" altLang="ja-JP" sz="1800" dirty="0">
                <a:solidFill>
                  <a:srgbClr val="FF0000"/>
                </a:solidFill>
                <a:latin typeface="+mn-ea"/>
              </a:rPr>
              <a:t>a[0]</a:t>
            </a:r>
            <a:r>
              <a:rPr lang="ja-JP" altLang="en-US" sz="1800" dirty="0">
                <a:solidFill>
                  <a:srgbClr val="FF0000"/>
                </a:solidFill>
                <a:latin typeface="+mn-ea"/>
              </a:rPr>
              <a:t>の値を更新してないのに変わってる！</a:t>
            </a:r>
            <a:endParaRPr lang="en-US" altLang="ja-JP" sz="1800" dirty="0">
              <a:solidFill>
                <a:srgbClr val="FF0000"/>
              </a:solidFill>
              <a:latin typeface="+mn-ea"/>
            </a:endParaRPr>
          </a:p>
          <a:p>
            <a:r>
              <a:rPr kumimoji="1" lang="en-US" altLang="ja-JP" dirty="0">
                <a:solidFill>
                  <a:srgbClr val="FF0000"/>
                </a:solidFill>
                <a:latin typeface="+mn-ea"/>
              </a:rPr>
              <a:t>*</a:t>
            </a:r>
            <a:r>
              <a:rPr kumimoji="1" lang="ja-JP" altLang="en-US" dirty="0">
                <a:latin typeface="+mn-ea"/>
              </a:rPr>
              <a:t>←これを変数の前につける（前置詞のように）</a:t>
            </a:r>
            <a:endParaRPr kumimoji="1" lang="en-US" altLang="ja-JP" dirty="0">
              <a:latin typeface="+mn-ea"/>
            </a:endParaRPr>
          </a:p>
          <a:p>
            <a:r>
              <a:rPr kumimoji="1" lang="en-US" altLang="ja-JP" dirty="0">
                <a:latin typeface="+mn-ea"/>
              </a:rPr>
              <a:t>*b </a:t>
            </a:r>
            <a:r>
              <a:rPr kumimoji="1" lang="ja-JP" altLang="en-US" dirty="0">
                <a:latin typeface="+mn-ea"/>
              </a:rPr>
              <a:t>←ポインタ変数</a:t>
            </a:r>
            <a:endParaRPr kumimoji="1" lang="en-US" altLang="ja-JP" dirty="0">
              <a:latin typeface="+mn-ea"/>
            </a:endParaRPr>
          </a:p>
          <a:p>
            <a:pPr lvl="1"/>
            <a:r>
              <a:rPr kumimoji="1" lang="ja-JP" altLang="en-US" dirty="0">
                <a:latin typeface="+mn-ea"/>
              </a:rPr>
              <a:t>配列</a:t>
            </a:r>
            <a:r>
              <a:rPr kumimoji="1" lang="en-US" altLang="ja-JP" dirty="0">
                <a:latin typeface="+mn-ea"/>
              </a:rPr>
              <a:t>a</a:t>
            </a:r>
            <a:r>
              <a:rPr kumimoji="1" lang="ja-JP" altLang="en-US" dirty="0">
                <a:latin typeface="+mn-ea"/>
              </a:rPr>
              <a:t>の先頭アドレスが代入された</a:t>
            </a:r>
          </a:p>
        </p:txBody>
      </p:sp>
      <p:sp>
        <p:nvSpPr>
          <p:cNvPr id="4" name="コンテンツ プレースホルダー 3"/>
          <p:cNvSpPr>
            <a:spLocks noGrp="1"/>
          </p:cNvSpPr>
          <p:nvPr>
            <p:ph sz="half" idx="2"/>
          </p:nvPr>
        </p:nvSpPr>
        <p:spPr>
          <a:xfrm>
            <a:off x="6188417" y="2228003"/>
            <a:ext cx="5533066" cy="4629997"/>
          </a:xfrm>
        </p:spPr>
        <p:txBody>
          <a:bodyPr>
            <a:normAutofit fontScale="62500" lnSpcReduction="20000"/>
          </a:bodyPr>
          <a:lstStyle/>
          <a:p>
            <a:pPr marL="0" indent="0">
              <a:buNone/>
            </a:pPr>
            <a:r>
              <a:rPr lang="en-US" altLang="ja-JP" dirty="0"/>
              <a:t>#include&lt;</a:t>
            </a:r>
            <a:r>
              <a:rPr lang="en-US" altLang="ja-JP" dirty="0" err="1"/>
              <a:t>stdio.h</a:t>
            </a:r>
            <a:r>
              <a:rPr lang="en-US" altLang="ja-JP" dirty="0"/>
              <a:t>&gt;</a:t>
            </a:r>
            <a:endParaRPr lang="ja-JP" altLang="en-US" dirty="0"/>
          </a:p>
          <a:p>
            <a:pPr marL="0" indent="0">
              <a:buNone/>
            </a:pPr>
            <a:r>
              <a:rPr lang="en-US" altLang="ja-JP" dirty="0"/>
              <a:t>void main(){</a:t>
            </a:r>
          </a:p>
          <a:p>
            <a:pPr marL="0" indent="0">
              <a:buNone/>
            </a:pPr>
            <a:r>
              <a:rPr lang="en-US" altLang="ja-JP" dirty="0"/>
              <a:t>	int a[4] = {32, 53, 67, 1005};</a:t>
            </a:r>
          </a:p>
          <a:p>
            <a:pPr marL="0" indent="0">
              <a:buNone/>
            </a:pPr>
            <a:r>
              <a:rPr lang="en-US" altLang="ja-JP" dirty="0"/>
              <a:t>	int </a:t>
            </a:r>
            <a:r>
              <a:rPr lang="en-US" altLang="ja-JP" dirty="0">
                <a:solidFill>
                  <a:srgbClr val="FF0000"/>
                </a:solidFill>
              </a:rPr>
              <a:t>*</a:t>
            </a:r>
            <a:r>
              <a:rPr lang="en-US" altLang="ja-JP" dirty="0"/>
              <a:t>b = a;</a:t>
            </a:r>
          </a:p>
          <a:p>
            <a:pPr marL="0" indent="0">
              <a:buNone/>
            </a:pPr>
            <a:r>
              <a:rPr lang="en-US" altLang="ja-JP" dirty="0"/>
              <a:t>	// int c = a;   </a:t>
            </a:r>
          </a:p>
          <a:p>
            <a:pPr marL="0" indent="0">
              <a:buNone/>
            </a:pPr>
            <a:r>
              <a:rPr lang="en-US" altLang="ja-JP" dirty="0"/>
              <a:t>	// </a:t>
            </a:r>
            <a:r>
              <a:rPr lang="ja-JP" altLang="en-US" sz="1600" dirty="0"/>
              <a:t>一つの要素しか持てない変数</a:t>
            </a:r>
            <a:r>
              <a:rPr lang="en-US" altLang="ja-JP" sz="1600" dirty="0"/>
              <a:t>c</a:t>
            </a:r>
            <a:r>
              <a:rPr lang="ja-JP" altLang="en-US" sz="1600" dirty="0"/>
              <a:t>に複数要素を持つ配列</a:t>
            </a:r>
            <a:r>
              <a:rPr lang="en-US" altLang="ja-JP" sz="1600" dirty="0"/>
              <a:t>a</a:t>
            </a:r>
            <a:r>
              <a:rPr lang="ja-JP" altLang="en-US" sz="1600" dirty="0"/>
              <a:t>は代入できない</a:t>
            </a:r>
            <a:endParaRPr lang="en-US" altLang="ja-JP" sz="1600" dirty="0"/>
          </a:p>
          <a:p>
            <a:pPr marL="0" indent="0">
              <a:buNone/>
            </a:pPr>
            <a:endParaRPr lang="ja-JP" altLang="en-US" dirty="0"/>
          </a:p>
          <a:p>
            <a:pPr marL="0" indent="0">
              <a:buNone/>
            </a:pPr>
            <a:r>
              <a:rPr lang="pt-BR" altLang="ja-JP" dirty="0"/>
              <a:t>	printf("a[0] = %d\n", a[0]);</a:t>
            </a:r>
          </a:p>
          <a:p>
            <a:pPr marL="0" indent="0">
              <a:buNone/>
            </a:pPr>
            <a:r>
              <a:rPr lang="pt-BR" altLang="ja-JP" dirty="0"/>
              <a:t>	printf("</a:t>
            </a:r>
            <a:r>
              <a:rPr lang="pt-BR" altLang="ja-JP" dirty="0">
                <a:solidFill>
                  <a:srgbClr val="FF0000"/>
                </a:solidFill>
              </a:rPr>
              <a:t>*</a:t>
            </a:r>
            <a:r>
              <a:rPr lang="pt-BR" altLang="ja-JP" dirty="0"/>
              <a:t>b = %d\n\n", </a:t>
            </a:r>
            <a:r>
              <a:rPr lang="pt-BR" altLang="ja-JP" dirty="0">
                <a:solidFill>
                  <a:srgbClr val="FF0000"/>
                </a:solidFill>
              </a:rPr>
              <a:t>*</a:t>
            </a:r>
            <a:r>
              <a:rPr lang="pt-BR" altLang="ja-JP" dirty="0"/>
              <a:t>b);</a:t>
            </a:r>
          </a:p>
          <a:p>
            <a:pPr marL="0" indent="0">
              <a:buNone/>
            </a:pPr>
            <a:endParaRPr lang="ja-JP" altLang="en-US" dirty="0"/>
          </a:p>
          <a:p>
            <a:pPr marL="0" indent="0">
              <a:buNone/>
            </a:pPr>
            <a:r>
              <a:rPr lang="en-US" altLang="ja-JP" dirty="0"/>
              <a:t>	</a:t>
            </a:r>
            <a:r>
              <a:rPr lang="en-US" altLang="ja-JP" dirty="0">
                <a:solidFill>
                  <a:srgbClr val="FF0000"/>
                </a:solidFill>
              </a:rPr>
              <a:t>*</a:t>
            </a:r>
            <a:r>
              <a:rPr lang="en-US" altLang="ja-JP" dirty="0"/>
              <a:t>b += 2;</a:t>
            </a:r>
          </a:p>
          <a:p>
            <a:pPr marL="0" indent="0">
              <a:buNone/>
            </a:pPr>
            <a:endParaRPr lang="ja-JP" altLang="en-US" dirty="0"/>
          </a:p>
          <a:p>
            <a:pPr marL="0" indent="0">
              <a:buNone/>
            </a:pPr>
            <a:r>
              <a:rPr lang="pt-BR" altLang="ja-JP" dirty="0"/>
              <a:t>	printf("</a:t>
            </a:r>
            <a:r>
              <a:rPr lang="pt-BR" altLang="ja-JP" dirty="0">
                <a:solidFill>
                  <a:srgbClr val="FF0000"/>
                </a:solidFill>
              </a:rPr>
              <a:t>*</a:t>
            </a:r>
            <a:r>
              <a:rPr lang="pt-BR" altLang="ja-JP" dirty="0"/>
              <a:t>b = %d\n", </a:t>
            </a:r>
            <a:r>
              <a:rPr lang="pt-BR" altLang="ja-JP" dirty="0">
                <a:solidFill>
                  <a:srgbClr val="FF0000"/>
                </a:solidFill>
              </a:rPr>
              <a:t>*</a:t>
            </a:r>
            <a:r>
              <a:rPr lang="pt-BR" altLang="ja-JP" dirty="0"/>
              <a:t>b);</a:t>
            </a:r>
          </a:p>
          <a:p>
            <a:pPr marL="0" indent="0">
              <a:buNone/>
            </a:pPr>
            <a:r>
              <a:rPr lang="pt-BR" altLang="ja-JP" dirty="0"/>
              <a:t>	printf("a[0] = %d\n", a[0]);</a:t>
            </a:r>
          </a:p>
          <a:p>
            <a:pPr marL="0" indent="0">
              <a:buNone/>
            </a:pPr>
            <a:r>
              <a:rPr lang="pt-BR" altLang="ja-JP" dirty="0"/>
              <a:t>	printf("a[2] = %d\n", a[2]);</a:t>
            </a:r>
          </a:p>
          <a:p>
            <a:pPr marL="0" indent="0">
              <a:buNone/>
            </a:pPr>
            <a:endParaRPr lang="ja-JP" altLang="en-US" dirty="0"/>
          </a:p>
          <a:p>
            <a:pPr marL="0" indent="0">
              <a:buNone/>
            </a:pPr>
            <a:r>
              <a:rPr lang="en-US" altLang="ja-JP" dirty="0"/>
              <a:t>	</a:t>
            </a:r>
            <a:r>
              <a:rPr lang="en-US" altLang="ja-JP" dirty="0" err="1"/>
              <a:t>printf</a:t>
            </a:r>
            <a:r>
              <a:rPr lang="en-US" altLang="ja-JP" dirty="0"/>
              <a:t>("\n");</a:t>
            </a:r>
          </a:p>
          <a:p>
            <a:pPr marL="0" indent="0">
              <a:buNone/>
            </a:pPr>
            <a:r>
              <a:rPr lang="en-US" altLang="ja-JP" dirty="0"/>
              <a:t>}</a:t>
            </a:r>
          </a:p>
        </p:txBody>
      </p:sp>
    </p:spTree>
    <p:extLst>
      <p:ext uri="{BB962C8B-B14F-4D97-AF65-F5344CB8AC3E}">
        <p14:creationId xmlns:p14="http://schemas.microsoft.com/office/powerpoint/2010/main" val="593863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第二十三話</a:t>
            </a:r>
            <a:r>
              <a:rPr lang="en-US" altLang="ja-JP" dirty="0"/>
              <a:t>『</a:t>
            </a:r>
            <a:r>
              <a:rPr lang="ja-JP" altLang="en-US" dirty="0"/>
              <a:t>ワンポイントポケット</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lstStyle/>
          <a:p>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lstStyle/>
          <a:p>
            <a:endParaRPr kumimoji="1" lang="ja-JP" altLang="en-US" dirty="0"/>
          </a:p>
        </p:txBody>
      </p:sp>
    </p:spTree>
    <p:extLst>
      <p:ext uri="{BB962C8B-B14F-4D97-AF65-F5344CB8AC3E}">
        <p14:creationId xmlns:p14="http://schemas.microsoft.com/office/powerpoint/2010/main" val="350785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第二十四話</a:t>
            </a:r>
            <a:r>
              <a:rPr lang="en-US" altLang="ja-JP" dirty="0"/>
              <a:t>『</a:t>
            </a:r>
            <a:r>
              <a:rPr lang="ja-JP" altLang="en-US" dirty="0" err="1"/>
              <a:t>ぺんぱいなっぽ</a:t>
            </a:r>
            <a:r>
              <a:rPr lang="ja-JP" altLang="en-US" dirty="0"/>
              <a:t>ー</a:t>
            </a:r>
            <a:r>
              <a:rPr lang="ja-JP" altLang="en-US" dirty="0" err="1"/>
              <a:t>あっぽ</a:t>
            </a:r>
            <a:r>
              <a:rPr lang="ja-JP" altLang="en-US" dirty="0"/>
              <a:t>ー</a:t>
            </a:r>
            <a:r>
              <a:rPr lang="ja-JP" altLang="en-US" dirty="0" err="1"/>
              <a:t>ぺんぽ</a:t>
            </a:r>
            <a:r>
              <a:rPr lang="ja-JP" altLang="en-US" dirty="0"/>
              <a:t>いんと</a:t>
            </a:r>
            <a:r>
              <a:rPr lang="en-US" altLang="ja-JP" dirty="0"/>
              <a:t>』</a:t>
            </a:r>
            <a:endParaRPr kumimoji="1" lang="ja-JP" altLang="en-US" dirty="0"/>
          </a:p>
        </p:txBody>
      </p:sp>
      <p:sp>
        <p:nvSpPr>
          <p:cNvPr id="3" name="コンテンツ プレースホルダー 2"/>
          <p:cNvSpPr>
            <a:spLocks noGrp="1"/>
          </p:cNvSpPr>
          <p:nvPr>
            <p:ph sz="half" idx="1"/>
          </p:nvPr>
        </p:nvSpPr>
        <p:spPr>
          <a:xfrm>
            <a:off x="581193" y="2228003"/>
            <a:ext cx="5422390" cy="4629997"/>
          </a:xfrm>
        </p:spPr>
        <p:txBody>
          <a:bodyPr/>
          <a:lstStyle/>
          <a:p>
            <a:endParaRPr kumimoji="1" lang="ja-JP" altLang="en-US" dirty="0"/>
          </a:p>
        </p:txBody>
      </p:sp>
      <p:sp>
        <p:nvSpPr>
          <p:cNvPr id="4" name="コンテンツ プレースホルダー 3"/>
          <p:cNvSpPr>
            <a:spLocks noGrp="1"/>
          </p:cNvSpPr>
          <p:nvPr>
            <p:ph sz="half" idx="2"/>
          </p:nvPr>
        </p:nvSpPr>
        <p:spPr>
          <a:xfrm>
            <a:off x="6188417" y="2228003"/>
            <a:ext cx="5422392" cy="4629997"/>
          </a:xfrm>
        </p:spPr>
        <p:txBody>
          <a:bodyPr/>
          <a:lstStyle/>
          <a:p>
            <a:endParaRPr kumimoji="1" lang="ja-JP" altLang="en-US" dirty="0"/>
          </a:p>
        </p:txBody>
      </p:sp>
    </p:spTree>
    <p:extLst>
      <p:ext uri="{BB962C8B-B14F-4D97-AF65-F5344CB8AC3E}">
        <p14:creationId xmlns:p14="http://schemas.microsoft.com/office/powerpoint/2010/main" val="1718438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きほん</a:t>
            </a:r>
          </a:p>
        </p:txBody>
      </p:sp>
      <p:sp>
        <p:nvSpPr>
          <p:cNvPr id="3" name="コンテンツ プレースホルダー 2"/>
          <p:cNvSpPr>
            <a:spLocks noGrp="1"/>
          </p:cNvSpPr>
          <p:nvPr>
            <p:ph sz="half" idx="1"/>
          </p:nvPr>
        </p:nvSpPr>
        <p:spPr>
          <a:xfrm>
            <a:off x="581193" y="2228003"/>
            <a:ext cx="5422390" cy="4629997"/>
          </a:xfrm>
        </p:spPr>
        <p:txBody>
          <a:bodyPr>
            <a:normAutofit/>
          </a:bodyPr>
          <a:lstStyle/>
          <a:p>
            <a:pPr marL="0" indent="0">
              <a:buNone/>
            </a:pPr>
            <a:r>
              <a:rPr kumimoji="1" lang="en-US" altLang="ja-JP" dirty="0"/>
              <a:t>#include&lt;</a:t>
            </a:r>
            <a:r>
              <a:rPr kumimoji="1" lang="en-US" altLang="ja-JP" dirty="0" err="1"/>
              <a:t>stdio.h</a:t>
            </a:r>
            <a:r>
              <a:rPr kumimoji="1" lang="en-US" altLang="ja-JP" dirty="0"/>
              <a:t>&gt;</a:t>
            </a:r>
          </a:p>
          <a:p>
            <a:pPr marL="0" indent="0">
              <a:buNone/>
            </a:pPr>
            <a:endParaRPr lang="en-US" altLang="ja-JP" dirty="0"/>
          </a:p>
          <a:p>
            <a:pPr marL="0" indent="0">
              <a:buNone/>
            </a:pPr>
            <a:r>
              <a:rPr lang="en-US" altLang="ja-JP" dirty="0" err="1"/>
              <a:t>int</a:t>
            </a:r>
            <a:r>
              <a:rPr lang="en-US" altLang="ja-JP" dirty="0"/>
              <a:t> main(void){</a:t>
            </a:r>
          </a:p>
          <a:p>
            <a:pPr marL="0" indent="0">
              <a:buNone/>
            </a:pPr>
            <a:r>
              <a:rPr lang="en-US" altLang="ja-JP" dirty="0"/>
              <a:t>	double x, y, a;</a:t>
            </a:r>
          </a:p>
          <a:p>
            <a:pPr marL="0" indent="0">
              <a:buNone/>
            </a:pPr>
            <a:r>
              <a:rPr lang="en-US" altLang="ja-JP" dirty="0"/>
              <a:t>	</a:t>
            </a:r>
            <a:r>
              <a:rPr lang="en-US" altLang="ja-JP" dirty="0" err="1"/>
              <a:t>scanf</a:t>
            </a:r>
            <a:r>
              <a:rPr lang="en-US" altLang="ja-JP" dirty="0"/>
              <a:t>(“%</a:t>
            </a:r>
            <a:r>
              <a:rPr lang="en-US" altLang="ja-JP" dirty="0" err="1"/>
              <a:t>lf</a:t>
            </a:r>
            <a:r>
              <a:rPr lang="en-US" altLang="ja-JP" dirty="0"/>
              <a:t>”,  &amp;x);</a:t>
            </a:r>
          </a:p>
          <a:p>
            <a:pPr marL="0" indent="0">
              <a:buNone/>
            </a:pPr>
            <a:r>
              <a:rPr lang="en-US" altLang="ja-JP" dirty="0"/>
              <a:t>	</a:t>
            </a:r>
            <a:r>
              <a:rPr lang="en-US" altLang="ja-JP" dirty="0" err="1"/>
              <a:t>scanf</a:t>
            </a:r>
            <a:r>
              <a:rPr lang="en-US" altLang="ja-JP" dirty="0"/>
              <a:t>(“%</a:t>
            </a:r>
            <a:r>
              <a:rPr lang="en-US" altLang="ja-JP" dirty="0" err="1"/>
              <a:t>lf</a:t>
            </a:r>
            <a:r>
              <a:rPr lang="en-US" altLang="ja-JP" dirty="0"/>
              <a:t>”,  &amp;y);</a:t>
            </a:r>
          </a:p>
          <a:p>
            <a:pPr marL="0" indent="0">
              <a:buNone/>
            </a:pPr>
            <a:r>
              <a:rPr kumimoji="1" lang="en-US" altLang="ja-JP" dirty="0"/>
              <a:t>	a = x + y;</a:t>
            </a:r>
          </a:p>
          <a:p>
            <a:pPr marL="0" indent="0">
              <a:buNone/>
            </a:pPr>
            <a:r>
              <a:rPr lang="en-US" altLang="ja-JP" dirty="0"/>
              <a:t>	</a:t>
            </a:r>
            <a:r>
              <a:rPr lang="en-US" altLang="ja-JP" dirty="0" err="1"/>
              <a:t>printf</a:t>
            </a:r>
            <a:r>
              <a:rPr lang="en-US" altLang="ja-JP" dirty="0"/>
              <a:t>(“%</a:t>
            </a:r>
            <a:r>
              <a:rPr lang="en-US" altLang="ja-JP" dirty="0" err="1"/>
              <a:t>lf</a:t>
            </a:r>
            <a:r>
              <a:rPr lang="en-US" altLang="ja-JP" dirty="0"/>
              <a:t> + %</a:t>
            </a:r>
            <a:r>
              <a:rPr lang="en-US" altLang="ja-JP" dirty="0" err="1"/>
              <a:t>lf</a:t>
            </a:r>
            <a:r>
              <a:rPr lang="en-US" altLang="ja-JP" dirty="0"/>
              <a:t> = %</a:t>
            </a:r>
            <a:r>
              <a:rPr lang="en-US" altLang="ja-JP" dirty="0" err="1"/>
              <a:t>lf</a:t>
            </a:r>
            <a:r>
              <a:rPr lang="en-US" altLang="ja-JP" dirty="0"/>
              <a:t>”, x, y, a);</a:t>
            </a:r>
          </a:p>
          <a:p>
            <a:pPr marL="0" indent="0">
              <a:buNone/>
            </a:pPr>
            <a:r>
              <a:rPr lang="en-US" altLang="ja-JP" dirty="0"/>
              <a:t>	return 0;</a:t>
            </a:r>
          </a:p>
          <a:p>
            <a:pPr marL="0" indent="0">
              <a:buNone/>
            </a:pPr>
            <a:r>
              <a:rPr lang="en-US" altLang="ja-JP" dirty="0"/>
              <a:t>}	</a:t>
            </a:r>
            <a:endParaRPr kumimoji="1" lang="en-US" altLang="ja-JP" dirty="0"/>
          </a:p>
        </p:txBody>
      </p:sp>
      <p:sp>
        <p:nvSpPr>
          <p:cNvPr id="4" name="コンテンツ プレースホルダー 3"/>
          <p:cNvSpPr>
            <a:spLocks noGrp="1"/>
          </p:cNvSpPr>
          <p:nvPr>
            <p:ph sz="half" idx="2"/>
          </p:nvPr>
        </p:nvSpPr>
        <p:spPr/>
        <p:txBody>
          <a:bodyPr>
            <a:normAutofit/>
          </a:bodyPr>
          <a:lstStyle/>
          <a:p>
            <a:r>
              <a:rPr lang="ja-JP" altLang="en-US" dirty="0" err="1"/>
              <a:t>きほん</a:t>
            </a:r>
            <a:r>
              <a:rPr lang="ja-JP" altLang="en-US" dirty="0"/>
              <a:t>これ。</a:t>
            </a:r>
            <a:endParaRPr lang="en-US" altLang="ja-JP" dirty="0"/>
          </a:p>
          <a:p>
            <a:r>
              <a:rPr kumimoji="1" lang="ja-JP" altLang="en-US" dirty="0"/>
              <a:t>他の四則演算も考えてみて。</a:t>
            </a:r>
            <a:endParaRPr kumimoji="1" lang="en-US" altLang="ja-JP" dirty="0"/>
          </a:p>
          <a:p>
            <a:r>
              <a:rPr lang="ja-JP" altLang="en-US" dirty="0"/>
              <a:t>累乗は工夫が要ります。</a:t>
            </a:r>
            <a:endParaRPr kumimoji="1" lang="ja-JP" altLang="en-US" dirty="0"/>
          </a:p>
        </p:txBody>
      </p:sp>
    </p:spTree>
    <p:extLst>
      <p:ext uri="{BB962C8B-B14F-4D97-AF65-F5344CB8AC3E}">
        <p14:creationId xmlns:p14="http://schemas.microsoft.com/office/powerpoint/2010/main" val="216039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第一章 プログラミングに必要な前提知識 </a:t>
            </a:r>
          </a:p>
        </p:txBody>
      </p:sp>
      <p:sp>
        <p:nvSpPr>
          <p:cNvPr id="3" name="コンテンツ プレースホルダー 2"/>
          <p:cNvSpPr>
            <a:spLocks noGrp="1"/>
          </p:cNvSpPr>
          <p:nvPr>
            <p:ph idx="1"/>
          </p:nvPr>
        </p:nvSpPr>
        <p:spPr/>
        <p:txBody>
          <a:bodyPr/>
          <a:lstStyle/>
          <a:p>
            <a:r>
              <a:rPr kumimoji="1" lang="ja-JP" altLang="en-US" dirty="0"/>
              <a:t>この「前提知識」とは、今回習得する</a:t>
            </a:r>
            <a:r>
              <a:rPr kumimoji="1" lang="en-US" altLang="ja-JP" dirty="0"/>
              <a:t>C</a:t>
            </a:r>
            <a:r>
              <a:rPr kumimoji="1" lang="ja-JP" altLang="en-US" dirty="0"/>
              <a:t>に限らず、多言語のプログラミングにおいても重要な知識です。</a:t>
            </a:r>
            <a:endParaRPr kumimoji="1" lang="en-US" altLang="ja-JP" dirty="0"/>
          </a:p>
          <a:p>
            <a:r>
              <a:rPr kumimoji="1" lang="ja-JP" altLang="en-US" dirty="0"/>
              <a:t>知識としては、プログラミングに直接かかわりがなさそうに見えますが、そうでもないんです</a:t>
            </a:r>
            <a:r>
              <a:rPr kumimoji="1" lang="ja-JP" altLang="en-US" dirty="0" err="1"/>
              <a:t>よ</a:t>
            </a:r>
            <a:r>
              <a:rPr kumimoji="1" lang="ja-JP" altLang="en-US" dirty="0"/>
              <a:t>これが。</a:t>
            </a:r>
            <a:endParaRPr kumimoji="1" lang="en-US" altLang="ja-JP" dirty="0"/>
          </a:p>
          <a:p>
            <a:r>
              <a:rPr kumimoji="1" lang="ja-JP" altLang="en-US" dirty="0"/>
              <a:t>覚える要点を</a:t>
            </a:r>
            <a:r>
              <a:rPr lang="ja-JP" altLang="en-US" dirty="0"/>
              <a:t>４</a:t>
            </a:r>
            <a:r>
              <a:rPr kumimoji="1" lang="ja-JP" altLang="en-US" dirty="0"/>
              <a:t>つに絞り込んだので、ゆっくりと覚えてください。</a:t>
            </a:r>
            <a:endParaRPr kumimoji="1" lang="en-US" altLang="ja-JP" dirty="0"/>
          </a:p>
          <a:p>
            <a:r>
              <a:rPr lang="ja-JP" altLang="en-US" dirty="0"/>
              <a:t>でも、ちょう</a:t>
            </a:r>
            <a:r>
              <a:rPr lang="ja-JP" altLang="en-US" dirty="0" err="1"/>
              <a:t>ゆる</a:t>
            </a:r>
            <a:r>
              <a:rPr lang="ja-JP" altLang="en-US" dirty="0"/>
              <a:t>ふわなので後で正しく覚えなおしてください</a:t>
            </a:r>
            <a:r>
              <a:rPr lang="en-US" altLang="ja-JP" dirty="0"/>
              <a:t>(</a:t>
            </a:r>
            <a:r>
              <a:rPr lang="ja-JP" altLang="en-US" dirty="0"/>
              <a:t>半年後くらいに</a:t>
            </a:r>
            <a:r>
              <a:rPr lang="en-US" altLang="ja-JP" dirty="0"/>
              <a:t>)</a:t>
            </a:r>
            <a:r>
              <a:rPr lang="ja-JP" altLang="en-US" dirty="0" err="1"/>
              <a:t>。</a:t>
            </a:r>
            <a:endParaRPr kumimoji="1" lang="ja-JP" altLang="en-US" dirty="0"/>
          </a:p>
        </p:txBody>
      </p:sp>
    </p:spTree>
    <p:extLst>
      <p:ext uri="{BB962C8B-B14F-4D97-AF65-F5344CB8AC3E}">
        <p14:creationId xmlns:p14="http://schemas.microsoft.com/office/powerpoint/2010/main" val="318182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ソースコードとは</a:t>
            </a:r>
          </a:p>
        </p:txBody>
      </p:sp>
      <p:sp>
        <p:nvSpPr>
          <p:cNvPr id="3" name="コンテンツ プレースホルダー 2"/>
          <p:cNvSpPr>
            <a:spLocks noGrp="1"/>
          </p:cNvSpPr>
          <p:nvPr>
            <p:ph idx="1"/>
          </p:nvPr>
        </p:nvSpPr>
        <p:spPr>
          <a:xfrm>
            <a:off x="581192" y="2180496"/>
            <a:ext cx="11029615" cy="4677504"/>
          </a:xfrm>
        </p:spPr>
        <p:txBody>
          <a:bodyPr/>
          <a:lstStyle/>
          <a:p>
            <a:r>
              <a:rPr kumimoji="1" lang="ja-JP" altLang="en-US" dirty="0"/>
              <a:t>料理のレシピみたいなもの</a:t>
            </a:r>
            <a:endParaRPr kumimoji="1" lang="en-US" altLang="ja-JP" dirty="0"/>
          </a:p>
          <a:p>
            <a:r>
              <a:rPr lang="ja-JP" altLang="en-US" dirty="0">
                <a:solidFill>
                  <a:srgbClr val="FF0000"/>
                </a:solidFill>
              </a:rPr>
              <a:t>コンピュータ様</a:t>
            </a:r>
            <a:r>
              <a:rPr lang="ja-JP" altLang="en-US" dirty="0"/>
              <a:t>はソースコードを</a:t>
            </a:r>
            <a:r>
              <a:rPr lang="ja-JP" altLang="en-US" dirty="0">
                <a:solidFill>
                  <a:srgbClr val="FF0000"/>
                </a:solidFill>
              </a:rPr>
              <a:t>上から下へ</a:t>
            </a:r>
            <a:r>
              <a:rPr lang="ja-JP" altLang="en-US" dirty="0"/>
              <a:t>読み進めて</a:t>
            </a:r>
            <a:r>
              <a:rPr lang="en-US" altLang="ja-JP" dirty="0"/>
              <a:t>(</a:t>
            </a:r>
            <a:r>
              <a:rPr lang="ja-JP" altLang="en-US" dirty="0"/>
              <a:t>処理して</a:t>
            </a:r>
            <a:r>
              <a:rPr lang="en-US" altLang="ja-JP" dirty="0"/>
              <a:t>)</a:t>
            </a:r>
            <a:r>
              <a:rPr lang="ja-JP" altLang="en-US" dirty="0"/>
              <a:t>いきます。</a:t>
            </a:r>
            <a:endParaRPr lang="en-US" altLang="ja-JP" dirty="0"/>
          </a:p>
          <a:p>
            <a:r>
              <a:rPr kumimoji="1" lang="ja-JP" altLang="en-US" dirty="0"/>
              <a:t>また、</a:t>
            </a:r>
            <a:r>
              <a:rPr kumimoji="1" lang="ja-JP" altLang="en-US" dirty="0">
                <a:solidFill>
                  <a:srgbClr val="0070C0"/>
                </a:solidFill>
              </a:rPr>
              <a:t>人間共</a:t>
            </a:r>
            <a:r>
              <a:rPr kumimoji="1" lang="ja-JP" altLang="en-US" dirty="0"/>
              <a:t>が自分たちで読めるよう</a:t>
            </a:r>
            <a:r>
              <a:rPr kumimoji="1" lang="en-US" altLang="ja-JP" dirty="0"/>
              <a:t>(</a:t>
            </a:r>
            <a:r>
              <a:rPr kumimoji="1" lang="ja-JP" altLang="en-US" dirty="0">
                <a:solidFill>
                  <a:srgbClr val="0070C0"/>
                </a:solidFill>
              </a:rPr>
              <a:t>可読性を保つため</a:t>
            </a:r>
            <a:r>
              <a:rPr kumimoji="1" lang="en-US" altLang="ja-JP" dirty="0"/>
              <a:t>)</a:t>
            </a:r>
            <a:r>
              <a:rPr lang="ja-JP" altLang="en-US" dirty="0"/>
              <a:t>に命令の書き方を工夫していきます。</a:t>
            </a:r>
            <a:endParaRPr lang="en-US" altLang="ja-JP" dirty="0"/>
          </a:p>
          <a:p>
            <a:endParaRPr kumimoji="1" lang="en-US" altLang="ja-JP" dirty="0"/>
          </a:p>
          <a:p>
            <a:r>
              <a:rPr lang="ja-JP" altLang="en-US" dirty="0"/>
              <a:t>コンピュータ様は「なんにも知らないけど言われた通りに頑張るお利口な子」です。</a:t>
            </a:r>
            <a:endParaRPr lang="en-US" altLang="ja-JP" dirty="0"/>
          </a:p>
          <a:p>
            <a:r>
              <a:rPr kumimoji="1" lang="ja-JP" altLang="en-US" strike="sngStrike" dirty="0"/>
              <a:t>反抗期に入る前の無知な愛娘に対する愛情のようなものを持って接してあげましょう。</a:t>
            </a:r>
            <a:endParaRPr kumimoji="1" lang="en-US" altLang="ja-JP" strike="sngStrike" dirty="0"/>
          </a:p>
          <a:p>
            <a:r>
              <a:rPr lang="ja-JP" altLang="en-US" dirty="0"/>
              <a:t>つまり。</a:t>
            </a:r>
            <a:endParaRPr lang="en-US" altLang="ja-JP" dirty="0"/>
          </a:p>
          <a:p>
            <a:r>
              <a:rPr lang="ja-JP" altLang="en-US" dirty="0"/>
              <a:t>思った通りに動かなかったりエラーを返してくるのはコンピュータ様ではなく</a:t>
            </a:r>
            <a:r>
              <a:rPr lang="en-US" altLang="ja-JP" dirty="0"/>
              <a:t>(</a:t>
            </a:r>
            <a:r>
              <a:rPr lang="ja-JP" altLang="en-US" dirty="0"/>
              <a:t>大体</a:t>
            </a:r>
            <a:r>
              <a:rPr lang="en-US" altLang="ja-JP" dirty="0"/>
              <a:t>)</a:t>
            </a:r>
            <a:r>
              <a:rPr lang="ja-JP" altLang="en-US" dirty="0"/>
              <a:t>自分のせいです。</a:t>
            </a:r>
            <a:endParaRPr lang="en-US" altLang="ja-JP" dirty="0"/>
          </a:p>
          <a:p>
            <a:endParaRPr lang="en-US" altLang="ja-JP" dirty="0"/>
          </a:p>
          <a:p>
            <a:r>
              <a:rPr kumimoji="1" lang="ja-JP" altLang="en-US" dirty="0"/>
              <a:t>関連あるけど説明しない用語：コンパイラ </a:t>
            </a:r>
            <a:r>
              <a:rPr kumimoji="1" lang="en-US" altLang="ja-JP" dirty="0"/>
              <a:t>/ </a:t>
            </a:r>
            <a:r>
              <a:rPr kumimoji="1" lang="ja-JP" altLang="en-US" dirty="0"/>
              <a:t>機械言語 </a:t>
            </a:r>
            <a:r>
              <a:rPr kumimoji="1" lang="en-US" altLang="ja-JP" dirty="0"/>
              <a:t>/ </a:t>
            </a:r>
            <a:r>
              <a:rPr kumimoji="1" lang="ja-JP" altLang="en-US" dirty="0"/>
              <a:t>自然言語</a:t>
            </a:r>
            <a:endParaRPr kumimoji="1" lang="en-US" altLang="ja-JP" dirty="0"/>
          </a:p>
        </p:txBody>
      </p:sp>
    </p:spTree>
    <p:extLst>
      <p:ext uri="{BB962C8B-B14F-4D97-AF65-F5344CB8AC3E}">
        <p14:creationId xmlns:p14="http://schemas.microsoft.com/office/powerpoint/2010/main" val="416670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ソースとは</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a:t>平易なソース</a:t>
            </a:r>
          </a:p>
        </p:txBody>
      </p:sp>
      <p:sp>
        <p:nvSpPr>
          <p:cNvPr id="4" name="コンテンツ プレースホルダー 3"/>
          <p:cNvSpPr>
            <a:spLocks noGrp="1"/>
          </p:cNvSpPr>
          <p:nvPr>
            <p:ph sz="half" idx="2"/>
          </p:nvPr>
        </p:nvSpPr>
        <p:spPr>
          <a:xfrm>
            <a:off x="581194" y="2926052"/>
            <a:ext cx="5393100" cy="3931948"/>
          </a:xfrm>
        </p:spPr>
        <p:txBody>
          <a:bodyPr>
            <a:normAutofit lnSpcReduction="10000"/>
          </a:bodyPr>
          <a:lstStyle/>
          <a:p>
            <a:pPr marL="0" indent="0">
              <a:buNone/>
            </a:pPr>
            <a:r>
              <a:rPr lang="en-US" altLang="ja-JP" dirty="0"/>
              <a:t>#include&lt;</a:t>
            </a:r>
            <a:r>
              <a:rPr lang="en-US" altLang="ja-JP" dirty="0" err="1"/>
              <a:t>stdio.h</a:t>
            </a:r>
            <a:r>
              <a:rPr lang="en-US" altLang="ja-JP" dirty="0"/>
              <a:t>&gt;</a:t>
            </a:r>
          </a:p>
          <a:p>
            <a:pPr marL="0" indent="0">
              <a:buNone/>
            </a:pPr>
            <a:endParaRPr lang="ja-JP" altLang="en-US" dirty="0"/>
          </a:p>
          <a:p>
            <a:pPr marL="0" indent="0">
              <a:buNone/>
            </a:pPr>
            <a:r>
              <a:rPr lang="en-US" altLang="ja-JP" dirty="0" err="1"/>
              <a:t>int</a:t>
            </a:r>
            <a:r>
              <a:rPr lang="en-US" altLang="ja-JP" dirty="0"/>
              <a:t> main(void){</a:t>
            </a:r>
          </a:p>
          <a:p>
            <a:pPr marL="0" indent="0">
              <a:buNone/>
            </a:pPr>
            <a:r>
              <a:rPr lang="en-US" altLang="ja-JP" dirty="0"/>
              <a:t>	</a:t>
            </a:r>
            <a:r>
              <a:rPr lang="en-US" altLang="ja-JP" dirty="0" err="1"/>
              <a:t>int</a:t>
            </a:r>
            <a:r>
              <a:rPr lang="en-US" altLang="ja-JP" dirty="0"/>
              <a:t> </a:t>
            </a:r>
            <a:r>
              <a:rPr lang="en-US" altLang="ja-JP" dirty="0" err="1"/>
              <a:t>i</a:t>
            </a:r>
            <a:r>
              <a:rPr lang="en-US" altLang="ja-JP" dirty="0"/>
              <a:t>;</a:t>
            </a:r>
          </a:p>
          <a:p>
            <a:pPr marL="0" indent="0">
              <a:buNone/>
            </a:pPr>
            <a:endParaRPr lang="ja-JP" altLang="en-US" dirty="0"/>
          </a:p>
          <a:p>
            <a:pPr marL="0" indent="0">
              <a:buNone/>
            </a:pPr>
            <a:r>
              <a:rPr lang="en-US" altLang="ja-JP" dirty="0"/>
              <a:t>	for(</a:t>
            </a:r>
            <a:r>
              <a:rPr lang="en-US" altLang="ja-JP" dirty="0" err="1"/>
              <a:t>i</a:t>
            </a:r>
            <a:r>
              <a:rPr lang="en-US" altLang="ja-JP" dirty="0"/>
              <a:t>=0; </a:t>
            </a:r>
            <a:r>
              <a:rPr lang="en-US" altLang="ja-JP" dirty="0" err="1"/>
              <a:t>i</a:t>
            </a:r>
            <a:r>
              <a:rPr lang="en-US" altLang="ja-JP" dirty="0"/>
              <a:t>&lt;20; </a:t>
            </a:r>
            <a:r>
              <a:rPr lang="en-US" altLang="ja-JP" dirty="0" err="1"/>
              <a:t>i</a:t>
            </a:r>
            <a:r>
              <a:rPr lang="en-US" altLang="ja-JP" dirty="0"/>
              <a:t>++){</a:t>
            </a:r>
          </a:p>
          <a:p>
            <a:pPr marL="0" indent="0">
              <a:buNone/>
            </a:pPr>
            <a:r>
              <a:rPr lang="en-US" altLang="ja-JP" dirty="0"/>
              <a:t>		</a:t>
            </a:r>
            <a:r>
              <a:rPr lang="en-US" altLang="ja-JP" dirty="0" err="1"/>
              <a:t>printf</a:t>
            </a:r>
            <a:r>
              <a:rPr lang="en-US" altLang="ja-JP" dirty="0"/>
              <a:t>("%d\n", </a:t>
            </a:r>
            <a:r>
              <a:rPr lang="en-US" altLang="ja-JP" dirty="0" err="1"/>
              <a:t>i</a:t>
            </a:r>
            <a:r>
              <a:rPr lang="en-US" altLang="ja-JP" dirty="0"/>
              <a:t>);</a:t>
            </a:r>
          </a:p>
          <a:p>
            <a:pPr marL="0" indent="0">
              <a:buNone/>
            </a:pPr>
            <a:r>
              <a:rPr lang="en-US" altLang="ja-JP" dirty="0"/>
              <a:t>	}</a:t>
            </a:r>
          </a:p>
          <a:p>
            <a:pPr marL="0" indent="0">
              <a:buNone/>
            </a:pPr>
            <a:r>
              <a:rPr lang="en-US" altLang="ja-JP" dirty="0"/>
              <a:t>	return 0;</a:t>
            </a:r>
          </a:p>
          <a:p>
            <a:pPr marL="0" indent="0">
              <a:buNone/>
            </a:pPr>
            <a:r>
              <a:rPr lang="en-US" altLang="ja-JP" dirty="0"/>
              <a:t>}</a:t>
            </a:r>
          </a:p>
          <a:p>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a:t>平易なソース</a:t>
            </a:r>
          </a:p>
        </p:txBody>
      </p:sp>
      <p:sp>
        <p:nvSpPr>
          <p:cNvPr id="6" name="コンテンツ プレースホルダー 5"/>
          <p:cNvSpPr>
            <a:spLocks noGrp="1"/>
          </p:cNvSpPr>
          <p:nvPr>
            <p:ph sz="quarter" idx="4"/>
          </p:nvPr>
        </p:nvSpPr>
        <p:spPr>
          <a:xfrm>
            <a:off x="6217709" y="2926052"/>
            <a:ext cx="5393100" cy="3931948"/>
          </a:xfrm>
        </p:spPr>
        <p:txBody>
          <a:bodyPr>
            <a:normAutofit fontScale="85000" lnSpcReduction="20000"/>
          </a:bodyPr>
          <a:lstStyle/>
          <a:p>
            <a:pPr marL="0" indent="0">
              <a:buNone/>
            </a:pPr>
            <a:r>
              <a:rPr kumimoji="1" lang="en-US" altLang="ja-JP" dirty="0"/>
              <a:t>#</a:t>
            </a:r>
            <a:r>
              <a:rPr kumimoji="1" lang="ja-JP" altLang="en-US" dirty="0"/>
              <a:t>必要な道具</a:t>
            </a:r>
            <a:r>
              <a:rPr kumimoji="1" lang="en-US" altLang="ja-JP" dirty="0"/>
              <a:t>&lt;</a:t>
            </a:r>
            <a:r>
              <a:rPr lang="ja-JP" altLang="en-US" dirty="0"/>
              <a:t>調度器具</a:t>
            </a:r>
            <a:r>
              <a:rPr kumimoji="1" lang="en-US" altLang="ja-JP" dirty="0"/>
              <a:t>&gt;</a:t>
            </a:r>
          </a:p>
          <a:p>
            <a:pPr marL="0" indent="0">
              <a:buNone/>
            </a:pPr>
            <a:endParaRPr lang="en-US" altLang="ja-JP" dirty="0"/>
          </a:p>
          <a:p>
            <a:pPr marL="0" indent="0">
              <a:buNone/>
            </a:pPr>
            <a:r>
              <a:rPr kumimoji="1" lang="ja-JP" altLang="en-US" dirty="0"/>
              <a:t>ソース　作り方</a:t>
            </a:r>
            <a:r>
              <a:rPr kumimoji="1" lang="en-US" altLang="ja-JP" dirty="0"/>
              <a:t>{</a:t>
            </a:r>
          </a:p>
          <a:p>
            <a:pPr marL="0" indent="0">
              <a:buNone/>
            </a:pPr>
            <a:r>
              <a:rPr lang="en-US" altLang="ja-JP" dirty="0"/>
              <a:t>	</a:t>
            </a:r>
            <a:r>
              <a:rPr lang="ja-JP" altLang="en-US" dirty="0"/>
              <a:t>調味料 酒</a:t>
            </a:r>
            <a:r>
              <a:rPr lang="en-US" altLang="ja-JP" dirty="0"/>
              <a:t>=</a:t>
            </a:r>
            <a:r>
              <a:rPr lang="ja-JP" altLang="en-US" dirty="0"/>
              <a:t>１</a:t>
            </a:r>
            <a:r>
              <a:rPr lang="en-US" altLang="ja-JP" dirty="0"/>
              <a:t>;</a:t>
            </a:r>
          </a:p>
          <a:p>
            <a:pPr marL="0" indent="0">
              <a:buNone/>
            </a:pPr>
            <a:r>
              <a:rPr kumimoji="1" lang="en-US" altLang="ja-JP" dirty="0"/>
              <a:t>	</a:t>
            </a:r>
            <a:r>
              <a:rPr kumimoji="1" lang="ja-JP" altLang="en-US" dirty="0"/>
              <a:t>調味料 みりん</a:t>
            </a:r>
            <a:r>
              <a:rPr kumimoji="1" lang="en-US" altLang="ja-JP" dirty="0"/>
              <a:t>=</a:t>
            </a:r>
            <a:r>
              <a:rPr kumimoji="1" lang="ja-JP" altLang="en-US" dirty="0"/>
              <a:t>２</a:t>
            </a:r>
            <a:r>
              <a:rPr kumimoji="1" lang="en-US" altLang="ja-JP" dirty="0"/>
              <a:t>;</a:t>
            </a:r>
          </a:p>
          <a:p>
            <a:pPr marL="0" indent="0">
              <a:buNone/>
            </a:pPr>
            <a:r>
              <a:rPr lang="en-US" altLang="ja-JP" dirty="0"/>
              <a:t>	</a:t>
            </a:r>
            <a:r>
              <a:rPr lang="ja-JP" altLang="en-US" dirty="0"/>
              <a:t>調味料 砂糖</a:t>
            </a:r>
            <a:r>
              <a:rPr lang="en-US" altLang="ja-JP" dirty="0"/>
              <a:t>=</a:t>
            </a:r>
            <a:r>
              <a:rPr lang="ja-JP" altLang="en-US" dirty="0"/>
              <a:t>３</a:t>
            </a:r>
            <a:r>
              <a:rPr lang="en-US" altLang="ja-JP" dirty="0"/>
              <a:t>;</a:t>
            </a:r>
          </a:p>
          <a:p>
            <a:pPr marL="0" indent="0">
              <a:buNone/>
            </a:pPr>
            <a:r>
              <a:rPr kumimoji="1" lang="en-US" altLang="ja-JP" dirty="0"/>
              <a:t>	</a:t>
            </a:r>
            <a:r>
              <a:rPr kumimoji="1" lang="ja-JP" altLang="en-US" dirty="0"/>
              <a:t>調味料 醤油</a:t>
            </a:r>
            <a:r>
              <a:rPr kumimoji="1" lang="en-US" altLang="ja-JP" dirty="0"/>
              <a:t>=</a:t>
            </a:r>
            <a:r>
              <a:rPr kumimoji="1" lang="ja-JP" altLang="en-US" dirty="0"/>
              <a:t>３</a:t>
            </a:r>
            <a:r>
              <a:rPr kumimoji="1" lang="en-US" altLang="ja-JP" dirty="0"/>
              <a:t>;</a:t>
            </a:r>
          </a:p>
          <a:p>
            <a:pPr marL="0" indent="0">
              <a:buNone/>
            </a:pPr>
            <a:r>
              <a:rPr lang="en-US" altLang="ja-JP" dirty="0"/>
              <a:t>	</a:t>
            </a:r>
            <a:r>
              <a:rPr lang="ja-JP" altLang="en-US" dirty="0"/>
              <a:t>ソース すき焼き風味のタレ</a:t>
            </a:r>
            <a:r>
              <a:rPr lang="en-US" altLang="ja-JP" dirty="0"/>
              <a:t>;</a:t>
            </a:r>
          </a:p>
          <a:p>
            <a:pPr marL="0" indent="0">
              <a:buNone/>
            </a:pPr>
            <a:endParaRPr kumimoji="1" lang="en-US" altLang="ja-JP" dirty="0"/>
          </a:p>
          <a:p>
            <a:pPr marL="0" indent="0">
              <a:buNone/>
            </a:pPr>
            <a:r>
              <a:rPr lang="en-US" altLang="ja-JP" dirty="0"/>
              <a:t>	</a:t>
            </a:r>
            <a:r>
              <a:rPr lang="ja-JP" altLang="en-US" dirty="0"/>
              <a:t>すき焼き風味のタレ </a:t>
            </a:r>
            <a:r>
              <a:rPr lang="en-US" altLang="ja-JP" dirty="0"/>
              <a:t>= </a:t>
            </a:r>
            <a:r>
              <a:rPr lang="ja-JP" altLang="en-US" dirty="0"/>
              <a:t>酒</a:t>
            </a:r>
            <a:r>
              <a:rPr lang="en-US" altLang="ja-JP" dirty="0"/>
              <a:t>+</a:t>
            </a:r>
            <a:r>
              <a:rPr lang="ja-JP" altLang="en-US" dirty="0"/>
              <a:t>みりん</a:t>
            </a:r>
            <a:r>
              <a:rPr lang="en-US" altLang="ja-JP" dirty="0"/>
              <a:t>+</a:t>
            </a:r>
            <a:r>
              <a:rPr lang="ja-JP" altLang="en-US" dirty="0"/>
              <a:t>砂糖</a:t>
            </a:r>
            <a:r>
              <a:rPr lang="en-US" altLang="ja-JP" dirty="0"/>
              <a:t>+</a:t>
            </a:r>
            <a:r>
              <a:rPr lang="ja-JP" altLang="en-US" dirty="0"/>
              <a:t>醤油</a:t>
            </a:r>
            <a:r>
              <a:rPr lang="en-US" altLang="ja-JP" dirty="0"/>
              <a:t>;</a:t>
            </a:r>
          </a:p>
          <a:p>
            <a:pPr marL="0" indent="0">
              <a:buNone/>
            </a:pPr>
            <a:r>
              <a:rPr lang="en-US" altLang="ja-JP" dirty="0"/>
              <a:t>	</a:t>
            </a:r>
            <a:r>
              <a:rPr lang="ja-JP" altLang="en-US" dirty="0"/>
              <a:t>ボウルで混ぜる</a:t>
            </a:r>
            <a:r>
              <a:rPr lang="en-US" altLang="ja-JP" dirty="0"/>
              <a:t>(</a:t>
            </a:r>
            <a:r>
              <a:rPr lang="ja-JP" altLang="en-US" dirty="0"/>
              <a:t>すき焼き風味のタレ</a:t>
            </a:r>
            <a:r>
              <a:rPr lang="en-US" altLang="ja-JP" dirty="0"/>
              <a:t>);</a:t>
            </a:r>
          </a:p>
          <a:p>
            <a:pPr marL="0" indent="0">
              <a:buNone/>
            </a:pPr>
            <a:r>
              <a:rPr kumimoji="1" lang="en-US" altLang="ja-JP" dirty="0"/>
              <a:t>	</a:t>
            </a:r>
            <a:r>
              <a:rPr lang="ja-JP" altLang="en-US" dirty="0"/>
              <a:t>完成 すき焼き風味のタレ</a:t>
            </a:r>
            <a:r>
              <a:rPr lang="en-US" altLang="ja-JP" dirty="0"/>
              <a:t>;</a:t>
            </a:r>
          </a:p>
          <a:p>
            <a:pPr marL="0" indent="0">
              <a:buNone/>
            </a:pPr>
            <a:r>
              <a:rPr kumimoji="1" lang="en-US" altLang="ja-JP" dirty="0"/>
              <a:t>}</a:t>
            </a:r>
            <a:endParaRPr kumimoji="1" lang="ja-JP" altLang="en-US" dirty="0"/>
          </a:p>
        </p:txBody>
      </p:sp>
    </p:spTree>
    <p:extLst>
      <p:ext uri="{BB962C8B-B14F-4D97-AF65-F5344CB8AC3E}">
        <p14:creationId xmlns:p14="http://schemas.microsoft.com/office/powerpoint/2010/main" val="13279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変数とは</a:t>
            </a:r>
          </a:p>
        </p:txBody>
      </p:sp>
      <p:sp>
        <p:nvSpPr>
          <p:cNvPr id="5" name="コンテンツ プレースホルダー 2"/>
          <p:cNvSpPr txBox="1">
            <a:spLocks/>
          </p:cNvSpPr>
          <p:nvPr/>
        </p:nvSpPr>
        <p:spPr>
          <a:xfrm>
            <a:off x="2539135" y="5590902"/>
            <a:ext cx="3263642" cy="12670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en-US" altLang="ja-JP" dirty="0" err="1"/>
              <a:t>int</a:t>
            </a:r>
            <a:r>
              <a:rPr lang="en-US" altLang="ja-JP" dirty="0"/>
              <a:t> </a:t>
            </a:r>
            <a:r>
              <a:rPr lang="en-US" altLang="ja-JP" dirty="0" err="1"/>
              <a:t>num</a:t>
            </a:r>
            <a:r>
              <a:rPr lang="en-US" altLang="ja-JP" dirty="0"/>
              <a:t>=1;</a:t>
            </a:r>
          </a:p>
          <a:p>
            <a:pPr marL="0" indent="0">
              <a:buNone/>
            </a:pPr>
            <a:r>
              <a:rPr lang="en-US" altLang="ja-JP" dirty="0" err="1">
                <a:solidFill>
                  <a:srgbClr val="FF0000"/>
                </a:solidFill>
              </a:rPr>
              <a:t>num</a:t>
            </a:r>
            <a:r>
              <a:rPr lang="en-US" altLang="ja-JP" dirty="0">
                <a:solidFill>
                  <a:srgbClr val="FF0000"/>
                </a:solidFill>
              </a:rPr>
              <a:t>=10;</a:t>
            </a:r>
            <a:r>
              <a:rPr lang="ja-JP" altLang="en-US" dirty="0">
                <a:solidFill>
                  <a:srgbClr val="FF0000"/>
                </a:solidFill>
              </a:rPr>
              <a:t> </a:t>
            </a:r>
            <a:r>
              <a:rPr lang="en-US" altLang="ja-JP" dirty="0">
                <a:solidFill>
                  <a:srgbClr val="FF0000"/>
                </a:solidFill>
              </a:rPr>
              <a:t>//</a:t>
            </a:r>
            <a:r>
              <a:rPr lang="ja-JP" altLang="en-US" dirty="0">
                <a:solidFill>
                  <a:srgbClr val="FF0000"/>
                </a:solidFill>
              </a:rPr>
              <a:t>これはできる</a:t>
            </a:r>
            <a:endParaRPr lang="en-US" altLang="ja-JP" dirty="0">
              <a:solidFill>
                <a:srgbClr val="FF0000"/>
              </a:solidFill>
            </a:endParaRPr>
          </a:p>
        </p:txBody>
      </p:sp>
      <p:sp>
        <p:nvSpPr>
          <p:cNvPr id="7" name="テキスト プレースホルダー 2"/>
          <p:cNvSpPr txBox="1">
            <a:spLocks/>
          </p:cNvSpPr>
          <p:nvPr/>
        </p:nvSpPr>
        <p:spPr>
          <a:xfrm>
            <a:off x="2884630" y="5270740"/>
            <a:ext cx="1960484"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2000" dirty="0">
                <a:solidFill>
                  <a:schemeClr val="accent2"/>
                </a:solidFill>
              </a:rPr>
              <a:t>変数</a:t>
            </a:r>
          </a:p>
        </p:txBody>
      </p:sp>
      <p:sp>
        <p:nvSpPr>
          <p:cNvPr id="8" name="コンテンツ プレースホルダー 2"/>
          <p:cNvSpPr txBox="1">
            <a:spLocks/>
          </p:cNvSpPr>
          <p:nvPr/>
        </p:nvSpPr>
        <p:spPr>
          <a:xfrm>
            <a:off x="6102925" y="5590902"/>
            <a:ext cx="3982523" cy="12670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en-US" altLang="ja-JP" dirty="0"/>
              <a:t>#define A 1</a:t>
            </a:r>
          </a:p>
          <a:p>
            <a:pPr marL="0" indent="0">
              <a:buNone/>
            </a:pPr>
            <a:r>
              <a:rPr lang="en-US" altLang="ja-JP" dirty="0">
                <a:solidFill>
                  <a:srgbClr val="FF0000"/>
                </a:solidFill>
              </a:rPr>
              <a:t>A=10; //</a:t>
            </a:r>
            <a:r>
              <a:rPr lang="ja-JP" altLang="en-US" dirty="0">
                <a:solidFill>
                  <a:srgbClr val="FF0000"/>
                </a:solidFill>
              </a:rPr>
              <a:t>これはできない</a:t>
            </a:r>
            <a:endParaRPr lang="en-US" altLang="ja-JP" dirty="0">
              <a:solidFill>
                <a:srgbClr val="FF0000"/>
              </a:solidFill>
            </a:endParaRPr>
          </a:p>
        </p:txBody>
      </p:sp>
      <p:sp>
        <p:nvSpPr>
          <p:cNvPr id="9" name="テキスト プレースホルダー 2"/>
          <p:cNvSpPr txBox="1">
            <a:spLocks/>
          </p:cNvSpPr>
          <p:nvPr/>
        </p:nvSpPr>
        <p:spPr>
          <a:xfrm>
            <a:off x="6357915" y="5270739"/>
            <a:ext cx="1960484"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None/>
            </a:pPr>
            <a:r>
              <a:rPr lang="ja-JP" altLang="en-US" sz="2000" dirty="0">
                <a:solidFill>
                  <a:schemeClr val="accent2"/>
                </a:solidFill>
              </a:rPr>
              <a:t>定数</a:t>
            </a:r>
          </a:p>
        </p:txBody>
      </p:sp>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581191" y="2294626"/>
                <a:ext cx="11029615" cy="29761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𝑓</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𝑥</m:t>
                        </m:r>
                      </m:e>
                    </m:d>
                    <m:r>
                      <a:rPr lang="en-US" altLang="ja-JP" i="1" smtClean="0">
                        <a:latin typeface="Cambria Math" panose="02040503050406030204" pitchFamily="18" charset="0"/>
                      </a:rPr>
                      <m:t>=</m:t>
                    </m:r>
                    <m:r>
                      <a:rPr lang="en-US" altLang="ja-JP" i="1" smtClean="0">
                        <a:latin typeface="Cambria Math" panose="02040503050406030204" pitchFamily="18" charset="0"/>
                      </a:rPr>
                      <m:t>𝐴</m:t>
                    </m:r>
                    <m:sSup>
                      <m:sSupPr>
                        <m:ctrlPr>
                          <a:rPr lang="en-US" altLang="ja-JP" i="1" smtClean="0">
                            <a:latin typeface="Cambria Math" panose="02040503050406030204" pitchFamily="18" charset="0"/>
                          </a:rPr>
                        </m:ctrlPr>
                      </m:sSupPr>
                      <m:e>
                        <m:r>
                          <a:rPr lang="en-US" altLang="ja-JP" i="1" smtClean="0">
                            <a:latin typeface="Cambria Math" panose="02040503050406030204" pitchFamily="18" charset="0"/>
                          </a:rPr>
                          <m:t>𝑥</m:t>
                        </m:r>
                      </m:e>
                      <m:sup>
                        <m:r>
                          <a:rPr lang="en-US" altLang="ja-JP" i="1" smtClean="0">
                            <a:latin typeface="Cambria Math" panose="02040503050406030204" pitchFamily="18" charset="0"/>
                          </a:rPr>
                          <m:t>𝑛</m:t>
                        </m:r>
                      </m:sup>
                    </m:sSup>
                    <m:r>
                      <a:rPr lang="en-US" altLang="ja-JP" i="1" smtClean="0">
                        <a:latin typeface="Cambria Math" panose="02040503050406030204" pitchFamily="18" charset="0"/>
                      </a:rPr>
                      <m:t>+</m:t>
                    </m:r>
                    <m:r>
                      <a:rPr lang="en-US" altLang="ja-JP" i="1" smtClean="0">
                        <a:latin typeface="Cambria Math" panose="02040503050406030204" pitchFamily="18" charset="0"/>
                      </a:rPr>
                      <m:t>𝐶</m:t>
                    </m:r>
                  </m:oMath>
                </a14:m>
                <a:endParaRPr lang="en-US" altLang="ja-JP" dirty="0"/>
              </a:p>
              <a:p>
                <a:r>
                  <a:rPr lang="ja-JP" altLang="en-US" dirty="0"/>
                  <a:t>この関数における</a:t>
                </a:r>
                <a14:m>
                  <m:oMath xmlns:m="http://schemas.openxmlformats.org/officeDocument/2006/math">
                    <m:r>
                      <a:rPr lang="en-US" altLang="ja-JP" smtClean="0">
                        <a:latin typeface="Cambria Math" panose="02040503050406030204" pitchFamily="18" charset="0"/>
                      </a:rPr>
                      <m:t> </m:t>
                    </m:r>
                    <m:r>
                      <a:rPr lang="en-US" altLang="ja-JP" i="1" smtClean="0">
                        <a:latin typeface="Cambria Math" panose="02040503050406030204" pitchFamily="18" charset="0"/>
                      </a:rPr>
                      <m:t>𝑥</m:t>
                    </m:r>
                    <m:r>
                      <a:rPr lang="en-US" altLang="ja-JP" i="1" smtClean="0">
                        <a:latin typeface="Cambria Math" panose="02040503050406030204" pitchFamily="18" charset="0"/>
                      </a:rPr>
                      <m:t> </m:t>
                    </m:r>
                  </m:oMath>
                </a14:m>
                <a:r>
                  <a:rPr lang="ja-JP" altLang="en-US" dirty="0"/>
                  <a:t>が「変数」である。</a:t>
                </a:r>
                <a:endParaRPr lang="en-US" altLang="ja-JP" dirty="0"/>
              </a:p>
              <a:p>
                <a:r>
                  <a:rPr lang="ja-JP" altLang="en-US" dirty="0"/>
                  <a:t>大文字は「定数」、つまり「決められた数」である。</a:t>
                </a:r>
                <a:endParaRPr lang="en-US" altLang="ja-JP" dirty="0"/>
              </a:p>
              <a:p>
                <a:r>
                  <a:rPr lang="ja-JP" altLang="en-US" dirty="0"/>
                  <a:t>プログラミングにおける変数とは、</a:t>
                </a:r>
                <a:r>
                  <a:rPr lang="ja-JP" altLang="en-US" dirty="0">
                    <a:solidFill>
                      <a:srgbClr val="FF0000"/>
                    </a:solidFill>
                  </a:rPr>
                  <a:t>「実行中に値が変動</a:t>
                </a:r>
                <a:r>
                  <a:rPr lang="en-US" altLang="ja-JP" dirty="0">
                    <a:solidFill>
                      <a:srgbClr val="FF0000"/>
                    </a:solidFill>
                  </a:rPr>
                  <a:t>/</a:t>
                </a:r>
                <a:r>
                  <a:rPr lang="ja-JP" altLang="en-US" dirty="0">
                    <a:solidFill>
                      <a:srgbClr val="FF0000"/>
                    </a:solidFill>
                  </a:rPr>
                  <a:t>決定される要素」</a:t>
                </a:r>
                <a:r>
                  <a:rPr lang="ja-JP" altLang="en-US" dirty="0"/>
                  <a:t>を指し示す。</a:t>
                </a:r>
                <a:endParaRPr lang="en-US" altLang="ja-JP" dirty="0"/>
              </a:p>
              <a:p>
                <a:pPr lvl="1"/>
                <a:r>
                  <a:rPr lang="ja-JP" altLang="en-US" dirty="0"/>
                  <a:t>つまり、プログラムの実行中に作られる</a:t>
                </a:r>
                <a:r>
                  <a:rPr lang="ja-JP" altLang="en-US" dirty="0">
                    <a:solidFill>
                      <a:srgbClr val="FF0000"/>
                    </a:solidFill>
                  </a:rPr>
                  <a:t>変更可能なデータ</a:t>
                </a:r>
                <a:r>
                  <a:rPr lang="en-US" altLang="ja-JP" dirty="0">
                    <a:solidFill>
                      <a:srgbClr val="FF0000"/>
                    </a:solidFill>
                  </a:rPr>
                  <a:t>(</a:t>
                </a:r>
                <a:r>
                  <a:rPr lang="ja-JP" altLang="en-US" dirty="0">
                    <a:solidFill>
                      <a:srgbClr val="FF0000"/>
                    </a:solidFill>
                  </a:rPr>
                  <a:t>値</a:t>
                </a:r>
                <a:r>
                  <a:rPr lang="en-US" altLang="ja-JP" dirty="0">
                    <a:solidFill>
                      <a:srgbClr val="FF0000"/>
                    </a:solidFill>
                  </a:rPr>
                  <a:t>)</a:t>
                </a:r>
                <a:r>
                  <a:rPr lang="ja-JP" altLang="en-US" dirty="0"/>
                  <a:t>のことを変数という。</a:t>
                </a:r>
                <a:endParaRPr lang="en-US" altLang="ja-JP" dirty="0"/>
              </a:p>
              <a:p>
                <a:r>
                  <a:rPr lang="ja-JP" altLang="en-US" dirty="0"/>
                  <a:t>一方、定数は</a:t>
                </a:r>
                <a:r>
                  <a:rPr lang="ja-JP" altLang="en-US" dirty="0">
                    <a:solidFill>
                      <a:srgbClr val="FF0000"/>
                    </a:solidFill>
                  </a:rPr>
                  <a:t>「ソースコードを書いている時点で既に値が決まっている要素」</a:t>
                </a:r>
                <a:r>
                  <a:rPr lang="ja-JP" altLang="en-US" dirty="0"/>
                  <a:t>のことである。</a:t>
                </a:r>
                <a:endParaRPr lang="en-US" altLang="ja-JP" dirty="0"/>
              </a:p>
              <a:p>
                <a:pPr lvl="1"/>
                <a:r>
                  <a:rPr lang="ja-JP" altLang="en-US" dirty="0"/>
                  <a:t>つまり、プログラムの実行前から作られている</a:t>
                </a:r>
                <a:r>
                  <a:rPr lang="ja-JP" altLang="en-US" dirty="0">
                    <a:solidFill>
                      <a:srgbClr val="FF0000"/>
                    </a:solidFill>
                  </a:rPr>
                  <a:t>変更不可能なデータ</a:t>
                </a:r>
                <a:r>
                  <a:rPr lang="en-US" altLang="ja-JP" dirty="0">
                    <a:solidFill>
                      <a:srgbClr val="FF0000"/>
                    </a:solidFill>
                  </a:rPr>
                  <a:t>(</a:t>
                </a:r>
                <a:r>
                  <a:rPr lang="ja-JP" altLang="en-US" dirty="0">
                    <a:solidFill>
                      <a:srgbClr val="FF0000"/>
                    </a:solidFill>
                  </a:rPr>
                  <a:t>値</a:t>
                </a:r>
                <a:r>
                  <a:rPr lang="en-US" altLang="ja-JP" dirty="0">
                    <a:solidFill>
                      <a:srgbClr val="FF0000"/>
                    </a:solidFill>
                  </a:rPr>
                  <a:t>)</a:t>
                </a:r>
                <a:r>
                  <a:rPr lang="ja-JP" altLang="en-US" dirty="0"/>
                  <a:t>のことを定数という。</a:t>
                </a:r>
                <a:endParaRPr lang="en-US" altLang="ja-JP"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581191" y="2294626"/>
                <a:ext cx="11029615" cy="2976114"/>
              </a:xfrm>
              <a:prstGeom prst="rect">
                <a:avLst/>
              </a:prstGeom>
              <a:blipFill rotWithShape="0">
                <a:blip r:embed="rId2"/>
                <a:stretch>
                  <a:fillRect l="-2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87499754"/>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1_配当">
  <a:themeElements>
    <a:clrScheme name="配当">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2_配当">
  <a:themeElements>
    <a:clrScheme name="配当">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4.xml><?xml version="1.0" encoding="utf-8"?>
<a:theme xmlns:a="http://schemas.openxmlformats.org/drawingml/2006/main" name="3_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TM03457464[[fn=配当]]</Template>
  <TotalTime>41516</TotalTime>
  <Words>4916</Words>
  <Application>Microsoft Office PowerPoint</Application>
  <PresentationFormat>ワイド画面</PresentationFormat>
  <Paragraphs>998</Paragraphs>
  <Slides>56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56</vt:i4>
      </vt:variant>
    </vt:vector>
  </HeadingPairs>
  <TitlesOfParts>
    <vt:vector size="64" baseType="lpstr">
      <vt:lpstr>HGｺﾞｼｯｸE</vt:lpstr>
      <vt:lpstr>Cambria Math</vt:lpstr>
      <vt:lpstr>Gill Sans MT</vt:lpstr>
      <vt:lpstr>Wingdings 2</vt:lpstr>
      <vt:lpstr>配当</vt:lpstr>
      <vt:lpstr>1_配当</vt:lpstr>
      <vt:lpstr>2_配当</vt:lpstr>
      <vt:lpstr>3_配当</vt:lpstr>
      <vt:lpstr>C言語基礎講習会用資料　そのいち</vt:lpstr>
      <vt:lpstr>前書き</vt:lpstr>
      <vt:lpstr>なんやねんこのイオ○みたいなデザイン</vt:lpstr>
      <vt:lpstr>おとこわり</vt:lpstr>
      <vt:lpstr>目次</vt:lpstr>
      <vt:lpstr>第一章 プログラミングに必要な前提知識 </vt:lpstr>
      <vt:lpstr>ソースコードとは</vt:lpstr>
      <vt:lpstr>ソースとは</vt:lpstr>
      <vt:lpstr>変数とは</vt:lpstr>
      <vt:lpstr>型とは</vt:lpstr>
      <vt:lpstr>整数型</vt:lpstr>
      <vt:lpstr>実数型</vt:lpstr>
      <vt:lpstr>文字型</vt:lpstr>
      <vt:lpstr>文字列型</vt:lpstr>
      <vt:lpstr>型についてまとめると</vt:lpstr>
      <vt:lpstr>関数(Function)とは</vt:lpstr>
      <vt:lpstr>関数の一例(a と b の平均)</vt:lpstr>
      <vt:lpstr>関数の一例(a と b と C の平均)</vt:lpstr>
      <vt:lpstr>第二章 C言語プログラミング  -これさえあればプログラミングはできないことはないこともない！ -</vt:lpstr>
      <vt:lpstr>目次(第二章)</vt:lpstr>
      <vt:lpstr>始めに諸々</vt:lpstr>
      <vt:lpstr>第一話『ハロワは楽しい!!』</vt:lpstr>
      <vt:lpstr>第二話『もしかして、魔法使い!?』</vt:lpstr>
      <vt:lpstr>第三話『私は魔法使い!!』</vt:lpstr>
      <vt:lpstr>第四話『ふたりでなら…』</vt:lpstr>
      <vt:lpstr>第五話『七転ころんでも、八回起きれば大丈夫!! 』 </vt:lpstr>
      <vt:lpstr>第六話『メクルメク輪廻』</vt:lpstr>
      <vt:lpstr>第七話『真と嘘』</vt:lpstr>
      <vt:lpstr>第八話『魔法の呪文のその意味は』</vt:lpstr>
      <vt:lpstr>第九話『言いたいことと、受け入れたいもの。』</vt:lpstr>
      <vt:lpstr>第十話『本当は、知ってるんだ、あたし…』</vt:lpstr>
      <vt:lpstr>第十話『本当は、知ってるんだ、あたし…』</vt:lpstr>
      <vt:lpstr>第十話『本当は、知ってるんだ、あたし…』</vt:lpstr>
      <vt:lpstr>第十話『本当は、知ってるんだ、あたし…』</vt:lpstr>
      <vt:lpstr>第十話『本当は、知ってるんだ、あたし…』</vt:lpstr>
      <vt:lpstr>第十話『本当は、知ってるんだ、あたし…』</vt:lpstr>
      <vt:lpstr>第十一話『あなたって、最低…』</vt:lpstr>
      <vt:lpstr>第十二話『総集編：寺地大先輩（今は老害）のQAコーナー』 </vt:lpstr>
      <vt:lpstr>第二章　おしまいケルヒャー </vt:lpstr>
      <vt:lpstr>第三章 C言語プログラミング   –人間の人間による人間のための可読性上のプログラミングスキル-</vt:lpstr>
      <vt:lpstr>目次(第三章)</vt:lpstr>
      <vt:lpstr>第十三話『れっつくっきんぐ！』</vt:lpstr>
      <vt:lpstr>第十四話『料理のための下準備』</vt:lpstr>
      <vt:lpstr>第十五話『下準備に必要な材料』</vt:lpstr>
      <vt:lpstr>第十六話『材料を要求する下準備』</vt:lpstr>
      <vt:lpstr>第十七話『下準備に下準備したものを使う』</vt:lpstr>
      <vt:lpstr>第十八話『れっとあすくっきんぐ！』</vt:lpstr>
      <vt:lpstr>第十九話『既に下準備されているものを使う』</vt:lpstr>
      <vt:lpstr>第二十話『一人の可能性は一つじゃない・前篇』</vt:lpstr>
      <vt:lpstr>第二十話『一人の可能性は一つじゃない・後篇』</vt:lpstr>
      <vt:lpstr>第二十一話『四次元ポケット』</vt:lpstr>
      <vt:lpstr>第二十一話『四次元ポケット』</vt:lpstr>
      <vt:lpstr>第二十二話『料理のワンポイント』</vt:lpstr>
      <vt:lpstr>第二十三話『ワンポイントポケット』</vt:lpstr>
      <vt:lpstr>第二十四話『ぺんぱいなっぽーあっぽーぺんぽいんと』</vt:lpstr>
      <vt:lpstr>きほん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C言語基礎講習会用資料　そのいち</dc:title>
  <dc:creator>寺地 海渡</dc:creator>
  <cp:lastModifiedBy>寺地海渡</cp:lastModifiedBy>
  <cp:revision>258</cp:revision>
  <dcterms:created xsi:type="dcterms:W3CDTF">2016-04-30T20:17:57Z</dcterms:created>
  <dcterms:modified xsi:type="dcterms:W3CDTF">2020-05-25T18:36:03Z</dcterms:modified>
</cp:coreProperties>
</file>