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8" r:id="rId4"/>
    <p:sldId id="259" r:id="rId5"/>
    <p:sldId id="273" r:id="rId6"/>
    <p:sldId id="261" r:id="rId7"/>
    <p:sldId id="263" r:id="rId8"/>
    <p:sldId id="281" r:id="rId9"/>
    <p:sldId id="264" r:id="rId10"/>
    <p:sldId id="265" r:id="rId11"/>
    <p:sldId id="267" r:id="rId12"/>
    <p:sldId id="266" r:id="rId13"/>
    <p:sldId id="262" r:id="rId14"/>
    <p:sldId id="270" r:id="rId15"/>
    <p:sldId id="272" r:id="rId16"/>
    <p:sldId id="275" r:id="rId17"/>
    <p:sldId id="274" r:id="rId18"/>
    <p:sldId id="276" r:id="rId19"/>
    <p:sldId id="278" r:id="rId20"/>
    <p:sldId id="279" r:id="rId21"/>
    <p:sldId id="277" r:id="rId22"/>
    <p:sldId id="282" r:id="rId23"/>
    <p:sldId id="283" r:id="rId24"/>
    <p:sldId id="285" r:id="rId25"/>
    <p:sldId id="286" r:id="rId26"/>
    <p:sldId id="291" r:id="rId2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52" autoAdjust="0"/>
  </p:normalViewPr>
  <p:slideViewPr>
    <p:cSldViewPr>
      <p:cViewPr varScale="1">
        <p:scale>
          <a:sx n="71" d="100"/>
          <a:sy n="71" d="100"/>
        </p:scale>
        <p:origin x="109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C5FDD-74FD-498D-9425-AC4F89ABFEE9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103565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25DEF-8357-4677-B0B2-B296907A93F6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155953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93C39-F1CC-4634-A5AB-1C3388F01447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201741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3807A-32EC-4EDD-9722-431CE5B0C02A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409457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801F9-D970-41F0-94A8-184FBAA8F8DA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424525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2B3E5-ED76-424B-BE73-033999F02D2F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238200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33F17-3D2E-4E26-B694-7C23C0F3A11B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428566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81860-DDDB-4162-AF4B-910664273F33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17509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800BF6-3D5C-4ABC-8259-A910A9B76E53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167673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9AC0B-4733-4EEC-B34F-D9C18FABE869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119735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1CBEC4-6AA0-4630-9B58-FDCE8FD46142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233293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id-ID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id-ID" smtClean="0"/>
              <a:t>Haga clic para modificar el estilo de texto del patrón</a:t>
            </a:r>
          </a:p>
          <a:p>
            <a:pPr lvl="1"/>
            <a:r>
              <a:rPr lang="es-ES" altLang="id-ID" smtClean="0"/>
              <a:t>Segundo nivel</a:t>
            </a:r>
          </a:p>
          <a:p>
            <a:pPr lvl="2"/>
            <a:r>
              <a:rPr lang="es-ES" altLang="id-ID" smtClean="0"/>
              <a:t>Tercer nivel</a:t>
            </a:r>
          </a:p>
          <a:p>
            <a:pPr lvl="3"/>
            <a:r>
              <a:rPr lang="es-ES" altLang="id-ID" smtClean="0"/>
              <a:t>Cuarto nivel</a:t>
            </a:r>
          </a:p>
          <a:p>
            <a:pPr lvl="4"/>
            <a:r>
              <a:rPr lang="es-ES" altLang="id-ID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id-ID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id-ID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BB44F88-D264-41EC-A04D-F62FD4FBB207}" type="slidenum">
              <a:rPr lang="es-ES" altLang="id-ID"/>
              <a:pPr/>
              <a:t>‹#›</a:t>
            </a:fld>
            <a:endParaRPr lang="es-ES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4852"/>
          <a:stretch/>
        </p:blipFill>
        <p:spPr>
          <a:xfrm>
            <a:off x="1524000" y="1219200"/>
            <a:ext cx="5965070" cy="388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5486400"/>
            <a:ext cx="969434" cy="969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486400"/>
            <a:ext cx="923070" cy="969434"/>
          </a:xfrm>
          <a:prstGeom prst="rect">
            <a:avLst/>
          </a:prstGeom>
        </p:spPr>
      </p:pic>
      <p:pic>
        <p:nvPicPr>
          <p:cNvPr id="8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07579"/>
            <a:ext cx="3635374" cy="72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920203" y="5057249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id-ID" b="1" dirty="0" smtClean="0"/>
              <a:t>14,15,21,22 November 2015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48977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Basic Syntax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r>
              <a:rPr lang="en-US" altLang="id-ID" sz="2800" dirty="0" smtClean="0"/>
              <a:t>Dictionary</a:t>
            </a:r>
          </a:p>
          <a:p>
            <a:pPr lvl="1"/>
            <a:r>
              <a:rPr lang="id-ID" sz="2400" dirty="0" smtClean="0"/>
              <a:t>Hash</a:t>
            </a:r>
            <a:r>
              <a:rPr lang="en-US" sz="2400" dirty="0" smtClean="0"/>
              <a:t> </a:t>
            </a:r>
            <a:r>
              <a:rPr lang="id-ID" sz="2400" dirty="0" smtClean="0"/>
              <a:t>table type</a:t>
            </a:r>
            <a:endParaRPr lang="en-US" sz="2400" dirty="0" smtClean="0"/>
          </a:p>
          <a:p>
            <a:pPr lvl="1"/>
            <a:r>
              <a:rPr lang="en-US" sz="2400" dirty="0" smtClean="0"/>
              <a:t>Consist of key and value</a:t>
            </a:r>
          </a:p>
          <a:p>
            <a:pPr lvl="1"/>
            <a:r>
              <a:rPr lang="en-US" altLang="id-ID" sz="2400" dirty="0"/>
              <a:t>enclosed with </a:t>
            </a:r>
            <a:r>
              <a:rPr lang="en-US" altLang="id-ID" sz="2400" dirty="0" smtClean="0"/>
              <a:t>{ key : value, … : … , … : … }</a:t>
            </a:r>
          </a:p>
          <a:p>
            <a:pPr lvl="1"/>
            <a:r>
              <a:rPr lang="en-US" altLang="id-ID" sz="2400" dirty="0" smtClean="0"/>
              <a:t>Set value using [ key ] = value</a:t>
            </a:r>
          </a:p>
          <a:p>
            <a:pPr lvl="1"/>
            <a:r>
              <a:rPr lang="en-US" altLang="id-ID" sz="2400" dirty="0" smtClean="0"/>
              <a:t>Print all keys using print </a:t>
            </a:r>
            <a:r>
              <a:rPr lang="en-US" altLang="id-ID" sz="2400" dirty="0" err="1" smtClean="0"/>
              <a:t>dict.keys</a:t>
            </a:r>
            <a:r>
              <a:rPr lang="en-US" altLang="id-ID" sz="2400" dirty="0" smtClean="0"/>
              <a:t>()</a:t>
            </a:r>
          </a:p>
          <a:p>
            <a:pPr lvl="1"/>
            <a:r>
              <a:rPr lang="en-US" altLang="id-ID" sz="2400" dirty="0" smtClean="0"/>
              <a:t>Print all values using print </a:t>
            </a:r>
            <a:r>
              <a:rPr lang="en-US" altLang="id-ID" sz="2400" dirty="0" err="1" smtClean="0"/>
              <a:t>dict.values</a:t>
            </a:r>
            <a:r>
              <a:rPr lang="en-US" altLang="id-ID" sz="2400" dirty="0" smtClean="0"/>
              <a:t>()</a:t>
            </a:r>
            <a:endParaRPr lang="en-US" altLang="id-ID" sz="2400" dirty="0"/>
          </a:p>
          <a:p>
            <a:pPr lvl="1"/>
            <a:endParaRPr lang="en-US" altLang="id-ID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4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Basic Syntax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r>
              <a:rPr lang="en-US" altLang="id-ID" sz="2800" dirty="0" smtClean="0"/>
              <a:t>List, Tuple, and </a:t>
            </a:r>
            <a:r>
              <a:rPr lang="en-US" altLang="id-ID" sz="2800" dirty="0"/>
              <a:t>Dictionary Built-in </a:t>
            </a:r>
            <a:r>
              <a:rPr lang="en-US" altLang="id-ID" sz="2800" dirty="0" smtClean="0"/>
              <a:t>Functions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492810"/>
              </p:ext>
            </p:extLst>
          </p:nvPr>
        </p:nvGraphicFramePr>
        <p:xfrm>
          <a:off x="685800" y="2594769"/>
          <a:ext cx="2348036" cy="2434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6187"/>
                <a:gridCol w="1101849"/>
              </a:tblGrid>
              <a:tr h="3477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function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Avlb</a:t>
                      </a:r>
                      <a:r>
                        <a:rPr lang="en-US" sz="1400" dirty="0" smtClean="0"/>
                        <a:t>.</a:t>
                      </a:r>
                      <a:endParaRPr lang="id-ID" sz="1400" dirty="0"/>
                    </a:p>
                  </a:txBody>
                  <a:tcPr/>
                </a:tc>
              </a:tr>
              <a:tr h="347776">
                <a:tc>
                  <a:txBody>
                    <a:bodyPr/>
                    <a:lstStyle/>
                    <a:p>
                      <a:pPr marL="109538" indent="0" algn="l" defTabSz="914400" rtl="0" eaLnBrk="1" fontAlgn="b" latinLnBrk="0" hangingPunct="1"/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x , y )</a:t>
                      </a:r>
                      <a:endParaRPr lang="id-ID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all</a:t>
                      </a:r>
                      <a:endParaRPr lang="id-ID" sz="1400" dirty="0"/>
                    </a:p>
                  </a:txBody>
                  <a:tcPr/>
                </a:tc>
              </a:tr>
              <a:tr h="347776">
                <a:tc>
                  <a:txBody>
                    <a:bodyPr/>
                    <a:lstStyle/>
                    <a:p>
                      <a:pPr marL="109538" indent="0" algn="l" defTabSz="914400" rtl="0" eaLnBrk="1" fontAlgn="b" latinLnBrk="0" hangingPunct="1"/>
                      <a:r>
                        <a:rPr lang="en-US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x )</a:t>
                      </a:r>
                      <a:endParaRPr lang="id-ID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all</a:t>
                      </a:r>
                      <a:endParaRPr lang="id-ID" sz="1400" dirty="0"/>
                    </a:p>
                  </a:txBody>
                  <a:tcPr/>
                </a:tc>
              </a:tr>
              <a:tr h="347776">
                <a:tc>
                  <a:txBody>
                    <a:bodyPr/>
                    <a:lstStyle/>
                    <a:p>
                      <a:pPr marL="109538" indent="0" algn="l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max( x )</a:t>
                      </a:r>
                      <a:endParaRPr lang="id-ID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List,</a:t>
                      </a:r>
                      <a:r>
                        <a:rPr lang="en-US" sz="1400" baseline="0" dirty="0" smtClean="0"/>
                        <a:t> Tuple</a:t>
                      </a:r>
                      <a:endParaRPr lang="id-ID" sz="1400" dirty="0"/>
                    </a:p>
                  </a:txBody>
                  <a:tcPr/>
                </a:tc>
              </a:tr>
              <a:tr h="347776">
                <a:tc>
                  <a:txBody>
                    <a:bodyPr/>
                    <a:lstStyle/>
                    <a:p>
                      <a:pPr marL="109538" indent="0" algn="l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 x )</a:t>
                      </a:r>
                      <a:endParaRPr lang="id-ID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List,</a:t>
                      </a:r>
                      <a:r>
                        <a:rPr lang="en-US" sz="1400" baseline="0" dirty="0" smtClean="0"/>
                        <a:t> Tuple</a:t>
                      </a:r>
                      <a:endParaRPr lang="id-ID" sz="1400" dirty="0"/>
                    </a:p>
                  </a:txBody>
                  <a:tcPr/>
                </a:tc>
              </a:tr>
              <a:tr h="347776">
                <a:tc>
                  <a:txBody>
                    <a:bodyPr/>
                    <a:lstStyle/>
                    <a:p>
                      <a:pPr marL="109538" indent="0" algn="l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list( t )</a:t>
                      </a:r>
                      <a:endParaRPr lang="id-ID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List</a:t>
                      </a:r>
                      <a:endParaRPr lang="id-ID" sz="1400" dirty="0"/>
                    </a:p>
                  </a:txBody>
                  <a:tcPr/>
                </a:tc>
              </a:tr>
              <a:tr h="347776">
                <a:tc>
                  <a:txBody>
                    <a:bodyPr/>
                    <a:lstStyle/>
                    <a:p>
                      <a:pPr marL="109538" indent="0" algn="l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tuple( l )</a:t>
                      </a:r>
                      <a:endParaRPr lang="id-ID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Tuple </a:t>
                      </a:r>
                      <a:endParaRPr lang="id-ID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284816"/>
              </p:ext>
            </p:extLst>
          </p:nvPr>
        </p:nvGraphicFramePr>
        <p:xfrm>
          <a:off x="3157346" y="2602239"/>
          <a:ext cx="2426862" cy="31579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0233"/>
                <a:gridCol w="576629"/>
              </a:tblGrid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function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Avlb</a:t>
                      </a:r>
                      <a:endParaRPr lang="id-ID" sz="1400" dirty="0" smtClean="0"/>
                    </a:p>
                  </a:txBody>
                  <a:tcPr/>
                </a:tc>
              </a:tr>
              <a:tr h="309818">
                <a:tc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r>
                        <a:rPr lang="id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list.append(obj)</a:t>
                      </a:r>
                    </a:p>
                  </a:txBody>
                  <a:tcPr marL="6350" marR="6350" marT="6350" marB="0" anchor="ctr"/>
                </a:tc>
                <a:tc rowSpan="9">
                  <a:txBody>
                    <a:bodyPr/>
                    <a:lstStyle/>
                    <a:p>
                      <a:pPr marL="177800" indent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</a:t>
                      </a:r>
                      <a:endParaRPr lang="id-ID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vert="vert270" anchor="ctr"/>
                </a:tc>
              </a:tr>
              <a:tr h="309818">
                <a:tc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r>
                        <a:rPr lang="id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list.count(obj)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endParaRPr lang="id-ID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309818">
                <a:tc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r>
                        <a:rPr lang="id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list.extend(seq)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endParaRPr lang="id-ID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309818">
                <a:tc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r>
                        <a:rPr lang="id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list.index(obj)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endParaRPr lang="id-ID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309818">
                <a:tc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r>
                        <a:rPr lang="id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list.insert(index, obj)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endParaRPr lang="id-ID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309818">
                <a:tc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r>
                        <a:rPr lang="id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list.pop(obj=list[-1])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endParaRPr lang="id-ID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309818">
                <a:tc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r>
                        <a:rPr lang="id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list.remove(obj)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endParaRPr lang="id-ID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309818">
                <a:tc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r>
                        <a:rPr lang="id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list.reverse()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endParaRPr lang="id-ID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309818">
                <a:tc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r>
                        <a:rPr lang="id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list.sort([func])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endParaRPr lang="id-ID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729914"/>
              </p:ext>
            </p:extLst>
          </p:nvPr>
        </p:nvGraphicFramePr>
        <p:xfrm>
          <a:off x="5713010" y="2602239"/>
          <a:ext cx="2772177" cy="31249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7081"/>
                <a:gridCol w="595096"/>
              </a:tblGrid>
              <a:tr h="2933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function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Avlb</a:t>
                      </a:r>
                      <a:endParaRPr lang="id-ID" sz="1400" dirty="0"/>
                    </a:p>
                  </a:txBody>
                  <a:tcPr/>
                </a:tc>
              </a:tr>
              <a:tr h="279144">
                <a:tc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r>
                        <a:rPr lang="id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str(dict)</a:t>
                      </a:r>
                    </a:p>
                  </a:txBody>
                  <a:tcPr marL="6350" marR="6350" marT="6350" marB="0" anchor="ctr"/>
                </a:tc>
                <a:tc rowSpan="9">
                  <a:txBody>
                    <a:bodyPr/>
                    <a:lstStyle/>
                    <a:p>
                      <a:pPr marL="177800" indent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endParaRPr lang="id-ID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vert="vert270" anchor="ctr"/>
                </a:tc>
              </a:tr>
              <a:tr h="279144">
                <a:tc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r>
                        <a:rPr lang="id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type(variable)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endParaRPr lang="id-ID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279144">
                <a:tc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r>
                        <a:rPr lang="id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dict.clear()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endParaRPr lang="id-ID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279144">
                <a:tc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r>
                        <a:rPr lang="id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dict.copy()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endParaRPr lang="id-ID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279144">
                <a:tc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r>
                        <a:rPr lang="id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dict.fromkeys()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endParaRPr lang="id-ID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279144">
                <a:tc>
                  <a:txBody>
                    <a:bodyPr/>
                    <a:lstStyle/>
                    <a:p>
                      <a:pPr marL="403225" indent="-225425" algn="l" defTabSz="914400" rtl="0" eaLnBrk="1" fontAlgn="b" latinLnBrk="0" hangingPunct="1"/>
                      <a:r>
                        <a:rPr lang="id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dict.get(key, default=None)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endParaRPr lang="id-ID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279144">
                <a:tc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r>
                        <a:rPr lang="id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dict.has_key(key)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endParaRPr lang="id-ID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279144">
                <a:tc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r>
                        <a:rPr lang="id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dict.items()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endParaRPr lang="id-ID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279144">
                <a:tc>
                  <a:txBody>
                    <a:bodyPr/>
                    <a:lstStyle/>
                    <a:p>
                      <a:pPr marL="403225" indent="-225425" algn="l" defTabSz="914400" rtl="0" eaLnBrk="1" fontAlgn="b" latinLnBrk="0" hangingPunct="1"/>
                      <a:r>
                        <a:rPr lang="id-ID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dict.setdefault(key, default=None)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marL="177800" indent="0" algn="l" defTabSz="914400" rtl="0" eaLnBrk="1" fontAlgn="b" latinLnBrk="0" hangingPunct="1"/>
                      <a:endParaRPr lang="id-ID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6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Let’s try it…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3154840" cy="3749040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delivery 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'munjul'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'icafood'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'duensa'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angka 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campur 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'siapa'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'yang nanya'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len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delivery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max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angka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delivery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campur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id-ID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angka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delivery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id-ID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angka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append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FF0000"/>
                </a:solidFill>
                <a:highlight>
                  <a:srgbClr val="FFFFFF"/>
                </a:highlight>
              </a:rPr>
              <a:t>8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angka</a:t>
            </a:r>
          </a:p>
          <a:p>
            <a:pPr marL="0" indent="0">
              <a:spcBef>
                <a:spcPts val="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idx 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delivery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index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'icafood'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idx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769056" y="2057400"/>
            <a:ext cx="2362200" cy="374904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delivery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'KSD'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delivery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id-ID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del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delivery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delivery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b 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id-ID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extend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id-ID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d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count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d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count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248400" y="2064224"/>
            <a:ext cx="2438400" cy="374904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d 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del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d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,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pop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id-ID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,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pop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,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id-ID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delivery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delivery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remove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'KSD'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id-ID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delivery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id-ID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reverse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id-ID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3385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Flow Control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r>
              <a:rPr lang="en-US" sz="2400" dirty="0" smtClean="0"/>
              <a:t>True and False in Python</a:t>
            </a:r>
          </a:p>
          <a:p>
            <a:pPr lvl="1"/>
            <a:r>
              <a:rPr lang="en-US" sz="2000" dirty="0" smtClean="0"/>
              <a:t>any </a:t>
            </a:r>
            <a:r>
              <a:rPr lang="en-US" sz="2000" b="1" dirty="0"/>
              <a:t>non-zero</a:t>
            </a:r>
            <a:r>
              <a:rPr lang="en-US" sz="2000" dirty="0"/>
              <a:t> and </a:t>
            </a:r>
            <a:r>
              <a:rPr lang="en-US" sz="2000" b="1" dirty="0"/>
              <a:t>non-null</a:t>
            </a:r>
            <a:r>
              <a:rPr lang="en-US" sz="2000" dirty="0"/>
              <a:t> values </a:t>
            </a:r>
            <a:r>
              <a:rPr lang="en-US" sz="2000" dirty="0" smtClean="0"/>
              <a:t>== </a:t>
            </a:r>
            <a:r>
              <a:rPr lang="en-US" sz="2000" dirty="0" smtClean="0">
                <a:solidFill>
                  <a:srgbClr val="00B050"/>
                </a:solidFill>
              </a:rPr>
              <a:t>TRUE</a:t>
            </a:r>
          </a:p>
          <a:p>
            <a:pPr lvl="1"/>
            <a:r>
              <a:rPr lang="en-US" sz="2000" dirty="0" smtClean="0"/>
              <a:t>either </a:t>
            </a:r>
            <a:r>
              <a:rPr lang="en-US" sz="2000" b="1" dirty="0"/>
              <a:t>zero</a:t>
            </a:r>
            <a:r>
              <a:rPr lang="en-US" sz="2000" dirty="0"/>
              <a:t> or </a:t>
            </a:r>
            <a:r>
              <a:rPr lang="en-US" sz="2000" b="1" dirty="0" smtClean="0"/>
              <a:t>null</a:t>
            </a:r>
            <a:r>
              <a:rPr lang="en-US" sz="2000" dirty="0" smtClean="0"/>
              <a:t> == </a:t>
            </a:r>
            <a:r>
              <a:rPr lang="en-US" sz="2000" dirty="0" smtClean="0">
                <a:solidFill>
                  <a:srgbClr val="FF0000"/>
                </a:solidFill>
              </a:rPr>
              <a:t>FALSE</a:t>
            </a:r>
            <a:r>
              <a:rPr lang="en-US" sz="2000" dirty="0" smtClean="0"/>
              <a:t>.</a:t>
            </a:r>
          </a:p>
          <a:p>
            <a:pPr lvl="3"/>
            <a:endParaRPr lang="en-US" sz="1600" dirty="0" smtClean="0"/>
          </a:p>
          <a:p>
            <a:r>
              <a:rPr lang="en-US" altLang="id-ID" sz="2400" dirty="0" smtClean="0"/>
              <a:t>Python Decision Making</a:t>
            </a:r>
          </a:p>
          <a:p>
            <a:pPr lvl="1"/>
            <a:r>
              <a:rPr lang="en-US" altLang="id-ID" sz="2000" dirty="0" smtClean="0"/>
              <a:t>If-statement</a:t>
            </a:r>
          </a:p>
          <a:p>
            <a:pPr lvl="1"/>
            <a:r>
              <a:rPr lang="en-US" altLang="id-ID" sz="2000" dirty="0" smtClean="0"/>
              <a:t>If-else-statement</a:t>
            </a:r>
          </a:p>
          <a:p>
            <a:pPr lvl="1"/>
            <a:r>
              <a:rPr lang="en-US" altLang="id-ID" sz="2000" dirty="0" smtClean="0"/>
              <a:t>If-</a:t>
            </a:r>
            <a:r>
              <a:rPr lang="en-US" altLang="id-ID" sz="2000" dirty="0" err="1" smtClean="0"/>
              <a:t>elif</a:t>
            </a:r>
            <a:r>
              <a:rPr lang="en-US" altLang="id-ID" sz="2000" dirty="0" smtClean="0"/>
              <a:t>-else-statement</a:t>
            </a:r>
          </a:p>
          <a:p>
            <a:endParaRPr lang="id-ID" altLang="id-ID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1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>
                <a:solidFill>
                  <a:srgbClr val="422C16"/>
                </a:solidFill>
              </a:rPr>
              <a:t>Flow Control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5"/>
          <a:srcRect r="54599" b="18110"/>
          <a:stretch/>
        </p:blipFill>
        <p:spPr>
          <a:xfrm>
            <a:off x="762000" y="2160825"/>
            <a:ext cx="2686310" cy="127189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0" name="Picture 9"/>
          <p:cNvPicPr/>
          <p:nvPr/>
        </p:nvPicPr>
        <p:blipFill rotWithShape="1">
          <a:blip r:embed="rId6"/>
          <a:srcRect r="26940" b="6219"/>
          <a:stretch/>
        </p:blipFill>
        <p:spPr>
          <a:xfrm>
            <a:off x="1230313" y="3621741"/>
            <a:ext cx="3352800" cy="199793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1" name="Picture 10"/>
          <p:cNvPicPr/>
          <p:nvPr/>
        </p:nvPicPr>
        <p:blipFill rotWithShape="1">
          <a:blip r:embed="rId7"/>
          <a:srcRect r="25800"/>
          <a:stretch/>
        </p:blipFill>
        <p:spPr>
          <a:xfrm>
            <a:off x="4904661" y="2438702"/>
            <a:ext cx="3420248" cy="2437797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8902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Loops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r>
              <a:rPr lang="en-US" altLang="id-ID" sz="2400" dirty="0" smtClean="0"/>
              <a:t>Loop type</a:t>
            </a:r>
          </a:p>
          <a:p>
            <a:pPr lvl="1"/>
            <a:r>
              <a:rPr lang="en-US" altLang="id-ID" sz="2000" dirty="0" smtClean="0"/>
              <a:t>While loop</a:t>
            </a:r>
          </a:p>
          <a:p>
            <a:pPr lvl="1"/>
            <a:r>
              <a:rPr lang="en-US" altLang="id-ID" sz="2000" dirty="0" smtClean="0"/>
              <a:t>For loop</a:t>
            </a:r>
          </a:p>
          <a:p>
            <a:r>
              <a:rPr lang="en-US" altLang="id-ID" sz="2400" dirty="0" smtClean="0"/>
              <a:t>Control statement</a:t>
            </a:r>
          </a:p>
          <a:p>
            <a:pPr lvl="1"/>
            <a:r>
              <a:rPr lang="en-US" altLang="id-ID" sz="2000" dirty="0" smtClean="0"/>
              <a:t>else</a:t>
            </a:r>
          </a:p>
          <a:p>
            <a:pPr lvl="1"/>
            <a:r>
              <a:rPr lang="en-US" altLang="id-ID" sz="2000" dirty="0" smtClean="0"/>
              <a:t>break</a:t>
            </a:r>
          </a:p>
          <a:p>
            <a:pPr lvl="1"/>
            <a:r>
              <a:rPr lang="en-US" altLang="id-ID" sz="2000" dirty="0" smtClean="0"/>
              <a:t>continue</a:t>
            </a:r>
          </a:p>
          <a:p>
            <a:pPr lvl="1"/>
            <a:endParaRPr lang="id-ID" altLang="id-ID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81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Loops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8314" y="2070847"/>
            <a:ext cx="2749831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count 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count 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0000"/>
                </a:solidFill>
                <a:highlight>
                  <a:srgbClr val="FFFFFF"/>
                </a:highlight>
              </a:rPr>
              <a:t>9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'The count is:'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count</a:t>
            </a:r>
          </a:p>
          <a:p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count 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count 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"Good bye</a:t>
            </a:r>
            <a:r>
              <a:rPr lang="id-ID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!“</a:t>
            </a:r>
            <a:endParaRPr lang="en-US" sz="1400" dirty="0" smtClean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55976" y="2718098"/>
            <a:ext cx="2407790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 </a:t>
            </a: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range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FF0000"/>
                </a:solidFill>
                <a:highlight>
                  <a:srgbClr val="FFFFFF"/>
                </a:highlight>
              </a:rPr>
              <a:t>8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"is  less than 8"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"is not less than 8"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8314" y="3581162"/>
            <a:ext cx="2732086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count 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count 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count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"is  less than 5"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count 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count 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count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"is not less than 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5“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07210" y="2074061"/>
            <a:ext cx="294119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id-ID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letter </a:t>
            </a: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'Python'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'Current Letter :'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letter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7210" y="3137647"/>
            <a:ext cx="2936708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fruits 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'banana'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'apple'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'mango'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fruit </a:t>
            </a: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fruits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'Current fruit :'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fruit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02728" y="4416677"/>
            <a:ext cx="294119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index </a:t>
            </a: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range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fruits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)):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'Current fruit :'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fruits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index</a:t>
            </a:r>
            <a:r>
              <a:rPr lang="id-ID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51494" y="2070847"/>
            <a:ext cx="240779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 </a:t>
            </a: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range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FF0000"/>
                </a:solidFill>
                <a:highlight>
                  <a:srgbClr val="FFFFFF"/>
                </a:highlight>
              </a:rPr>
              <a:t>8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id-ID" sz="14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'i :'</a:t>
            </a:r>
            <a:r>
              <a:rPr lang="id-ID" sz="14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6730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Function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209800"/>
            <a:ext cx="8229600" cy="3670618"/>
          </a:xfrm>
        </p:spPr>
        <p:txBody>
          <a:bodyPr/>
          <a:lstStyle/>
          <a:p>
            <a:endParaRPr lang="en-US" altLang="id-ID" sz="2000" dirty="0" smtClean="0"/>
          </a:p>
          <a:p>
            <a:endParaRPr lang="en-US" altLang="id-ID" sz="2000" dirty="0"/>
          </a:p>
          <a:p>
            <a:endParaRPr lang="en-US" altLang="id-ID" sz="2000" dirty="0" smtClean="0"/>
          </a:p>
          <a:p>
            <a:endParaRPr lang="en-US" altLang="id-ID" sz="2000" dirty="0"/>
          </a:p>
          <a:p>
            <a:r>
              <a:rPr lang="en-US" sz="2000" dirty="0" smtClean="0"/>
              <a:t>Begin with </a:t>
            </a:r>
            <a:r>
              <a:rPr lang="en-US" sz="2000" dirty="0"/>
              <a:t>the keyword </a:t>
            </a:r>
            <a:r>
              <a:rPr lang="en-US" sz="2000" b="1" dirty="0" err="1"/>
              <a:t>def</a:t>
            </a:r>
            <a:r>
              <a:rPr lang="en-US" sz="2000" dirty="0"/>
              <a:t> followed by the function </a:t>
            </a:r>
            <a:r>
              <a:rPr lang="en-US" sz="2000" dirty="0" smtClean="0"/>
              <a:t>name</a:t>
            </a:r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dirty="0"/>
              <a:t>first statement of a function can be an optional statement - the documentation string of the function or </a:t>
            </a:r>
            <a:r>
              <a:rPr lang="en-US" sz="2000" i="1" dirty="0" err="1"/>
              <a:t>docstring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statement return [expression] exits a function, optionally passing back an expression to the </a:t>
            </a:r>
            <a:r>
              <a:rPr lang="en-US" sz="2000" dirty="0" smtClean="0"/>
              <a:t>caller</a:t>
            </a:r>
            <a:endParaRPr lang="en-US" sz="2000" dirty="0"/>
          </a:p>
          <a:p>
            <a:endParaRPr lang="id-ID" altLang="id-ID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596" y="2200835"/>
            <a:ext cx="45720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endParaRPr lang="en-US" sz="1400" b="1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id-ID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00FF"/>
                </a:solidFill>
                <a:highlight>
                  <a:srgbClr val="FFFFFF"/>
                </a:highlight>
              </a:rPr>
              <a:t>functionname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parameters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"function_docstring"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function_suite</a:t>
            </a:r>
          </a:p>
          <a:p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expression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5500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Module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r>
              <a:rPr lang="en-US" sz="2400" dirty="0" smtClean="0"/>
              <a:t>Grouping related </a:t>
            </a:r>
            <a:r>
              <a:rPr lang="en-US" sz="2400" dirty="0"/>
              <a:t>code into a </a:t>
            </a:r>
            <a:r>
              <a:rPr lang="en-US" sz="2400" dirty="0" smtClean="0"/>
              <a:t>module</a:t>
            </a:r>
          </a:p>
          <a:p>
            <a:r>
              <a:rPr lang="en-US" sz="2400" dirty="0"/>
              <a:t>use any Python source file as a module by executing an import </a:t>
            </a:r>
            <a:r>
              <a:rPr lang="en-US" sz="2400" dirty="0" smtClean="0"/>
              <a:t>statement</a:t>
            </a:r>
          </a:p>
          <a:p>
            <a:pPr lvl="1"/>
            <a:r>
              <a:rPr lang="en-US" altLang="id-ID" sz="2000" dirty="0" smtClean="0"/>
              <a:t>Specified by filename</a:t>
            </a:r>
            <a:endParaRPr lang="id-ID" altLang="id-ID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85069" y="3779292"/>
            <a:ext cx="360596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457200"/>
            <a:endParaRPr lang="en-US" sz="1400" b="1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457200"/>
            <a:r>
              <a:rPr lang="id-ID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00FF"/>
                </a:solidFill>
                <a:highlight>
                  <a:srgbClr val="FFFFFF"/>
                </a:highlight>
              </a:rPr>
              <a:t>tambah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angka1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angka2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457200"/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angka1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angka2</a:t>
            </a:r>
          </a:p>
          <a:p>
            <a:pPr defTabSz="457200"/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457200"/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00FF"/>
                </a:solidFill>
                <a:highlight>
                  <a:srgbClr val="FFFFFF"/>
                </a:highlight>
              </a:rPr>
              <a:t>kurang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angka1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angka2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457200"/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angka1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angka2</a:t>
            </a:r>
          </a:p>
          <a:p>
            <a:pPr defTabSz="457200"/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8985" y="3779292"/>
            <a:ext cx="360596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hitung</a:t>
            </a:r>
          </a:p>
          <a:p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hitung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tambah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hitung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kurang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76193" y="5361801"/>
            <a:ext cx="8066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hitung.py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405708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Class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r>
              <a:rPr lang="en-US" altLang="id-ID" sz="2000" dirty="0" smtClean="0"/>
              <a:t>Create new class</a:t>
            </a:r>
          </a:p>
          <a:p>
            <a:endParaRPr lang="en-US" altLang="id-ID" sz="2000" dirty="0"/>
          </a:p>
          <a:p>
            <a:endParaRPr lang="en-US" altLang="id-ID" sz="2000" dirty="0" smtClean="0"/>
          </a:p>
          <a:p>
            <a:endParaRPr lang="en-US" altLang="id-ID" sz="2000" dirty="0"/>
          </a:p>
          <a:p>
            <a:endParaRPr lang="en-US" altLang="id-ID" sz="2000" dirty="0" smtClean="0"/>
          </a:p>
          <a:p>
            <a:endParaRPr lang="en-US" altLang="id-ID" sz="2000" dirty="0"/>
          </a:p>
          <a:p>
            <a:r>
              <a:rPr lang="en-US" altLang="id-ID" sz="2000" dirty="0" smtClean="0"/>
              <a:t>Create new Instance</a:t>
            </a:r>
          </a:p>
          <a:p>
            <a:pPr lvl="1"/>
            <a:endParaRPr lang="en-US" altLang="id-ID" sz="1600" dirty="0"/>
          </a:p>
          <a:p>
            <a:pPr lvl="1"/>
            <a:endParaRPr lang="en-US" altLang="id-ID" sz="1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23587" y="2454478"/>
            <a:ext cx="369601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4625"/>
            <a:r>
              <a:rPr lang="id-ID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Mahasiswa</a:t>
            </a:r>
            <a:r>
              <a:rPr lang="id-ID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4625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</a:rPr>
              <a:t>__</a:t>
            </a:r>
            <a:r>
              <a:rPr lang="en-US" sz="1200" dirty="0" err="1">
                <a:solidFill>
                  <a:srgbClr val="FF00FF"/>
                </a:solidFill>
                <a:highlight>
                  <a:srgbClr val="FFFFFF"/>
                </a:highlight>
              </a:rPr>
              <a:t>init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</a:rPr>
              <a:t>__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nim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4625"/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		self</a:t>
            </a:r>
            <a:r>
              <a:rPr lang="id-ID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name </a:t>
            </a:r>
            <a:r>
              <a:rPr lang="id-ID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</a:p>
          <a:p>
            <a:pPr defTabSz="174625"/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		self</a:t>
            </a:r>
            <a:r>
              <a:rPr lang="id-ID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nim </a:t>
            </a:r>
            <a:r>
              <a:rPr lang="id-ID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 nim</a:t>
            </a:r>
          </a:p>
          <a:p>
            <a:pPr defTabSz="174625"/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174625"/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200" dirty="0">
                <a:solidFill>
                  <a:srgbClr val="FF00FF"/>
                </a:solidFill>
                <a:highlight>
                  <a:srgbClr val="FFFFFF"/>
                </a:highlight>
              </a:rPr>
              <a:t>displayMahasiswa</a:t>
            </a:r>
            <a:r>
              <a:rPr lang="id-ID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id-ID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4625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"Name : 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self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", 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</a:rPr>
              <a:t>Nim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: 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nim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4625"/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endParaRPr lang="id-ID" sz="1200" dirty="0"/>
          </a:p>
        </p:txBody>
      </p:sp>
      <p:sp>
        <p:nvSpPr>
          <p:cNvPr id="10" name="Rectangle 9"/>
          <p:cNvSpPr/>
          <p:nvPr/>
        </p:nvSpPr>
        <p:spPr>
          <a:xfrm>
            <a:off x="723587" y="4648200"/>
            <a:ext cx="369601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82575"/>
            <a:r>
              <a:rPr lang="id-ID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 Mahasiswa </a:t>
            </a:r>
            <a:r>
              <a:rPr lang="id-ID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 Mahasiswa</a:t>
            </a:r>
            <a:endParaRPr lang="id-ID" sz="1200" dirty="0"/>
          </a:p>
          <a:p>
            <a:pPr defTabSz="282575"/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r>
              <a:rPr lang="id-ID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m1 </a:t>
            </a:r>
            <a:r>
              <a:rPr lang="id-ID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 Mahasiswa</a:t>
            </a:r>
            <a:r>
              <a:rPr lang="id-ID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200" dirty="0">
                <a:solidFill>
                  <a:srgbClr val="808080"/>
                </a:solidFill>
                <a:highlight>
                  <a:srgbClr val="FFFFFF"/>
                </a:highlight>
              </a:rPr>
              <a:t>'budi'</a:t>
            </a:r>
            <a:r>
              <a:rPr lang="id-ID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200" dirty="0">
                <a:solidFill>
                  <a:srgbClr val="808080"/>
                </a:solidFill>
                <a:highlight>
                  <a:srgbClr val="FFFFFF"/>
                </a:highlight>
              </a:rPr>
              <a:t>'110xx1'</a:t>
            </a:r>
            <a:r>
              <a:rPr lang="id-ID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m2 </a:t>
            </a:r>
            <a:r>
              <a:rPr lang="id-ID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 Mahasiswa</a:t>
            </a:r>
            <a:r>
              <a:rPr lang="id-ID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200" dirty="0">
                <a:solidFill>
                  <a:srgbClr val="808080"/>
                </a:solidFill>
                <a:highlight>
                  <a:srgbClr val="FFFFFF"/>
                </a:highlight>
              </a:rPr>
              <a:t>'erik'</a:t>
            </a:r>
            <a:r>
              <a:rPr lang="id-ID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200" dirty="0">
                <a:solidFill>
                  <a:srgbClr val="808080"/>
                </a:solidFill>
                <a:highlight>
                  <a:srgbClr val="FFFFFF"/>
                </a:highlight>
              </a:rPr>
              <a:t>'110xx2</a:t>
            </a:r>
            <a:r>
              <a:rPr lang="id-ID" sz="1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282575"/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4874" y="2454478"/>
            <a:ext cx="3694176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82575"/>
            <a:r>
              <a:rPr lang="id-ID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m1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displayMahasiswa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)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r>
              <a:rPr lang="id-ID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m2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displayMahasiswa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)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m1</a:t>
            </a:r>
            <a:r>
              <a:rPr lang="id-ID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umur </a:t>
            </a:r>
            <a:r>
              <a:rPr lang="id-ID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200" dirty="0">
                <a:solidFill>
                  <a:srgbClr val="FF0000"/>
                </a:solidFill>
                <a:highlight>
                  <a:srgbClr val="FFFFFF"/>
                </a:highlight>
              </a:rPr>
              <a:t>20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m2</a:t>
            </a:r>
            <a:r>
              <a:rPr lang="id-ID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umur </a:t>
            </a:r>
            <a:r>
              <a:rPr lang="id-ID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200" dirty="0">
                <a:solidFill>
                  <a:srgbClr val="FF0000"/>
                </a:solidFill>
                <a:highlight>
                  <a:srgbClr val="FFFFFF"/>
                </a:highlight>
              </a:rPr>
              <a:t>19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r>
              <a:rPr lang="id-ID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id-ID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hasattr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id-ID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m1</a:t>
            </a:r>
            <a:r>
              <a:rPr lang="id-ID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200" dirty="0">
                <a:solidFill>
                  <a:srgbClr val="808080"/>
                </a:solidFill>
                <a:highlight>
                  <a:srgbClr val="FFFFFF"/>
                </a:highlight>
              </a:rPr>
              <a:t>'umur</a:t>
            </a:r>
            <a:r>
              <a:rPr lang="id-ID" sz="1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r>
              <a:rPr lang="id-ID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id-ID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hasattr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id-ID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m2</a:t>
            </a:r>
            <a:r>
              <a:rPr lang="id-ID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200" dirty="0">
                <a:solidFill>
                  <a:srgbClr val="808080"/>
                </a:solidFill>
                <a:highlight>
                  <a:srgbClr val="FFFFFF"/>
                </a:highlight>
              </a:rPr>
              <a:t>'hobi</a:t>
            </a:r>
            <a:r>
              <a:rPr lang="id-ID" sz="1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r>
              <a:rPr lang="id-ID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setattr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id-ID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m1</a:t>
            </a:r>
            <a:r>
              <a:rPr lang="id-ID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200" dirty="0">
                <a:solidFill>
                  <a:srgbClr val="808080"/>
                </a:solidFill>
                <a:highlight>
                  <a:srgbClr val="FFFFFF"/>
                </a:highlight>
              </a:rPr>
              <a:t>'umur'</a:t>
            </a:r>
            <a:r>
              <a:rPr lang="id-ID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200" dirty="0">
                <a:solidFill>
                  <a:srgbClr val="FF0000"/>
                </a:solidFill>
                <a:highlight>
                  <a:srgbClr val="FFFFFF"/>
                </a:highlight>
              </a:rPr>
              <a:t>21</a:t>
            </a:r>
            <a:r>
              <a:rPr lang="id-ID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r>
              <a:rPr lang="id-ID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setattr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id-ID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m2</a:t>
            </a:r>
            <a:r>
              <a:rPr lang="id-ID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200" dirty="0">
                <a:solidFill>
                  <a:srgbClr val="808080"/>
                </a:solidFill>
                <a:highlight>
                  <a:srgbClr val="FFFFFF"/>
                </a:highlight>
              </a:rPr>
              <a:t>'hobi'</a:t>
            </a:r>
            <a:r>
              <a:rPr lang="id-ID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200" dirty="0">
                <a:solidFill>
                  <a:srgbClr val="808080"/>
                </a:solidFill>
                <a:highlight>
                  <a:srgbClr val="FFFFFF"/>
                </a:highlight>
              </a:rPr>
              <a:t>'bersepeda'</a:t>
            </a:r>
            <a:r>
              <a:rPr lang="id-ID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r>
              <a:rPr lang="id-ID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id-ID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getattr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id-ID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m1</a:t>
            </a:r>
            <a:r>
              <a:rPr lang="id-ID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200" dirty="0">
                <a:solidFill>
                  <a:srgbClr val="808080"/>
                </a:solidFill>
                <a:highlight>
                  <a:srgbClr val="FFFFFF"/>
                </a:highlight>
              </a:rPr>
              <a:t>'umur</a:t>
            </a:r>
            <a:r>
              <a:rPr lang="id-ID" sz="1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r>
              <a:rPr lang="id-ID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id-ID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getattr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id-ID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m2</a:t>
            </a:r>
            <a:r>
              <a:rPr lang="id-ID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200" dirty="0">
                <a:solidFill>
                  <a:srgbClr val="808080"/>
                </a:solidFill>
                <a:highlight>
                  <a:srgbClr val="FFFFFF"/>
                </a:highlight>
              </a:rPr>
              <a:t>'hobi</a:t>
            </a:r>
            <a:r>
              <a:rPr lang="id-ID" sz="1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r>
              <a:rPr lang="id-ID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id-ID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delattr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id-ID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m1</a:t>
            </a:r>
            <a:r>
              <a:rPr lang="id-ID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200" dirty="0">
                <a:solidFill>
                  <a:srgbClr val="808080"/>
                </a:solidFill>
                <a:highlight>
                  <a:srgbClr val="FFFFFF"/>
                </a:highlight>
              </a:rPr>
              <a:t>'umur</a:t>
            </a:r>
            <a:r>
              <a:rPr lang="id-ID" sz="1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r>
              <a:rPr lang="id-ID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id-ID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delattr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id-ID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m2</a:t>
            </a:r>
            <a:r>
              <a:rPr lang="id-ID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200" dirty="0">
                <a:solidFill>
                  <a:srgbClr val="808080"/>
                </a:solidFill>
                <a:highlight>
                  <a:srgbClr val="FFFFFF"/>
                </a:highlight>
              </a:rPr>
              <a:t>'hobi</a:t>
            </a:r>
            <a:r>
              <a:rPr lang="id-ID" sz="1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id-ID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200" dirty="0"/>
          </a:p>
        </p:txBody>
      </p:sp>
      <p:sp>
        <p:nvSpPr>
          <p:cNvPr id="12" name="Rectangle 11"/>
          <p:cNvSpPr/>
          <p:nvPr/>
        </p:nvSpPr>
        <p:spPr>
          <a:xfrm>
            <a:off x="3360832" y="3980375"/>
            <a:ext cx="11560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Mahasiswa.py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92100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id-ID" altLang="id-ID" sz="4000" dirty="0">
                <a:solidFill>
                  <a:srgbClr val="422C16"/>
                </a:solidFill>
              </a:rPr>
              <a:t>Day 1 – Python Programming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1200"/>
            <a:ext cx="8229600" cy="4173538"/>
          </a:xfrm>
        </p:spPr>
        <p:txBody>
          <a:bodyPr/>
          <a:lstStyle/>
          <a:p>
            <a:r>
              <a:rPr lang="en-US" altLang="id-ID" dirty="0"/>
              <a:t>Outlines </a:t>
            </a:r>
          </a:p>
          <a:p>
            <a:pPr lvl="1"/>
            <a:r>
              <a:rPr lang="en-US" altLang="id-ID" dirty="0"/>
              <a:t>Introduction to Python</a:t>
            </a:r>
          </a:p>
          <a:p>
            <a:pPr lvl="1"/>
            <a:r>
              <a:rPr lang="en-US" altLang="id-ID" dirty="0"/>
              <a:t>Basic Syntax</a:t>
            </a:r>
          </a:p>
          <a:p>
            <a:pPr lvl="1"/>
            <a:r>
              <a:rPr lang="en-US" altLang="id-ID" dirty="0"/>
              <a:t>Flow Control</a:t>
            </a:r>
          </a:p>
          <a:p>
            <a:pPr lvl="1"/>
            <a:r>
              <a:rPr lang="en-US" altLang="id-ID" dirty="0"/>
              <a:t>Loops</a:t>
            </a:r>
          </a:p>
          <a:p>
            <a:pPr lvl="1"/>
            <a:r>
              <a:rPr lang="en-US" altLang="id-ID" dirty="0"/>
              <a:t>Function and Class</a:t>
            </a:r>
          </a:p>
          <a:p>
            <a:pPr lvl="1"/>
            <a:r>
              <a:rPr lang="en-US" altLang="id-ID" dirty="0"/>
              <a:t>Files I/O</a:t>
            </a:r>
          </a:p>
          <a:p>
            <a:endParaRPr lang="id-ID" alt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103" y="2438400"/>
            <a:ext cx="2381250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Class Inheritance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r>
              <a:rPr lang="en-US" sz="2000" dirty="0"/>
              <a:t>deriving </a:t>
            </a:r>
            <a:r>
              <a:rPr lang="en-US" sz="2000" dirty="0" smtClean="0"/>
              <a:t>from </a:t>
            </a:r>
            <a:r>
              <a:rPr lang="en-US" sz="2000" dirty="0"/>
              <a:t>a preexisting class by listing the parent class in parentheses after the new class name</a:t>
            </a:r>
            <a:endParaRPr lang="en-US" altLang="id-ID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87100" y="2864331"/>
            <a:ext cx="3696013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82575"/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Ayah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00FF"/>
                </a:solidFill>
                <a:highlight>
                  <a:srgbClr val="FFFFFF"/>
                </a:highlight>
              </a:rPr>
              <a:t>methodAyah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"ini method ayah"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282575"/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Ibu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00FF"/>
                </a:solidFill>
                <a:highlight>
                  <a:srgbClr val="FFFFFF"/>
                </a:highlight>
              </a:rPr>
              <a:t>methodIbu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"ini method ibu"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282575"/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Anak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Ayah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Ibu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00FF"/>
                </a:solidFill>
                <a:highlight>
                  <a:srgbClr val="FFFFFF"/>
                </a:highlight>
              </a:rPr>
              <a:t>methodAnak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"ini method anak</a:t>
            </a:r>
            <a:r>
              <a:rPr lang="id-ID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78653" y="2864331"/>
            <a:ext cx="3696013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82575"/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Ayah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Ibu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Anak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methodAyah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methodIbu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282575"/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methodAnak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9848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File I/O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r>
              <a:rPr lang="id-ID" altLang="id-ID" sz="2000" dirty="0"/>
              <a:t>The </a:t>
            </a:r>
            <a:r>
              <a:rPr lang="id-ID" altLang="id-ID" sz="2000" dirty="0" smtClean="0"/>
              <a:t>open</a:t>
            </a:r>
            <a:r>
              <a:rPr lang="en-US" altLang="id-ID" sz="2000" dirty="0" smtClean="0"/>
              <a:t>()</a:t>
            </a:r>
            <a:r>
              <a:rPr lang="id-ID" altLang="id-ID" sz="2000" dirty="0" smtClean="0"/>
              <a:t> Function</a:t>
            </a:r>
            <a:endParaRPr lang="en-US" altLang="id-ID" sz="2000" dirty="0" smtClean="0"/>
          </a:p>
          <a:p>
            <a:pPr lvl="1"/>
            <a:r>
              <a:rPr lang="en-US" altLang="id-ID" sz="1600" dirty="0" smtClean="0"/>
              <a:t>Open a file specified by filename</a:t>
            </a:r>
            <a:endParaRPr lang="en-US" altLang="id-ID" sz="1600" dirty="0"/>
          </a:p>
          <a:p>
            <a:endParaRPr lang="en-US" altLang="id-ID" sz="2000" dirty="0" smtClean="0"/>
          </a:p>
          <a:p>
            <a:endParaRPr lang="en-US" altLang="id-ID" sz="2000" dirty="0"/>
          </a:p>
          <a:p>
            <a:pPr lvl="1"/>
            <a:endParaRPr lang="en-US" altLang="id-ID" sz="1600" dirty="0" smtClean="0"/>
          </a:p>
          <a:p>
            <a:pPr lvl="1"/>
            <a:endParaRPr lang="en-US" altLang="id-ID" sz="1600" dirty="0"/>
          </a:p>
          <a:p>
            <a:pPr lvl="1"/>
            <a:endParaRPr lang="en-US" altLang="id-ID" sz="1600" dirty="0" smtClean="0"/>
          </a:p>
          <a:p>
            <a:pPr lvl="1"/>
            <a:endParaRPr lang="en-US" altLang="id-ID" sz="1600" dirty="0" smtClean="0"/>
          </a:p>
          <a:p>
            <a:endParaRPr lang="en-US" altLang="id-ID" sz="2000" dirty="0"/>
          </a:p>
          <a:p>
            <a:endParaRPr lang="en-US" altLang="id-ID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19200" y="2667000"/>
            <a:ext cx="5968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fileobject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open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filename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access_mode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][,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buffering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id-ID" sz="1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73047"/>
              </p:ext>
            </p:extLst>
          </p:nvPr>
        </p:nvGraphicFramePr>
        <p:xfrm>
          <a:off x="6775769" y="3124200"/>
          <a:ext cx="1811766" cy="2103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5446"/>
                <a:gridCol w="1036320"/>
              </a:tblGrid>
              <a:tr h="3903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Access</a:t>
                      </a:r>
                      <a:r>
                        <a:rPr lang="en-US" sz="1200" baseline="0" dirty="0" smtClean="0"/>
                        <a:t> mode</a:t>
                      </a:r>
                      <a:endParaRPr lang="id-ID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Description</a:t>
                      </a:r>
                      <a:endParaRPr lang="id-ID" sz="1200" b="0" dirty="0"/>
                    </a:p>
                  </a:txBody>
                  <a:tcPr anchor="ctr"/>
                </a:tc>
              </a:tr>
              <a:tr h="2419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rb</a:t>
                      </a:r>
                      <a:endParaRPr lang="id-ID" sz="1200" b="0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in binary format</a:t>
                      </a:r>
                      <a:endParaRPr lang="id-ID" sz="1200" b="0" dirty="0"/>
                    </a:p>
                  </a:txBody>
                  <a:tcPr anchor="ctr"/>
                </a:tc>
              </a:tr>
              <a:tr h="2419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rb</a:t>
                      </a:r>
                      <a:r>
                        <a:rPr lang="en-US" sz="1200" dirty="0" smtClean="0"/>
                        <a:t>+</a:t>
                      </a:r>
                      <a:endParaRPr lang="id-ID" sz="1200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id-ID" sz="1200" b="0" dirty="0"/>
                    </a:p>
                  </a:txBody>
                  <a:tcPr anchor="ctr"/>
                </a:tc>
              </a:tr>
              <a:tr h="2419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wb</a:t>
                      </a:r>
                      <a:endParaRPr lang="id-ID" sz="1200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id-ID" sz="1200" b="0" dirty="0"/>
                    </a:p>
                  </a:txBody>
                  <a:tcPr anchor="ctr"/>
                </a:tc>
              </a:tr>
              <a:tr h="2419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wb</a:t>
                      </a:r>
                      <a:r>
                        <a:rPr lang="en-US" sz="1200" dirty="0" smtClean="0"/>
                        <a:t>+</a:t>
                      </a:r>
                      <a:endParaRPr lang="id-ID" sz="1200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200" b="0" dirty="0" smtClean="0"/>
                    </a:p>
                  </a:txBody>
                  <a:tcPr anchor="ctr"/>
                </a:tc>
              </a:tr>
              <a:tr h="2419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ab</a:t>
                      </a:r>
                      <a:endParaRPr lang="id-ID" sz="1200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id-ID" sz="1200" b="0" dirty="0"/>
                    </a:p>
                  </a:txBody>
                  <a:tcPr anchor="ctr"/>
                </a:tc>
              </a:tr>
              <a:tr h="2419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ab</a:t>
                      </a:r>
                      <a:r>
                        <a:rPr lang="en-US" sz="1200" dirty="0" smtClean="0"/>
                        <a:t>+</a:t>
                      </a:r>
                      <a:endParaRPr lang="id-ID" sz="1200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id-ID" sz="1200" b="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764146"/>
              </p:ext>
            </p:extLst>
          </p:nvPr>
        </p:nvGraphicFramePr>
        <p:xfrm>
          <a:off x="833229" y="3124200"/>
          <a:ext cx="2900571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6971"/>
                <a:gridCol w="2133600"/>
              </a:tblGrid>
              <a:tr h="2039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Access</a:t>
                      </a:r>
                      <a:r>
                        <a:rPr lang="en-US" sz="1200" baseline="0" dirty="0" smtClean="0"/>
                        <a:t> mode</a:t>
                      </a:r>
                      <a:endParaRPr lang="id-ID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Description</a:t>
                      </a:r>
                      <a:endParaRPr lang="id-ID" sz="1200" b="0" dirty="0"/>
                    </a:p>
                  </a:txBody>
                  <a:tcPr anchor="ctr"/>
                </a:tc>
              </a:tr>
              <a:tr h="1209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</a:t>
                      </a:r>
                      <a:endParaRPr lang="id-ID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Read only</a:t>
                      </a:r>
                      <a:endParaRPr lang="id-ID" sz="1200" b="0" dirty="0"/>
                    </a:p>
                  </a:txBody>
                  <a:tcPr anchor="ctr"/>
                </a:tc>
              </a:tr>
              <a:tr h="1209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r+</a:t>
                      </a:r>
                      <a:endParaRPr lang="id-ID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Read and write</a:t>
                      </a:r>
                      <a:endParaRPr lang="id-ID" sz="1200" b="0" dirty="0"/>
                    </a:p>
                  </a:txBody>
                  <a:tcPr anchor="ctr"/>
                </a:tc>
              </a:tr>
              <a:tr h="2774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</a:t>
                      </a:r>
                      <a:endParaRPr lang="id-ID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Write only, overwrites if already exists, create new if doesn’t</a:t>
                      </a:r>
                      <a:r>
                        <a:rPr lang="en-US" sz="1200" baseline="0" dirty="0" smtClean="0"/>
                        <a:t> exist</a:t>
                      </a:r>
                      <a:endParaRPr lang="id-ID" sz="1200" b="0" dirty="0"/>
                    </a:p>
                  </a:txBody>
                  <a:tcPr anchor="ctr"/>
                </a:tc>
              </a:tr>
              <a:tr h="2774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w+</a:t>
                      </a:r>
                      <a:endParaRPr lang="id-ID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Write and read, overwrites if already exists, create new if doesn’t</a:t>
                      </a:r>
                      <a:r>
                        <a:rPr lang="en-US" sz="1200" baseline="0" dirty="0" smtClean="0"/>
                        <a:t> exist</a:t>
                      </a:r>
                      <a:endParaRPr lang="id-ID" sz="1200" b="0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396898"/>
              </p:ext>
            </p:extLst>
          </p:nvPr>
        </p:nvGraphicFramePr>
        <p:xfrm>
          <a:off x="3897309" y="3124200"/>
          <a:ext cx="2732091" cy="1920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50891"/>
                <a:gridCol w="1981200"/>
              </a:tblGrid>
              <a:tr h="3412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Access</a:t>
                      </a:r>
                      <a:r>
                        <a:rPr lang="en-US" sz="1200" baseline="0" dirty="0" smtClean="0"/>
                        <a:t> mode</a:t>
                      </a:r>
                      <a:endParaRPr lang="id-ID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Description</a:t>
                      </a:r>
                      <a:endParaRPr lang="id-ID" sz="1200" b="0" dirty="0"/>
                    </a:p>
                  </a:txBody>
                  <a:tcPr anchor="ctr"/>
                </a:tc>
              </a:tr>
              <a:tr h="2511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id-ID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Appending, pointer at the end if already exists, create new if doesn’t</a:t>
                      </a:r>
                      <a:r>
                        <a:rPr lang="en-US" sz="1200" baseline="0" dirty="0" smtClean="0"/>
                        <a:t> exist</a:t>
                      </a:r>
                      <a:endParaRPr lang="id-ID" sz="1200" b="0" dirty="0"/>
                    </a:p>
                  </a:txBody>
                  <a:tcPr anchor="ctr"/>
                </a:tc>
              </a:tr>
              <a:tr h="3412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a+</a:t>
                      </a:r>
                      <a:endParaRPr lang="id-ID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Appending and reading, pointer at the end if already exists, create new if doesn’t</a:t>
                      </a:r>
                      <a:r>
                        <a:rPr lang="en-US" sz="1200" baseline="0" dirty="0" smtClean="0"/>
                        <a:t> exist</a:t>
                      </a:r>
                      <a:endParaRPr lang="id-ID" sz="12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09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File I/O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r>
              <a:rPr lang="id-ID" altLang="id-ID" sz="2000" dirty="0"/>
              <a:t>The </a:t>
            </a:r>
            <a:r>
              <a:rPr lang="en-US" altLang="id-ID" sz="2000" dirty="0" smtClean="0"/>
              <a:t>close() </a:t>
            </a:r>
            <a:r>
              <a:rPr lang="id-ID" altLang="id-ID" sz="2000" dirty="0" smtClean="0"/>
              <a:t>Function</a:t>
            </a:r>
            <a:endParaRPr lang="en-US" altLang="id-ID" sz="2000" dirty="0" smtClean="0"/>
          </a:p>
          <a:p>
            <a:pPr lvl="1"/>
            <a:r>
              <a:rPr lang="en-US" sz="1600" dirty="0"/>
              <a:t>flushes any unwritten information and closes the file object, </a:t>
            </a:r>
            <a:endParaRPr lang="en-US" sz="1600" dirty="0" smtClean="0"/>
          </a:p>
          <a:p>
            <a:pPr lvl="1"/>
            <a:r>
              <a:rPr lang="en-US" sz="1600" dirty="0" smtClean="0"/>
              <a:t>no </a:t>
            </a:r>
            <a:r>
              <a:rPr lang="en-US" sz="1600" dirty="0"/>
              <a:t>more writing can be done</a:t>
            </a:r>
            <a:endParaRPr lang="en-US" altLang="id-ID" sz="1600" dirty="0" smtClean="0"/>
          </a:p>
          <a:p>
            <a:endParaRPr lang="en-US" altLang="id-ID" sz="2000" dirty="0"/>
          </a:p>
          <a:p>
            <a:r>
              <a:rPr lang="id-ID" altLang="id-ID" sz="2000" dirty="0"/>
              <a:t>The </a:t>
            </a:r>
            <a:r>
              <a:rPr lang="en-US" altLang="id-ID" sz="2000" dirty="0" smtClean="0"/>
              <a:t>write() </a:t>
            </a:r>
            <a:r>
              <a:rPr lang="id-ID" altLang="id-ID" sz="2000" dirty="0" smtClean="0"/>
              <a:t>Function</a:t>
            </a:r>
            <a:endParaRPr lang="en-US" altLang="id-ID" sz="2000" dirty="0" smtClean="0"/>
          </a:p>
          <a:p>
            <a:pPr lvl="1"/>
            <a:r>
              <a:rPr lang="en-US" sz="1600" dirty="0"/>
              <a:t>writes any string to an open file</a:t>
            </a:r>
            <a:endParaRPr lang="en-US" altLang="id-ID" sz="1600" dirty="0" smtClean="0"/>
          </a:p>
          <a:p>
            <a:pPr lvl="1"/>
            <a:endParaRPr lang="en-US" altLang="id-ID" sz="1600" dirty="0"/>
          </a:p>
          <a:p>
            <a:r>
              <a:rPr lang="id-ID" altLang="id-ID" sz="2000" dirty="0"/>
              <a:t>The </a:t>
            </a:r>
            <a:r>
              <a:rPr lang="en-US" altLang="id-ID" sz="2000" dirty="0" smtClean="0"/>
              <a:t>read() </a:t>
            </a:r>
            <a:r>
              <a:rPr lang="id-ID" altLang="id-ID" sz="2000" dirty="0"/>
              <a:t>Function</a:t>
            </a:r>
            <a:endParaRPr lang="en-US" altLang="id-ID" sz="2000" dirty="0"/>
          </a:p>
          <a:p>
            <a:pPr lvl="1"/>
            <a:r>
              <a:rPr lang="en-US" sz="1600" dirty="0"/>
              <a:t>reads a string from an open file</a:t>
            </a:r>
            <a:endParaRPr lang="en-US" altLang="id-ID" sz="1600" dirty="0" smtClean="0"/>
          </a:p>
          <a:p>
            <a:pPr lvl="1"/>
            <a:r>
              <a:rPr lang="en-US" altLang="id-ID" sz="1800" dirty="0" smtClean="0"/>
              <a:t>Read until count-</a:t>
            </a:r>
            <a:r>
              <a:rPr lang="en-US" altLang="id-ID" sz="1800" dirty="0" err="1" smtClean="0"/>
              <a:t>th</a:t>
            </a:r>
            <a:r>
              <a:rPr lang="en-US" altLang="id-ID" sz="1800" dirty="0" smtClean="0"/>
              <a:t> character</a:t>
            </a:r>
            <a:endParaRPr lang="id-ID" altLang="id-ID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219200" y="2998694"/>
            <a:ext cx="19049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fileobject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close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id-ID" sz="1600" dirty="0"/>
          </a:p>
        </p:txBody>
      </p:sp>
      <p:sp>
        <p:nvSpPr>
          <p:cNvPr id="12" name="Rectangle 11"/>
          <p:cNvSpPr/>
          <p:nvPr/>
        </p:nvSpPr>
        <p:spPr>
          <a:xfrm>
            <a:off x="1219200" y="4004768"/>
            <a:ext cx="259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fileobject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write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string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600" dirty="0"/>
          </a:p>
        </p:txBody>
      </p:sp>
      <p:sp>
        <p:nvSpPr>
          <p:cNvPr id="13" name="Rectangle 12"/>
          <p:cNvSpPr/>
          <p:nvPr/>
        </p:nvSpPr>
        <p:spPr>
          <a:xfrm>
            <a:off x="1210235" y="5311588"/>
            <a:ext cx="259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fileobject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read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[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count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425988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File I/O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8313" y="2057400"/>
            <a:ext cx="3713723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file 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 open</a:t>
            </a:r>
            <a:r>
              <a:rPr lang="id-ID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id-ID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id-ID" sz="1600" dirty="0">
                <a:solidFill>
                  <a:srgbClr val="808080"/>
                </a:solidFill>
                <a:highlight>
                  <a:srgbClr val="FFFFFF"/>
                </a:highlight>
              </a:rPr>
              <a:t>contoh.txt"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id-ID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w“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id-ID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file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write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NLP Training with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Love“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file</a:t>
            </a:r>
            <a:r>
              <a:rPr lang="id-ID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close</a:t>
            </a:r>
            <a:r>
              <a:rPr lang="id-ID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id-ID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id-ID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"Name of the file: "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file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"Closed or not : "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file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closed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600" dirty="0">
                <a:solidFill>
                  <a:srgbClr val="808080"/>
                </a:solidFill>
                <a:highlight>
                  <a:srgbClr val="FFFFFF"/>
                </a:highlight>
              </a:rPr>
              <a:t>"Opening mode : "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 file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mode</a:t>
            </a:r>
          </a:p>
          <a:p>
            <a:endParaRPr lang="id-ID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file 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 open</a:t>
            </a:r>
            <a:r>
              <a:rPr lang="id-ID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id-ID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id-ID" sz="1600" dirty="0">
                <a:solidFill>
                  <a:srgbClr val="808080"/>
                </a:solidFill>
                <a:highlight>
                  <a:srgbClr val="FFFFFF"/>
                </a:highlight>
              </a:rPr>
              <a:t>contoh.txt"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id-ID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r“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id-ID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str 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 file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read</a:t>
            </a:r>
            <a:r>
              <a:rPr lang="id-ID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id-ID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file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close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id-ID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600" dirty="0"/>
          </a:p>
        </p:txBody>
      </p:sp>
      <p:sp>
        <p:nvSpPr>
          <p:cNvPr id="4" name="Rectangle 3"/>
          <p:cNvSpPr/>
          <p:nvPr/>
        </p:nvSpPr>
        <p:spPr>
          <a:xfrm>
            <a:off x="4567518" y="2057400"/>
            <a:ext cx="3712464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file 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 open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600" dirty="0">
                <a:solidFill>
                  <a:srgbClr val="808080"/>
                </a:solidFill>
                <a:highlight>
                  <a:srgbClr val="FFFFFF"/>
                </a:highlight>
              </a:rPr>
              <a:t>"contoh.txt"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600" dirty="0">
                <a:solidFill>
                  <a:srgbClr val="808080"/>
                </a:solidFill>
                <a:highlight>
                  <a:srgbClr val="FFFFFF"/>
                </a:highlight>
              </a:rPr>
              <a:t>"r</a:t>
            </a:r>
            <a:r>
              <a:rPr lang="id-ID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id-ID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endParaRPr lang="id-ID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str 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 file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read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600" dirty="0">
                <a:solidFill>
                  <a:srgbClr val="FF0000"/>
                </a:solidFill>
                <a:highlight>
                  <a:srgbClr val="FFFFFF"/>
                </a:highlight>
              </a:rPr>
              <a:t>7</a:t>
            </a:r>
            <a:r>
              <a:rPr lang="id-ID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 str</a:t>
            </a:r>
          </a:p>
          <a:p>
            <a:endParaRPr lang="id-ID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str 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 file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read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6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 str</a:t>
            </a:r>
          </a:p>
          <a:p>
            <a:endParaRPr lang="id-ID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 file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tell</a:t>
            </a:r>
            <a:r>
              <a:rPr lang="id-ID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id-ID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file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seek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6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6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str 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 file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read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6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file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close</a:t>
            </a:r>
            <a:r>
              <a:rPr lang="id-ID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id-ID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628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4852"/>
          <a:stretch/>
        </p:blipFill>
        <p:spPr>
          <a:xfrm>
            <a:off x="2251937" y="1524000"/>
            <a:ext cx="4509192" cy="2937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5486400"/>
            <a:ext cx="969434" cy="969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486400"/>
            <a:ext cx="923070" cy="969434"/>
          </a:xfrm>
          <a:prstGeom prst="rect">
            <a:avLst/>
          </a:prstGeom>
        </p:spPr>
      </p:pic>
      <p:pic>
        <p:nvPicPr>
          <p:cNvPr id="8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07579"/>
            <a:ext cx="3635374" cy="72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730199" y="4583668"/>
            <a:ext cx="1552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id-ID" b="1" dirty="0" smtClean="0"/>
              <a:t>THANK YOU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072324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Python </a:t>
            </a:r>
            <a:r>
              <a:rPr lang="en-US" altLang="id-ID" sz="4000" dirty="0">
                <a:solidFill>
                  <a:srgbClr val="422C16"/>
                </a:solidFill>
              </a:rPr>
              <a:t>- just so you know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r>
              <a:rPr lang="en-US" altLang="id-ID" sz="2400" dirty="0" smtClean="0"/>
              <a:t>Python floating point calculation</a:t>
            </a:r>
          </a:p>
          <a:p>
            <a:pPr lvl="1"/>
            <a:endParaRPr lang="en-US" altLang="id-ID" sz="2000" dirty="0"/>
          </a:p>
          <a:p>
            <a:pPr lvl="1"/>
            <a:endParaRPr lang="en-US" altLang="id-ID" sz="2000" dirty="0" smtClean="0"/>
          </a:p>
          <a:p>
            <a:pPr lvl="1"/>
            <a:endParaRPr lang="en-US" altLang="id-ID" sz="2000" dirty="0" smtClean="0"/>
          </a:p>
          <a:p>
            <a:pPr lvl="1"/>
            <a:endParaRPr lang="en-US" altLang="id-ID" sz="2000" dirty="0" smtClean="0"/>
          </a:p>
          <a:p>
            <a:pPr lvl="1"/>
            <a:r>
              <a:rPr lang="en-US" altLang="id-ID" sz="2000" dirty="0"/>
              <a:t>The internal representation of floating point numbers uses a fixed number of binary digits to represent a decimal number. </a:t>
            </a:r>
            <a:endParaRPr lang="en-US" altLang="id-ID" sz="2000" dirty="0" smtClean="0"/>
          </a:p>
          <a:p>
            <a:pPr lvl="1"/>
            <a:r>
              <a:rPr lang="en-US" altLang="id-ID" sz="2000" dirty="0" smtClean="0"/>
              <a:t>Some </a:t>
            </a:r>
            <a:r>
              <a:rPr lang="en-US" altLang="id-ID" sz="2000" dirty="0"/>
              <a:t>decimal numbers can’t be represented exactly in binary, resulting in small </a:t>
            </a:r>
            <a:r>
              <a:rPr lang="en-US" altLang="id-ID" sz="2000" dirty="0" smtClean="0"/>
              <a:t>round off error</a:t>
            </a:r>
          </a:p>
          <a:p>
            <a:pPr lvl="1"/>
            <a:r>
              <a:rPr lang="en-US" altLang="id-ID" sz="2000" dirty="0" smtClean="0"/>
              <a:t>Do not compare float using ==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946" y="2810435"/>
            <a:ext cx="2436779" cy="6858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5638" y="2619935"/>
            <a:ext cx="2335427" cy="10668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58128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endParaRPr lang="en-US" altLang="id-ID" dirty="0" smtClean="0"/>
          </a:p>
          <a:p>
            <a:pPr lvl="1"/>
            <a:endParaRPr lang="en-US" altLang="id-ID" sz="1200" dirty="0"/>
          </a:p>
          <a:p>
            <a:pPr lvl="1"/>
            <a:endParaRPr lang="en-US" altLang="id-ID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9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Introduction to Python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6164499" cy="3823018"/>
          </a:xfrm>
        </p:spPr>
        <p:txBody>
          <a:bodyPr/>
          <a:lstStyle/>
          <a:p>
            <a:r>
              <a:rPr lang="en-US" sz="2800" dirty="0" smtClean="0"/>
              <a:t>Guido van Rossum believes that using </a:t>
            </a:r>
            <a:r>
              <a:rPr lang="en-US" sz="2800" b="1" dirty="0" smtClean="0">
                <a:solidFill>
                  <a:srgbClr val="0070C0"/>
                </a:solidFill>
              </a:rPr>
              <a:t>indentation</a:t>
            </a:r>
            <a:r>
              <a:rPr lang="en-US" sz="2800" dirty="0" smtClean="0"/>
              <a:t> for grouping is </a:t>
            </a:r>
            <a:r>
              <a:rPr lang="en-US" sz="2800" b="1" dirty="0">
                <a:solidFill>
                  <a:srgbClr val="00B050"/>
                </a:solidFill>
              </a:rPr>
              <a:t>extremely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elegant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and contributes a lot to the </a:t>
            </a:r>
            <a:br>
              <a:rPr lang="en-US" sz="2800" dirty="0" smtClean="0"/>
            </a:br>
            <a:r>
              <a:rPr lang="en-US" sz="2800" dirty="0" smtClean="0"/>
              <a:t>clarity of the average Python program</a:t>
            </a:r>
            <a:endParaRPr lang="id-ID" altLang="id-ID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12" y="2086970"/>
            <a:ext cx="2069650" cy="31044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33949" y="5162538"/>
            <a:ext cx="210118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700" dirty="0"/>
              <a:t>https://en.wikipedia.org/wiki/Guido_van_Rossum</a:t>
            </a:r>
          </a:p>
        </p:txBody>
      </p:sp>
    </p:spTree>
    <p:extLst>
      <p:ext uri="{BB962C8B-B14F-4D97-AF65-F5344CB8AC3E}">
        <p14:creationId xmlns:p14="http://schemas.microsoft.com/office/powerpoint/2010/main" val="38071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why Python ?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r>
              <a:rPr lang="en-US" sz="2800" b="1" dirty="0" smtClean="0"/>
              <a:t>Interpreted</a:t>
            </a:r>
            <a:endParaRPr lang="en-US" sz="2800" dirty="0" smtClean="0"/>
          </a:p>
          <a:p>
            <a:pPr lvl="1"/>
            <a:r>
              <a:rPr lang="en-US" sz="2400" dirty="0" smtClean="0"/>
              <a:t>not </a:t>
            </a:r>
            <a:r>
              <a:rPr lang="en-US" sz="2400" dirty="0"/>
              <a:t>need to compile your program before </a:t>
            </a:r>
            <a:r>
              <a:rPr lang="en-US" sz="2400" dirty="0" smtClean="0"/>
              <a:t>executing</a:t>
            </a:r>
            <a:endParaRPr lang="en-US" sz="2400" dirty="0"/>
          </a:p>
          <a:p>
            <a:r>
              <a:rPr lang="en-US" sz="2800" b="1" dirty="0" smtClean="0"/>
              <a:t>Interactive</a:t>
            </a:r>
            <a:endParaRPr lang="en-US" sz="2800" dirty="0" smtClean="0"/>
          </a:p>
          <a:p>
            <a:pPr lvl="1"/>
            <a:r>
              <a:rPr lang="en-US" sz="2400" dirty="0" smtClean="0"/>
              <a:t>Interact </a:t>
            </a:r>
            <a:r>
              <a:rPr lang="en-US" sz="2400" dirty="0"/>
              <a:t>with the interpreter directly to write </a:t>
            </a:r>
            <a:r>
              <a:rPr lang="en-US" sz="2400" dirty="0" smtClean="0"/>
              <a:t>your programs</a:t>
            </a:r>
            <a:r>
              <a:rPr lang="en-US" sz="2400" dirty="0"/>
              <a:t>.</a:t>
            </a:r>
          </a:p>
          <a:p>
            <a:r>
              <a:rPr lang="en-US" sz="2800" b="1" dirty="0" smtClean="0"/>
              <a:t>Object-Oriented</a:t>
            </a:r>
          </a:p>
          <a:p>
            <a:r>
              <a:rPr lang="en-US" sz="2800" b="1" dirty="0" smtClean="0"/>
              <a:t>Easy</a:t>
            </a:r>
            <a:r>
              <a:rPr lang="en-US" sz="2800" b="1" dirty="0"/>
              <a:t>, </a:t>
            </a:r>
            <a:r>
              <a:rPr lang="en-US" sz="2800" b="1" dirty="0" smtClean="0"/>
              <a:t>Fast, Broad, Easy and Open </a:t>
            </a:r>
            <a:r>
              <a:rPr lang="en-US" sz="2800" b="1" dirty="0"/>
              <a:t>Source</a:t>
            </a:r>
          </a:p>
          <a:p>
            <a:endParaRPr lang="en-US" sz="2800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9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Lines and Indentation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r>
              <a:rPr lang="en-US" sz="2500" dirty="0" smtClean="0"/>
              <a:t>There are </a:t>
            </a:r>
            <a:r>
              <a:rPr lang="en-US" sz="2500" dirty="0"/>
              <a:t>no braces to indicate blocks of code </a:t>
            </a:r>
            <a:r>
              <a:rPr lang="en-US" sz="2500" dirty="0" smtClean="0"/>
              <a:t>in Python</a:t>
            </a:r>
          </a:p>
          <a:p>
            <a:pPr lvl="1"/>
            <a:r>
              <a:rPr lang="en-US" sz="2200" dirty="0" smtClean="0"/>
              <a:t>to </a:t>
            </a:r>
            <a:r>
              <a:rPr lang="en-US" sz="2200" dirty="0"/>
              <a:t>indicate blocks of code for class and function definitions or flow </a:t>
            </a:r>
            <a:r>
              <a:rPr lang="en-US" sz="2200" dirty="0" smtClean="0"/>
              <a:t>control</a:t>
            </a:r>
          </a:p>
          <a:p>
            <a:pPr lvl="3"/>
            <a:endParaRPr lang="en-US" sz="1600" dirty="0" smtClean="0"/>
          </a:p>
          <a:p>
            <a:r>
              <a:rPr lang="en-US" sz="2500" dirty="0"/>
              <a:t>Blocks of code are denoted by line </a:t>
            </a:r>
            <a:r>
              <a:rPr lang="en-US" sz="2500" dirty="0" smtClean="0"/>
              <a:t>indentation</a:t>
            </a:r>
          </a:p>
          <a:p>
            <a:pPr lvl="1"/>
            <a:r>
              <a:rPr lang="en-US" sz="2200" dirty="0"/>
              <a:t>The number of spaces in the indentation is variable, </a:t>
            </a:r>
            <a:endParaRPr lang="en-US" sz="2200" dirty="0" smtClean="0"/>
          </a:p>
          <a:p>
            <a:pPr lvl="1"/>
            <a:r>
              <a:rPr lang="en-US" sz="2200" dirty="0" smtClean="0"/>
              <a:t>but </a:t>
            </a:r>
            <a:r>
              <a:rPr lang="en-US" sz="2200" dirty="0"/>
              <a:t>all statements within the block must be indented the same amount</a:t>
            </a:r>
            <a:endParaRPr lang="id-ID" altLang="id-ID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77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Basic Syntax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r>
              <a:rPr lang="en-US" altLang="id-ID" sz="2800" dirty="0" smtClean="0"/>
              <a:t>Variable</a:t>
            </a:r>
          </a:p>
          <a:p>
            <a:pPr lvl="1"/>
            <a:r>
              <a:rPr lang="en-US" altLang="id-ID" sz="2400" dirty="0" smtClean="0"/>
              <a:t>No explicit declaration</a:t>
            </a:r>
          </a:p>
          <a:p>
            <a:pPr lvl="1"/>
            <a:endParaRPr lang="en-US" altLang="id-ID" sz="2400" dirty="0"/>
          </a:p>
          <a:p>
            <a:pPr lvl="1"/>
            <a:endParaRPr lang="en-US" altLang="id-ID" sz="2400" dirty="0" smtClean="0"/>
          </a:p>
          <a:p>
            <a:pPr lvl="1"/>
            <a:endParaRPr lang="en-US" altLang="id-ID" sz="2400" dirty="0" smtClean="0"/>
          </a:p>
          <a:p>
            <a:r>
              <a:rPr lang="en-US" altLang="id-ID" dirty="0" smtClean="0"/>
              <a:t>Standard data type : </a:t>
            </a:r>
          </a:p>
          <a:p>
            <a:pPr lvl="1"/>
            <a:r>
              <a:rPr lang="en-US" altLang="id-ID" dirty="0"/>
              <a:t>n</a:t>
            </a:r>
            <a:r>
              <a:rPr lang="en-US" altLang="id-ID" dirty="0" smtClean="0"/>
              <a:t>umbers, string, list, tuple, dictionary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71800"/>
            <a:ext cx="3200400" cy="11430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0" name="Pictur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13" y="2971800"/>
            <a:ext cx="3606708" cy="11430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3520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Basic Syntax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r>
              <a:rPr lang="en-US" altLang="id-ID" sz="2800" dirty="0" smtClean="0"/>
              <a:t>Printing text to the Screen</a:t>
            </a:r>
          </a:p>
          <a:p>
            <a:pPr lvl="1"/>
            <a:endParaRPr lang="en-US" altLang="id-ID" sz="2400" dirty="0" smtClean="0"/>
          </a:p>
          <a:p>
            <a:pPr lvl="1"/>
            <a:endParaRPr lang="en-US" altLang="id-ID" sz="2400" dirty="0" smtClean="0"/>
          </a:p>
          <a:p>
            <a:pPr lvl="1"/>
            <a:endParaRPr lang="en-US" altLang="id-ID" sz="2400" dirty="0" smtClean="0"/>
          </a:p>
          <a:p>
            <a:pPr lvl="1"/>
            <a:endParaRPr lang="en-US" altLang="id-ID" sz="2400" dirty="0" smtClean="0"/>
          </a:p>
          <a:p>
            <a:r>
              <a:rPr lang="en-US" altLang="id-ID" sz="2800" dirty="0" smtClean="0"/>
              <a:t>Output option</a:t>
            </a:r>
          </a:p>
          <a:p>
            <a:pPr lvl="1"/>
            <a:r>
              <a:rPr lang="en-US" altLang="id-ID" sz="2400" dirty="0" smtClean="0"/>
              <a:t>Concatenate using (,) to add space between</a:t>
            </a:r>
          </a:p>
          <a:p>
            <a:pPr lvl="1"/>
            <a:r>
              <a:rPr lang="en-US" altLang="id-ID" sz="2400" dirty="0"/>
              <a:t>Concatenate </a:t>
            </a:r>
            <a:r>
              <a:rPr lang="en-US" altLang="id-ID" sz="2400" dirty="0" smtClean="0"/>
              <a:t>using (+) to full concatenation</a:t>
            </a:r>
          </a:p>
          <a:p>
            <a:pPr lvl="2"/>
            <a:endParaRPr lang="en-US" altLang="id-ID" sz="2000" dirty="0" smtClean="0"/>
          </a:p>
          <a:p>
            <a:endParaRPr lang="en-US" altLang="id-ID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8"/>
          <a:stretch/>
        </p:blipFill>
        <p:spPr>
          <a:xfrm>
            <a:off x="914400" y="2554941"/>
            <a:ext cx="6781800" cy="17526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792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Basic Syntax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r>
              <a:rPr lang="en-US" altLang="id-ID" sz="2800" dirty="0"/>
              <a:t>Reading Keyboard Input</a:t>
            </a:r>
            <a:endParaRPr lang="id-ID" sz="2800" b="1" dirty="0"/>
          </a:p>
          <a:p>
            <a:pPr lvl="1"/>
            <a:r>
              <a:rPr lang="en-US" altLang="id-ID" sz="2000" dirty="0" err="1" smtClean="0"/>
              <a:t>var</a:t>
            </a:r>
            <a:r>
              <a:rPr lang="en-US" altLang="id-ID" sz="2000" dirty="0" smtClean="0"/>
              <a:t> = </a:t>
            </a:r>
            <a:r>
              <a:rPr lang="en-US" altLang="id-ID" sz="2000" dirty="0" err="1" smtClean="0"/>
              <a:t>raw_input</a:t>
            </a:r>
            <a:r>
              <a:rPr lang="en-US" altLang="id-ID" sz="2000" dirty="0" smtClean="0"/>
              <a:t>(‘text’)</a:t>
            </a:r>
          </a:p>
          <a:p>
            <a:pPr lvl="2"/>
            <a:r>
              <a:rPr lang="en-US" sz="1800" dirty="0"/>
              <a:t>reads one line from standard input and returns it as a </a:t>
            </a:r>
            <a:r>
              <a:rPr lang="en-US" sz="1800" dirty="0" smtClean="0"/>
              <a:t>string</a:t>
            </a:r>
          </a:p>
          <a:p>
            <a:pPr lvl="2"/>
            <a:endParaRPr lang="en-US" sz="1800" dirty="0"/>
          </a:p>
          <a:p>
            <a:pPr lvl="2"/>
            <a:endParaRPr lang="en-US" sz="1800" dirty="0" smtClean="0"/>
          </a:p>
          <a:p>
            <a:pPr lvl="1"/>
            <a:r>
              <a:rPr lang="en-US" altLang="id-ID" sz="2000" dirty="0" err="1" smtClean="0"/>
              <a:t>var</a:t>
            </a:r>
            <a:r>
              <a:rPr lang="en-US" altLang="id-ID" sz="2000" dirty="0" smtClean="0"/>
              <a:t> = input(‘text’)</a:t>
            </a:r>
          </a:p>
          <a:p>
            <a:pPr lvl="2"/>
            <a:r>
              <a:rPr lang="en-US" sz="1800" dirty="0"/>
              <a:t>assumes the input is a valid Python expression and returns the evaluated </a:t>
            </a:r>
            <a:r>
              <a:rPr lang="en-US" sz="1800" dirty="0" smtClean="0"/>
              <a:t>result</a:t>
            </a:r>
            <a:endParaRPr lang="en-US" altLang="id-ID" sz="1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19200" y="4963322"/>
            <a:ext cx="4572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input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"Masukkan inputan: </a:t>
            </a:r>
            <a:r>
              <a:rPr lang="id-ID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"inputan adalah : "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" y="3276600"/>
            <a:ext cx="4572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str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raw_input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"Masukkan inputan string: </a:t>
            </a:r>
            <a:r>
              <a:rPr lang="id-ID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"inputan adalah : "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388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Basic Syntax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r>
              <a:rPr lang="en-US" altLang="id-ID" sz="2800" dirty="0" smtClean="0"/>
              <a:t>List vs Tuple</a:t>
            </a:r>
          </a:p>
          <a:p>
            <a:pPr lvl="1"/>
            <a:r>
              <a:rPr lang="en-US" altLang="id-ID" sz="2400" dirty="0" smtClean="0"/>
              <a:t>Tuple : read only list, </a:t>
            </a:r>
            <a:r>
              <a:rPr lang="en-US" sz="2400" dirty="0"/>
              <a:t>elements and size </a:t>
            </a:r>
            <a:r>
              <a:rPr lang="en-US" sz="2400" dirty="0" smtClean="0"/>
              <a:t>cannot </a:t>
            </a:r>
            <a:r>
              <a:rPr lang="en-US" sz="2400" dirty="0"/>
              <a:t>be changed,</a:t>
            </a:r>
            <a:endParaRPr lang="en-US" altLang="id-ID" sz="2400" dirty="0" smtClean="0"/>
          </a:p>
          <a:p>
            <a:pPr lvl="1"/>
            <a:r>
              <a:rPr lang="en-US" altLang="id-ID" sz="2400" dirty="0" smtClean="0"/>
              <a:t>List enclosed with [ … , … ]</a:t>
            </a:r>
          </a:p>
          <a:p>
            <a:pPr lvl="1"/>
            <a:r>
              <a:rPr lang="en-US" altLang="id-ID" sz="2400" dirty="0" smtClean="0"/>
              <a:t>Tuple enclosed with ( … , … )</a:t>
            </a:r>
          </a:p>
          <a:p>
            <a:pPr lvl="1"/>
            <a:r>
              <a:rPr lang="en-US" altLang="id-ID" sz="2400" dirty="0" smtClean="0"/>
              <a:t>Access and modify using [ index ] or [ start : end ]</a:t>
            </a:r>
          </a:p>
          <a:p>
            <a:pPr lvl="1"/>
            <a:r>
              <a:rPr lang="en-US" altLang="id-ID" sz="2400" dirty="0" smtClean="0"/>
              <a:t>Concatenate using (+)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99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elatihan NLP.pptx" id="{4A91F16E-DB12-4259-B7C5-76EE57B5B890}" vid="{6FBE9ACA-76A0-463F-9678-DB9ED5AC42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Pelatihan NLP</Template>
  <TotalTime>1093</TotalTime>
  <Words>1369</Words>
  <Application>Microsoft Office PowerPoint</Application>
  <PresentationFormat>On-screen Show (4:3)</PresentationFormat>
  <Paragraphs>382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Diseño predeterminado</vt:lpstr>
      <vt:lpstr>PowerPoint Presentation</vt:lpstr>
      <vt:lpstr>Day 1 – Python Programming</vt:lpstr>
      <vt:lpstr>Introduction to Python</vt:lpstr>
      <vt:lpstr>why Python ?</vt:lpstr>
      <vt:lpstr>Lines and Indentation</vt:lpstr>
      <vt:lpstr>Basic Syntax</vt:lpstr>
      <vt:lpstr>Basic Syntax</vt:lpstr>
      <vt:lpstr>Basic Syntax</vt:lpstr>
      <vt:lpstr>Basic Syntax</vt:lpstr>
      <vt:lpstr>Basic Syntax</vt:lpstr>
      <vt:lpstr>Basic Syntax</vt:lpstr>
      <vt:lpstr>Let’s try it…</vt:lpstr>
      <vt:lpstr>Flow Control</vt:lpstr>
      <vt:lpstr>Flow Control</vt:lpstr>
      <vt:lpstr>Loops</vt:lpstr>
      <vt:lpstr>Loops</vt:lpstr>
      <vt:lpstr>Function</vt:lpstr>
      <vt:lpstr>Module</vt:lpstr>
      <vt:lpstr>Class</vt:lpstr>
      <vt:lpstr>Class Inheritance</vt:lpstr>
      <vt:lpstr>File I/O</vt:lpstr>
      <vt:lpstr>File I/O</vt:lpstr>
      <vt:lpstr>File I/O</vt:lpstr>
      <vt:lpstr>PowerPoint Presentation</vt:lpstr>
      <vt:lpstr>Python - just so you know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Pelatihan NLP</dc:title>
  <dc:creator>ANDITYA ARIFIANTO</dc:creator>
  <cp:lastModifiedBy>ANDITYA ARIFIANTO</cp:lastModifiedBy>
  <cp:revision>78</cp:revision>
  <dcterms:created xsi:type="dcterms:W3CDTF">2015-11-13T08:19:49Z</dcterms:created>
  <dcterms:modified xsi:type="dcterms:W3CDTF">2015-11-14T17:01:15Z</dcterms:modified>
</cp:coreProperties>
</file>