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309" r:id="rId4"/>
    <p:sldId id="304" r:id="rId5"/>
    <p:sldId id="315" r:id="rId6"/>
    <p:sldId id="310" r:id="rId7"/>
    <p:sldId id="291" r:id="rId8"/>
    <p:sldId id="317" r:id="rId9"/>
    <p:sldId id="319" r:id="rId10"/>
    <p:sldId id="318" r:id="rId11"/>
    <p:sldId id="320" r:id="rId12"/>
    <p:sldId id="328" r:id="rId13"/>
    <p:sldId id="321" r:id="rId14"/>
    <p:sldId id="327" r:id="rId15"/>
    <p:sldId id="324" r:id="rId16"/>
    <p:sldId id="325" r:id="rId17"/>
    <p:sldId id="323" r:id="rId18"/>
    <p:sldId id="326" r:id="rId19"/>
    <p:sldId id="329" r:id="rId20"/>
    <p:sldId id="330" r:id="rId21"/>
    <p:sldId id="331" r:id="rId22"/>
    <p:sldId id="332" r:id="rId23"/>
    <p:sldId id="333" r:id="rId24"/>
    <p:sldId id="334" r:id="rId25"/>
    <p:sldId id="335" r:id="rId26"/>
    <p:sldId id="336" r:id="rId27"/>
    <p:sldId id="337" r:id="rId28"/>
    <p:sldId id="338" r:id="rId29"/>
    <p:sldId id="339" r:id="rId30"/>
    <p:sldId id="351" r:id="rId31"/>
    <p:sldId id="285" r:id="rId32"/>
    <p:sldId id="316" r:id="rId33"/>
    <p:sldId id="342" r:id="rId34"/>
    <p:sldId id="343" r:id="rId35"/>
    <p:sldId id="344" r:id="rId36"/>
    <p:sldId id="345" r:id="rId37"/>
    <p:sldId id="340" r:id="rId38"/>
    <p:sldId id="347" r:id="rId39"/>
    <p:sldId id="346" r:id="rId40"/>
    <p:sldId id="349" r:id="rId41"/>
    <p:sldId id="350" r:id="rId42"/>
    <p:sldId id="348" r:id="rId4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003300"/>
    <a:srgbClr val="A50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52" autoAdjust="0"/>
  </p:normalViewPr>
  <p:slideViewPr>
    <p:cSldViewPr>
      <p:cViewPr varScale="1">
        <p:scale>
          <a:sx n="71" d="100"/>
          <a:sy n="71" d="100"/>
        </p:scale>
        <p:origin x="109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es-ES" altLang="id-ID"/>
          </a:p>
        </p:txBody>
      </p:sp>
      <p:sp>
        <p:nvSpPr>
          <p:cNvPr id="5" name="Footer Placeholder 4"/>
          <p:cNvSpPr>
            <a:spLocks noGrp="1"/>
          </p:cNvSpPr>
          <p:nvPr>
            <p:ph type="ftr" sz="quarter" idx="11"/>
          </p:nvPr>
        </p:nvSpPr>
        <p:spPr/>
        <p:txBody>
          <a:bodyPr/>
          <a:lstStyle>
            <a:lvl1pPr>
              <a:defRPr/>
            </a:lvl1pPr>
          </a:lstStyle>
          <a:p>
            <a:endParaRPr lang="es-ES" altLang="id-ID"/>
          </a:p>
        </p:txBody>
      </p:sp>
      <p:sp>
        <p:nvSpPr>
          <p:cNvPr id="6" name="Slide Number Placeholder 5"/>
          <p:cNvSpPr>
            <a:spLocks noGrp="1"/>
          </p:cNvSpPr>
          <p:nvPr>
            <p:ph type="sldNum" sz="quarter" idx="12"/>
          </p:nvPr>
        </p:nvSpPr>
        <p:spPr/>
        <p:txBody>
          <a:bodyPr/>
          <a:lstStyle>
            <a:lvl1pPr>
              <a:defRPr/>
            </a:lvl1pPr>
          </a:lstStyle>
          <a:p>
            <a:fld id="{13AC5FDD-74FD-498D-9425-AC4F89ABFEE9}" type="slidenum">
              <a:rPr lang="es-ES" altLang="id-ID"/>
              <a:pPr/>
              <a:t>‹#›</a:t>
            </a:fld>
            <a:endParaRPr lang="es-ES" altLang="id-ID"/>
          </a:p>
        </p:txBody>
      </p:sp>
    </p:spTree>
    <p:extLst>
      <p:ext uri="{BB962C8B-B14F-4D97-AF65-F5344CB8AC3E}">
        <p14:creationId xmlns:p14="http://schemas.microsoft.com/office/powerpoint/2010/main" val="103565670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s-ES" altLang="id-ID"/>
          </a:p>
        </p:txBody>
      </p:sp>
      <p:sp>
        <p:nvSpPr>
          <p:cNvPr id="5" name="Footer Placeholder 4"/>
          <p:cNvSpPr>
            <a:spLocks noGrp="1"/>
          </p:cNvSpPr>
          <p:nvPr>
            <p:ph type="ftr" sz="quarter" idx="11"/>
          </p:nvPr>
        </p:nvSpPr>
        <p:spPr/>
        <p:txBody>
          <a:bodyPr/>
          <a:lstStyle>
            <a:lvl1pPr>
              <a:defRPr/>
            </a:lvl1pPr>
          </a:lstStyle>
          <a:p>
            <a:endParaRPr lang="es-ES" altLang="id-ID"/>
          </a:p>
        </p:txBody>
      </p:sp>
      <p:sp>
        <p:nvSpPr>
          <p:cNvPr id="6" name="Slide Number Placeholder 5"/>
          <p:cNvSpPr>
            <a:spLocks noGrp="1"/>
          </p:cNvSpPr>
          <p:nvPr>
            <p:ph type="sldNum" sz="quarter" idx="12"/>
          </p:nvPr>
        </p:nvSpPr>
        <p:spPr/>
        <p:txBody>
          <a:bodyPr/>
          <a:lstStyle>
            <a:lvl1pPr>
              <a:defRPr/>
            </a:lvl1pPr>
          </a:lstStyle>
          <a:p>
            <a:fld id="{22125DEF-8357-4677-B0B2-B296907A93F6}" type="slidenum">
              <a:rPr lang="es-ES" altLang="id-ID"/>
              <a:pPr/>
              <a:t>‹#›</a:t>
            </a:fld>
            <a:endParaRPr lang="es-ES" altLang="id-ID"/>
          </a:p>
        </p:txBody>
      </p:sp>
    </p:spTree>
    <p:extLst>
      <p:ext uri="{BB962C8B-B14F-4D97-AF65-F5344CB8AC3E}">
        <p14:creationId xmlns:p14="http://schemas.microsoft.com/office/powerpoint/2010/main" val="155953206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s-ES" altLang="id-ID"/>
          </a:p>
        </p:txBody>
      </p:sp>
      <p:sp>
        <p:nvSpPr>
          <p:cNvPr id="5" name="Footer Placeholder 4"/>
          <p:cNvSpPr>
            <a:spLocks noGrp="1"/>
          </p:cNvSpPr>
          <p:nvPr>
            <p:ph type="ftr" sz="quarter" idx="11"/>
          </p:nvPr>
        </p:nvSpPr>
        <p:spPr/>
        <p:txBody>
          <a:bodyPr/>
          <a:lstStyle>
            <a:lvl1pPr>
              <a:defRPr/>
            </a:lvl1pPr>
          </a:lstStyle>
          <a:p>
            <a:endParaRPr lang="es-ES" altLang="id-ID"/>
          </a:p>
        </p:txBody>
      </p:sp>
      <p:sp>
        <p:nvSpPr>
          <p:cNvPr id="6" name="Slide Number Placeholder 5"/>
          <p:cNvSpPr>
            <a:spLocks noGrp="1"/>
          </p:cNvSpPr>
          <p:nvPr>
            <p:ph type="sldNum" sz="quarter" idx="12"/>
          </p:nvPr>
        </p:nvSpPr>
        <p:spPr/>
        <p:txBody>
          <a:bodyPr/>
          <a:lstStyle>
            <a:lvl1pPr>
              <a:defRPr/>
            </a:lvl1pPr>
          </a:lstStyle>
          <a:p>
            <a:fld id="{44D93C39-F1CC-4634-A5AB-1C3388F01447}" type="slidenum">
              <a:rPr lang="es-ES" altLang="id-ID"/>
              <a:pPr/>
              <a:t>‹#›</a:t>
            </a:fld>
            <a:endParaRPr lang="es-ES" altLang="id-ID"/>
          </a:p>
        </p:txBody>
      </p:sp>
    </p:spTree>
    <p:extLst>
      <p:ext uri="{BB962C8B-B14F-4D97-AF65-F5344CB8AC3E}">
        <p14:creationId xmlns:p14="http://schemas.microsoft.com/office/powerpoint/2010/main" val="2017412098"/>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s-ES" altLang="id-ID"/>
          </a:p>
        </p:txBody>
      </p:sp>
      <p:sp>
        <p:nvSpPr>
          <p:cNvPr id="5" name="Footer Placeholder 4"/>
          <p:cNvSpPr>
            <a:spLocks noGrp="1"/>
          </p:cNvSpPr>
          <p:nvPr>
            <p:ph type="ftr" sz="quarter" idx="11"/>
          </p:nvPr>
        </p:nvSpPr>
        <p:spPr/>
        <p:txBody>
          <a:bodyPr/>
          <a:lstStyle>
            <a:lvl1pPr>
              <a:defRPr/>
            </a:lvl1pPr>
          </a:lstStyle>
          <a:p>
            <a:endParaRPr lang="es-ES" altLang="id-ID"/>
          </a:p>
        </p:txBody>
      </p:sp>
      <p:sp>
        <p:nvSpPr>
          <p:cNvPr id="6" name="Slide Number Placeholder 5"/>
          <p:cNvSpPr>
            <a:spLocks noGrp="1"/>
          </p:cNvSpPr>
          <p:nvPr>
            <p:ph type="sldNum" sz="quarter" idx="12"/>
          </p:nvPr>
        </p:nvSpPr>
        <p:spPr/>
        <p:txBody>
          <a:bodyPr/>
          <a:lstStyle>
            <a:lvl1pPr>
              <a:defRPr/>
            </a:lvl1pPr>
          </a:lstStyle>
          <a:p>
            <a:fld id="{6B33807A-32EC-4EDD-9722-431CE5B0C02A}" type="slidenum">
              <a:rPr lang="es-ES" altLang="id-ID"/>
              <a:pPr/>
              <a:t>‹#›</a:t>
            </a:fld>
            <a:endParaRPr lang="es-ES" altLang="id-ID"/>
          </a:p>
        </p:txBody>
      </p:sp>
    </p:spTree>
    <p:extLst>
      <p:ext uri="{BB962C8B-B14F-4D97-AF65-F5344CB8AC3E}">
        <p14:creationId xmlns:p14="http://schemas.microsoft.com/office/powerpoint/2010/main" val="4094575271"/>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id-ID"/>
          </a:p>
        </p:txBody>
      </p:sp>
      <p:sp>
        <p:nvSpPr>
          <p:cNvPr id="5" name="Footer Placeholder 4"/>
          <p:cNvSpPr>
            <a:spLocks noGrp="1"/>
          </p:cNvSpPr>
          <p:nvPr>
            <p:ph type="ftr" sz="quarter" idx="11"/>
          </p:nvPr>
        </p:nvSpPr>
        <p:spPr/>
        <p:txBody>
          <a:bodyPr/>
          <a:lstStyle>
            <a:lvl1pPr>
              <a:defRPr/>
            </a:lvl1pPr>
          </a:lstStyle>
          <a:p>
            <a:endParaRPr lang="es-ES" altLang="id-ID"/>
          </a:p>
        </p:txBody>
      </p:sp>
      <p:sp>
        <p:nvSpPr>
          <p:cNvPr id="6" name="Slide Number Placeholder 5"/>
          <p:cNvSpPr>
            <a:spLocks noGrp="1"/>
          </p:cNvSpPr>
          <p:nvPr>
            <p:ph type="sldNum" sz="quarter" idx="12"/>
          </p:nvPr>
        </p:nvSpPr>
        <p:spPr/>
        <p:txBody>
          <a:bodyPr/>
          <a:lstStyle>
            <a:lvl1pPr>
              <a:defRPr/>
            </a:lvl1pPr>
          </a:lstStyle>
          <a:p>
            <a:fld id="{91A801F9-D970-41F0-94A8-184FBAA8F8DA}" type="slidenum">
              <a:rPr lang="es-ES" altLang="id-ID"/>
              <a:pPr/>
              <a:t>‹#›</a:t>
            </a:fld>
            <a:endParaRPr lang="es-ES" altLang="id-ID"/>
          </a:p>
        </p:txBody>
      </p:sp>
    </p:spTree>
    <p:extLst>
      <p:ext uri="{BB962C8B-B14F-4D97-AF65-F5344CB8AC3E}">
        <p14:creationId xmlns:p14="http://schemas.microsoft.com/office/powerpoint/2010/main" val="424525734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s-ES" altLang="id-ID"/>
          </a:p>
        </p:txBody>
      </p:sp>
      <p:sp>
        <p:nvSpPr>
          <p:cNvPr id="6" name="Footer Placeholder 5"/>
          <p:cNvSpPr>
            <a:spLocks noGrp="1"/>
          </p:cNvSpPr>
          <p:nvPr>
            <p:ph type="ftr" sz="quarter" idx="11"/>
          </p:nvPr>
        </p:nvSpPr>
        <p:spPr/>
        <p:txBody>
          <a:bodyPr/>
          <a:lstStyle>
            <a:lvl1pPr>
              <a:defRPr/>
            </a:lvl1pPr>
          </a:lstStyle>
          <a:p>
            <a:endParaRPr lang="es-ES" altLang="id-ID"/>
          </a:p>
        </p:txBody>
      </p:sp>
      <p:sp>
        <p:nvSpPr>
          <p:cNvPr id="7" name="Slide Number Placeholder 6"/>
          <p:cNvSpPr>
            <a:spLocks noGrp="1"/>
          </p:cNvSpPr>
          <p:nvPr>
            <p:ph type="sldNum" sz="quarter" idx="12"/>
          </p:nvPr>
        </p:nvSpPr>
        <p:spPr/>
        <p:txBody>
          <a:bodyPr/>
          <a:lstStyle>
            <a:lvl1pPr>
              <a:defRPr/>
            </a:lvl1pPr>
          </a:lstStyle>
          <a:p>
            <a:fld id="{3E32B3E5-ED76-424B-BE73-033999F02D2F}" type="slidenum">
              <a:rPr lang="es-ES" altLang="id-ID"/>
              <a:pPr/>
              <a:t>‹#›</a:t>
            </a:fld>
            <a:endParaRPr lang="es-ES" altLang="id-ID"/>
          </a:p>
        </p:txBody>
      </p:sp>
    </p:spTree>
    <p:extLst>
      <p:ext uri="{BB962C8B-B14F-4D97-AF65-F5344CB8AC3E}">
        <p14:creationId xmlns:p14="http://schemas.microsoft.com/office/powerpoint/2010/main" val="2382007243"/>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s-ES" altLang="id-ID"/>
          </a:p>
        </p:txBody>
      </p:sp>
      <p:sp>
        <p:nvSpPr>
          <p:cNvPr id="8" name="Footer Placeholder 7"/>
          <p:cNvSpPr>
            <a:spLocks noGrp="1"/>
          </p:cNvSpPr>
          <p:nvPr>
            <p:ph type="ftr" sz="quarter" idx="11"/>
          </p:nvPr>
        </p:nvSpPr>
        <p:spPr/>
        <p:txBody>
          <a:bodyPr/>
          <a:lstStyle>
            <a:lvl1pPr>
              <a:defRPr/>
            </a:lvl1pPr>
          </a:lstStyle>
          <a:p>
            <a:endParaRPr lang="es-ES" altLang="id-ID"/>
          </a:p>
        </p:txBody>
      </p:sp>
      <p:sp>
        <p:nvSpPr>
          <p:cNvPr id="9" name="Slide Number Placeholder 8"/>
          <p:cNvSpPr>
            <a:spLocks noGrp="1"/>
          </p:cNvSpPr>
          <p:nvPr>
            <p:ph type="sldNum" sz="quarter" idx="12"/>
          </p:nvPr>
        </p:nvSpPr>
        <p:spPr/>
        <p:txBody>
          <a:bodyPr/>
          <a:lstStyle>
            <a:lvl1pPr>
              <a:defRPr/>
            </a:lvl1pPr>
          </a:lstStyle>
          <a:p>
            <a:fld id="{A3A33F17-3D2E-4E26-B694-7C23C0F3A11B}" type="slidenum">
              <a:rPr lang="es-ES" altLang="id-ID"/>
              <a:pPr/>
              <a:t>‹#›</a:t>
            </a:fld>
            <a:endParaRPr lang="es-ES" altLang="id-ID"/>
          </a:p>
        </p:txBody>
      </p:sp>
    </p:spTree>
    <p:extLst>
      <p:ext uri="{BB962C8B-B14F-4D97-AF65-F5344CB8AC3E}">
        <p14:creationId xmlns:p14="http://schemas.microsoft.com/office/powerpoint/2010/main" val="428566863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s-ES" altLang="id-ID"/>
          </a:p>
        </p:txBody>
      </p:sp>
      <p:sp>
        <p:nvSpPr>
          <p:cNvPr id="4" name="Footer Placeholder 3"/>
          <p:cNvSpPr>
            <a:spLocks noGrp="1"/>
          </p:cNvSpPr>
          <p:nvPr>
            <p:ph type="ftr" sz="quarter" idx="11"/>
          </p:nvPr>
        </p:nvSpPr>
        <p:spPr/>
        <p:txBody>
          <a:bodyPr/>
          <a:lstStyle>
            <a:lvl1pPr>
              <a:defRPr/>
            </a:lvl1pPr>
          </a:lstStyle>
          <a:p>
            <a:endParaRPr lang="es-ES" altLang="id-ID"/>
          </a:p>
        </p:txBody>
      </p:sp>
      <p:sp>
        <p:nvSpPr>
          <p:cNvPr id="5" name="Slide Number Placeholder 4"/>
          <p:cNvSpPr>
            <a:spLocks noGrp="1"/>
          </p:cNvSpPr>
          <p:nvPr>
            <p:ph type="sldNum" sz="quarter" idx="12"/>
          </p:nvPr>
        </p:nvSpPr>
        <p:spPr/>
        <p:txBody>
          <a:bodyPr/>
          <a:lstStyle>
            <a:lvl1pPr>
              <a:defRPr/>
            </a:lvl1pPr>
          </a:lstStyle>
          <a:p>
            <a:fld id="{BE681860-DDDB-4162-AF4B-910664273F33}" type="slidenum">
              <a:rPr lang="es-ES" altLang="id-ID"/>
              <a:pPr/>
              <a:t>‹#›</a:t>
            </a:fld>
            <a:endParaRPr lang="es-ES" altLang="id-ID"/>
          </a:p>
        </p:txBody>
      </p:sp>
    </p:spTree>
    <p:extLst>
      <p:ext uri="{BB962C8B-B14F-4D97-AF65-F5344CB8AC3E}">
        <p14:creationId xmlns:p14="http://schemas.microsoft.com/office/powerpoint/2010/main" val="175094516"/>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id-ID"/>
          </a:p>
        </p:txBody>
      </p:sp>
      <p:sp>
        <p:nvSpPr>
          <p:cNvPr id="3" name="Footer Placeholder 2"/>
          <p:cNvSpPr>
            <a:spLocks noGrp="1"/>
          </p:cNvSpPr>
          <p:nvPr>
            <p:ph type="ftr" sz="quarter" idx="11"/>
          </p:nvPr>
        </p:nvSpPr>
        <p:spPr/>
        <p:txBody>
          <a:bodyPr/>
          <a:lstStyle>
            <a:lvl1pPr>
              <a:defRPr/>
            </a:lvl1pPr>
          </a:lstStyle>
          <a:p>
            <a:endParaRPr lang="es-ES" altLang="id-ID"/>
          </a:p>
        </p:txBody>
      </p:sp>
      <p:sp>
        <p:nvSpPr>
          <p:cNvPr id="4" name="Slide Number Placeholder 3"/>
          <p:cNvSpPr>
            <a:spLocks noGrp="1"/>
          </p:cNvSpPr>
          <p:nvPr>
            <p:ph type="sldNum" sz="quarter" idx="12"/>
          </p:nvPr>
        </p:nvSpPr>
        <p:spPr/>
        <p:txBody>
          <a:bodyPr/>
          <a:lstStyle>
            <a:lvl1pPr>
              <a:defRPr/>
            </a:lvl1pPr>
          </a:lstStyle>
          <a:p>
            <a:fld id="{9F800BF6-3D5C-4ABC-8259-A910A9B76E53}" type="slidenum">
              <a:rPr lang="es-ES" altLang="id-ID"/>
              <a:pPr/>
              <a:t>‹#›</a:t>
            </a:fld>
            <a:endParaRPr lang="es-ES" altLang="id-ID"/>
          </a:p>
        </p:txBody>
      </p:sp>
    </p:spTree>
    <p:extLst>
      <p:ext uri="{BB962C8B-B14F-4D97-AF65-F5344CB8AC3E}">
        <p14:creationId xmlns:p14="http://schemas.microsoft.com/office/powerpoint/2010/main" val="167673235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id-ID"/>
          </a:p>
        </p:txBody>
      </p:sp>
      <p:sp>
        <p:nvSpPr>
          <p:cNvPr id="6" name="Footer Placeholder 5"/>
          <p:cNvSpPr>
            <a:spLocks noGrp="1"/>
          </p:cNvSpPr>
          <p:nvPr>
            <p:ph type="ftr" sz="quarter" idx="11"/>
          </p:nvPr>
        </p:nvSpPr>
        <p:spPr/>
        <p:txBody>
          <a:bodyPr/>
          <a:lstStyle>
            <a:lvl1pPr>
              <a:defRPr/>
            </a:lvl1pPr>
          </a:lstStyle>
          <a:p>
            <a:endParaRPr lang="es-ES" altLang="id-ID"/>
          </a:p>
        </p:txBody>
      </p:sp>
      <p:sp>
        <p:nvSpPr>
          <p:cNvPr id="7" name="Slide Number Placeholder 6"/>
          <p:cNvSpPr>
            <a:spLocks noGrp="1"/>
          </p:cNvSpPr>
          <p:nvPr>
            <p:ph type="sldNum" sz="quarter" idx="12"/>
          </p:nvPr>
        </p:nvSpPr>
        <p:spPr/>
        <p:txBody>
          <a:bodyPr/>
          <a:lstStyle>
            <a:lvl1pPr>
              <a:defRPr/>
            </a:lvl1pPr>
          </a:lstStyle>
          <a:p>
            <a:fld id="{E809AC0B-4733-4EEC-B34F-D9C18FABE869}" type="slidenum">
              <a:rPr lang="es-ES" altLang="id-ID"/>
              <a:pPr/>
              <a:t>‹#›</a:t>
            </a:fld>
            <a:endParaRPr lang="es-ES" altLang="id-ID"/>
          </a:p>
        </p:txBody>
      </p:sp>
    </p:spTree>
    <p:extLst>
      <p:ext uri="{BB962C8B-B14F-4D97-AF65-F5344CB8AC3E}">
        <p14:creationId xmlns:p14="http://schemas.microsoft.com/office/powerpoint/2010/main" val="119735553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id-ID"/>
          </a:p>
        </p:txBody>
      </p:sp>
      <p:sp>
        <p:nvSpPr>
          <p:cNvPr id="6" name="Footer Placeholder 5"/>
          <p:cNvSpPr>
            <a:spLocks noGrp="1"/>
          </p:cNvSpPr>
          <p:nvPr>
            <p:ph type="ftr" sz="quarter" idx="11"/>
          </p:nvPr>
        </p:nvSpPr>
        <p:spPr/>
        <p:txBody>
          <a:bodyPr/>
          <a:lstStyle>
            <a:lvl1pPr>
              <a:defRPr/>
            </a:lvl1pPr>
          </a:lstStyle>
          <a:p>
            <a:endParaRPr lang="es-ES" altLang="id-ID"/>
          </a:p>
        </p:txBody>
      </p:sp>
      <p:sp>
        <p:nvSpPr>
          <p:cNvPr id="7" name="Slide Number Placeholder 6"/>
          <p:cNvSpPr>
            <a:spLocks noGrp="1"/>
          </p:cNvSpPr>
          <p:nvPr>
            <p:ph type="sldNum" sz="quarter" idx="12"/>
          </p:nvPr>
        </p:nvSpPr>
        <p:spPr/>
        <p:txBody>
          <a:bodyPr/>
          <a:lstStyle>
            <a:lvl1pPr>
              <a:defRPr/>
            </a:lvl1pPr>
          </a:lstStyle>
          <a:p>
            <a:fld id="{1C1CBEC4-6AA0-4630-9B58-FDCE8FD46142}" type="slidenum">
              <a:rPr lang="es-ES" altLang="id-ID"/>
              <a:pPr/>
              <a:t>‹#›</a:t>
            </a:fld>
            <a:endParaRPr lang="es-ES" altLang="id-ID"/>
          </a:p>
        </p:txBody>
      </p:sp>
    </p:spTree>
    <p:extLst>
      <p:ext uri="{BB962C8B-B14F-4D97-AF65-F5344CB8AC3E}">
        <p14:creationId xmlns:p14="http://schemas.microsoft.com/office/powerpoint/2010/main" val="2332931103"/>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id-ID"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id-ID" smtClean="0"/>
              <a:t>Haga clic para modificar el estilo de texto del patrón</a:t>
            </a:r>
          </a:p>
          <a:p>
            <a:pPr lvl="1"/>
            <a:r>
              <a:rPr lang="es-ES" altLang="id-ID" smtClean="0"/>
              <a:t>Segundo nivel</a:t>
            </a:r>
          </a:p>
          <a:p>
            <a:pPr lvl="2"/>
            <a:r>
              <a:rPr lang="es-ES" altLang="id-ID" smtClean="0"/>
              <a:t>Tercer nivel</a:t>
            </a:r>
          </a:p>
          <a:p>
            <a:pPr lvl="3"/>
            <a:r>
              <a:rPr lang="es-ES" altLang="id-ID" smtClean="0"/>
              <a:t>Cuarto nivel</a:t>
            </a:r>
          </a:p>
          <a:p>
            <a:pPr lvl="4"/>
            <a:r>
              <a:rPr lang="es-ES" altLang="id-ID"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id-ID"/>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id-ID"/>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BB44F88-D264-41EC-A04D-F62FD4FBB207}" type="slidenum">
              <a:rPr lang="es-ES" altLang="id-ID"/>
              <a:pPr/>
              <a:t>‹#›</a:t>
            </a:fld>
            <a:endParaRPr lang="es-ES" alt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 b="34852"/>
          <a:stretch/>
        </p:blipFill>
        <p:spPr>
          <a:xfrm>
            <a:off x="1524000" y="1219200"/>
            <a:ext cx="5965070" cy="3886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5486400"/>
            <a:ext cx="969434" cy="96943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1000" y="5486400"/>
            <a:ext cx="923070" cy="969434"/>
          </a:xfrm>
          <a:prstGeom prst="rect">
            <a:avLst/>
          </a:prstGeom>
        </p:spPr>
      </p:pic>
      <p:pic>
        <p:nvPicPr>
          <p:cNvPr id="8" name="Picture 2" descr="http://soc.telkomuniversity.ac.id/wp-content/uploads/2014/06/logo-soc-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607579"/>
            <a:ext cx="3635374" cy="7270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920203" y="5057249"/>
            <a:ext cx="3172663" cy="369332"/>
          </a:xfrm>
          <a:prstGeom prst="rect">
            <a:avLst/>
          </a:prstGeom>
        </p:spPr>
        <p:txBody>
          <a:bodyPr wrap="none">
            <a:spAutoFit/>
          </a:bodyPr>
          <a:lstStyle/>
          <a:p>
            <a:r>
              <a:rPr lang="en-US" altLang="id-ID" b="1" dirty="0" smtClean="0"/>
              <a:t>14,15,21,22 November 2015</a:t>
            </a:r>
            <a:endParaRPr lang="id-ID" b="1" dirty="0"/>
          </a:p>
        </p:txBody>
      </p:sp>
    </p:spTree>
    <p:extLst>
      <p:ext uri="{BB962C8B-B14F-4D97-AF65-F5344CB8AC3E}">
        <p14:creationId xmlns:p14="http://schemas.microsoft.com/office/powerpoint/2010/main" val="448977439"/>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Porter’s Stemmer for Indonesia</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98155" y="2362200"/>
            <a:ext cx="1680882"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Remove Particle</a:t>
            </a:r>
            <a:endParaRPr lang="id-ID" sz="1400" dirty="0"/>
          </a:p>
        </p:txBody>
      </p:sp>
      <p:sp>
        <p:nvSpPr>
          <p:cNvPr id="9" name="Rectangle 8"/>
          <p:cNvSpPr/>
          <p:nvPr/>
        </p:nvSpPr>
        <p:spPr>
          <a:xfrm>
            <a:off x="3467096" y="1981200"/>
            <a:ext cx="1143000" cy="228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word</a:t>
            </a:r>
            <a:endParaRPr lang="id-ID" sz="1400" dirty="0"/>
          </a:p>
        </p:txBody>
      </p:sp>
      <p:sp>
        <p:nvSpPr>
          <p:cNvPr id="10" name="Rectangle 9"/>
          <p:cNvSpPr/>
          <p:nvPr/>
        </p:nvSpPr>
        <p:spPr>
          <a:xfrm>
            <a:off x="2895596" y="3352800"/>
            <a:ext cx="2286000"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Remove 1</a:t>
            </a:r>
            <a:r>
              <a:rPr lang="en-US" sz="1400" baseline="30000" dirty="0" smtClean="0"/>
              <a:t>st</a:t>
            </a:r>
            <a:r>
              <a:rPr lang="en-US" sz="1400" dirty="0" smtClean="0"/>
              <a:t> Order Prefix</a:t>
            </a:r>
            <a:endParaRPr lang="id-ID" sz="1400" dirty="0"/>
          </a:p>
        </p:txBody>
      </p:sp>
      <p:sp>
        <p:nvSpPr>
          <p:cNvPr id="11" name="Rectangle 10"/>
          <p:cNvSpPr/>
          <p:nvPr/>
        </p:nvSpPr>
        <p:spPr>
          <a:xfrm>
            <a:off x="838192" y="4297241"/>
            <a:ext cx="2622184"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Remove 2</a:t>
            </a:r>
            <a:r>
              <a:rPr lang="en-US" sz="1400" baseline="30000" dirty="0" smtClean="0"/>
              <a:t>nd</a:t>
            </a:r>
            <a:r>
              <a:rPr lang="en-US" sz="1400" dirty="0" smtClean="0"/>
              <a:t> Order Prefix</a:t>
            </a:r>
            <a:endParaRPr lang="id-ID" sz="1400" dirty="0"/>
          </a:p>
        </p:txBody>
      </p:sp>
      <p:sp>
        <p:nvSpPr>
          <p:cNvPr id="12" name="Rectangle 11"/>
          <p:cNvSpPr/>
          <p:nvPr/>
        </p:nvSpPr>
        <p:spPr>
          <a:xfrm>
            <a:off x="4653883" y="4297241"/>
            <a:ext cx="2622184"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Remove Suffix</a:t>
            </a:r>
            <a:endParaRPr lang="id-ID" sz="1400" dirty="0"/>
          </a:p>
        </p:txBody>
      </p:sp>
      <p:sp>
        <p:nvSpPr>
          <p:cNvPr id="13" name="Rectangle 12"/>
          <p:cNvSpPr/>
          <p:nvPr/>
        </p:nvSpPr>
        <p:spPr>
          <a:xfrm>
            <a:off x="832509" y="4953000"/>
            <a:ext cx="2622184"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Remove Suffix</a:t>
            </a:r>
            <a:endParaRPr lang="id-ID" sz="1400" dirty="0"/>
          </a:p>
        </p:txBody>
      </p:sp>
      <p:sp>
        <p:nvSpPr>
          <p:cNvPr id="14" name="Rectangle 13"/>
          <p:cNvSpPr/>
          <p:nvPr/>
        </p:nvSpPr>
        <p:spPr>
          <a:xfrm>
            <a:off x="4648200" y="4953000"/>
            <a:ext cx="2622184"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Remove 2</a:t>
            </a:r>
            <a:r>
              <a:rPr lang="en-US" sz="1400" baseline="30000" dirty="0" smtClean="0"/>
              <a:t>nd</a:t>
            </a:r>
            <a:r>
              <a:rPr lang="en-US" sz="1400" dirty="0" smtClean="0"/>
              <a:t> Order Prefix</a:t>
            </a:r>
            <a:endParaRPr lang="id-ID" sz="1400" dirty="0"/>
          </a:p>
        </p:txBody>
      </p:sp>
      <p:sp>
        <p:nvSpPr>
          <p:cNvPr id="15" name="Rectangle 14"/>
          <p:cNvSpPr/>
          <p:nvPr/>
        </p:nvSpPr>
        <p:spPr>
          <a:xfrm>
            <a:off x="3394847" y="5638800"/>
            <a:ext cx="1287499" cy="228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Stem result</a:t>
            </a:r>
            <a:endParaRPr lang="id-ID" sz="1400" dirty="0"/>
          </a:p>
        </p:txBody>
      </p:sp>
      <p:cxnSp>
        <p:nvCxnSpPr>
          <p:cNvPr id="5" name="Elbow Connector 4"/>
          <p:cNvCxnSpPr>
            <a:stCxn id="10" idx="2"/>
            <a:endCxn id="11" idx="0"/>
          </p:cNvCxnSpPr>
          <p:nvPr/>
        </p:nvCxnSpPr>
        <p:spPr>
          <a:xfrm rot="5400000">
            <a:off x="2736020" y="2994664"/>
            <a:ext cx="715841" cy="1889312"/>
          </a:xfrm>
          <a:prstGeom prst="bentConnector3">
            <a:avLst>
              <a:gd name="adj1" fmla="val 67159"/>
            </a:avLst>
          </a:prstGeom>
          <a:ln>
            <a:tailEnd type="triangle"/>
          </a:ln>
        </p:spPr>
        <p:style>
          <a:lnRef idx="3">
            <a:schemeClr val="dk1"/>
          </a:lnRef>
          <a:fillRef idx="0">
            <a:schemeClr val="dk1"/>
          </a:fillRef>
          <a:effectRef idx="2">
            <a:schemeClr val="dk1"/>
          </a:effectRef>
          <a:fontRef idx="minor">
            <a:schemeClr val="tx1"/>
          </a:fontRef>
        </p:style>
      </p:cxnSp>
      <p:cxnSp>
        <p:nvCxnSpPr>
          <p:cNvPr id="19" name="Elbow Connector 18"/>
          <p:cNvCxnSpPr>
            <a:stCxn id="10" idx="2"/>
            <a:endCxn id="12" idx="0"/>
          </p:cNvCxnSpPr>
          <p:nvPr/>
        </p:nvCxnSpPr>
        <p:spPr>
          <a:xfrm rot="16200000" flipH="1">
            <a:off x="4643865" y="2976130"/>
            <a:ext cx="715841" cy="1926379"/>
          </a:xfrm>
          <a:prstGeom prst="bentConnector3">
            <a:avLst>
              <a:gd name="adj1" fmla="val 67159"/>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2"/>
            <a:endCxn id="3" idx="0"/>
          </p:cNvCxnSpPr>
          <p:nvPr/>
        </p:nvCxnSpPr>
        <p:spPr>
          <a:xfrm>
            <a:off x="4038596" y="2209800"/>
            <a:ext cx="0" cy="152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67" idx="2"/>
            <a:endCxn id="10" idx="0"/>
          </p:cNvCxnSpPr>
          <p:nvPr/>
        </p:nvCxnSpPr>
        <p:spPr>
          <a:xfrm>
            <a:off x="4038596" y="3142259"/>
            <a:ext cx="0" cy="2105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1" idx="2"/>
            <a:endCxn id="13" idx="0"/>
          </p:cNvCxnSpPr>
          <p:nvPr/>
        </p:nvCxnSpPr>
        <p:spPr>
          <a:xfrm flipH="1">
            <a:off x="2143601" y="4525841"/>
            <a:ext cx="5683" cy="427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2" idx="2"/>
            <a:endCxn id="14" idx="0"/>
          </p:cNvCxnSpPr>
          <p:nvPr/>
        </p:nvCxnSpPr>
        <p:spPr>
          <a:xfrm flipH="1">
            <a:off x="5959292" y="4525841"/>
            <a:ext cx="5683" cy="427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a:stCxn id="13" idx="2"/>
            <a:endCxn id="15" idx="0"/>
          </p:cNvCxnSpPr>
          <p:nvPr/>
        </p:nvCxnSpPr>
        <p:spPr>
          <a:xfrm rot="16200000" flipH="1">
            <a:off x="2862499" y="4462702"/>
            <a:ext cx="457200" cy="189499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9" name="Elbow Connector 38"/>
          <p:cNvCxnSpPr>
            <a:stCxn id="14" idx="2"/>
            <a:endCxn id="15" idx="0"/>
          </p:cNvCxnSpPr>
          <p:nvPr/>
        </p:nvCxnSpPr>
        <p:spPr>
          <a:xfrm rot="5400000">
            <a:off x="4770345" y="4449853"/>
            <a:ext cx="457200" cy="192069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12" idx="3"/>
            <a:endCxn id="15" idx="3"/>
          </p:cNvCxnSpPr>
          <p:nvPr/>
        </p:nvCxnSpPr>
        <p:spPr>
          <a:xfrm flipH="1">
            <a:off x="4682346" y="4411541"/>
            <a:ext cx="2593721" cy="1341559"/>
          </a:xfrm>
          <a:prstGeom prst="bentConnector3">
            <a:avLst>
              <a:gd name="adj1" fmla="val -8814"/>
            </a:avLst>
          </a:prstGeom>
          <a:ln>
            <a:tailEnd type="triangle"/>
          </a:ln>
        </p:spPr>
        <p:style>
          <a:lnRef idx="3">
            <a:schemeClr val="dk1"/>
          </a:lnRef>
          <a:fillRef idx="0">
            <a:schemeClr val="dk1"/>
          </a:fillRef>
          <a:effectRef idx="2">
            <a:schemeClr val="dk1"/>
          </a:effectRef>
          <a:fontRef idx="minor">
            <a:schemeClr val="tx1"/>
          </a:fontRef>
        </p:style>
      </p:cxnSp>
      <p:sp>
        <p:nvSpPr>
          <p:cNvPr id="143368" name="Rectangle 143367"/>
          <p:cNvSpPr/>
          <p:nvPr/>
        </p:nvSpPr>
        <p:spPr>
          <a:xfrm>
            <a:off x="2505642" y="3768452"/>
            <a:ext cx="413896" cy="307777"/>
          </a:xfrm>
          <a:prstGeom prst="rect">
            <a:avLst/>
          </a:prstGeom>
        </p:spPr>
        <p:txBody>
          <a:bodyPr wrap="none">
            <a:spAutoFit/>
          </a:bodyPr>
          <a:lstStyle/>
          <a:p>
            <a:r>
              <a:rPr lang="en-US" sz="1400" dirty="0" smtClean="0"/>
              <a:t>fail</a:t>
            </a:r>
            <a:endParaRPr lang="id-ID" sz="1400" dirty="0"/>
          </a:p>
        </p:txBody>
      </p:sp>
      <p:sp>
        <p:nvSpPr>
          <p:cNvPr id="46" name="Rectangle 45"/>
          <p:cNvSpPr/>
          <p:nvPr/>
        </p:nvSpPr>
        <p:spPr>
          <a:xfrm>
            <a:off x="4879037" y="3768452"/>
            <a:ext cx="1219949" cy="307777"/>
          </a:xfrm>
          <a:prstGeom prst="rect">
            <a:avLst/>
          </a:prstGeom>
        </p:spPr>
        <p:txBody>
          <a:bodyPr wrap="none">
            <a:spAutoFit/>
          </a:bodyPr>
          <a:lstStyle/>
          <a:p>
            <a:r>
              <a:rPr lang="en-US" sz="1400" dirty="0" smtClean="0"/>
              <a:t>A rule is fired</a:t>
            </a:r>
            <a:endParaRPr lang="id-ID" sz="1400" dirty="0"/>
          </a:p>
        </p:txBody>
      </p:sp>
      <p:sp>
        <p:nvSpPr>
          <p:cNvPr id="47" name="Rectangle 46"/>
          <p:cNvSpPr/>
          <p:nvPr/>
        </p:nvSpPr>
        <p:spPr>
          <a:xfrm>
            <a:off x="5910164" y="4530858"/>
            <a:ext cx="1219949" cy="307777"/>
          </a:xfrm>
          <a:prstGeom prst="rect">
            <a:avLst/>
          </a:prstGeom>
        </p:spPr>
        <p:txBody>
          <a:bodyPr wrap="none">
            <a:spAutoFit/>
          </a:bodyPr>
          <a:lstStyle/>
          <a:p>
            <a:r>
              <a:rPr lang="en-US" sz="1400" dirty="0" smtClean="0"/>
              <a:t>A rule is fired</a:t>
            </a:r>
            <a:endParaRPr lang="id-ID" sz="1400" dirty="0"/>
          </a:p>
        </p:txBody>
      </p:sp>
      <p:sp>
        <p:nvSpPr>
          <p:cNvPr id="48" name="Rectangle 47"/>
          <p:cNvSpPr/>
          <p:nvPr/>
        </p:nvSpPr>
        <p:spPr>
          <a:xfrm>
            <a:off x="7477457" y="4297240"/>
            <a:ext cx="413896" cy="307777"/>
          </a:xfrm>
          <a:prstGeom prst="rect">
            <a:avLst/>
          </a:prstGeom>
        </p:spPr>
        <p:txBody>
          <a:bodyPr wrap="none">
            <a:spAutoFit/>
          </a:bodyPr>
          <a:lstStyle/>
          <a:p>
            <a:r>
              <a:rPr lang="en-US" sz="1400" dirty="0" smtClean="0"/>
              <a:t>fail</a:t>
            </a:r>
            <a:endParaRPr lang="id-ID" sz="1400" dirty="0"/>
          </a:p>
        </p:txBody>
      </p:sp>
      <p:sp>
        <p:nvSpPr>
          <p:cNvPr id="67" name="Rectangle 66"/>
          <p:cNvSpPr/>
          <p:nvPr/>
        </p:nvSpPr>
        <p:spPr>
          <a:xfrm>
            <a:off x="2743192" y="2913659"/>
            <a:ext cx="2590808" cy="2286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Remove Possessive Pronoun</a:t>
            </a:r>
            <a:endParaRPr lang="id-ID" sz="1400" dirty="0"/>
          </a:p>
        </p:txBody>
      </p:sp>
      <p:cxnSp>
        <p:nvCxnSpPr>
          <p:cNvPr id="68" name="Straight Arrow Connector 67"/>
          <p:cNvCxnSpPr>
            <a:stCxn id="3" idx="2"/>
            <a:endCxn id="67" idx="0"/>
          </p:cNvCxnSpPr>
          <p:nvPr/>
        </p:nvCxnSpPr>
        <p:spPr>
          <a:xfrm>
            <a:off x="4038596" y="2590800"/>
            <a:ext cx="0" cy="322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8236799"/>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a:solidFill>
                  <a:srgbClr val="422C16"/>
                </a:solidFill>
              </a:rPr>
              <a:t>Porter’s Stemmer for Indonesia</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a:ln>
            <a:solidFill>
              <a:schemeClr val="tx1"/>
            </a:solidFill>
          </a:ln>
        </p:spPr>
        <p:txBody>
          <a:bodyPr/>
          <a:lstStyle/>
          <a:p>
            <a:pPr marL="0" indent="0">
              <a:buNone/>
            </a:pPr>
            <a:r>
              <a:rPr lang="en-US" altLang="id-ID" sz="2400" dirty="0" smtClean="0"/>
              <a:t>Algorithm</a:t>
            </a:r>
          </a:p>
          <a:p>
            <a:pPr marL="457200" lvl="1" indent="0">
              <a:buNone/>
              <a:tabLst>
                <a:tab pos="914400" algn="l"/>
                <a:tab pos="1774825" algn="l"/>
                <a:tab pos="5486400" algn="l"/>
              </a:tabLst>
            </a:pPr>
            <a:r>
              <a:rPr lang="en-US" altLang="id-ID" sz="1800" dirty="0" smtClean="0">
                <a:latin typeface="Lucida Console" panose="020B0609040504020204" pitchFamily="49" charset="0"/>
              </a:rPr>
              <a:t>Remove particle 	(</a:t>
            </a:r>
            <a:r>
              <a:rPr lang="en-US" altLang="id-ID" sz="1800" dirty="0" smtClean="0">
                <a:solidFill>
                  <a:srgbClr val="FF0000"/>
                </a:solidFill>
                <a:latin typeface="Lucida Console" panose="020B0609040504020204" pitchFamily="49" charset="0"/>
              </a:rPr>
              <a:t>1</a:t>
            </a:r>
            <a:r>
              <a:rPr lang="en-US" altLang="id-ID" sz="1800" baseline="30000" dirty="0" smtClean="0">
                <a:solidFill>
                  <a:srgbClr val="FF0000"/>
                </a:solidFill>
                <a:latin typeface="Lucida Console" panose="020B0609040504020204" pitchFamily="49" charset="0"/>
              </a:rPr>
              <a:t>st</a:t>
            </a:r>
            <a:r>
              <a:rPr lang="en-US" altLang="id-ID" sz="1800" dirty="0" smtClean="0">
                <a:solidFill>
                  <a:srgbClr val="FF0000"/>
                </a:solidFill>
                <a:latin typeface="Lucida Console" panose="020B0609040504020204" pitchFamily="49" charset="0"/>
              </a:rPr>
              <a:t> rule</a:t>
            </a:r>
            <a:r>
              <a:rPr lang="en-US" altLang="id-ID" sz="1800" dirty="0" smtClean="0">
                <a:latin typeface="Lucida Console" panose="020B0609040504020204" pitchFamily="49" charset="0"/>
              </a:rPr>
              <a:t>)</a:t>
            </a:r>
          </a:p>
          <a:p>
            <a:pPr marL="457200" lvl="1" indent="0">
              <a:buNone/>
              <a:tabLst>
                <a:tab pos="914400" algn="l"/>
                <a:tab pos="1774825" algn="l"/>
                <a:tab pos="5486400" algn="l"/>
              </a:tabLst>
            </a:pPr>
            <a:r>
              <a:rPr lang="en-US" altLang="id-ID" sz="1800" dirty="0" smtClean="0">
                <a:latin typeface="Lucida Console" panose="020B0609040504020204" pitchFamily="49" charset="0"/>
              </a:rPr>
              <a:t>Remove possessive pronoun 	(</a:t>
            </a:r>
            <a:r>
              <a:rPr lang="en-US" altLang="id-ID" sz="1800" dirty="0" smtClean="0">
                <a:solidFill>
                  <a:srgbClr val="FF0000"/>
                </a:solidFill>
                <a:latin typeface="Lucida Console" panose="020B0609040504020204" pitchFamily="49" charset="0"/>
              </a:rPr>
              <a:t>2</a:t>
            </a:r>
            <a:r>
              <a:rPr lang="en-US" altLang="id-ID" sz="1800" baseline="30000" dirty="0" smtClean="0">
                <a:solidFill>
                  <a:srgbClr val="FF0000"/>
                </a:solidFill>
                <a:latin typeface="Lucida Console" panose="020B0609040504020204" pitchFamily="49" charset="0"/>
              </a:rPr>
              <a:t>nd</a:t>
            </a:r>
            <a:r>
              <a:rPr lang="en-US" altLang="id-ID" sz="1800" dirty="0" smtClean="0">
                <a:solidFill>
                  <a:srgbClr val="FF0000"/>
                </a:solidFill>
                <a:latin typeface="Lucida Console" panose="020B0609040504020204" pitchFamily="49" charset="0"/>
              </a:rPr>
              <a:t> rule</a:t>
            </a:r>
            <a:r>
              <a:rPr lang="en-US" altLang="id-ID" sz="1800" dirty="0" smtClean="0">
                <a:latin typeface="Lucida Console" panose="020B0609040504020204" pitchFamily="49" charset="0"/>
              </a:rPr>
              <a:t>)</a:t>
            </a:r>
          </a:p>
          <a:p>
            <a:pPr marL="457200" lvl="1" indent="0">
              <a:buNone/>
              <a:tabLst>
                <a:tab pos="914400" algn="l"/>
                <a:tab pos="1774825" algn="l"/>
                <a:tab pos="5486400" algn="l"/>
              </a:tabLst>
            </a:pPr>
            <a:r>
              <a:rPr lang="en-US" altLang="id-ID" sz="1800" dirty="0">
                <a:latin typeface="Lucida Console" panose="020B0609040504020204" pitchFamily="49" charset="0"/>
              </a:rPr>
              <a:t>Remove </a:t>
            </a:r>
            <a:r>
              <a:rPr lang="en-US" altLang="id-ID" sz="1800" dirty="0" smtClean="0">
                <a:latin typeface="Lucida Console" panose="020B0609040504020204" pitchFamily="49" charset="0"/>
              </a:rPr>
              <a:t>1</a:t>
            </a:r>
            <a:r>
              <a:rPr lang="en-US" altLang="id-ID" sz="1800" baseline="30000" dirty="0" smtClean="0">
                <a:latin typeface="Lucida Console" panose="020B0609040504020204" pitchFamily="49" charset="0"/>
              </a:rPr>
              <a:t>st</a:t>
            </a:r>
            <a:r>
              <a:rPr lang="en-US" altLang="id-ID" sz="1800" dirty="0" smtClean="0">
                <a:latin typeface="Lucida Console" panose="020B0609040504020204" pitchFamily="49" charset="0"/>
              </a:rPr>
              <a:t> order prefix 	(</a:t>
            </a:r>
            <a:r>
              <a:rPr lang="en-US" altLang="id-ID" sz="1800" dirty="0" smtClean="0">
                <a:solidFill>
                  <a:srgbClr val="FF0000"/>
                </a:solidFill>
                <a:latin typeface="Lucida Console" panose="020B0609040504020204" pitchFamily="49" charset="0"/>
              </a:rPr>
              <a:t>3</a:t>
            </a:r>
            <a:r>
              <a:rPr lang="en-US" altLang="id-ID" sz="1800" baseline="30000" dirty="0" smtClean="0">
                <a:solidFill>
                  <a:srgbClr val="FF0000"/>
                </a:solidFill>
                <a:latin typeface="Lucida Console" panose="020B0609040504020204" pitchFamily="49" charset="0"/>
              </a:rPr>
              <a:t>rd</a:t>
            </a:r>
            <a:r>
              <a:rPr lang="en-US" altLang="id-ID" sz="1800" dirty="0" smtClean="0">
                <a:solidFill>
                  <a:srgbClr val="FF0000"/>
                </a:solidFill>
                <a:latin typeface="Lucida Console" panose="020B0609040504020204" pitchFamily="49" charset="0"/>
              </a:rPr>
              <a:t> rule</a:t>
            </a:r>
            <a:r>
              <a:rPr lang="en-US" altLang="id-ID" sz="1800" dirty="0" smtClean="0">
                <a:latin typeface="Lucida Console" panose="020B0609040504020204" pitchFamily="49" charset="0"/>
              </a:rPr>
              <a:t>)</a:t>
            </a:r>
          </a:p>
          <a:p>
            <a:pPr marL="457200" lvl="1" indent="0">
              <a:buNone/>
              <a:tabLst>
                <a:tab pos="914400" algn="l"/>
                <a:tab pos="1774825" algn="l"/>
                <a:tab pos="5486400" algn="l"/>
              </a:tabLst>
            </a:pPr>
            <a:r>
              <a:rPr lang="en-US" altLang="id-ID" sz="1800" b="1" dirty="0" smtClean="0">
                <a:solidFill>
                  <a:srgbClr val="002060"/>
                </a:solidFill>
                <a:latin typeface="Lucida Console" panose="020B0609040504020204" pitchFamily="49" charset="0"/>
              </a:rPr>
              <a:t>If</a:t>
            </a:r>
            <a:r>
              <a:rPr lang="en-US" altLang="id-ID" sz="1800" dirty="0" smtClean="0">
                <a:latin typeface="Lucida Console" panose="020B0609040504020204" pitchFamily="49" charset="0"/>
              </a:rPr>
              <a:t> no 1</a:t>
            </a:r>
            <a:r>
              <a:rPr lang="en-US" altLang="id-ID" sz="1800" baseline="30000" dirty="0" smtClean="0">
                <a:latin typeface="Lucida Console" panose="020B0609040504020204" pitchFamily="49" charset="0"/>
              </a:rPr>
              <a:t>st</a:t>
            </a:r>
            <a:r>
              <a:rPr lang="en-US" altLang="id-ID" sz="1800" dirty="0" smtClean="0">
                <a:latin typeface="Lucida Console" panose="020B0609040504020204" pitchFamily="49" charset="0"/>
              </a:rPr>
              <a:t> order prefix found </a:t>
            </a:r>
            <a:r>
              <a:rPr lang="en-US" altLang="id-ID" sz="1800" b="1" dirty="0" smtClean="0">
                <a:solidFill>
                  <a:srgbClr val="002060"/>
                </a:solidFill>
                <a:latin typeface="Lucida Console" panose="020B0609040504020204" pitchFamily="49" charset="0"/>
              </a:rPr>
              <a:t>then</a:t>
            </a:r>
          </a:p>
          <a:p>
            <a:pPr marL="457200" lvl="1" indent="0">
              <a:buNone/>
              <a:tabLst>
                <a:tab pos="914400" algn="l"/>
                <a:tab pos="1774825" algn="l"/>
                <a:tab pos="5486400" algn="l"/>
              </a:tabLst>
            </a:pPr>
            <a:r>
              <a:rPr lang="en-US" altLang="id-ID" sz="1800" dirty="0" smtClean="0">
                <a:latin typeface="Lucida Console" panose="020B0609040504020204" pitchFamily="49" charset="0"/>
              </a:rPr>
              <a:t>	Remove 2</a:t>
            </a:r>
            <a:r>
              <a:rPr lang="en-US" altLang="id-ID" sz="1800" baseline="30000" dirty="0" smtClean="0">
                <a:latin typeface="Lucida Console" panose="020B0609040504020204" pitchFamily="49" charset="0"/>
              </a:rPr>
              <a:t>nd</a:t>
            </a:r>
            <a:r>
              <a:rPr lang="en-US" altLang="id-ID" sz="1800" dirty="0" smtClean="0">
                <a:latin typeface="Lucida Console" panose="020B0609040504020204" pitchFamily="49" charset="0"/>
              </a:rPr>
              <a:t> order prefix 	(</a:t>
            </a:r>
            <a:r>
              <a:rPr lang="en-US" altLang="id-ID" sz="1800" dirty="0" smtClean="0">
                <a:solidFill>
                  <a:srgbClr val="00B050"/>
                </a:solidFill>
                <a:latin typeface="Lucida Console" panose="020B0609040504020204" pitchFamily="49" charset="0"/>
              </a:rPr>
              <a:t>4</a:t>
            </a:r>
            <a:r>
              <a:rPr lang="en-US" altLang="id-ID" sz="1800" baseline="30000" dirty="0" smtClean="0">
                <a:solidFill>
                  <a:srgbClr val="00B050"/>
                </a:solidFill>
                <a:latin typeface="Lucida Console" panose="020B0609040504020204" pitchFamily="49" charset="0"/>
              </a:rPr>
              <a:t>th</a:t>
            </a:r>
            <a:r>
              <a:rPr lang="en-US" altLang="id-ID" sz="1800" dirty="0" smtClean="0">
                <a:solidFill>
                  <a:srgbClr val="00B050"/>
                </a:solidFill>
                <a:latin typeface="Lucida Console" panose="020B0609040504020204" pitchFamily="49" charset="0"/>
              </a:rPr>
              <a:t> rule</a:t>
            </a:r>
            <a:r>
              <a:rPr lang="en-US" altLang="id-ID" sz="1800" dirty="0" smtClean="0">
                <a:latin typeface="Lucida Console" panose="020B0609040504020204" pitchFamily="49" charset="0"/>
              </a:rPr>
              <a:t>)</a:t>
            </a:r>
          </a:p>
          <a:p>
            <a:pPr marL="457200" lvl="1" indent="0">
              <a:buNone/>
              <a:tabLst>
                <a:tab pos="914400" algn="l"/>
                <a:tab pos="1774825" algn="l"/>
                <a:tab pos="5486400" algn="l"/>
              </a:tabLst>
            </a:pPr>
            <a:r>
              <a:rPr lang="en-US" altLang="id-ID" sz="1800" dirty="0" smtClean="0">
                <a:latin typeface="Lucida Console" panose="020B0609040504020204" pitchFamily="49" charset="0"/>
              </a:rPr>
              <a:t>	Remove suffix 	(</a:t>
            </a:r>
            <a:r>
              <a:rPr lang="en-US" altLang="id-ID" sz="1800" dirty="0" smtClean="0">
                <a:solidFill>
                  <a:srgbClr val="00B050"/>
                </a:solidFill>
                <a:latin typeface="Lucida Console" panose="020B0609040504020204" pitchFamily="49" charset="0"/>
              </a:rPr>
              <a:t>5</a:t>
            </a:r>
            <a:r>
              <a:rPr lang="en-US" altLang="id-ID" sz="1800" baseline="30000" dirty="0" smtClean="0">
                <a:solidFill>
                  <a:srgbClr val="00B050"/>
                </a:solidFill>
                <a:latin typeface="Lucida Console" panose="020B0609040504020204" pitchFamily="49" charset="0"/>
              </a:rPr>
              <a:t>th</a:t>
            </a:r>
            <a:r>
              <a:rPr lang="en-US" altLang="id-ID" sz="1800" dirty="0" smtClean="0">
                <a:solidFill>
                  <a:srgbClr val="00B050"/>
                </a:solidFill>
                <a:latin typeface="Lucida Console" panose="020B0609040504020204" pitchFamily="49" charset="0"/>
              </a:rPr>
              <a:t> rule</a:t>
            </a:r>
            <a:r>
              <a:rPr lang="en-US" altLang="id-ID" sz="1800" dirty="0" smtClean="0">
                <a:latin typeface="Lucida Console" panose="020B0609040504020204" pitchFamily="49" charset="0"/>
              </a:rPr>
              <a:t>)</a:t>
            </a:r>
          </a:p>
          <a:p>
            <a:pPr marL="457200" lvl="1" indent="0">
              <a:buNone/>
              <a:tabLst>
                <a:tab pos="914400" algn="l"/>
                <a:tab pos="1774825" algn="l"/>
                <a:tab pos="5486400" algn="l"/>
              </a:tabLst>
            </a:pPr>
            <a:r>
              <a:rPr lang="en-US" altLang="id-ID" sz="1800" b="1" dirty="0" smtClean="0">
                <a:solidFill>
                  <a:srgbClr val="002060"/>
                </a:solidFill>
                <a:latin typeface="Lucida Console" panose="020B0609040504020204" pitchFamily="49" charset="0"/>
              </a:rPr>
              <a:t>Else</a:t>
            </a:r>
            <a:r>
              <a:rPr lang="en-US" altLang="id-ID" sz="1800" dirty="0" smtClean="0">
                <a:latin typeface="Lucida Console" panose="020B0609040504020204" pitchFamily="49" charset="0"/>
              </a:rPr>
              <a:t> </a:t>
            </a:r>
            <a:r>
              <a:rPr lang="en-US" altLang="id-ID" sz="1800" dirty="0" smtClean="0">
                <a:solidFill>
                  <a:schemeClr val="bg1">
                    <a:lumMod val="65000"/>
                  </a:schemeClr>
                </a:solidFill>
                <a:latin typeface="Lucida Console" panose="020B0609040504020204" pitchFamily="49" charset="0"/>
              </a:rPr>
              <a:t>(no 1</a:t>
            </a:r>
            <a:r>
              <a:rPr lang="en-US" altLang="id-ID" sz="1800" baseline="30000" dirty="0" smtClean="0">
                <a:solidFill>
                  <a:schemeClr val="bg1">
                    <a:lumMod val="65000"/>
                  </a:schemeClr>
                </a:solidFill>
                <a:latin typeface="Lucida Console" panose="020B0609040504020204" pitchFamily="49" charset="0"/>
              </a:rPr>
              <a:t>st</a:t>
            </a:r>
            <a:r>
              <a:rPr lang="en-US" altLang="id-ID" sz="1800" dirty="0" smtClean="0">
                <a:solidFill>
                  <a:schemeClr val="bg1">
                    <a:lumMod val="65000"/>
                  </a:schemeClr>
                </a:solidFill>
                <a:latin typeface="Lucida Console" panose="020B0609040504020204" pitchFamily="49" charset="0"/>
              </a:rPr>
              <a:t> order prefix found)</a:t>
            </a:r>
          </a:p>
          <a:p>
            <a:pPr marL="457200" lvl="1" indent="0">
              <a:buNone/>
              <a:tabLst>
                <a:tab pos="914400" algn="l"/>
                <a:tab pos="1774825" algn="l"/>
                <a:tab pos="5486400" algn="l"/>
              </a:tabLst>
            </a:pPr>
            <a:r>
              <a:rPr lang="en-US" altLang="id-ID" sz="1800" dirty="0" smtClean="0">
                <a:latin typeface="Lucida Console" panose="020B0609040504020204" pitchFamily="49" charset="0"/>
              </a:rPr>
              <a:t>	Remove suffix 	(</a:t>
            </a:r>
            <a:r>
              <a:rPr lang="en-US" altLang="id-ID" sz="1800" dirty="0" smtClean="0">
                <a:solidFill>
                  <a:srgbClr val="0070C0"/>
                </a:solidFill>
                <a:latin typeface="Lucida Console" panose="020B0609040504020204" pitchFamily="49" charset="0"/>
              </a:rPr>
              <a:t>5</a:t>
            </a:r>
            <a:r>
              <a:rPr lang="en-US" altLang="id-ID" sz="1800" baseline="30000" dirty="0" smtClean="0">
                <a:solidFill>
                  <a:srgbClr val="0070C0"/>
                </a:solidFill>
                <a:latin typeface="Lucida Console" panose="020B0609040504020204" pitchFamily="49" charset="0"/>
              </a:rPr>
              <a:t>th</a:t>
            </a:r>
            <a:r>
              <a:rPr lang="en-US" altLang="id-ID" sz="1800" dirty="0" smtClean="0">
                <a:solidFill>
                  <a:srgbClr val="0070C0"/>
                </a:solidFill>
                <a:latin typeface="Lucida Console" panose="020B0609040504020204" pitchFamily="49" charset="0"/>
              </a:rPr>
              <a:t> rule</a:t>
            </a:r>
            <a:r>
              <a:rPr lang="en-US" altLang="id-ID" sz="1800" dirty="0" smtClean="0">
                <a:latin typeface="Lucida Console" panose="020B0609040504020204" pitchFamily="49" charset="0"/>
              </a:rPr>
              <a:t>)</a:t>
            </a:r>
          </a:p>
          <a:p>
            <a:pPr marL="457200" lvl="1" indent="0">
              <a:buNone/>
              <a:tabLst>
                <a:tab pos="914400" algn="l"/>
                <a:tab pos="1774825" algn="l"/>
                <a:tab pos="5486400" algn="l"/>
              </a:tabLst>
            </a:pPr>
            <a:r>
              <a:rPr lang="en-US" altLang="id-ID" sz="1800" dirty="0" smtClean="0">
                <a:latin typeface="Lucida Console" panose="020B0609040504020204" pitchFamily="49" charset="0"/>
              </a:rPr>
              <a:t>	</a:t>
            </a:r>
            <a:r>
              <a:rPr lang="en-US" altLang="id-ID" sz="1800" b="1" dirty="0" smtClean="0">
                <a:solidFill>
                  <a:srgbClr val="002060"/>
                </a:solidFill>
                <a:latin typeface="Lucida Console" panose="020B0609040504020204" pitchFamily="49" charset="0"/>
              </a:rPr>
              <a:t>If</a:t>
            </a:r>
            <a:r>
              <a:rPr lang="en-US" altLang="id-ID" sz="1800" dirty="0" smtClean="0">
                <a:latin typeface="Lucida Console" panose="020B0609040504020204" pitchFamily="49" charset="0"/>
              </a:rPr>
              <a:t> any suffix found </a:t>
            </a:r>
            <a:r>
              <a:rPr lang="en-US" altLang="id-ID" sz="1800" b="1" dirty="0" smtClean="0">
                <a:solidFill>
                  <a:srgbClr val="002060"/>
                </a:solidFill>
                <a:latin typeface="Lucida Console" panose="020B0609040504020204" pitchFamily="49" charset="0"/>
              </a:rPr>
              <a:t>then</a:t>
            </a:r>
          </a:p>
          <a:p>
            <a:pPr marL="457200" lvl="1" indent="0">
              <a:buNone/>
              <a:tabLst>
                <a:tab pos="914400" algn="l"/>
                <a:tab pos="1774825" algn="l"/>
                <a:tab pos="5486400" algn="l"/>
              </a:tabLst>
            </a:pPr>
            <a:r>
              <a:rPr lang="en-US" altLang="id-ID" sz="1800" dirty="0" smtClean="0">
                <a:latin typeface="Lucida Console" panose="020B0609040504020204" pitchFamily="49" charset="0"/>
              </a:rPr>
              <a:t>		Remove 2</a:t>
            </a:r>
            <a:r>
              <a:rPr lang="en-US" altLang="id-ID" sz="1800" baseline="30000" dirty="0" smtClean="0">
                <a:latin typeface="Lucida Console" panose="020B0609040504020204" pitchFamily="49" charset="0"/>
              </a:rPr>
              <a:t>nd</a:t>
            </a:r>
            <a:r>
              <a:rPr lang="en-US" altLang="id-ID" sz="1800" dirty="0" smtClean="0">
                <a:latin typeface="Lucida Console" panose="020B0609040504020204" pitchFamily="49" charset="0"/>
              </a:rPr>
              <a:t> order prefix	(</a:t>
            </a:r>
            <a:r>
              <a:rPr lang="en-US" altLang="id-ID" sz="1800" dirty="0">
                <a:solidFill>
                  <a:srgbClr val="0070C0"/>
                </a:solidFill>
                <a:latin typeface="Lucida Console" panose="020B0609040504020204" pitchFamily="49" charset="0"/>
              </a:rPr>
              <a:t>4</a:t>
            </a:r>
            <a:r>
              <a:rPr lang="en-US" altLang="id-ID" sz="1800" baseline="30000" dirty="0">
                <a:solidFill>
                  <a:srgbClr val="0070C0"/>
                </a:solidFill>
                <a:latin typeface="Lucida Console" panose="020B0609040504020204" pitchFamily="49" charset="0"/>
              </a:rPr>
              <a:t>th</a:t>
            </a:r>
            <a:r>
              <a:rPr lang="en-US" altLang="id-ID" sz="1800" dirty="0">
                <a:solidFill>
                  <a:srgbClr val="0070C0"/>
                </a:solidFill>
                <a:latin typeface="Lucida Console" panose="020B0609040504020204" pitchFamily="49" charset="0"/>
              </a:rPr>
              <a:t> rule</a:t>
            </a:r>
            <a:r>
              <a:rPr lang="en-US" altLang="id-ID" sz="1800" dirty="0">
                <a:latin typeface="Lucida Console" panose="020B0609040504020204" pitchFamily="49" charset="0"/>
              </a:rPr>
              <a:t>)</a:t>
            </a:r>
            <a:endParaRPr lang="en-US" altLang="id-ID" sz="1800" dirty="0" smtClean="0">
              <a:latin typeface="Lucida Console" panose="020B06090405040202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02091"/>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Problem with Stemming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Root word that looks like having suffix/prefix</a:t>
            </a:r>
          </a:p>
          <a:p>
            <a:pPr lvl="1"/>
            <a:r>
              <a:rPr lang="en-US" altLang="id-ID" dirty="0" err="1" smtClean="0"/>
              <a:t>Sekolah</a:t>
            </a:r>
            <a:r>
              <a:rPr lang="en-US" altLang="id-ID" dirty="0" smtClean="0"/>
              <a:t>, </a:t>
            </a:r>
            <a:r>
              <a:rPr lang="en-US" altLang="id-ID" dirty="0" err="1" smtClean="0"/>
              <a:t>masalah</a:t>
            </a:r>
            <a:endParaRPr lang="en-US" altLang="id-ID" dirty="0" smtClean="0"/>
          </a:p>
          <a:p>
            <a:pPr lvl="1"/>
            <a:r>
              <a:rPr lang="en-US" altLang="id-ID" dirty="0" smtClean="0"/>
              <a:t>Check each token to root word list before firing a rule</a:t>
            </a:r>
          </a:p>
          <a:p>
            <a:pPr lvl="2"/>
            <a:endParaRPr lang="en-US" altLang="id-ID" dirty="0"/>
          </a:p>
          <a:p>
            <a:pPr lvl="1"/>
            <a:r>
              <a:rPr lang="en-US" altLang="id-ID" dirty="0" err="1" smtClean="0"/>
              <a:t>Memilah</a:t>
            </a:r>
            <a:endParaRPr lang="en-US" altLang="id-ID" dirty="0" smtClean="0"/>
          </a:p>
          <a:p>
            <a:pPr lvl="1"/>
            <a:r>
              <a:rPr lang="en-US" altLang="id-ID" dirty="0" smtClean="0"/>
              <a:t>By porter stemming it will become : me-mi-</a:t>
            </a:r>
            <a:r>
              <a:rPr lang="en-US" altLang="id-ID" dirty="0" err="1" smtClean="0"/>
              <a:t>lah</a:t>
            </a:r>
            <a:endParaRPr lang="en-US" altLang="id-ID"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10951"/>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Problem with Stemming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400" dirty="0" smtClean="0"/>
              <a:t>Words that </a:t>
            </a:r>
            <a:r>
              <a:rPr lang="en-US" altLang="id-ID" sz="2400" dirty="0"/>
              <a:t>have more than one possible basic </a:t>
            </a:r>
            <a:r>
              <a:rPr lang="en-US" altLang="id-ID" sz="2400" dirty="0" smtClean="0"/>
              <a:t>words</a:t>
            </a:r>
          </a:p>
          <a:p>
            <a:pPr lvl="1"/>
            <a:r>
              <a:rPr lang="en-US" altLang="id-ID" sz="2400" dirty="0" err="1" smtClean="0"/>
              <a:t>Memasak</a:t>
            </a:r>
            <a:r>
              <a:rPr lang="en-US" altLang="id-ID" sz="2400" dirty="0" smtClean="0"/>
              <a:t> </a:t>
            </a:r>
            <a:r>
              <a:rPr lang="en-US" altLang="id-ID" sz="2400" dirty="0" smtClean="0">
                <a:sym typeface="Wingdings" panose="05000000000000000000" pitchFamily="2" charset="2"/>
              </a:rPr>
              <a:t> me-</a:t>
            </a:r>
            <a:r>
              <a:rPr lang="en-US" altLang="id-ID" sz="2400" dirty="0" err="1" smtClean="0">
                <a:sym typeface="Wingdings" panose="05000000000000000000" pitchFamily="2" charset="2"/>
              </a:rPr>
              <a:t>masak</a:t>
            </a:r>
            <a:r>
              <a:rPr lang="en-US" altLang="id-ID" sz="2400" dirty="0" smtClean="0">
                <a:sym typeface="Wingdings" panose="05000000000000000000" pitchFamily="2" charset="2"/>
              </a:rPr>
              <a:t>? mem-</a:t>
            </a:r>
            <a:r>
              <a:rPr lang="en-US" altLang="id-ID" sz="2400" dirty="0" err="1" smtClean="0">
                <a:sym typeface="Wingdings" panose="05000000000000000000" pitchFamily="2" charset="2"/>
              </a:rPr>
              <a:t>pasak</a:t>
            </a:r>
            <a:r>
              <a:rPr lang="en-US" altLang="id-ID" sz="2400" dirty="0" smtClean="0">
                <a:sym typeface="Wingdings" panose="05000000000000000000" pitchFamily="2" charset="2"/>
              </a:rPr>
              <a:t>?</a:t>
            </a:r>
          </a:p>
          <a:p>
            <a:pPr lvl="2"/>
            <a:endParaRPr lang="en-US" altLang="id-ID" sz="2000" dirty="0" smtClean="0">
              <a:sym typeface="Wingdings" panose="05000000000000000000" pitchFamily="2" charset="2"/>
            </a:endParaRPr>
          </a:p>
          <a:p>
            <a:r>
              <a:rPr lang="en-US" altLang="id-ID" sz="2400" dirty="0" smtClean="0">
                <a:sym typeface="Wingdings" panose="05000000000000000000" pitchFamily="2" charset="2"/>
              </a:rPr>
              <a:t>What to check first? </a:t>
            </a:r>
          </a:p>
          <a:p>
            <a:pPr lvl="1"/>
            <a:r>
              <a:rPr lang="en-US" altLang="id-ID" sz="2400" dirty="0" smtClean="0">
                <a:sym typeface="Wingdings" panose="05000000000000000000" pitchFamily="2" charset="2"/>
              </a:rPr>
              <a:t>me- or mem-</a:t>
            </a:r>
          </a:p>
          <a:p>
            <a:r>
              <a:rPr lang="en-US" altLang="id-ID" sz="2400" dirty="0" smtClean="0">
                <a:sym typeface="Wingdings" panose="05000000000000000000" pitchFamily="2" charset="2"/>
              </a:rPr>
              <a:t>Each rule has ups and downs</a:t>
            </a:r>
          </a:p>
          <a:p>
            <a:pPr lvl="1">
              <a:tabLst>
                <a:tab pos="2401888" algn="l"/>
                <a:tab pos="4859338" algn="l"/>
              </a:tabLst>
            </a:pPr>
            <a:r>
              <a:rPr lang="en-US" altLang="id-ID" sz="2400" dirty="0" err="1" smtClean="0">
                <a:sym typeface="Wingdings" panose="05000000000000000000" pitchFamily="2" charset="2"/>
              </a:rPr>
              <a:t>Memanah</a:t>
            </a:r>
            <a:r>
              <a:rPr lang="en-US" altLang="id-ID" sz="2400" dirty="0" smtClean="0">
                <a:sym typeface="Wingdings" panose="05000000000000000000" pitchFamily="2" charset="2"/>
              </a:rPr>
              <a:t> 	 me-</a:t>
            </a:r>
            <a:r>
              <a:rPr lang="en-US" altLang="id-ID" sz="2400" dirty="0" err="1" smtClean="0">
                <a:sym typeface="Wingdings" panose="05000000000000000000" pitchFamily="2" charset="2"/>
              </a:rPr>
              <a:t>manah</a:t>
            </a:r>
            <a:r>
              <a:rPr lang="en-US" altLang="id-ID" sz="2400" dirty="0">
                <a:sym typeface="Wingdings" panose="05000000000000000000" pitchFamily="2" charset="2"/>
              </a:rPr>
              <a:t>	</a:t>
            </a:r>
            <a:r>
              <a:rPr lang="en-US" altLang="id-ID" sz="2400" dirty="0" smtClean="0">
                <a:sym typeface="Wingdings" panose="05000000000000000000" pitchFamily="2" charset="2"/>
              </a:rPr>
              <a:t>| </a:t>
            </a:r>
            <a:r>
              <a:rPr lang="en-US" altLang="id-ID" sz="2400" dirty="0" smtClean="0">
                <a:solidFill>
                  <a:srgbClr val="00B050"/>
                </a:solidFill>
                <a:sym typeface="Wingdings" panose="05000000000000000000" pitchFamily="2" charset="2"/>
              </a:rPr>
              <a:t>mem-</a:t>
            </a:r>
            <a:r>
              <a:rPr lang="en-US" altLang="id-ID" sz="2400" dirty="0" err="1" smtClean="0">
                <a:solidFill>
                  <a:srgbClr val="00B050"/>
                </a:solidFill>
                <a:sym typeface="Wingdings" panose="05000000000000000000" pitchFamily="2" charset="2"/>
              </a:rPr>
              <a:t>panah</a:t>
            </a:r>
            <a:endParaRPr lang="en-US" altLang="id-ID" sz="2400" dirty="0" smtClean="0">
              <a:solidFill>
                <a:srgbClr val="00B050"/>
              </a:solidFill>
              <a:sym typeface="Wingdings" panose="05000000000000000000" pitchFamily="2" charset="2"/>
            </a:endParaRPr>
          </a:p>
          <a:p>
            <a:pPr lvl="1">
              <a:tabLst>
                <a:tab pos="2401888" algn="l"/>
                <a:tab pos="4859338" algn="l"/>
              </a:tabLst>
            </a:pPr>
            <a:r>
              <a:rPr lang="en-US" altLang="id-ID" sz="2400" dirty="0" err="1" smtClean="0">
                <a:sym typeface="Wingdings" panose="05000000000000000000" pitchFamily="2" charset="2"/>
              </a:rPr>
              <a:t>Memasuki</a:t>
            </a:r>
            <a:r>
              <a:rPr lang="en-US" altLang="id-ID" sz="2400" dirty="0" smtClean="0">
                <a:sym typeface="Wingdings" panose="05000000000000000000" pitchFamily="2" charset="2"/>
              </a:rPr>
              <a:t> 	 </a:t>
            </a:r>
            <a:r>
              <a:rPr lang="en-US" altLang="id-ID" sz="2400" dirty="0" smtClean="0">
                <a:solidFill>
                  <a:srgbClr val="00B050"/>
                </a:solidFill>
                <a:sym typeface="Wingdings" panose="05000000000000000000" pitchFamily="2" charset="2"/>
              </a:rPr>
              <a:t>me-</a:t>
            </a:r>
            <a:r>
              <a:rPr lang="en-US" altLang="id-ID" sz="2400" dirty="0" err="1" smtClean="0">
                <a:solidFill>
                  <a:srgbClr val="00B050"/>
                </a:solidFill>
                <a:sym typeface="Wingdings" panose="05000000000000000000" pitchFamily="2" charset="2"/>
              </a:rPr>
              <a:t>masuk</a:t>
            </a:r>
            <a:r>
              <a:rPr lang="en-US" altLang="id-ID" sz="2400" dirty="0" smtClean="0">
                <a:solidFill>
                  <a:srgbClr val="00B050"/>
                </a:solidFill>
                <a:sym typeface="Wingdings" panose="05000000000000000000" pitchFamily="2" charset="2"/>
              </a:rPr>
              <a:t>-</a:t>
            </a:r>
            <a:r>
              <a:rPr lang="en-US" altLang="id-ID" sz="2400" dirty="0" err="1" smtClean="0">
                <a:solidFill>
                  <a:srgbClr val="00B050"/>
                </a:solidFill>
                <a:sym typeface="Wingdings" panose="05000000000000000000" pitchFamily="2" charset="2"/>
              </a:rPr>
              <a:t>i</a:t>
            </a:r>
            <a:r>
              <a:rPr lang="en-US" altLang="id-ID" sz="2400" dirty="0">
                <a:sym typeface="Wingdings" panose="05000000000000000000" pitchFamily="2" charset="2"/>
              </a:rPr>
              <a:t>	</a:t>
            </a:r>
            <a:r>
              <a:rPr lang="en-US" altLang="id-ID" sz="2400" dirty="0" smtClean="0">
                <a:sym typeface="Wingdings" panose="05000000000000000000" pitchFamily="2" charset="2"/>
              </a:rPr>
              <a:t>| mem-</a:t>
            </a:r>
            <a:r>
              <a:rPr lang="en-US" altLang="id-ID" sz="2400" dirty="0" err="1" smtClean="0">
                <a:sym typeface="Wingdings" panose="05000000000000000000" pitchFamily="2" charset="2"/>
              </a:rPr>
              <a:t>pasuk</a:t>
            </a:r>
            <a:r>
              <a:rPr lang="en-US" altLang="id-ID" sz="2400" dirty="0" smtClean="0">
                <a:sym typeface="Wingdings" panose="05000000000000000000" pitchFamily="2" charset="2"/>
              </a:rPr>
              <a:t>-</a:t>
            </a:r>
            <a:r>
              <a:rPr lang="en-US" altLang="id-ID" sz="2400" dirty="0" err="1" smtClean="0">
                <a:sym typeface="Wingdings" panose="05000000000000000000" pitchFamily="2" charset="2"/>
              </a:rPr>
              <a:t>i</a:t>
            </a:r>
            <a:endParaRPr lang="en-US" altLang="id-ID" sz="2400"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31327"/>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Problem with Stemming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It’s not perfect, but it’s good enough for stemming</a:t>
            </a:r>
          </a:p>
          <a:p>
            <a:r>
              <a:rPr lang="en-US" altLang="id-ID" sz="2800" dirty="0" smtClean="0"/>
              <a:t>To stem the token </a:t>
            </a:r>
            <a:r>
              <a:rPr lang="en-US" altLang="id-ID" sz="2800" smtClean="0"/>
              <a:t>into a perfect </a:t>
            </a:r>
            <a:r>
              <a:rPr lang="en-US" altLang="id-ID" sz="2800" dirty="0" smtClean="0"/>
              <a:t>root word</a:t>
            </a:r>
            <a:r>
              <a:rPr lang="en-US" altLang="id-ID" dirty="0" smtClean="0"/>
              <a:t> </a:t>
            </a:r>
            <a:r>
              <a:rPr lang="en-US" altLang="id-ID" sz="2800" dirty="0" smtClean="0"/>
              <a:t>is the problem of Lemmatization</a:t>
            </a:r>
            <a:endParaRPr lang="en-US" altLang="id-ID"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241140"/>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a:solidFill>
                  <a:srgbClr val="422C16"/>
                </a:solidFill>
              </a:rPr>
              <a:t>1</a:t>
            </a:r>
            <a:r>
              <a:rPr lang="en-US" altLang="id-ID" sz="4000" baseline="30000" dirty="0">
                <a:solidFill>
                  <a:srgbClr val="422C16"/>
                </a:solidFill>
              </a:rPr>
              <a:t>st</a:t>
            </a:r>
            <a:r>
              <a:rPr lang="en-US" altLang="id-ID" sz="4000" dirty="0">
                <a:solidFill>
                  <a:srgbClr val="422C16"/>
                </a:solidFill>
              </a:rPr>
              <a:t> Rule – Remove Particle</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Remove -</a:t>
            </a:r>
            <a:r>
              <a:rPr lang="en-US" altLang="id-ID" sz="2800" dirty="0" err="1" smtClean="0"/>
              <a:t>kah</a:t>
            </a:r>
            <a:r>
              <a:rPr lang="en-US" altLang="id-ID" sz="2800" dirty="0" smtClean="0"/>
              <a:t>, -</a:t>
            </a:r>
            <a:r>
              <a:rPr lang="en-US" altLang="id-ID" sz="2800" dirty="0" err="1" smtClean="0"/>
              <a:t>lah</a:t>
            </a:r>
            <a:r>
              <a:rPr lang="en-US" altLang="id-ID" sz="2800" dirty="0" smtClean="0"/>
              <a:t>, -</a:t>
            </a:r>
            <a:r>
              <a:rPr lang="en-US" altLang="id-ID" sz="2800" dirty="0" err="1" smtClean="0"/>
              <a:t>tah</a:t>
            </a:r>
            <a:r>
              <a:rPr lang="en-US" altLang="id-ID" sz="2800" smtClean="0"/>
              <a:t>, -pun</a:t>
            </a:r>
            <a:endParaRPr lang="en-US" altLang="id-ID" sz="2800"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0" y="2590800"/>
            <a:ext cx="7467600" cy="3139321"/>
          </a:xfrm>
          <a:prstGeom prst="rect">
            <a:avLst/>
          </a:prstGeom>
          <a:ln>
            <a:solidFill>
              <a:schemeClr val="tx1"/>
            </a:solidFill>
          </a:ln>
        </p:spPr>
        <p:txBody>
          <a:bodyPr wrap="square">
            <a:spAutoFit/>
          </a:bodyPr>
          <a:lstStyle/>
          <a:p>
            <a:pPr marL="0" indent="0" defTabSz="341313">
              <a:buNone/>
            </a:pPr>
            <a:r>
              <a:rPr lang="id-ID" altLang="id-ID" b="1" dirty="0">
                <a:solidFill>
                  <a:srgbClr val="000080"/>
                </a:solidFill>
                <a:latin typeface="Courier New" panose="02070309020205020404" pitchFamily="49" charset="0"/>
                <a:cs typeface="Courier New" panose="02070309020205020404" pitchFamily="49" charset="0"/>
              </a:rPr>
              <a:t>def </a:t>
            </a:r>
            <a:r>
              <a:rPr lang="id-ID" altLang="id-ID" dirty="0">
                <a:solidFill>
                  <a:srgbClr val="000000"/>
                </a:solidFill>
                <a:latin typeface="Courier New" panose="02070309020205020404" pitchFamily="49" charset="0"/>
                <a:cs typeface="Courier New" panose="02070309020205020404" pitchFamily="49" charset="0"/>
              </a:rPr>
              <a:t>firstRule(token</a:t>
            </a:r>
            <a:r>
              <a:rPr lang="id-ID" altLang="id-ID" dirty="0" smtClean="0">
                <a:solidFill>
                  <a:srgbClr val="000000"/>
                </a:solidFill>
                <a:latin typeface="Courier New" panose="02070309020205020404" pitchFamily="49" charset="0"/>
                <a:cs typeface="Courier New" panose="02070309020205020404" pitchFamily="49" charset="0"/>
              </a:rPr>
              <a:t>):</a:t>
            </a: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r>
              <a:rPr lang="en-US" altLang="id-ID" i="1" dirty="0">
                <a:solidFill>
                  <a:srgbClr val="808080"/>
                </a:solidFill>
                <a:latin typeface="Courier New" panose="02070309020205020404" pitchFamily="49" charset="0"/>
                <a:cs typeface="Courier New" panose="02070309020205020404" pitchFamily="49" charset="0"/>
              </a:rPr>
              <a:t>	</a:t>
            </a:r>
            <a:r>
              <a:rPr lang="id-ID" altLang="id-ID" i="1" dirty="0" smtClean="0">
                <a:solidFill>
                  <a:srgbClr val="808080"/>
                </a:solidFill>
                <a:latin typeface="Courier New" panose="02070309020205020404" pitchFamily="49" charset="0"/>
                <a:cs typeface="Courier New" panose="02070309020205020404" pitchFamily="49" charset="0"/>
              </a:rPr>
              <a:t># </a:t>
            </a:r>
            <a:r>
              <a:rPr lang="id-ID" altLang="id-ID" i="1" dirty="0">
                <a:solidFill>
                  <a:srgbClr val="808080"/>
                </a:solidFill>
                <a:latin typeface="Courier New" panose="02070309020205020404" pitchFamily="49" charset="0"/>
                <a:cs typeface="Courier New" panose="02070309020205020404" pitchFamily="49" charset="0"/>
              </a:rPr>
              <a:t>affix –kah</a:t>
            </a:r>
            <a:r>
              <a:rPr lang="id-ID" altLang="id-ID" dirty="0">
                <a:solidFill>
                  <a:srgbClr val="000000"/>
                </a:solidFill>
                <a:latin typeface="Courier New" panose="02070309020205020404" pitchFamily="49" charset="0"/>
                <a:cs typeface="Courier New" panose="02070309020205020404" pitchFamily="49" charset="0"/>
              </a:rPr>
              <a:t/>
            </a:r>
            <a:br>
              <a:rPr lang="id-ID" altLang="id-ID" dirty="0">
                <a:solidFill>
                  <a:srgbClr val="000000"/>
                </a:solidFill>
                <a:latin typeface="Courier New" panose="02070309020205020404" pitchFamily="49" charset="0"/>
                <a:cs typeface="Courier New" panose="02070309020205020404" pitchFamily="49" charset="0"/>
              </a:rPr>
            </a:br>
            <a:r>
              <a:rPr lang="en-US" altLang="id-ID" dirty="0">
                <a:solidFill>
                  <a:srgbClr val="000000"/>
                </a:solidFill>
                <a:latin typeface="Courier New" panose="02070309020205020404" pitchFamily="49" charset="0"/>
                <a:cs typeface="Courier New" panose="02070309020205020404" pitchFamily="49" charset="0"/>
              </a:rPr>
              <a:t>	</a:t>
            </a:r>
            <a:r>
              <a:rPr lang="id-ID" altLang="id-ID" dirty="0" smtClean="0">
                <a:solidFill>
                  <a:srgbClr val="000000"/>
                </a:solidFill>
                <a:latin typeface="Courier New" panose="02070309020205020404" pitchFamily="49" charset="0"/>
                <a:cs typeface="Courier New" panose="02070309020205020404" pitchFamily="49" charset="0"/>
              </a:rPr>
              <a:t>token </a:t>
            </a:r>
            <a:r>
              <a:rPr lang="id-ID" altLang="id-ID" dirty="0">
                <a:solidFill>
                  <a:srgbClr val="000000"/>
                </a:solidFill>
                <a:latin typeface="Courier New" panose="02070309020205020404" pitchFamily="49" charset="0"/>
                <a:cs typeface="Courier New" panose="02070309020205020404" pitchFamily="49" charset="0"/>
              </a:rPr>
              <a:t>= re.sub(</a:t>
            </a:r>
            <a:r>
              <a:rPr lang="id-ID" altLang="id-ID" b="1" dirty="0">
                <a:solidFill>
                  <a:srgbClr val="008000"/>
                </a:solidFill>
                <a:latin typeface="Courier New" panose="02070309020205020404" pitchFamily="49" charset="0"/>
                <a:cs typeface="Courier New" panose="02070309020205020404" pitchFamily="49" charset="0"/>
              </a:rPr>
              <a:t>r'([a-z0-9]+)kah$'</a:t>
            </a:r>
            <a:r>
              <a:rPr lang="id-ID" altLang="id-ID" dirty="0">
                <a:solidFill>
                  <a:srgbClr val="000000"/>
                </a:solidFill>
                <a:latin typeface="Courier New" panose="02070309020205020404" pitchFamily="49" charset="0"/>
                <a:cs typeface="Courier New" panose="02070309020205020404" pitchFamily="49" charset="0"/>
              </a:rPr>
              <a:t>, </a:t>
            </a:r>
            <a:r>
              <a:rPr lang="id-ID" altLang="id-ID" b="1" dirty="0">
                <a:solidFill>
                  <a:srgbClr val="008000"/>
                </a:solidFill>
                <a:latin typeface="Courier New" panose="02070309020205020404" pitchFamily="49" charset="0"/>
                <a:cs typeface="Courier New" panose="02070309020205020404" pitchFamily="49" charset="0"/>
              </a:rPr>
              <a:t>r'\1'</a:t>
            </a:r>
            <a:r>
              <a:rPr lang="id-ID" altLang="id-ID" dirty="0">
                <a:solidFill>
                  <a:srgbClr val="000000"/>
                </a:solidFill>
                <a:latin typeface="Courier New" panose="02070309020205020404" pitchFamily="49" charset="0"/>
                <a:cs typeface="Courier New" panose="02070309020205020404" pitchFamily="49" charset="0"/>
              </a:rPr>
              <a:t>, token</a:t>
            </a:r>
            <a:r>
              <a:rPr lang="id-ID" altLang="id-ID" dirty="0" smtClean="0">
                <a:solidFill>
                  <a:srgbClr val="000000"/>
                </a:solidFill>
                <a:latin typeface="Courier New" panose="02070309020205020404" pitchFamily="49" charset="0"/>
                <a:cs typeface="Courier New" panose="02070309020205020404" pitchFamily="49" charset="0"/>
              </a:rPr>
              <a:t>)</a:t>
            </a: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a:solidFill>
                <a:srgbClr val="000000"/>
              </a:solidFill>
              <a:latin typeface="Courier New" panose="02070309020205020404" pitchFamily="49" charset="0"/>
              <a:cs typeface="Courier New" panose="02070309020205020404" pitchFamily="49" charset="0"/>
            </a:endParaRPr>
          </a:p>
          <a:p>
            <a:pPr marL="0" indent="0" defTabSz="341313">
              <a:buNone/>
            </a:pPr>
            <a:r>
              <a:rPr lang="en-US" altLang="id-ID" i="1" dirty="0">
                <a:solidFill>
                  <a:srgbClr val="808080"/>
                </a:solidFill>
                <a:latin typeface="Courier New" panose="02070309020205020404" pitchFamily="49" charset="0"/>
                <a:cs typeface="Courier New" panose="02070309020205020404" pitchFamily="49" charset="0"/>
              </a:rPr>
              <a:t>	</a:t>
            </a:r>
            <a:r>
              <a:rPr lang="id-ID" altLang="id-ID" i="1" dirty="0">
                <a:solidFill>
                  <a:srgbClr val="808080"/>
                </a:solidFill>
                <a:latin typeface="Courier New" panose="02070309020205020404" pitchFamily="49" charset="0"/>
                <a:cs typeface="Courier New" panose="02070309020205020404" pitchFamily="49" charset="0"/>
              </a:rPr>
              <a:t># affix -lah</a:t>
            </a:r>
            <a:endParaRPr lang="en-US" altLang="id-ID" dirty="0">
              <a:solidFill>
                <a:srgbClr val="000000"/>
              </a:solidFill>
              <a:latin typeface="Courier New" panose="02070309020205020404" pitchFamily="49" charset="0"/>
              <a:cs typeface="Courier New" panose="02070309020205020404" pitchFamily="49" charset="0"/>
            </a:endParaRPr>
          </a:p>
          <a:p>
            <a:pPr marL="0" indent="0" defTabSz="341313">
              <a:buNone/>
            </a:pPr>
            <a:r>
              <a:rPr lang="en-US" altLang="id-ID" dirty="0">
                <a:solidFill>
                  <a:srgbClr val="000000"/>
                </a:solidFill>
                <a:latin typeface="Courier New" panose="02070309020205020404" pitchFamily="49" charset="0"/>
                <a:cs typeface="Courier New" panose="02070309020205020404" pitchFamily="49" charset="0"/>
              </a:rPr>
              <a:t>	</a:t>
            </a:r>
            <a:r>
              <a:rPr lang="id-ID" altLang="id-ID" dirty="0">
                <a:solidFill>
                  <a:srgbClr val="000000"/>
                </a:solidFill>
                <a:latin typeface="Courier New" panose="02070309020205020404" pitchFamily="49" charset="0"/>
                <a:cs typeface="Courier New" panose="02070309020205020404" pitchFamily="49" charset="0"/>
              </a:rPr>
              <a:t>token = re.sub(</a:t>
            </a:r>
            <a:r>
              <a:rPr lang="id-ID" altLang="id-ID" b="1" dirty="0">
                <a:solidFill>
                  <a:srgbClr val="008000"/>
                </a:solidFill>
                <a:latin typeface="Courier New" panose="02070309020205020404" pitchFamily="49" charset="0"/>
                <a:cs typeface="Courier New" panose="02070309020205020404" pitchFamily="49" charset="0"/>
              </a:rPr>
              <a:t>r'([a-z0-9]+)lah$'</a:t>
            </a:r>
            <a:r>
              <a:rPr lang="id-ID" altLang="id-ID" dirty="0">
                <a:solidFill>
                  <a:srgbClr val="000000"/>
                </a:solidFill>
                <a:latin typeface="Courier New" panose="02070309020205020404" pitchFamily="49" charset="0"/>
                <a:cs typeface="Courier New" panose="02070309020205020404" pitchFamily="49" charset="0"/>
              </a:rPr>
              <a:t>, </a:t>
            </a:r>
            <a:r>
              <a:rPr lang="id-ID" altLang="id-ID" b="1" dirty="0">
                <a:solidFill>
                  <a:srgbClr val="008000"/>
                </a:solidFill>
                <a:latin typeface="Courier New" panose="02070309020205020404" pitchFamily="49" charset="0"/>
                <a:cs typeface="Courier New" panose="02070309020205020404" pitchFamily="49" charset="0"/>
              </a:rPr>
              <a:t>r'\1'</a:t>
            </a:r>
            <a:r>
              <a:rPr lang="id-ID" altLang="id-ID" dirty="0">
                <a:solidFill>
                  <a:srgbClr val="000000"/>
                </a:solidFill>
                <a:latin typeface="Courier New" panose="02070309020205020404" pitchFamily="49" charset="0"/>
                <a:cs typeface="Courier New" panose="02070309020205020404" pitchFamily="49" charset="0"/>
              </a:rPr>
              <a:t>, token</a:t>
            </a:r>
            <a:r>
              <a:rPr lang="id-ID" altLang="id-ID" dirty="0" smtClean="0">
                <a:solidFill>
                  <a:srgbClr val="000000"/>
                </a:solidFill>
                <a:latin typeface="Courier New" panose="02070309020205020404" pitchFamily="49" charset="0"/>
                <a:cs typeface="Courier New" panose="02070309020205020404" pitchFamily="49" charset="0"/>
              </a:rPr>
              <a:t>)</a:t>
            </a: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a:solidFill>
                <a:srgbClr val="000000"/>
              </a:solidFill>
              <a:latin typeface="Courier New" panose="02070309020205020404" pitchFamily="49" charset="0"/>
              <a:cs typeface="Courier New" panose="02070309020205020404" pitchFamily="49" charset="0"/>
            </a:endParaRPr>
          </a:p>
          <a:p>
            <a:pPr marL="0" indent="0" defTabSz="341313">
              <a:buNone/>
            </a:pPr>
            <a:r>
              <a:rPr lang="en-US" altLang="id-ID" dirty="0" smtClean="0">
                <a:solidFill>
                  <a:srgbClr val="000000"/>
                </a:solidFill>
                <a:latin typeface="Courier New" panose="02070309020205020404" pitchFamily="49" charset="0"/>
                <a:cs typeface="Courier New" panose="02070309020205020404" pitchFamily="49" charset="0"/>
              </a:rPr>
              <a:t>	...</a:t>
            </a:r>
            <a:endParaRPr lang="en-US" altLang="id-ID" dirty="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r>
              <a:rPr lang="id-ID" altLang="id-ID" b="1" dirty="0" smtClean="0">
                <a:solidFill>
                  <a:srgbClr val="000080"/>
                </a:solidFill>
                <a:latin typeface="Courier New" panose="02070309020205020404" pitchFamily="49" charset="0"/>
                <a:cs typeface="Courier New" panose="02070309020205020404" pitchFamily="49" charset="0"/>
              </a:rPr>
              <a:t>return </a:t>
            </a:r>
            <a:r>
              <a:rPr lang="id-ID" altLang="id-ID" dirty="0">
                <a:solidFill>
                  <a:srgbClr val="000000"/>
                </a:solidFill>
                <a:latin typeface="Courier New" panose="02070309020205020404" pitchFamily="49" charset="0"/>
                <a:cs typeface="Courier New" panose="02070309020205020404" pitchFamily="49" charset="0"/>
              </a:rPr>
              <a:t>token</a:t>
            </a:r>
            <a:endParaRPr lang="id-ID" dirty="0"/>
          </a:p>
        </p:txBody>
      </p:sp>
    </p:spTree>
    <p:extLst>
      <p:ext uri="{BB962C8B-B14F-4D97-AF65-F5344CB8AC3E}">
        <p14:creationId xmlns:p14="http://schemas.microsoft.com/office/powerpoint/2010/main" val="1034677751"/>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a:solidFill>
                  <a:srgbClr val="422C16"/>
                </a:solidFill>
              </a:rPr>
              <a:t>1</a:t>
            </a:r>
            <a:r>
              <a:rPr lang="en-US" altLang="id-ID" sz="4000" baseline="30000" dirty="0">
                <a:solidFill>
                  <a:srgbClr val="422C16"/>
                </a:solidFill>
              </a:rPr>
              <a:t>st</a:t>
            </a:r>
            <a:r>
              <a:rPr lang="en-US" altLang="id-ID" sz="4000" dirty="0">
                <a:solidFill>
                  <a:srgbClr val="422C16"/>
                </a:solidFill>
              </a:rPr>
              <a:t> Rule – Remove Particle</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Exit 1</a:t>
            </a:r>
            <a:r>
              <a:rPr lang="en-US" altLang="id-ID" sz="2800" baseline="30000" dirty="0" smtClean="0"/>
              <a:t>st</a:t>
            </a:r>
            <a:r>
              <a:rPr lang="en-US" altLang="id-ID" sz="2800" dirty="0" smtClean="0"/>
              <a:t> rule if any rule is fired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0" y="2590800"/>
            <a:ext cx="7467600" cy="2862322"/>
          </a:xfrm>
          <a:prstGeom prst="rect">
            <a:avLst/>
          </a:prstGeom>
          <a:ln>
            <a:solidFill>
              <a:schemeClr val="tx1"/>
            </a:solidFill>
          </a:ln>
        </p:spPr>
        <p:txBody>
          <a:bodyPr wrap="square">
            <a:spAutoFit/>
          </a:bodyPr>
          <a:lstStyle/>
          <a:p>
            <a:pPr marL="0" indent="0" defTabSz="341313">
              <a:buNone/>
            </a:pPr>
            <a:r>
              <a:rPr lang="id-ID" altLang="id-ID" b="1" dirty="0">
                <a:solidFill>
                  <a:srgbClr val="000080"/>
                </a:solidFill>
                <a:latin typeface="Courier New" panose="02070309020205020404" pitchFamily="49" charset="0"/>
                <a:cs typeface="Courier New" panose="02070309020205020404" pitchFamily="49" charset="0"/>
              </a:rPr>
              <a:t>def </a:t>
            </a:r>
            <a:r>
              <a:rPr lang="id-ID" altLang="id-ID" dirty="0">
                <a:solidFill>
                  <a:srgbClr val="000000"/>
                </a:solidFill>
                <a:latin typeface="Courier New" panose="02070309020205020404" pitchFamily="49" charset="0"/>
                <a:cs typeface="Courier New" panose="02070309020205020404" pitchFamily="49" charset="0"/>
              </a:rPr>
              <a:t>firstRule(token</a:t>
            </a:r>
            <a:r>
              <a:rPr lang="id-ID" altLang="id-ID" dirty="0" smtClean="0">
                <a:solidFill>
                  <a:srgbClr val="000000"/>
                </a:solidFill>
                <a:latin typeface="Courier New" panose="02070309020205020404" pitchFamily="49" charset="0"/>
                <a:cs typeface="Courier New" panose="02070309020205020404" pitchFamily="49" charset="0"/>
              </a:rPr>
              <a:t>):</a:t>
            </a: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r>
              <a:rPr lang="en-US" altLang="id-ID" i="1" dirty="0">
                <a:solidFill>
                  <a:srgbClr val="808080"/>
                </a:solidFill>
                <a:latin typeface="Courier New" panose="02070309020205020404" pitchFamily="49" charset="0"/>
                <a:cs typeface="Courier New" panose="02070309020205020404" pitchFamily="49" charset="0"/>
              </a:rPr>
              <a:t>	</a:t>
            </a:r>
            <a:r>
              <a:rPr lang="id-ID" altLang="id-ID" i="1" dirty="0" smtClean="0">
                <a:solidFill>
                  <a:srgbClr val="808080"/>
                </a:solidFill>
                <a:latin typeface="Courier New" panose="02070309020205020404" pitchFamily="49" charset="0"/>
                <a:cs typeface="Courier New" panose="02070309020205020404" pitchFamily="49" charset="0"/>
              </a:rPr>
              <a:t># </a:t>
            </a:r>
            <a:r>
              <a:rPr lang="id-ID" altLang="id-ID" i="1" dirty="0">
                <a:solidFill>
                  <a:srgbClr val="808080"/>
                </a:solidFill>
                <a:latin typeface="Courier New" panose="02070309020205020404" pitchFamily="49" charset="0"/>
                <a:cs typeface="Courier New" panose="02070309020205020404" pitchFamily="49" charset="0"/>
              </a:rPr>
              <a:t>affix –kah</a:t>
            </a:r>
            <a:r>
              <a:rPr lang="id-ID" altLang="id-ID" dirty="0">
                <a:solidFill>
                  <a:srgbClr val="000000"/>
                </a:solidFill>
                <a:latin typeface="Courier New" panose="02070309020205020404" pitchFamily="49" charset="0"/>
                <a:cs typeface="Courier New" panose="02070309020205020404" pitchFamily="49" charset="0"/>
              </a:rPr>
              <a:t/>
            </a:r>
            <a:br>
              <a:rPr lang="id-ID" altLang="id-ID" dirty="0">
                <a:solidFill>
                  <a:srgbClr val="000000"/>
                </a:solidFill>
                <a:latin typeface="Courier New" panose="02070309020205020404" pitchFamily="49" charset="0"/>
                <a:cs typeface="Courier New" panose="02070309020205020404" pitchFamily="49" charset="0"/>
              </a:rPr>
            </a:br>
            <a:r>
              <a:rPr lang="en-US" altLang="id-ID" i="1" dirty="0" smtClean="0">
                <a:solidFill>
                  <a:srgbClr val="808080"/>
                </a:solidFill>
                <a:latin typeface="Courier New" panose="02070309020205020404" pitchFamily="49" charset="0"/>
                <a:cs typeface="Courier New" panose="02070309020205020404" pitchFamily="49" charset="0"/>
              </a:rPr>
              <a:t>	</a:t>
            </a:r>
            <a:r>
              <a:rPr lang="id-ID" altLang="id-ID" b="1" dirty="0" smtClean="0">
                <a:solidFill>
                  <a:srgbClr val="000080"/>
                </a:solidFill>
                <a:latin typeface="Courier New" panose="02070309020205020404" pitchFamily="49" charset="0"/>
                <a:cs typeface="Courier New" panose="02070309020205020404" pitchFamily="49" charset="0"/>
              </a:rPr>
              <a:t>if </a:t>
            </a:r>
            <a:r>
              <a:rPr lang="id-ID" altLang="id-ID" dirty="0">
                <a:solidFill>
                  <a:srgbClr val="000000"/>
                </a:solidFill>
                <a:latin typeface="Courier New" panose="02070309020205020404" pitchFamily="49" charset="0"/>
                <a:cs typeface="Courier New" panose="02070309020205020404" pitchFamily="49" charset="0"/>
              </a:rPr>
              <a:t>re.search(</a:t>
            </a:r>
            <a:r>
              <a:rPr lang="id-ID" altLang="id-ID" b="1" dirty="0">
                <a:solidFill>
                  <a:srgbClr val="008000"/>
                </a:solidFill>
                <a:latin typeface="Courier New" panose="02070309020205020404" pitchFamily="49" charset="0"/>
                <a:cs typeface="Courier New" panose="02070309020205020404" pitchFamily="49" charset="0"/>
              </a:rPr>
              <a:t>'([a-z0-9]+)kah$'</a:t>
            </a:r>
            <a:r>
              <a:rPr lang="id-ID" altLang="id-ID" dirty="0">
                <a:solidFill>
                  <a:srgbClr val="000000"/>
                </a:solidFill>
                <a:latin typeface="Courier New" panose="02070309020205020404" pitchFamily="49" charset="0"/>
                <a:cs typeface="Courier New" panose="02070309020205020404" pitchFamily="49" charset="0"/>
              </a:rPr>
              <a:t>,token):</a:t>
            </a:r>
            <a:br>
              <a:rPr lang="id-ID" altLang="id-ID" dirty="0">
                <a:solidFill>
                  <a:srgbClr val="000000"/>
                </a:solidFill>
                <a:latin typeface="Courier New" panose="02070309020205020404" pitchFamily="49" charset="0"/>
                <a:cs typeface="Courier New" panose="02070309020205020404" pitchFamily="49" charset="0"/>
              </a:rPr>
            </a:br>
            <a:r>
              <a:rPr lang="en-US" altLang="id-ID" dirty="0" smtClean="0">
                <a:solidFill>
                  <a:srgbClr val="000000"/>
                </a:solidFill>
                <a:latin typeface="Courier New" panose="02070309020205020404" pitchFamily="49" charset="0"/>
                <a:cs typeface="Courier New" panose="02070309020205020404" pitchFamily="49" charset="0"/>
              </a:rPr>
              <a:t>		</a:t>
            </a:r>
            <a:r>
              <a:rPr lang="id-ID" altLang="id-ID" dirty="0" smtClean="0">
                <a:solidFill>
                  <a:srgbClr val="000000"/>
                </a:solidFill>
                <a:latin typeface="Courier New" panose="02070309020205020404" pitchFamily="49" charset="0"/>
                <a:cs typeface="Courier New" panose="02070309020205020404" pitchFamily="49" charset="0"/>
              </a:rPr>
              <a:t>token </a:t>
            </a:r>
            <a:r>
              <a:rPr lang="id-ID" altLang="id-ID" dirty="0">
                <a:solidFill>
                  <a:srgbClr val="000000"/>
                </a:solidFill>
                <a:latin typeface="Courier New" panose="02070309020205020404" pitchFamily="49" charset="0"/>
                <a:cs typeface="Courier New" panose="02070309020205020404" pitchFamily="49" charset="0"/>
              </a:rPr>
              <a:t>= re.sub(</a:t>
            </a:r>
            <a:r>
              <a:rPr lang="id-ID" altLang="id-ID" b="1" dirty="0">
                <a:solidFill>
                  <a:srgbClr val="008000"/>
                </a:solidFill>
                <a:latin typeface="Courier New" panose="02070309020205020404" pitchFamily="49" charset="0"/>
                <a:cs typeface="Courier New" panose="02070309020205020404" pitchFamily="49" charset="0"/>
              </a:rPr>
              <a:t>r'([a-z0-9]+)kah$'</a:t>
            </a:r>
            <a:r>
              <a:rPr lang="id-ID" altLang="id-ID" dirty="0">
                <a:solidFill>
                  <a:srgbClr val="000000"/>
                </a:solidFill>
                <a:latin typeface="Courier New" panose="02070309020205020404" pitchFamily="49" charset="0"/>
                <a:cs typeface="Courier New" panose="02070309020205020404" pitchFamily="49" charset="0"/>
              </a:rPr>
              <a:t>, </a:t>
            </a:r>
            <a:r>
              <a:rPr lang="id-ID" altLang="id-ID" b="1" dirty="0">
                <a:solidFill>
                  <a:srgbClr val="008000"/>
                </a:solidFill>
                <a:latin typeface="Courier New" panose="02070309020205020404" pitchFamily="49" charset="0"/>
                <a:cs typeface="Courier New" panose="02070309020205020404" pitchFamily="49" charset="0"/>
              </a:rPr>
              <a:t>r'\1'</a:t>
            </a:r>
            <a:r>
              <a:rPr lang="id-ID" altLang="id-ID" dirty="0">
                <a:solidFill>
                  <a:srgbClr val="000000"/>
                </a:solidFill>
                <a:latin typeface="Courier New" panose="02070309020205020404" pitchFamily="49" charset="0"/>
                <a:cs typeface="Courier New" panose="02070309020205020404" pitchFamily="49" charset="0"/>
              </a:rPr>
              <a:t>, token)</a:t>
            </a:r>
            <a:br>
              <a:rPr lang="id-ID" altLang="id-ID" dirty="0">
                <a:solidFill>
                  <a:srgbClr val="000000"/>
                </a:solidFill>
                <a:latin typeface="Courier New" panose="02070309020205020404" pitchFamily="49" charset="0"/>
                <a:cs typeface="Courier New" panose="02070309020205020404" pitchFamily="49" charset="0"/>
              </a:rPr>
            </a:br>
            <a:r>
              <a:rPr lang="en-US" altLang="id-ID" dirty="0" smtClean="0">
                <a:solidFill>
                  <a:srgbClr val="000000"/>
                </a:solidFill>
                <a:latin typeface="Courier New" panose="02070309020205020404" pitchFamily="49" charset="0"/>
                <a:cs typeface="Courier New" panose="02070309020205020404" pitchFamily="49" charset="0"/>
              </a:rPr>
              <a:t>		</a:t>
            </a:r>
            <a:r>
              <a:rPr lang="id-ID" altLang="id-ID" b="1" dirty="0" smtClean="0">
                <a:solidFill>
                  <a:srgbClr val="000080"/>
                </a:solidFill>
                <a:latin typeface="Courier New" panose="02070309020205020404" pitchFamily="49" charset="0"/>
                <a:cs typeface="Courier New" panose="02070309020205020404" pitchFamily="49" charset="0"/>
              </a:rPr>
              <a:t>return </a:t>
            </a:r>
            <a:r>
              <a:rPr lang="id-ID" altLang="id-ID" dirty="0" smtClean="0">
                <a:solidFill>
                  <a:srgbClr val="000000"/>
                </a:solidFill>
                <a:latin typeface="Courier New" panose="02070309020205020404" pitchFamily="49" charset="0"/>
                <a:cs typeface="Courier New" panose="02070309020205020404" pitchFamily="49" charset="0"/>
              </a:rPr>
              <a:t>token</a:t>
            </a: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a:solidFill>
                <a:srgbClr val="000000"/>
              </a:solidFill>
              <a:latin typeface="Courier New" panose="02070309020205020404" pitchFamily="49" charset="0"/>
              <a:cs typeface="Courier New" panose="02070309020205020404" pitchFamily="49" charset="0"/>
            </a:endParaRPr>
          </a:p>
          <a:p>
            <a:pPr marL="0" indent="0" defTabSz="341313">
              <a:buNone/>
            </a:pPr>
            <a:r>
              <a:rPr lang="en-US" altLang="id-ID" dirty="0" smtClean="0">
                <a:solidFill>
                  <a:srgbClr val="000000"/>
                </a:solidFill>
                <a:latin typeface="Courier New" panose="02070309020205020404" pitchFamily="49" charset="0"/>
                <a:cs typeface="Courier New" panose="02070309020205020404" pitchFamily="49" charset="0"/>
              </a:rPr>
              <a:t>	...</a:t>
            </a:r>
            <a:endParaRPr lang="en-US" altLang="id-ID" dirty="0">
              <a:solidFill>
                <a:srgbClr val="000000"/>
              </a:solidFill>
              <a:latin typeface="Courier New" panose="02070309020205020404" pitchFamily="49" charset="0"/>
              <a:cs typeface="Courier New" panose="02070309020205020404" pitchFamily="49" charset="0"/>
            </a:endParaRPr>
          </a:p>
          <a:p>
            <a:pPr marL="0" indent="0" defTabSz="341313">
              <a:buNone/>
            </a:pPr>
            <a:endParaRPr lang="en-US" altLang="id-ID" dirty="0" smtClean="0">
              <a:solidFill>
                <a:srgbClr val="000000"/>
              </a:solidFill>
              <a:latin typeface="Courier New" panose="02070309020205020404" pitchFamily="49" charset="0"/>
              <a:cs typeface="Courier New" panose="02070309020205020404" pitchFamily="49" charset="0"/>
            </a:endParaRPr>
          </a:p>
          <a:p>
            <a:pPr marL="0" indent="0" defTabSz="341313">
              <a:buNone/>
            </a:pPr>
            <a:r>
              <a:rPr lang="id-ID" altLang="id-ID" b="1" dirty="0" smtClean="0">
                <a:solidFill>
                  <a:srgbClr val="000080"/>
                </a:solidFill>
                <a:latin typeface="Courier New" panose="02070309020205020404" pitchFamily="49" charset="0"/>
                <a:cs typeface="Courier New" panose="02070309020205020404" pitchFamily="49" charset="0"/>
              </a:rPr>
              <a:t>return </a:t>
            </a:r>
            <a:r>
              <a:rPr lang="id-ID" altLang="id-ID" dirty="0">
                <a:solidFill>
                  <a:srgbClr val="000000"/>
                </a:solidFill>
                <a:latin typeface="Courier New" panose="02070309020205020404" pitchFamily="49" charset="0"/>
                <a:cs typeface="Courier New" panose="02070309020205020404" pitchFamily="49" charset="0"/>
              </a:rPr>
              <a:t>token</a:t>
            </a:r>
            <a:endParaRPr lang="id-ID" dirty="0"/>
          </a:p>
        </p:txBody>
      </p:sp>
    </p:spTree>
    <p:extLst>
      <p:ext uri="{BB962C8B-B14F-4D97-AF65-F5344CB8AC3E}">
        <p14:creationId xmlns:p14="http://schemas.microsoft.com/office/powerpoint/2010/main" val="3386506067"/>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1</a:t>
            </a:r>
            <a:r>
              <a:rPr lang="en-US" altLang="id-ID" sz="4000" baseline="30000" dirty="0" smtClean="0">
                <a:solidFill>
                  <a:srgbClr val="422C16"/>
                </a:solidFill>
              </a:rPr>
              <a:t>st</a:t>
            </a:r>
            <a:r>
              <a:rPr lang="en-US" altLang="id-ID" sz="4000" dirty="0" smtClean="0">
                <a:solidFill>
                  <a:srgbClr val="422C16"/>
                </a:solidFill>
              </a:rPr>
              <a:t> Rule – Remove Particle</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468313" y="2057400"/>
            <a:ext cx="5868797" cy="22929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firstRule(token):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affix -kah</a:t>
            </a:r>
            <a:b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re.search(</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'([a-z0-9]+)kah$'</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 = re.sub(</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r'([a-z0-9]+)kah$'</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r'\1'</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affix -lah</a:t>
            </a:r>
            <a:b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re.search(</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'([a-z0-9]+)lah$'</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 = re.sub(</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r'([a-z0-9]+)lah$'</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r'\1'</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endParaRPr kumimoji="0" lang="en-US"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id-ID" sz="1300" dirty="0" smtClean="0">
                <a:solidFill>
                  <a:srgbClr val="000000"/>
                </a:solidFill>
                <a:latin typeface="Courier New" panose="02070309020205020404" pitchFamily="49" charset="0"/>
                <a:cs typeface="Courier New" panose="02070309020205020404" pitchFamily="49" charset="0"/>
              </a:rPr>
              <a:t>    ...</a:t>
            </a:r>
            <a:endParaRPr kumimoji="0" lang="id-ID" altLang="id-ID" sz="1300" b="0" i="0" u="none" strike="noStrike" cap="none" normalizeH="0" baseline="0" dirty="0" smtClean="0">
              <a:ln>
                <a:noFill/>
              </a:ln>
              <a:solidFill>
                <a:schemeClr val="tx1"/>
              </a:solidFill>
              <a:effectLst/>
            </a:endParaRPr>
          </a:p>
        </p:txBody>
      </p:sp>
      <p:sp>
        <p:nvSpPr>
          <p:cNvPr id="10" name="Rectangle 1"/>
          <p:cNvSpPr>
            <a:spLocks noChangeArrowheads="1"/>
          </p:cNvSpPr>
          <p:nvPr/>
        </p:nvSpPr>
        <p:spPr bwMode="auto">
          <a:xfrm>
            <a:off x="2895596" y="3926568"/>
            <a:ext cx="5827279" cy="24929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id-ID" sz="1300" dirty="0">
                <a:solidFill>
                  <a:srgbClr val="000000"/>
                </a:solidFill>
                <a:latin typeface="Courier New" panose="02070309020205020404" pitchFamily="49" charset="0"/>
                <a:cs typeface="Courier New" panose="02070309020205020404" pitchFamily="49" charset="0"/>
              </a:rPr>
              <a:t> </a:t>
            </a:r>
            <a:r>
              <a:rPr lang="en-US" altLang="id-ID" sz="1300" dirty="0" smtClean="0">
                <a:solidFill>
                  <a:srgbClr val="000000"/>
                </a:solidFill>
                <a:latin typeface="Courier New" panose="02070309020205020404" pitchFamily="49" charset="0"/>
                <a:cs typeface="Courier New" panose="02070309020205020404" pitchFamily="49" charset="0"/>
              </a:rPr>
              <a:t>   ...</a:t>
            </a:r>
            <a:endParaRPr kumimoji="0" lang="en-US"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affix -tah</a:t>
            </a:r>
            <a:b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re.search(</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'([a-z0-9]+)tah$'</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 = re.sub(</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r'([a-z0-9]+)tah$'</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r'\1'</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altLang="id-ID" sz="13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affix -pun</a:t>
            </a: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alt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re.search(</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id-ID" altLang="id-ID"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a-z0-9]+)pun$'</a:t>
            </a:r>
            <a: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 = re.sub(</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t>
            </a:r>
            <a:r>
              <a:rPr kumimoji="0" lang="id-ID" altLang="id-ID"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a-z0-9]+)pun$'</a:t>
            </a:r>
            <a: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r'\1'</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token)</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endParaRPr kumimoji="0" lang="en-US"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alt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a:t>
            </a:r>
            <a:endParaRPr kumimoji="0" lang="id-ID" altLang="id-ID" sz="1300" b="0" i="0" u="none" strike="noStrike" cap="none" normalizeH="0" baseline="0" dirty="0" smtClean="0">
              <a:ln>
                <a:noFill/>
              </a:ln>
              <a:solidFill>
                <a:schemeClr val="tx1"/>
              </a:solidFill>
              <a:effectLst/>
            </a:endParaRPr>
          </a:p>
        </p:txBody>
      </p:sp>
      <p:sp>
        <p:nvSpPr>
          <p:cNvPr id="2" name="Rectangle 1"/>
          <p:cNvSpPr/>
          <p:nvPr/>
        </p:nvSpPr>
        <p:spPr>
          <a:xfrm>
            <a:off x="7094158" y="1809981"/>
            <a:ext cx="1326004" cy="369332"/>
          </a:xfrm>
          <a:prstGeom prst="rect">
            <a:avLst/>
          </a:prstGeom>
        </p:spPr>
        <p:txBody>
          <a:bodyPr wrap="none">
            <a:spAutoFit/>
          </a:bodyPr>
          <a:lstStyle/>
          <a:p>
            <a:r>
              <a:rPr lang="en-US" dirty="0" smtClean="0">
                <a:solidFill>
                  <a:srgbClr val="422C16"/>
                </a:solidFill>
              </a:rPr>
              <a:t>(Complete)</a:t>
            </a:r>
            <a:endParaRPr lang="id-ID" dirty="0"/>
          </a:p>
        </p:txBody>
      </p:sp>
    </p:spTree>
    <p:extLst>
      <p:ext uri="{BB962C8B-B14F-4D97-AF65-F5344CB8AC3E}">
        <p14:creationId xmlns:p14="http://schemas.microsoft.com/office/powerpoint/2010/main" val="515515153"/>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a:t>
            </a:r>
            <a:r>
              <a:rPr lang="en-US" altLang="id-ID" sz="2400" dirty="0" err="1" smtClean="0"/>
              <a:t>nya</a:t>
            </a:r>
            <a:r>
              <a:rPr lang="en-US" altLang="id-ID" sz="2400" dirty="0" smtClean="0"/>
              <a:t>, -</a:t>
            </a:r>
            <a:r>
              <a:rPr lang="en-US" altLang="id-ID" sz="2400" dirty="0" err="1" smtClean="0"/>
              <a:t>ku</a:t>
            </a:r>
            <a:r>
              <a:rPr lang="en-US" altLang="id-ID" sz="2400" dirty="0" smtClean="0"/>
              <a:t>, -mu</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2</a:t>
            </a:r>
            <a:r>
              <a:rPr lang="en-US" altLang="id-ID" sz="4000" baseline="30000" dirty="0" smtClean="0">
                <a:solidFill>
                  <a:srgbClr val="422C16"/>
                </a:solidFill>
              </a:rPr>
              <a:t>nd</a:t>
            </a:r>
            <a:r>
              <a:rPr lang="en-US" altLang="id-ID" sz="4000" dirty="0" smtClean="0">
                <a:solidFill>
                  <a:srgbClr val="422C16"/>
                </a:solidFill>
              </a:rPr>
              <a:t> Rule – </a:t>
            </a:r>
            <a:r>
              <a:rPr lang="en-US" altLang="id-ID" sz="4000" dirty="0"/>
              <a:t>Possessive Pronoun</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468313" y="2507665"/>
            <a:ext cx="5856287" cy="22929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id-ID" altLang="id-ID" sz="1300" b="1" dirty="0">
                <a:solidFill>
                  <a:srgbClr val="000080"/>
                </a:solidFill>
                <a:latin typeface="Courier New" panose="02070309020205020404" pitchFamily="49" charset="0"/>
                <a:cs typeface="Courier New" panose="02070309020205020404" pitchFamily="49" charset="0"/>
              </a:rPr>
              <a:t>def </a:t>
            </a:r>
            <a:r>
              <a:rPr lang="id-ID" altLang="id-ID" sz="1300" dirty="0">
                <a:solidFill>
                  <a:srgbClr val="000000"/>
                </a:solidFill>
                <a:latin typeface="Courier New" panose="02070309020205020404" pitchFamily="49" charset="0"/>
                <a:cs typeface="Courier New" panose="02070309020205020404" pitchFamily="49" charset="0"/>
              </a:rPr>
              <a:t>secondRule(token):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-nya</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'([a-z0-9]+)nya$'</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r'([a-z0-9]+)nya$'</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-ku</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'([a-z0-9]+)ku$'</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r'([a-z0-9]+)ku$'</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endParaRPr lang="id-ID" altLang="id-ID" sz="1300" dirty="0"/>
          </a:p>
        </p:txBody>
      </p:sp>
      <p:sp>
        <p:nvSpPr>
          <p:cNvPr id="11" name="Rectangle 1"/>
          <p:cNvSpPr>
            <a:spLocks noChangeArrowheads="1"/>
          </p:cNvSpPr>
          <p:nvPr/>
        </p:nvSpPr>
        <p:spPr bwMode="auto">
          <a:xfrm>
            <a:off x="2996397" y="4485434"/>
            <a:ext cx="5856287" cy="169277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-mu</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'([a-z0-9]+)mu$'</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r'([a-z0-9]+)mu$'</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id-ID" altLang="id-ID" sz="1300" dirty="0"/>
          </a:p>
        </p:txBody>
      </p:sp>
      <p:sp>
        <p:nvSpPr>
          <p:cNvPr id="10" name="Rectangle 9"/>
          <p:cNvSpPr/>
          <p:nvPr/>
        </p:nvSpPr>
        <p:spPr>
          <a:xfrm>
            <a:off x="7094158" y="1809981"/>
            <a:ext cx="1326004" cy="369332"/>
          </a:xfrm>
          <a:prstGeom prst="rect">
            <a:avLst/>
          </a:prstGeom>
        </p:spPr>
        <p:txBody>
          <a:bodyPr wrap="none">
            <a:spAutoFit/>
          </a:bodyPr>
          <a:lstStyle/>
          <a:p>
            <a:r>
              <a:rPr lang="en-US" dirty="0" smtClean="0">
                <a:solidFill>
                  <a:srgbClr val="422C16"/>
                </a:solidFill>
              </a:rPr>
              <a:t>(Complete)</a:t>
            </a:r>
            <a:endParaRPr lang="id-ID" dirty="0"/>
          </a:p>
        </p:txBody>
      </p:sp>
    </p:spTree>
    <p:extLst>
      <p:ext uri="{BB962C8B-B14F-4D97-AF65-F5344CB8AC3E}">
        <p14:creationId xmlns:p14="http://schemas.microsoft.com/office/powerpoint/2010/main" val="213369771"/>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me- ( </a:t>
            </a:r>
            <a:r>
              <a:rPr lang="en-US" altLang="id-ID" sz="2400" dirty="0" err="1" smtClean="0"/>
              <a:t>meng</a:t>
            </a:r>
            <a:r>
              <a:rPr lang="en-US" altLang="id-ID" sz="2400" dirty="0" smtClean="0"/>
              <a:t>-, </a:t>
            </a:r>
            <a:r>
              <a:rPr lang="en-US" altLang="id-ID" sz="2400" dirty="0" err="1" smtClean="0"/>
              <a:t>meny</a:t>
            </a:r>
            <a:r>
              <a:rPr lang="en-US" altLang="id-ID" sz="2400" dirty="0" smtClean="0"/>
              <a:t>- )</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3</a:t>
            </a:r>
            <a:r>
              <a:rPr lang="en-US" altLang="id-ID" sz="4000" baseline="30000" dirty="0" smtClean="0">
                <a:solidFill>
                  <a:srgbClr val="422C16"/>
                </a:solidFill>
              </a:rPr>
              <a:t>rd</a:t>
            </a:r>
            <a:r>
              <a:rPr lang="en-US" altLang="id-ID" sz="4000" dirty="0" smtClean="0">
                <a:solidFill>
                  <a:srgbClr val="422C16"/>
                </a:solidFill>
              </a:rPr>
              <a:t> Rule – </a:t>
            </a:r>
            <a:r>
              <a:rPr lang="en-US" altLang="id-ID" sz="4000" dirty="0" smtClean="0"/>
              <a:t>1</a:t>
            </a:r>
            <a:r>
              <a:rPr lang="en-US" altLang="id-ID" sz="4000" baseline="30000" dirty="0" smtClean="0"/>
              <a:t>st</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914400" y="2514600"/>
            <a:ext cx="5856287" cy="26930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id-ID" altLang="id-ID" sz="1300" b="1" dirty="0">
                <a:solidFill>
                  <a:srgbClr val="000080"/>
                </a:solidFill>
                <a:latin typeface="Courier New" panose="02070309020205020404" pitchFamily="49" charset="0"/>
                <a:cs typeface="Courier New" panose="02070309020205020404" pitchFamily="49" charset="0"/>
              </a:rPr>
              <a:t>def </a:t>
            </a:r>
            <a:r>
              <a:rPr lang="id-ID" altLang="id-ID" sz="1300" dirty="0">
                <a:solidFill>
                  <a:srgbClr val="000000"/>
                </a:solidFill>
                <a:latin typeface="Courier New" panose="02070309020205020404" pitchFamily="49" charset="0"/>
                <a:cs typeface="Courier New" panose="02070309020205020404" pitchFamily="49" charset="0"/>
              </a:rPr>
              <a:t>thirdRule(token</a:t>
            </a:r>
            <a:r>
              <a:rPr lang="id-ID" altLang="id-ID" sz="1300" dirty="0" smtClean="0">
                <a:solidFill>
                  <a:srgbClr val="000000"/>
                </a:solidFill>
                <a:latin typeface="Courier New" panose="02070309020205020404" pitchFamily="49" charset="0"/>
                <a:cs typeface="Courier New" panose="02070309020205020404" pitchFamily="49" charset="0"/>
              </a:rPr>
              <a:t>):</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meng-</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'^meng'</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'^meng'</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meny-</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'^meny'</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'^meny'</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's'</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en-US" altLang="id-ID" sz="1300" dirty="0">
                <a:solidFill>
                  <a:srgbClr val="000000"/>
                </a:solidFill>
                <a:latin typeface="Courier New" panose="02070309020205020404" pitchFamily="49" charset="0"/>
                <a:cs typeface="Courier New" panose="02070309020205020404" pitchFamily="49" charset="0"/>
              </a:rPr>
              <a:t>...</a:t>
            </a:r>
            <a:endParaRPr lang="id-ID" altLang="id-ID" sz="1300" dirty="0"/>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(1)</a:t>
            </a:r>
            <a:endParaRPr lang="id-ID" dirty="0"/>
          </a:p>
        </p:txBody>
      </p:sp>
    </p:spTree>
    <p:extLst>
      <p:ext uri="{BB962C8B-B14F-4D97-AF65-F5344CB8AC3E}">
        <p14:creationId xmlns:p14="http://schemas.microsoft.com/office/powerpoint/2010/main" val="96774889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id-ID" altLang="id-ID" sz="4000" dirty="0">
                <a:solidFill>
                  <a:srgbClr val="422C16"/>
                </a:solidFill>
              </a:rPr>
              <a:t>Day </a:t>
            </a:r>
            <a:r>
              <a:rPr lang="en-US" altLang="id-ID" sz="4000" dirty="0" smtClean="0">
                <a:solidFill>
                  <a:srgbClr val="422C16"/>
                </a:solidFill>
              </a:rPr>
              <a:t>3</a:t>
            </a:r>
            <a:r>
              <a:rPr lang="id-ID" altLang="id-ID" sz="4000" dirty="0" smtClean="0">
                <a:solidFill>
                  <a:srgbClr val="422C16"/>
                </a:solidFill>
              </a:rPr>
              <a:t> </a:t>
            </a:r>
            <a:r>
              <a:rPr lang="id-ID" altLang="id-ID" sz="4000" dirty="0">
                <a:solidFill>
                  <a:srgbClr val="422C16"/>
                </a:solidFill>
              </a:rPr>
              <a:t>– </a:t>
            </a:r>
            <a:r>
              <a:rPr lang="en-US" altLang="id-ID" sz="4000" dirty="0" smtClean="0">
                <a:solidFill>
                  <a:srgbClr val="422C16"/>
                </a:solidFill>
              </a:rPr>
              <a:t>Preprocessing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1981200"/>
            <a:ext cx="8229600" cy="4173538"/>
          </a:xfrm>
        </p:spPr>
        <p:txBody>
          <a:bodyPr/>
          <a:lstStyle/>
          <a:p>
            <a:r>
              <a:rPr lang="en-US" altLang="id-ID" dirty="0"/>
              <a:t>Outlines </a:t>
            </a:r>
          </a:p>
          <a:p>
            <a:pPr lvl="1"/>
            <a:r>
              <a:rPr lang="en-US" altLang="id-ID" dirty="0" smtClean="0"/>
              <a:t>Review </a:t>
            </a:r>
          </a:p>
          <a:p>
            <a:pPr lvl="1"/>
            <a:r>
              <a:rPr lang="en-US" altLang="id-ID" dirty="0" smtClean="0"/>
              <a:t>Stemming and Normalization</a:t>
            </a:r>
          </a:p>
          <a:p>
            <a:pPr lvl="1"/>
            <a:r>
              <a:rPr lang="en-US" altLang="id-ID" dirty="0" smtClean="0"/>
              <a:t>A little about Naïve Bayes</a:t>
            </a:r>
            <a:endParaRPr lang="en-US" altLang="id-ID" dirty="0"/>
          </a:p>
          <a:p>
            <a:endParaRPr lang="id-ID" altLang="id-ID"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cdn.blog.profoundis.com/natural_language_process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419" y="2133600"/>
            <a:ext cx="2260600" cy="2469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me- ( men-, me-, mem- )</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3</a:t>
            </a:r>
            <a:r>
              <a:rPr lang="en-US" altLang="id-ID" sz="4000" baseline="30000" dirty="0" smtClean="0">
                <a:solidFill>
                  <a:srgbClr val="422C16"/>
                </a:solidFill>
              </a:rPr>
              <a:t>rd</a:t>
            </a:r>
            <a:r>
              <a:rPr lang="en-US" altLang="id-ID" sz="4000" dirty="0" smtClean="0">
                <a:solidFill>
                  <a:srgbClr val="422C16"/>
                </a:solidFill>
              </a:rPr>
              <a:t> Rule – </a:t>
            </a:r>
            <a:r>
              <a:rPr lang="en-US" altLang="id-ID" sz="4000" dirty="0" smtClean="0"/>
              <a:t>1</a:t>
            </a:r>
            <a:r>
              <a:rPr lang="en-US" altLang="id-ID" sz="4000" baseline="30000" dirty="0" smtClean="0"/>
              <a:t>st</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309315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men-</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'^men'</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'^men'</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en-US" altLang="id-ID" sz="1300" dirty="0">
              <a:solidFill>
                <a:srgbClr val="000000"/>
              </a:solidFill>
              <a:latin typeface="Courier New" panose="02070309020205020404" pitchFamily="49" charset="0"/>
              <a:cs typeface="Courier New" panose="02070309020205020404" pitchFamily="49" charset="0"/>
            </a:endParaRPr>
          </a:p>
          <a:p>
            <a:pPr lvl="0" eaLnBrk="0" hangingPunct="0"/>
            <a:endParaRPr lang="en-US" altLang="id-ID" sz="1300" dirty="0">
              <a:solidFill>
                <a:srgbClr val="000000"/>
              </a:solidFill>
              <a:latin typeface="Courier New" panose="02070309020205020404" pitchFamily="49" charset="0"/>
              <a:cs typeface="Courier New" panose="02070309020205020404" pitchFamily="49" charset="0"/>
            </a:endParaRPr>
          </a:p>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me-</a:t>
            </a:r>
            <a:br>
              <a:rPr lang="id-ID" altLang="id-ID" sz="1300" i="1" dirty="0">
                <a:solidFill>
                  <a:srgbClr val="808080"/>
                </a:solidFill>
                <a:latin typeface="Courier New" panose="02070309020205020404" pitchFamily="49" charset="0"/>
                <a:cs typeface="Courier New" panose="02070309020205020404" pitchFamily="49" charset="0"/>
              </a:rPr>
            </a:br>
            <a:r>
              <a:rPr lang="en-US" altLang="id-ID" sz="1300" i="1" dirty="0">
                <a:solidFill>
                  <a:srgbClr val="80808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'^me'</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'^me'</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en-US"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'^m([^aiueo])'</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'^m([^aiueo])'</a:t>
            </a:r>
            <a:r>
              <a:rPr lang="id-ID" altLang="id-ID" sz="1300" dirty="0">
                <a:solidFill>
                  <a:srgbClr val="000000"/>
                </a:solidFill>
                <a:latin typeface="Courier New" panose="02070309020205020404" pitchFamily="49" charset="0"/>
                <a:cs typeface="Courier New" panose="02070309020205020404" pitchFamily="49" charset="0"/>
              </a:rPr>
              <a:t>,</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eaLnBrk="0" hangingPunct="0"/>
            <a:endParaRPr lang="en-US" altLang="id-ID" sz="1300" dirty="0">
              <a:solidFill>
                <a:srgbClr val="000000"/>
              </a:solidFill>
              <a:latin typeface="Courier New" panose="02070309020205020404" pitchFamily="49" charset="0"/>
              <a:cs typeface="Courier New" panose="02070309020205020404" pitchFamily="49" charset="0"/>
            </a:endParaRPr>
          </a:p>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endParaRPr lang="id-ID" altLang="id-ID" sz="1300" dirty="0"/>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(2)</a:t>
            </a:r>
            <a:endParaRPr lang="id-ID" dirty="0"/>
          </a:p>
        </p:txBody>
      </p:sp>
    </p:spTree>
    <p:extLst>
      <p:ext uri="{BB962C8B-B14F-4D97-AF65-F5344CB8AC3E}">
        <p14:creationId xmlns:p14="http://schemas.microsoft.com/office/powerpoint/2010/main" val="2762406329"/>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a:t>
            </a:r>
            <a:r>
              <a:rPr lang="en-US" altLang="id-ID" sz="2400" dirty="0" err="1" smtClean="0"/>
              <a:t>pe</a:t>
            </a:r>
            <a:r>
              <a:rPr lang="en-US" altLang="id-ID" sz="2400" dirty="0" smtClean="0"/>
              <a:t>- ( </a:t>
            </a:r>
            <a:r>
              <a:rPr lang="en-US" altLang="id-ID" sz="2400" dirty="0" err="1" smtClean="0"/>
              <a:t>peng</a:t>
            </a:r>
            <a:r>
              <a:rPr lang="en-US" altLang="id-ID" sz="2400" dirty="0" smtClean="0"/>
              <a:t>-, </a:t>
            </a:r>
            <a:r>
              <a:rPr lang="en-US" altLang="id-ID" sz="2400" dirty="0" err="1" smtClean="0"/>
              <a:t>peny</a:t>
            </a:r>
            <a:r>
              <a:rPr lang="en-US" altLang="id-ID" sz="2400" dirty="0" smtClean="0"/>
              <a:t>- )</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3</a:t>
            </a:r>
            <a:r>
              <a:rPr lang="en-US" altLang="id-ID" sz="4000" baseline="30000" dirty="0" smtClean="0">
                <a:solidFill>
                  <a:srgbClr val="422C16"/>
                </a:solidFill>
              </a:rPr>
              <a:t>rd</a:t>
            </a:r>
            <a:r>
              <a:rPr lang="en-US" altLang="id-ID" sz="4000" dirty="0" smtClean="0">
                <a:solidFill>
                  <a:srgbClr val="422C16"/>
                </a:solidFill>
              </a:rPr>
              <a:t> Rule – </a:t>
            </a:r>
            <a:r>
              <a:rPr lang="en-US" altLang="id-ID" sz="4000" dirty="0" smtClean="0"/>
              <a:t>1</a:t>
            </a:r>
            <a:r>
              <a:rPr lang="en-US" altLang="id-ID" sz="4000" baseline="30000" dirty="0" smtClean="0"/>
              <a:t>st</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26930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p>
          <a:p>
            <a:pPr lvl="0" eaLnBrk="0" hangingPunct="0"/>
            <a:r>
              <a:rPr lang="id-ID" altLang="id-ID" sz="1300" dirty="0" smtClean="0">
                <a:solidFill>
                  <a:srgbClr val="000000"/>
                </a:solidFill>
                <a:latin typeface="Courier New" panose="02070309020205020404" pitchFamily="49" charset="0"/>
                <a:cs typeface="Courier New" panose="02070309020205020404" pitchFamily="49" charset="0"/>
              </a:rPr>
              <a:t/>
            </a:r>
            <a:br>
              <a:rPr lang="id-ID" altLang="id-ID" sz="1300" dirty="0" smtClean="0">
                <a:solidFill>
                  <a:srgbClr val="000000"/>
                </a:solidFill>
                <a:latin typeface="Courier New" panose="02070309020205020404" pitchFamily="49" charset="0"/>
                <a:cs typeface="Courier New" panose="02070309020205020404" pitchFamily="49" charset="0"/>
              </a:rPr>
            </a:b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affix peng-</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'^peng'</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'^peng'</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peny-</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'^peny'</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'^peny'</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's'</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id-ID" altLang="id-ID" sz="1300" dirty="0"/>
          </a:p>
          <a:p>
            <a:pPr lvl="0" eaLnBrk="0" hangingPunct="0"/>
            <a:endParaRPr lang="en-US" altLang="id-ID" sz="1300" dirty="0">
              <a:solidFill>
                <a:srgbClr val="000000"/>
              </a:solidFill>
              <a:latin typeface="Courier New" panose="02070309020205020404" pitchFamily="49" charset="0"/>
              <a:cs typeface="Courier New" panose="02070309020205020404" pitchFamily="49" charset="0"/>
            </a:endParaRPr>
          </a:p>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endParaRPr lang="id-ID" altLang="id-ID" sz="1300" dirty="0"/>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(3)</a:t>
            </a:r>
            <a:endParaRPr lang="id-ID" dirty="0"/>
          </a:p>
        </p:txBody>
      </p:sp>
    </p:spTree>
    <p:extLst>
      <p:ext uri="{BB962C8B-B14F-4D97-AF65-F5344CB8AC3E}">
        <p14:creationId xmlns:p14="http://schemas.microsoft.com/office/powerpoint/2010/main" val="271116249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a:t>
            </a:r>
            <a:r>
              <a:rPr lang="en-US" altLang="id-ID" sz="2400" dirty="0" err="1" smtClean="0"/>
              <a:t>pe</a:t>
            </a:r>
            <a:r>
              <a:rPr lang="en-US" altLang="id-ID" sz="2400" dirty="0" smtClean="0"/>
              <a:t>- ( pen-, </a:t>
            </a:r>
            <a:r>
              <a:rPr lang="en-US" altLang="id-ID" sz="2400" dirty="0" err="1" smtClean="0"/>
              <a:t>pem</a:t>
            </a:r>
            <a:r>
              <a:rPr lang="en-US" altLang="id-ID" sz="2400" dirty="0" smtClean="0"/>
              <a:t>- )</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3</a:t>
            </a:r>
            <a:r>
              <a:rPr lang="en-US" altLang="id-ID" sz="4000" baseline="30000" dirty="0" smtClean="0">
                <a:solidFill>
                  <a:srgbClr val="422C16"/>
                </a:solidFill>
              </a:rPr>
              <a:t>rd</a:t>
            </a:r>
            <a:r>
              <a:rPr lang="en-US" altLang="id-ID" sz="4000" dirty="0" smtClean="0">
                <a:solidFill>
                  <a:srgbClr val="422C16"/>
                </a:solidFill>
              </a:rPr>
              <a:t> Rule – </a:t>
            </a:r>
            <a:r>
              <a:rPr lang="en-US" altLang="id-ID" sz="4000" dirty="0" smtClean="0"/>
              <a:t>1</a:t>
            </a:r>
            <a:r>
              <a:rPr lang="en-US" altLang="id-ID" sz="4000" baseline="30000" dirty="0" smtClean="0"/>
              <a:t>st</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329320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p>
          <a:p>
            <a:pPr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pen-</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'^pen'</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'^pen'</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pem-</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'^pem'</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'^pem[aiueo]'</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'^pem'</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'p'</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else</a:t>
            </a:r>
            <a:r>
              <a:rPr lang="id-ID" altLang="id-ID" sz="1300" dirty="0">
                <a:solidFill>
                  <a:srgbClr val="000000"/>
                </a:solidFill>
                <a:latin typeface="Courier New" panose="02070309020205020404" pitchFamily="49" charset="0"/>
                <a:cs typeface="Courier New" panose="02070309020205020404" pitchFamily="49" charset="0"/>
              </a:rPr>
              <a:t>:</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'^pem'</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id-ID" altLang="id-ID" sz="1300" dirty="0"/>
          </a:p>
          <a:p>
            <a:pPr lvl="0" eaLnBrk="0" hangingPunct="0"/>
            <a:endParaRPr lang="en-US" altLang="id-ID" sz="1300" dirty="0">
              <a:solidFill>
                <a:srgbClr val="000000"/>
              </a:solidFill>
              <a:latin typeface="Courier New" panose="02070309020205020404" pitchFamily="49" charset="0"/>
              <a:cs typeface="Courier New" panose="02070309020205020404" pitchFamily="49" charset="0"/>
            </a:endParaRPr>
          </a:p>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endParaRPr lang="id-ID" altLang="id-ID" sz="1300" dirty="0"/>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(4)</a:t>
            </a:r>
            <a:endParaRPr lang="id-ID" dirty="0"/>
          </a:p>
        </p:txBody>
      </p:sp>
    </p:spTree>
    <p:extLst>
      <p:ext uri="{BB962C8B-B14F-4D97-AF65-F5344CB8AC3E}">
        <p14:creationId xmlns:p14="http://schemas.microsoft.com/office/powerpoint/2010/main" val="398554354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di-, </a:t>
            </a:r>
            <a:r>
              <a:rPr lang="en-US" altLang="id-ID" sz="2400" dirty="0" err="1" smtClean="0"/>
              <a:t>ter</a:t>
            </a:r>
            <a:r>
              <a:rPr lang="en-US" altLang="id-ID" sz="2400" dirty="0" smtClean="0"/>
              <a:t>-, </a:t>
            </a:r>
            <a:r>
              <a:rPr lang="en-US" altLang="id-ID" sz="2400" dirty="0" err="1" smtClean="0"/>
              <a:t>ke</a:t>
            </a:r>
            <a:r>
              <a:rPr lang="en-US" altLang="id-ID" sz="2400" dirty="0" smtClean="0"/>
              <a:t>-</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3</a:t>
            </a:r>
            <a:r>
              <a:rPr lang="en-US" altLang="id-ID" sz="4000" baseline="30000" dirty="0" smtClean="0">
                <a:solidFill>
                  <a:srgbClr val="422C16"/>
                </a:solidFill>
              </a:rPr>
              <a:t>rd</a:t>
            </a:r>
            <a:r>
              <a:rPr lang="en-US" altLang="id-ID" sz="4000" dirty="0" smtClean="0">
                <a:solidFill>
                  <a:srgbClr val="422C16"/>
                </a:solidFill>
              </a:rPr>
              <a:t> Rule – </a:t>
            </a:r>
            <a:r>
              <a:rPr lang="en-US" altLang="id-ID" sz="4000" dirty="0" smtClean="0"/>
              <a:t>1</a:t>
            </a:r>
            <a:r>
              <a:rPr lang="en-US" altLang="id-ID" sz="4000" baseline="30000" dirty="0" smtClean="0"/>
              <a:t>st</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34932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en-US" altLang="id-ID" sz="1300" dirty="0">
                <a:solidFill>
                  <a:srgbClr val="000000"/>
                </a:solidFill>
                <a:latin typeface="Courier New" panose="02070309020205020404" pitchFamily="49" charset="0"/>
                <a:cs typeface="Courier New" panose="02070309020205020404" pitchFamily="49" charset="0"/>
              </a:rPr>
              <a:t> ...</a:t>
            </a:r>
          </a:p>
          <a:p>
            <a:pPr eaLnBrk="0" hangingPunct="0"/>
            <a:r>
              <a:rPr lang="id-ID" altLang="id-ID" sz="1300" dirty="0">
                <a:solidFill>
                  <a:srgbClr val="000000"/>
                </a:solidFill>
                <a:latin typeface="Courier New" panose="02070309020205020404" pitchFamily="49" charset="0"/>
                <a:cs typeface="Courier New" panose="02070309020205020404" pitchFamily="49" charset="0"/>
              </a:rPr>
              <a:t> </a:t>
            </a: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affix di-</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'^di'</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'^di'</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ter-</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'^ter'</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'^ter'</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ke-</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'^ke'</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'^ke'</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id-ID" altLang="id-ID" sz="1300" dirty="0"/>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(5)</a:t>
            </a:r>
            <a:endParaRPr lang="id-ID" dirty="0"/>
          </a:p>
        </p:txBody>
      </p:sp>
    </p:spTree>
    <p:extLst>
      <p:ext uri="{BB962C8B-B14F-4D97-AF65-F5344CB8AC3E}">
        <p14:creationId xmlns:p14="http://schemas.microsoft.com/office/powerpoint/2010/main" val="96377662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be- ( </a:t>
            </a:r>
            <a:r>
              <a:rPr lang="en-US" altLang="id-ID" sz="2400" dirty="0" err="1" smtClean="0"/>
              <a:t>ber</a:t>
            </a:r>
            <a:r>
              <a:rPr lang="en-US" altLang="id-ID" sz="2400" dirty="0" smtClean="0"/>
              <a:t>-, bel-, </a:t>
            </a:r>
            <a:r>
              <a:rPr lang="en-US" altLang="id-ID" sz="2400" dirty="0" err="1" smtClean="0"/>
              <a:t>bek+er</a:t>
            </a:r>
            <a:r>
              <a:rPr lang="en-US" altLang="id-ID" sz="2400" dirty="0" smtClean="0"/>
              <a:t>- )</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4</a:t>
            </a:r>
            <a:r>
              <a:rPr lang="en-US" altLang="id-ID" sz="4000" baseline="30000" dirty="0" smtClean="0">
                <a:solidFill>
                  <a:srgbClr val="422C16"/>
                </a:solidFill>
              </a:rPr>
              <a:t>th</a:t>
            </a:r>
            <a:r>
              <a:rPr lang="en-US" altLang="id-ID" sz="4000" dirty="0" smtClean="0">
                <a:solidFill>
                  <a:srgbClr val="422C16"/>
                </a:solidFill>
              </a:rPr>
              <a:t> Rule – </a:t>
            </a:r>
            <a:r>
              <a:rPr lang="en-US" altLang="id-ID" sz="4000" dirty="0" smtClean="0"/>
              <a:t>2</a:t>
            </a:r>
            <a:r>
              <a:rPr lang="en-US" altLang="id-ID" sz="4000" baseline="30000" dirty="0" smtClean="0"/>
              <a:t>nd</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34932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id-ID" altLang="id-ID" sz="1300" b="1" dirty="0">
                <a:solidFill>
                  <a:srgbClr val="000080"/>
                </a:solidFill>
                <a:latin typeface="Courier New" panose="02070309020205020404" pitchFamily="49" charset="0"/>
                <a:cs typeface="Courier New" panose="02070309020205020404" pitchFamily="49" charset="0"/>
              </a:rPr>
              <a:t>def </a:t>
            </a:r>
            <a:r>
              <a:rPr lang="id-ID" altLang="id-ID" sz="1300" dirty="0">
                <a:solidFill>
                  <a:srgbClr val="000000"/>
                </a:solidFill>
                <a:latin typeface="Courier New" panose="02070309020205020404" pitchFamily="49" charset="0"/>
                <a:cs typeface="Courier New" panose="02070309020205020404" pitchFamily="49" charset="0"/>
              </a:rPr>
              <a:t>fourthRule(token</a:t>
            </a:r>
            <a:r>
              <a:rPr lang="id-ID" altLang="id-ID" sz="1300" dirty="0" smtClean="0">
                <a:solidFill>
                  <a:srgbClr val="000000"/>
                </a:solidFill>
                <a:latin typeface="Courier New" panose="02070309020205020404" pitchFamily="49" charset="0"/>
                <a:cs typeface="Courier New" panose="02070309020205020404" pitchFamily="49" charset="0"/>
              </a:rPr>
              <a:t>):</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ber-</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'^ber'</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'^ber'</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belajar</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'^belajar'</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'^belajar'</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'ajar'</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bek+er-</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'^bek+er'</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'^bek+er'</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'ker'</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endParaRPr lang="en-US" altLang="id-ID" sz="1300" dirty="0" smtClean="0">
              <a:solidFill>
                <a:srgbClr val="000000"/>
              </a:solidFill>
              <a:latin typeface="Courier New" panose="02070309020205020404" pitchFamily="49" charset="0"/>
              <a:cs typeface="Courier New" panose="02070309020205020404" pitchFamily="49" charset="0"/>
            </a:endParaRPr>
          </a:p>
          <a:p>
            <a:pPr eaLnBrk="0" hangingPunct="0"/>
            <a:r>
              <a:rPr lang="en-US" altLang="id-ID" sz="1300" dirty="0">
                <a:solidFill>
                  <a:srgbClr val="000000"/>
                </a:solidFill>
                <a:latin typeface="Courier New" panose="02070309020205020404" pitchFamily="49" charset="0"/>
                <a:cs typeface="Courier New" panose="02070309020205020404" pitchFamily="49" charset="0"/>
              </a:rPr>
              <a:t> </a:t>
            </a:r>
            <a:r>
              <a:rPr lang="en-US" altLang="id-ID" sz="1300" dirty="0" smtClean="0">
                <a:solidFill>
                  <a:srgbClr val="000000"/>
                </a:solidFill>
                <a:latin typeface="Courier New" panose="02070309020205020404" pitchFamily="49" charset="0"/>
                <a:cs typeface="Courier New" panose="02070309020205020404" pitchFamily="49" charset="0"/>
              </a:rPr>
              <a:t>...</a:t>
            </a:r>
            <a:endParaRPr lang="en-US" altLang="id-ID" sz="1300" dirty="0">
              <a:solidFill>
                <a:srgbClr val="000000"/>
              </a:solidFill>
              <a:latin typeface="Courier New" panose="02070309020205020404" pitchFamily="49" charset="0"/>
              <a:cs typeface="Courier New" panose="02070309020205020404" pitchFamily="49" charset="0"/>
            </a:endParaRPr>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(1)</a:t>
            </a:r>
            <a:endParaRPr lang="id-ID" dirty="0"/>
          </a:p>
        </p:txBody>
      </p:sp>
    </p:spTree>
    <p:extLst>
      <p:ext uri="{BB962C8B-B14F-4D97-AF65-F5344CB8AC3E}">
        <p14:creationId xmlns:p14="http://schemas.microsoft.com/office/powerpoint/2010/main" val="35264261"/>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a:t>
            </a:r>
            <a:r>
              <a:rPr lang="en-US" altLang="id-ID" sz="2400" dirty="0" err="1" smtClean="0"/>
              <a:t>pe</a:t>
            </a:r>
            <a:r>
              <a:rPr lang="en-US" altLang="id-ID" sz="2400" dirty="0" smtClean="0"/>
              <a:t>- ( </a:t>
            </a:r>
            <a:r>
              <a:rPr lang="en-US" altLang="id-ID" sz="2400" dirty="0"/>
              <a:t>p</a:t>
            </a:r>
            <a:r>
              <a:rPr lang="en-US" altLang="id-ID" sz="2400" dirty="0" smtClean="0"/>
              <a:t>er-, </a:t>
            </a:r>
            <a:r>
              <a:rPr lang="en-US" altLang="id-ID" sz="2400" dirty="0" err="1" smtClean="0"/>
              <a:t>pel</a:t>
            </a:r>
            <a:r>
              <a:rPr lang="en-US" altLang="id-ID" sz="2400" dirty="0" smtClean="0"/>
              <a:t>-, </a:t>
            </a:r>
            <a:r>
              <a:rPr lang="en-US" altLang="id-ID" sz="2400" dirty="0" err="1" smtClean="0"/>
              <a:t>pe</a:t>
            </a:r>
            <a:r>
              <a:rPr lang="en-US" altLang="id-ID" sz="2400" dirty="0" smtClean="0"/>
              <a:t>- )</a:t>
            </a:r>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4</a:t>
            </a:r>
            <a:r>
              <a:rPr lang="en-US" altLang="id-ID" sz="4000" baseline="30000" dirty="0" smtClean="0">
                <a:solidFill>
                  <a:srgbClr val="422C16"/>
                </a:solidFill>
              </a:rPr>
              <a:t>th</a:t>
            </a:r>
            <a:r>
              <a:rPr lang="en-US" altLang="id-ID" sz="4000" dirty="0" smtClean="0">
                <a:solidFill>
                  <a:srgbClr val="422C16"/>
                </a:solidFill>
              </a:rPr>
              <a:t> Rule – </a:t>
            </a:r>
            <a:r>
              <a:rPr lang="en-US" altLang="id-ID" sz="4000" dirty="0" smtClean="0"/>
              <a:t>2</a:t>
            </a:r>
            <a:r>
              <a:rPr lang="en-US" altLang="id-ID" sz="4000" baseline="30000" dirty="0" smtClean="0"/>
              <a:t>nd</a:t>
            </a:r>
            <a:r>
              <a:rPr lang="en-US" altLang="id-ID" sz="4000" dirty="0" smtClean="0"/>
              <a:t> Order Prefix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34932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en-US" altLang="id-ID" sz="1300" dirty="0" smtClean="0">
                <a:solidFill>
                  <a:srgbClr val="000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i="1" dirty="0" smtClean="0">
                <a:solidFill>
                  <a:srgbClr val="808080"/>
                </a:solidFill>
                <a:latin typeface="Courier New" panose="02070309020205020404" pitchFamily="49" charset="0"/>
                <a:cs typeface="Courier New" panose="02070309020205020404" pitchFamily="49" charset="0"/>
              </a:rPr>
              <a:t># affix per-</a:t>
            </a:r>
            <a:br>
              <a:rPr lang="id-ID" altLang="id-ID" sz="1300" i="1" dirty="0" smtClean="0">
                <a:solidFill>
                  <a:srgbClr val="808080"/>
                </a:solidFill>
                <a:latin typeface="Courier New" panose="02070309020205020404" pitchFamily="49" charset="0"/>
                <a:cs typeface="Courier New" panose="02070309020205020404" pitchFamily="49" charset="0"/>
              </a:rPr>
            </a:br>
            <a:r>
              <a:rPr lang="en-US"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if </a:t>
            </a:r>
            <a:r>
              <a:rPr lang="id-ID" altLang="id-ID" sz="1300" dirty="0" smtClean="0">
                <a:solidFill>
                  <a:srgbClr val="000000"/>
                </a:solidFill>
                <a:latin typeface="Courier New" panose="02070309020205020404" pitchFamily="49" charset="0"/>
                <a:cs typeface="Courier New" panose="02070309020205020404" pitchFamily="49" charset="0"/>
              </a:rPr>
              <a:t>re.search(</a:t>
            </a:r>
            <a:r>
              <a:rPr lang="id-ID" altLang="id-ID" sz="1300" b="1" dirty="0" smtClean="0">
                <a:solidFill>
                  <a:srgbClr val="008000"/>
                </a:solidFill>
                <a:latin typeface="Courier New" panose="02070309020205020404" pitchFamily="49" charset="0"/>
                <a:cs typeface="Courier New" panose="02070309020205020404" pitchFamily="49" charset="0"/>
              </a:rPr>
              <a:t>'^per'</a:t>
            </a:r>
            <a:r>
              <a:rPr lang="id-ID" altLang="id-ID" sz="1300" dirty="0" smtClean="0">
                <a:solidFill>
                  <a:srgbClr val="000000"/>
                </a:solidFill>
                <a:latin typeface="Courier New" panose="02070309020205020404" pitchFamily="49" charset="0"/>
                <a:cs typeface="Courier New" panose="02070309020205020404" pitchFamily="49" charset="0"/>
              </a:rPr>
              <a:t>,token):</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    token = re.sub(</a:t>
            </a:r>
            <a:r>
              <a:rPr lang="id-ID" altLang="id-ID" sz="1300" b="1" dirty="0" smtClean="0">
                <a:solidFill>
                  <a:srgbClr val="008000"/>
                </a:solidFill>
                <a:latin typeface="Courier New" panose="02070309020205020404" pitchFamily="49" charset="0"/>
                <a:cs typeface="Courier New" panose="02070309020205020404" pitchFamily="49" charset="0"/>
              </a:rPr>
              <a:t>'^per'</a:t>
            </a: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8000"/>
                </a:solidFill>
                <a:latin typeface="Courier New" panose="02070309020205020404" pitchFamily="49" charset="0"/>
                <a:cs typeface="Courier New" panose="02070309020205020404" pitchFamily="49" charset="0"/>
              </a:rPr>
              <a:t>''</a:t>
            </a:r>
            <a:r>
              <a:rPr lang="id-ID" altLang="id-ID" sz="1300" dirty="0" smtClean="0">
                <a:solidFill>
                  <a:srgbClr val="000000"/>
                </a:solidFill>
                <a:latin typeface="Courier New" panose="02070309020205020404" pitchFamily="49" charset="0"/>
                <a:cs typeface="Courier New" panose="02070309020205020404" pitchFamily="49" charset="0"/>
              </a:rPr>
              <a:t>, token)</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br>
              <a:rPr lang="id-ID" altLang="id-ID" sz="1300" dirty="0" smtClean="0">
                <a:solidFill>
                  <a:srgbClr val="000000"/>
                </a:solidFill>
                <a:latin typeface="Courier New" panose="02070309020205020404" pitchFamily="49" charset="0"/>
                <a:cs typeface="Courier New" panose="02070309020205020404" pitchFamily="49" charset="0"/>
              </a:rPr>
            </a:br>
            <a:r>
              <a:rPr lang="id-ID" altLang="id-ID" sz="1300" dirty="0" smtClean="0">
                <a:solidFill>
                  <a:srgbClr val="000000"/>
                </a:solidFill>
                <a:latin typeface="Courier New" panose="02070309020205020404" pitchFamily="49" charset="0"/>
                <a:cs typeface="Courier New" panose="02070309020205020404" pitchFamily="49" charset="0"/>
              </a:rPr>
              <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i="1" dirty="0" smtClean="0">
                <a:solidFill>
                  <a:srgbClr val="808080"/>
                </a:solidFill>
                <a:latin typeface="Courier New" panose="02070309020205020404" pitchFamily="49" charset="0"/>
                <a:cs typeface="Courier New" panose="02070309020205020404" pitchFamily="49" charset="0"/>
              </a:rPr>
              <a:t># affix pelajar</a:t>
            </a:r>
            <a:br>
              <a:rPr lang="id-ID" altLang="id-ID" sz="1300" i="1" dirty="0" smtClean="0">
                <a:solidFill>
                  <a:srgbClr val="808080"/>
                </a:solidFill>
                <a:latin typeface="Courier New" panose="02070309020205020404" pitchFamily="49" charset="0"/>
                <a:cs typeface="Courier New" panose="02070309020205020404" pitchFamily="49" charset="0"/>
              </a:rPr>
            </a:br>
            <a:r>
              <a:rPr lang="en-US"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if </a:t>
            </a:r>
            <a:r>
              <a:rPr lang="id-ID" altLang="id-ID" sz="1300" dirty="0" smtClean="0">
                <a:solidFill>
                  <a:srgbClr val="000000"/>
                </a:solidFill>
                <a:latin typeface="Courier New" panose="02070309020205020404" pitchFamily="49" charset="0"/>
                <a:cs typeface="Courier New" panose="02070309020205020404" pitchFamily="49" charset="0"/>
              </a:rPr>
              <a:t>re.search(</a:t>
            </a:r>
            <a:r>
              <a:rPr lang="id-ID" altLang="id-ID" sz="1300" b="1" dirty="0" smtClean="0">
                <a:solidFill>
                  <a:srgbClr val="008000"/>
                </a:solidFill>
                <a:latin typeface="Courier New" panose="02070309020205020404" pitchFamily="49" charset="0"/>
                <a:cs typeface="Courier New" panose="02070309020205020404" pitchFamily="49" charset="0"/>
              </a:rPr>
              <a:t>'^pelajar'</a:t>
            </a:r>
            <a:r>
              <a:rPr lang="id-ID" altLang="id-ID" sz="1300" dirty="0" smtClean="0">
                <a:solidFill>
                  <a:srgbClr val="000000"/>
                </a:solidFill>
                <a:latin typeface="Courier New" panose="02070309020205020404" pitchFamily="49" charset="0"/>
                <a:cs typeface="Courier New" panose="02070309020205020404" pitchFamily="49" charset="0"/>
              </a:rPr>
              <a:t>,token):</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    token = re.sub(</a:t>
            </a:r>
            <a:r>
              <a:rPr lang="id-ID" altLang="id-ID" sz="1300" b="1" dirty="0" smtClean="0">
                <a:solidFill>
                  <a:srgbClr val="008000"/>
                </a:solidFill>
                <a:latin typeface="Courier New" panose="02070309020205020404" pitchFamily="49" charset="0"/>
                <a:cs typeface="Courier New" panose="02070309020205020404" pitchFamily="49" charset="0"/>
              </a:rPr>
              <a:t>'^pelajar'</a:t>
            </a: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8000"/>
                </a:solidFill>
                <a:latin typeface="Courier New" panose="02070309020205020404" pitchFamily="49" charset="0"/>
                <a:cs typeface="Courier New" panose="02070309020205020404" pitchFamily="49" charset="0"/>
              </a:rPr>
              <a:t>'ajar'</a:t>
            </a:r>
            <a:r>
              <a:rPr lang="id-ID" altLang="id-ID" sz="1300" dirty="0" smtClean="0">
                <a:solidFill>
                  <a:srgbClr val="000000"/>
                </a:solidFill>
                <a:latin typeface="Courier New" panose="02070309020205020404" pitchFamily="49" charset="0"/>
                <a:cs typeface="Courier New" panose="02070309020205020404" pitchFamily="49" charset="0"/>
              </a:rPr>
              <a:t>, token)</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br>
              <a:rPr lang="id-ID" altLang="id-ID" sz="1300" dirty="0" smtClean="0">
                <a:solidFill>
                  <a:srgbClr val="000000"/>
                </a:solidFill>
                <a:latin typeface="Courier New" panose="02070309020205020404" pitchFamily="49" charset="0"/>
                <a:cs typeface="Courier New" panose="02070309020205020404" pitchFamily="49" charset="0"/>
              </a:rPr>
            </a:br>
            <a:r>
              <a:rPr lang="id-ID" altLang="id-ID" sz="1300" dirty="0" smtClean="0">
                <a:solidFill>
                  <a:srgbClr val="000000"/>
                </a:solidFill>
                <a:latin typeface="Courier New" panose="02070309020205020404" pitchFamily="49" charset="0"/>
                <a:cs typeface="Courier New" panose="02070309020205020404" pitchFamily="49" charset="0"/>
              </a:rPr>
              <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i="1" dirty="0" smtClean="0">
                <a:solidFill>
                  <a:srgbClr val="808080"/>
                </a:solidFill>
                <a:latin typeface="Courier New" panose="02070309020205020404" pitchFamily="49" charset="0"/>
                <a:cs typeface="Courier New" panose="02070309020205020404" pitchFamily="49" charset="0"/>
              </a:rPr>
              <a:t># affix pe-</a:t>
            </a:r>
            <a:br>
              <a:rPr lang="id-ID" altLang="id-ID" sz="1300" i="1" dirty="0" smtClean="0">
                <a:solidFill>
                  <a:srgbClr val="808080"/>
                </a:solidFill>
                <a:latin typeface="Courier New" panose="02070309020205020404" pitchFamily="49" charset="0"/>
                <a:cs typeface="Courier New" panose="02070309020205020404" pitchFamily="49" charset="0"/>
              </a:rPr>
            </a:br>
            <a:r>
              <a:rPr lang="en-US"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if </a:t>
            </a:r>
            <a:r>
              <a:rPr lang="id-ID" altLang="id-ID" sz="1300" dirty="0" smtClean="0">
                <a:solidFill>
                  <a:srgbClr val="000000"/>
                </a:solidFill>
                <a:latin typeface="Courier New" panose="02070309020205020404" pitchFamily="49" charset="0"/>
                <a:cs typeface="Courier New" panose="02070309020205020404" pitchFamily="49" charset="0"/>
              </a:rPr>
              <a:t>re.search(</a:t>
            </a:r>
            <a:r>
              <a:rPr lang="id-ID" altLang="id-ID" sz="1300" b="1" dirty="0" smtClean="0">
                <a:solidFill>
                  <a:srgbClr val="008000"/>
                </a:solidFill>
                <a:latin typeface="Courier New" panose="02070309020205020404" pitchFamily="49" charset="0"/>
                <a:cs typeface="Courier New" panose="02070309020205020404" pitchFamily="49" charset="0"/>
              </a:rPr>
              <a:t>'^pe'</a:t>
            </a:r>
            <a:r>
              <a:rPr lang="id-ID" altLang="id-ID" sz="1300" dirty="0" smtClean="0">
                <a:solidFill>
                  <a:srgbClr val="000000"/>
                </a:solidFill>
                <a:latin typeface="Courier New" panose="02070309020205020404" pitchFamily="49" charset="0"/>
                <a:cs typeface="Courier New" panose="02070309020205020404" pitchFamily="49" charset="0"/>
              </a:rPr>
              <a:t>,token):</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    token = re.sub(</a:t>
            </a:r>
            <a:r>
              <a:rPr lang="id-ID" altLang="id-ID" sz="1300" b="1" dirty="0" smtClean="0">
                <a:solidFill>
                  <a:srgbClr val="008000"/>
                </a:solidFill>
                <a:latin typeface="Courier New" panose="02070309020205020404" pitchFamily="49" charset="0"/>
                <a:cs typeface="Courier New" panose="02070309020205020404" pitchFamily="49" charset="0"/>
              </a:rPr>
              <a:t>'^pe'</a:t>
            </a: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8000"/>
                </a:solidFill>
                <a:latin typeface="Courier New" panose="02070309020205020404" pitchFamily="49" charset="0"/>
                <a:cs typeface="Courier New" panose="02070309020205020404" pitchFamily="49" charset="0"/>
              </a:rPr>
              <a:t>''</a:t>
            </a:r>
            <a:r>
              <a:rPr lang="id-ID" altLang="id-ID" sz="1300" dirty="0" smtClean="0">
                <a:solidFill>
                  <a:srgbClr val="000000"/>
                </a:solidFill>
                <a:latin typeface="Courier New" panose="02070309020205020404" pitchFamily="49" charset="0"/>
                <a:cs typeface="Courier New" panose="02070309020205020404" pitchFamily="49" charset="0"/>
              </a:rPr>
              <a:t>, token)</a:t>
            </a:r>
            <a:br>
              <a:rPr lang="id-ID" altLang="id-ID" sz="1300" dirty="0" smtClean="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br>
              <a:rPr lang="id-ID" altLang="id-ID" sz="1300" dirty="0" smtClean="0">
                <a:solidFill>
                  <a:srgbClr val="000000"/>
                </a:solidFill>
                <a:latin typeface="Courier New" panose="02070309020205020404" pitchFamily="49" charset="0"/>
                <a:cs typeface="Courier New" panose="02070309020205020404" pitchFamily="49" charset="0"/>
              </a:rPr>
            </a:br>
            <a:r>
              <a:rPr lang="id-ID" altLang="id-ID" sz="1300" dirty="0" smtClean="0">
                <a:solidFill>
                  <a:srgbClr val="000000"/>
                </a:solidFill>
                <a:latin typeface="Courier New" panose="02070309020205020404" pitchFamily="49" charset="0"/>
                <a:cs typeface="Courier New" panose="02070309020205020404" pitchFamily="49" charset="0"/>
              </a:rPr>
              <a:t/>
            </a:r>
            <a:br>
              <a:rPr lang="id-ID" altLang="id-ID" sz="1300" dirty="0" smtClean="0">
                <a:solidFill>
                  <a:srgbClr val="000000"/>
                </a:solidFill>
                <a:latin typeface="Courier New" panose="02070309020205020404" pitchFamily="49" charset="0"/>
                <a:cs typeface="Courier New" panose="02070309020205020404" pitchFamily="49" charset="0"/>
              </a:rPr>
            </a:br>
            <a:r>
              <a:rPr lang="id-ID" altLang="id-ID" sz="1300" b="1" dirty="0" smtClean="0">
                <a:solidFill>
                  <a:srgbClr val="000080"/>
                </a:solidFill>
                <a:latin typeface="Courier New" panose="02070309020205020404" pitchFamily="49" charset="0"/>
                <a:cs typeface="Courier New" panose="02070309020205020404" pitchFamily="49" charset="0"/>
              </a:rPr>
              <a:t>return </a:t>
            </a:r>
            <a:r>
              <a:rPr lang="id-ID" altLang="id-ID" sz="1300" dirty="0" smtClean="0">
                <a:solidFill>
                  <a:srgbClr val="000000"/>
                </a:solidFill>
                <a:latin typeface="Courier New" panose="02070309020205020404" pitchFamily="49" charset="0"/>
                <a:cs typeface="Courier New" panose="02070309020205020404" pitchFamily="49" charset="0"/>
              </a:rPr>
              <a:t>token</a:t>
            </a:r>
            <a:endParaRPr lang="id-ID" altLang="id-ID" sz="1300" dirty="0"/>
          </a:p>
        </p:txBody>
      </p:sp>
      <p:sp>
        <p:nvSpPr>
          <p:cNvPr id="10" name="Rectangle 9"/>
          <p:cNvSpPr/>
          <p:nvPr/>
        </p:nvSpPr>
        <p:spPr>
          <a:xfrm>
            <a:off x="7523763" y="1809981"/>
            <a:ext cx="466794" cy="369332"/>
          </a:xfrm>
          <a:prstGeom prst="rect">
            <a:avLst/>
          </a:prstGeom>
        </p:spPr>
        <p:txBody>
          <a:bodyPr wrap="none">
            <a:spAutoFit/>
          </a:bodyPr>
          <a:lstStyle/>
          <a:p>
            <a:pPr algn="ctr"/>
            <a:r>
              <a:rPr lang="en-US" dirty="0" smtClean="0">
                <a:solidFill>
                  <a:srgbClr val="422C16"/>
                </a:solidFill>
              </a:rPr>
              <a:t>(2)</a:t>
            </a:r>
            <a:endParaRPr lang="id-ID" dirty="0"/>
          </a:p>
        </p:txBody>
      </p:sp>
    </p:spTree>
    <p:extLst>
      <p:ext uri="{BB962C8B-B14F-4D97-AF65-F5344CB8AC3E}">
        <p14:creationId xmlns:p14="http://schemas.microsoft.com/office/powerpoint/2010/main" val="3073461059"/>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2057400"/>
            <a:ext cx="8229600" cy="382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id-ID" sz="2400" dirty="0" smtClean="0"/>
              <a:t>Remove -</a:t>
            </a:r>
            <a:r>
              <a:rPr lang="en-US" altLang="id-ID" sz="2400" dirty="0" err="1" smtClean="0"/>
              <a:t>kan</a:t>
            </a:r>
            <a:r>
              <a:rPr lang="en-US" altLang="id-ID" sz="2400" dirty="0" smtClean="0"/>
              <a:t>, -an, -</a:t>
            </a:r>
            <a:r>
              <a:rPr lang="en-US" altLang="id-ID" sz="2400" dirty="0" err="1" smtClean="0"/>
              <a:t>i</a:t>
            </a:r>
            <a:endParaRPr lang="en-US" altLang="id-ID" sz="2400" dirty="0" smtClean="0"/>
          </a:p>
        </p:txBody>
      </p:sp>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5</a:t>
            </a:r>
            <a:r>
              <a:rPr lang="en-US" altLang="id-ID" sz="4000" baseline="30000" dirty="0" smtClean="0">
                <a:solidFill>
                  <a:srgbClr val="422C16"/>
                </a:solidFill>
              </a:rPr>
              <a:t>th</a:t>
            </a:r>
            <a:r>
              <a:rPr lang="en-US" altLang="id-ID" sz="4000" dirty="0" smtClean="0">
                <a:solidFill>
                  <a:srgbClr val="422C16"/>
                </a:solidFill>
              </a:rPr>
              <a:t> Rule – </a:t>
            </a:r>
            <a:r>
              <a:rPr lang="en-US" altLang="id-ID" sz="4000" dirty="0" smtClean="0"/>
              <a:t>Remove Suffix</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914400" y="2514600"/>
            <a:ext cx="5856287" cy="349326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id-ID" altLang="id-ID" sz="1300" b="1" dirty="0">
                <a:solidFill>
                  <a:srgbClr val="000080"/>
                </a:solidFill>
                <a:latin typeface="Courier New" panose="02070309020205020404" pitchFamily="49" charset="0"/>
                <a:cs typeface="Courier New" panose="02070309020205020404" pitchFamily="49" charset="0"/>
              </a:rPr>
              <a:t>def </a:t>
            </a:r>
            <a:r>
              <a:rPr lang="id-ID" altLang="id-ID" sz="1300" dirty="0">
                <a:solidFill>
                  <a:srgbClr val="000000"/>
                </a:solidFill>
                <a:latin typeface="Courier New" panose="02070309020205020404" pitchFamily="49" charset="0"/>
                <a:cs typeface="Courier New" panose="02070309020205020404" pitchFamily="49" charset="0"/>
              </a:rPr>
              <a:t>fifthRule(token):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-kan</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r'([a-z0-9]+)kan$'</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r'([a-z0-9]+)kan$'</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-an</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r'([a-z0-9]+)an$'</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r'([a-z0-9]+)an$'</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affix -i</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re.search(</a:t>
            </a:r>
            <a:r>
              <a:rPr lang="id-ID" altLang="id-ID" sz="1300" b="1" dirty="0">
                <a:solidFill>
                  <a:srgbClr val="008000"/>
                </a:solidFill>
                <a:latin typeface="Courier New" panose="02070309020205020404" pitchFamily="49" charset="0"/>
                <a:cs typeface="Courier New" panose="02070309020205020404" pitchFamily="49" charset="0"/>
              </a:rPr>
              <a:t>r'([a-z0-9]+)i$'</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re.sub(</a:t>
            </a:r>
            <a:r>
              <a:rPr lang="id-ID" altLang="id-ID" sz="1300" b="1" dirty="0">
                <a:solidFill>
                  <a:srgbClr val="008000"/>
                </a:solidFill>
                <a:latin typeface="Courier New" panose="02070309020205020404" pitchFamily="49" charset="0"/>
                <a:cs typeface="Courier New" panose="02070309020205020404" pitchFamily="49" charset="0"/>
              </a:rPr>
              <a:t>r'([a-z0-9]+)i$'</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8000"/>
                </a:solidFill>
                <a:latin typeface="Courier New" panose="02070309020205020404" pitchFamily="49" charset="0"/>
                <a:cs typeface="Courier New" panose="02070309020205020404" pitchFamily="49" charset="0"/>
              </a:rPr>
              <a:t>r'\1'</a:t>
            </a:r>
            <a:r>
              <a:rPr lang="id-ID" altLang="id-ID" sz="1300" dirty="0">
                <a:solidFill>
                  <a:srgbClr val="000000"/>
                </a:solidFill>
                <a:latin typeface="Courier New" panose="02070309020205020404" pitchFamily="49" charset="0"/>
                <a:cs typeface="Courier New" panose="02070309020205020404" pitchFamily="49" charset="0"/>
              </a:rPr>
              <a:t>,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id-ID" altLang="id-ID" sz="1300" dirty="0"/>
          </a:p>
        </p:txBody>
      </p:sp>
      <p:sp>
        <p:nvSpPr>
          <p:cNvPr id="10" name="Rectangle 9"/>
          <p:cNvSpPr/>
          <p:nvPr/>
        </p:nvSpPr>
        <p:spPr>
          <a:xfrm>
            <a:off x="7094160" y="1809981"/>
            <a:ext cx="1326004" cy="369332"/>
          </a:xfrm>
          <a:prstGeom prst="rect">
            <a:avLst/>
          </a:prstGeom>
        </p:spPr>
        <p:txBody>
          <a:bodyPr wrap="none">
            <a:spAutoFit/>
          </a:bodyPr>
          <a:lstStyle/>
          <a:p>
            <a:pPr algn="ctr"/>
            <a:r>
              <a:rPr lang="en-US" dirty="0" smtClean="0">
                <a:solidFill>
                  <a:srgbClr val="422C16"/>
                </a:solidFill>
              </a:rPr>
              <a:t>(Complete)</a:t>
            </a:r>
            <a:endParaRPr lang="id-ID" dirty="0"/>
          </a:p>
        </p:txBody>
      </p:sp>
    </p:spTree>
    <p:extLst>
      <p:ext uri="{BB962C8B-B14F-4D97-AF65-F5344CB8AC3E}">
        <p14:creationId xmlns:p14="http://schemas.microsoft.com/office/powerpoint/2010/main" val="2487456238"/>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Porter’s Stemmer</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p:cNvSpPr>
            <a:spLocks noChangeArrowheads="1"/>
          </p:cNvSpPr>
          <p:nvPr/>
        </p:nvSpPr>
        <p:spPr bwMode="auto">
          <a:xfrm>
            <a:off x="468313" y="1995060"/>
            <a:ext cx="4516179" cy="209288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id-ID" altLang="id-ID" sz="1300" b="1" dirty="0">
                <a:solidFill>
                  <a:srgbClr val="000080"/>
                </a:solidFill>
                <a:latin typeface="Courier New" panose="02070309020205020404" pitchFamily="49" charset="0"/>
                <a:cs typeface="Courier New" panose="02070309020205020404" pitchFamily="49" charset="0"/>
              </a:rPr>
              <a:t>def </a:t>
            </a:r>
            <a:r>
              <a:rPr lang="id-ID" altLang="id-ID" sz="1300" dirty="0">
                <a:solidFill>
                  <a:srgbClr val="000000"/>
                </a:solidFill>
                <a:latin typeface="Courier New" panose="02070309020205020404" pitchFamily="49" charset="0"/>
                <a:cs typeface="Courier New" panose="02070309020205020404" pitchFamily="49" charset="0"/>
              </a:rPr>
              <a:t>stemming(token, rootword):</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token = firstRule(token)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i="1" dirty="0" smtClean="0">
                <a:solidFill>
                  <a:srgbClr val="808080"/>
                </a:solidFill>
                <a:latin typeface="Courier New" panose="02070309020205020404" pitchFamily="49" charset="0"/>
                <a:cs typeface="Courier New" panose="02070309020205020404" pitchFamily="49" charset="0"/>
              </a:rPr>
              <a:t/>
            </a:r>
            <a:br>
              <a:rPr lang="id-ID" altLang="id-ID" sz="1300" i="1" dirty="0" smtClean="0">
                <a:solidFill>
                  <a:srgbClr val="808080"/>
                </a:solidFill>
                <a:latin typeface="Courier New" panose="02070309020205020404" pitchFamily="49" charset="0"/>
                <a:cs typeface="Courier New" panose="02070309020205020404" pitchFamily="49" charset="0"/>
              </a:rPr>
            </a:br>
            <a:r>
              <a:rPr lang="id-ID"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token </a:t>
            </a:r>
            <a:r>
              <a:rPr lang="id-ID" altLang="id-ID" sz="1300" dirty="0">
                <a:solidFill>
                  <a:srgbClr val="000000"/>
                </a:solidFill>
                <a:latin typeface="Courier New" panose="02070309020205020404" pitchFamily="49" charset="0"/>
                <a:cs typeface="Courier New" panose="02070309020205020404" pitchFamily="49" charset="0"/>
              </a:rPr>
              <a:t>= secondRule(token)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dirty="0">
                <a:solidFill>
                  <a:srgbClr val="000000"/>
                </a:solidFill>
                <a:latin typeface="Courier New" panose="02070309020205020404" pitchFamily="49" charset="0"/>
                <a:cs typeface="Courier New" panose="02070309020205020404" pitchFamily="49" charset="0"/>
              </a:rPr>
              <a:t>tempToken =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thirdRule(token</a:t>
            </a:r>
            <a:r>
              <a:rPr lang="id-ID" altLang="id-ID" sz="1300" dirty="0" smtClean="0">
                <a:solidFill>
                  <a:srgbClr val="000000"/>
                </a:solidFill>
                <a:latin typeface="Courier New" panose="02070309020205020404" pitchFamily="49" charset="0"/>
                <a:cs typeface="Courier New" panose="02070309020205020404" pitchFamily="49" charset="0"/>
              </a:rPr>
              <a:t>)</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endParaRPr lang="id-ID" altLang="id-ID" sz="1300" dirty="0"/>
          </a:p>
        </p:txBody>
      </p:sp>
      <p:sp>
        <p:nvSpPr>
          <p:cNvPr id="10" name="Rectangle 1"/>
          <p:cNvSpPr>
            <a:spLocks noChangeArrowheads="1"/>
          </p:cNvSpPr>
          <p:nvPr/>
        </p:nvSpPr>
        <p:spPr bwMode="auto">
          <a:xfrm>
            <a:off x="4181734" y="2941473"/>
            <a:ext cx="4516179" cy="28931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hangingPunct="0"/>
            <a:r>
              <a:rPr lang="en-US" altLang="id-ID" sz="1300" dirty="0" smtClean="0">
                <a:solidFill>
                  <a:srgbClr val="000000"/>
                </a:solidFill>
                <a:latin typeface="Courier New" panose="02070309020205020404" pitchFamily="49" charset="0"/>
                <a:cs typeface="Courier New" panose="02070309020205020404" pitchFamily="49" charset="0"/>
              </a:rPr>
              <a:t>...</a:t>
            </a:r>
          </a:p>
          <a:p>
            <a:pPr lvl="0" eaLnBrk="0" hangingPunct="0"/>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tempToken==token: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fourthRule(token)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fifthRule(token</a:t>
            </a:r>
            <a:r>
              <a:rPr lang="id-ID" altLang="id-ID" sz="1300" dirty="0" smtClean="0">
                <a:solidFill>
                  <a:srgbClr val="000000"/>
                </a:solidFill>
                <a:latin typeface="Courier New" panose="02070309020205020404" pitchFamily="49" charset="0"/>
                <a:cs typeface="Courier New" panose="02070309020205020404" pitchFamily="49" charset="0"/>
              </a:rPr>
              <a:t>)</a:t>
            </a: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else</a:t>
            </a:r>
            <a:r>
              <a:rPr lang="id-ID" altLang="id-ID" sz="1300" dirty="0">
                <a:solidFill>
                  <a:srgbClr val="000000"/>
                </a:solidFill>
                <a:latin typeface="Courier New" panose="02070309020205020404" pitchFamily="49" charset="0"/>
                <a:cs typeface="Courier New" panose="02070309020205020404" pitchFamily="49" charset="0"/>
              </a:rPr>
              <a:t>:</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temptoken2 = 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fifthRule(token)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if </a:t>
            </a:r>
            <a:r>
              <a:rPr lang="id-ID" altLang="id-ID" sz="1300" dirty="0">
                <a:solidFill>
                  <a:srgbClr val="000000"/>
                </a:solidFill>
                <a:latin typeface="Courier New" panose="02070309020205020404" pitchFamily="49" charset="0"/>
                <a:cs typeface="Courier New" panose="02070309020205020404" pitchFamily="49" charset="0"/>
              </a:rPr>
              <a:t>token != temptoken2:</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token = fourthRule(token)</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i="1" dirty="0">
                <a:solidFill>
                  <a:srgbClr val="808080"/>
                </a:solidFill>
                <a:latin typeface="Courier New" panose="02070309020205020404" pitchFamily="49" charset="0"/>
                <a:cs typeface="Courier New" panose="02070309020205020404" pitchFamily="49" charset="0"/>
              </a:rPr>
              <a:t/>
            </a:r>
            <a:br>
              <a:rPr lang="id-ID" altLang="id-ID" sz="1300" i="1" dirty="0">
                <a:solidFill>
                  <a:srgbClr val="808080"/>
                </a:solidFill>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return </a:t>
            </a:r>
            <a:r>
              <a:rPr lang="id-ID" altLang="id-ID" sz="1300" dirty="0">
                <a:solidFill>
                  <a:srgbClr val="000000"/>
                </a:solidFill>
                <a:latin typeface="Courier New" panose="02070309020205020404" pitchFamily="49" charset="0"/>
                <a:cs typeface="Courier New" panose="02070309020205020404" pitchFamily="49" charset="0"/>
              </a:rPr>
              <a:t>token</a:t>
            </a:r>
            <a:endParaRPr lang="id-ID" altLang="id-ID" sz="1300" dirty="0"/>
          </a:p>
        </p:txBody>
      </p:sp>
      <p:sp>
        <p:nvSpPr>
          <p:cNvPr id="3" name="Rectangle 2"/>
          <p:cNvSpPr>
            <a:spLocks noChangeArrowheads="1"/>
          </p:cNvSpPr>
          <p:nvPr/>
        </p:nvSpPr>
        <p:spPr bwMode="auto">
          <a:xfrm>
            <a:off x="1371600" y="4491736"/>
            <a:ext cx="2271776" cy="492443"/>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token </a:t>
            </a:r>
            <a:r>
              <a:rPr kumimoji="0" lang="id-ID" altLang="id-ID"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rootword:</a:t>
            </a:r>
            <a:b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id-ID" altLang="id-ID"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id-ID" altLang="id-ID"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token</a:t>
            </a:r>
            <a:endParaRPr kumimoji="0" lang="id-ID" altLang="id-ID" sz="1300" b="0" i="0" u="none" strike="noStrike" cap="none" normalizeH="0" baseline="0" smtClean="0">
              <a:ln>
                <a:noFill/>
              </a:ln>
              <a:solidFill>
                <a:schemeClr val="tx1"/>
              </a:solidFill>
              <a:effectLst/>
            </a:endParaRPr>
          </a:p>
        </p:txBody>
      </p:sp>
      <p:cxnSp>
        <p:nvCxnSpPr>
          <p:cNvPr id="5" name="Elbow Connector 4"/>
          <p:cNvCxnSpPr>
            <a:stCxn id="3" idx="1"/>
          </p:cNvCxnSpPr>
          <p:nvPr/>
        </p:nvCxnSpPr>
        <p:spPr>
          <a:xfrm rot="10800000">
            <a:off x="1011640" y="2796656"/>
            <a:ext cx="359960" cy="1941303"/>
          </a:xfrm>
          <a:prstGeom prst="bentConnector3">
            <a:avLst>
              <a:gd name="adj1" fmla="val 163507"/>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16" name="Elbow Connector 15"/>
          <p:cNvCxnSpPr>
            <a:stCxn id="3" idx="1"/>
          </p:cNvCxnSpPr>
          <p:nvPr/>
        </p:nvCxnSpPr>
        <p:spPr>
          <a:xfrm rot="10800000">
            <a:off x="1011640" y="3150414"/>
            <a:ext cx="359960" cy="1587545"/>
          </a:xfrm>
          <a:prstGeom prst="bentConnector3">
            <a:avLst>
              <a:gd name="adj1" fmla="val 163507"/>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19" name="Elbow Connector 18"/>
          <p:cNvCxnSpPr>
            <a:stCxn id="3" idx="1"/>
          </p:cNvCxnSpPr>
          <p:nvPr/>
        </p:nvCxnSpPr>
        <p:spPr>
          <a:xfrm rot="10800000">
            <a:off x="1004816" y="3697478"/>
            <a:ext cx="366784" cy="1040481"/>
          </a:xfrm>
          <a:prstGeom prst="bentConnector3">
            <a:avLst>
              <a:gd name="adj1" fmla="val 162326"/>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22" name="Elbow Connector 21"/>
          <p:cNvCxnSpPr>
            <a:stCxn id="3" idx="3"/>
          </p:cNvCxnSpPr>
          <p:nvPr/>
        </p:nvCxnSpPr>
        <p:spPr>
          <a:xfrm flipV="1">
            <a:off x="3643376" y="3845241"/>
            <a:ext cx="1448283" cy="892717"/>
          </a:xfrm>
          <a:prstGeom prst="bentConnector3">
            <a:avLst>
              <a:gd name="adj1" fmla="val 50000"/>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29" name="Elbow Connector 28"/>
          <p:cNvCxnSpPr>
            <a:stCxn id="3" idx="3"/>
          </p:cNvCxnSpPr>
          <p:nvPr/>
        </p:nvCxnSpPr>
        <p:spPr>
          <a:xfrm flipV="1">
            <a:off x="3643376" y="4245005"/>
            <a:ext cx="1448283" cy="492953"/>
          </a:xfrm>
          <a:prstGeom prst="bentConnector3">
            <a:avLst>
              <a:gd name="adj1" fmla="val 50000"/>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3" name="Elbow Connector 32"/>
          <p:cNvCxnSpPr>
            <a:stCxn id="3" idx="3"/>
          </p:cNvCxnSpPr>
          <p:nvPr/>
        </p:nvCxnSpPr>
        <p:spPr>
          <a:xfrm>
            <a:off x="3643376" y="4737958"/>
            <a:ext cx="1448283" cy="109996"/>
          </a:xfrm>
          <a:prstGeom prst="bentConnector3">
            <a:avLst>
              <a:gd name="adj1" fmla="val 50000"/>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7" name="Elbow Connector 36"/>
          <p:cNvCxnSpPr>
            <a:stCxn id="3" idx="3"/>
          </p:cNvCxnSpPr>
          <p:nvPr/>
        </p:nvCxnSpPr>
        <p:spPr>
          <a:xfrm>
            <a:off x="3643376" y="4737958"/>
            <a:ext cx="1884443" cy="712945"/>
          </a:xfrm>
          <a:prstGeom prst="bentConnector3">
            <a:avLst>
              <a:gd name="adj1" fmla="val 37688"/>
            </a:avLst>
          </a:prstGeom>
          <a:ln>
            <a:solidFill>
              <a:schemeClr val="accent1">
                <a:lumMod val="75000"/>
              </a:schemeClr>
            </a:solidFill>
            <a:prstDash val="dash"/>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88972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par>
                                <p:cTn id="24" presetID="22" presetClass="entr" presetSubtype="8"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par>
                                <p:cTn id="27" presetID="2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Preprocess function</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468313" y="1954208"/>
            <a:ext cx="8229600" cy="369331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spAutoFit/>
          </a:bodyPr>
          <a:lstStyle/>
          <a:p>
            <a:pPr marR="0" lvl="0" algn="l" defTabSz="341313" rtl="0" eaLnBrk="0" fontAlgn="base" latinLnBrk="0" hangingPunct="0">
              <a:lnSpc>
                <a:spcPct val="100000"/>
              </a:lnSpc>
              <a:spcBef>
                <a:spcPct val="0"/>
              </a:spcBef>
              <a:spcAft>
                <a:spcPct val="0"/>
              </a:spcAft>
              <a:buClrTx/>
              <a:buSzTx/>
              <a:buFontTx/>
              <a:buNone/>
            </a:pPr>
            <a:r>
              <a:rPr kumimoji="0" 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 </a:t>
            </a: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 (article):</a:t>
            </a:r>
            <a:r>
              <a:rPr kumimoji="0" 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lang="en-US" sz="1300" i="1" dirty="0">
                <a:solidFill>
                  <a:srgbClr val="808080"/>
                </a:solidFill>
                <a:latin typeface="Courier New" panose="02070309020205020404" pitchFamily="49" charset="0"/>
                <a:cs typeface="Courier New" panose="02070309020205020404" pitchFamily="49" charset="0"/>
              </a:rPr>
              <a:t>	</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lvl="0" defTabSz="341313" eaLnBrk="0" hangingPunct="0"/>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stemming</a:t>
            </a:r>
            <a:br>
              <a:rPr kumimoji="0" lang="id-ID"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lang="id-ID" altLang="id-ID" sz="1300" i="1" dirty="0">
                <a:solidFill>
                  <a:srgbClr val="808080"/>
                </a:solidFill>
                <a:latin typeface="Courier New" panose="02070309020205020404" pitchFamily="49" charset="0"/>
                <a:cs typeface="Courier New" panose="02070309020205020404" pitchFamily="49" charset="0"/>
              </a:rPr>
              <a:t> </a:t>
            </a:r>
            <a:r>
              <a:rPr lang="en-US" altLang="id-ID" sz="1300" i="1" dirty="0" smtClean="0">
                <a:solidFill>
                  <a:srgbClr val="80808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rootword </a:t>
            </a:r>
            <a:r>
              <a:rPr lang="id-ID" altLang="id-ID" sz="1300" dirty="0">
                <a:solidFill>
                  <a:srgbClr val="000000"/>
                </a:solidFill>
                <a:latin typeface="Courier New" panose="02070309020205020404" pitchFamily="49" charset="0"/>
                <a:cs typeface="Courier New" panose="02070309020205020404" pitchFamily="49" charset="0"/>
              </a:rPr>
              <a:t>= [line.rstrip(</a:t>
            </a:r>
            <a:r>
              <a:rPr lang="id-ID" altLang="id-ID" sz="1300" b="1" dirty="0">
                <a:solidFill>
                  <a:srgbClr val="008000"/>
                </a:solidFill>
                <a:latin typeface="Courier New" panose="02070309020205020404" pitchFamily="49" charset="0"/>
                <a:cs typeface="Courier New" panose="02070309020205020404" pitchFamily="49" charset="0"/>
              </a:rPr>
              <a:t>'\n'</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b="1" dirty="0">
                <a:solidFill>
                  <a:srgbClr val="000080"/>
                </a:solidFill>
                <a:latin typeface="Courier New" panose="02070309020205020404" pitchFamily="49" charset="0"/>
                <a:cs typeface="Courier New" panose="02070309020205020404" pitchFamily="49" charset="0"/>
              </a:rPr>
              <a:t>for </a:t>
            </a:r>
            <a:r>
              <a:rPr lang="id-ID" altLang="id-ID" sz="1300" dirty="0">
                <a:solidFill>
                  <a:srgbClr val="000000"/>
                </a:solidFill>
                <a:latin typeface="Courier New" panose="02070309020205020404" pitchFamily="49" charset="0"/>
                <a:cs typeface="Courier New" panose="02070309020205020404" pitchFamily="49" charset="0"/>
              </a:rPr>
              <a:t>line </a:t>
            </a:r>
            <a:r>
              <a:rPr lang="id-ID" altLang="id-ID" sz="1300" b="1" dirty="0">
                <a:solidFill>
                  <a:srgbClr val="000080"/>
                </a:solidFill>
                <a:latin typeface="Courier New" panose="02070309020205020404" pitchFamily="49" charset="0"/>
                <a:cs typeface="Courier New" panose="02070309020205020404" pitchFamily="49" charset="0"/>
              </a:rPr>
              <a:t>in </a:t>
            </a:r>
            <a:r>
              <a:rPr lang="id-ID" altLang="id-ID" sz="1300" dirty="0" smtClean="0">
                <a:solidFill>
                  <a:srgbClr val="000080"/>
                </a:solidFill>
                <a:latin typeface="Courier New" panose="02070309020205020404" pitchFamily="49" charset="0"/>
                <a:cs typeface="Courier New" panose="02070309020205020404" pitchFamily="49" charset="0"/>
              </a:rPr>
              <a:t>open</a:t>
            </a:r>
            <a:r>
              <a:rPr lang="id-ID" altLang="id-ID" sz="1300" dirty="0">
                <a:solidFill>
                  <a:srgbClr val="000000"/>
                </a:solidFill>
                <a:latin typeface="Courier New" panose="02070309020205020404" pitchFamily="49" charset="0"/>
                <a:cs typeface="Courier New" panose="02070309020205020404" pitchFamily="49" charset="0"/>
              </a:rPr>
              <a:t>(</a:t>
            </a:r>
            <a:r>
              <a:rPr lang="id-ID" altLang="id-ID" sz="1300" b="1" dirty="0">
                <a:solidFill>
                  <a:srgbClr val="008000"/>
                </a:solidFill>
                <a:latin typeface="Courier New" panose="02070309020205020404" pitchFamily="49" charset="0"/>
                <a:cs typeface="Courier New" panose="02070309020205020404" pitchFamily="49" charset="0"/>
              </a:rPr>
              <a:t>'dictionary/rootword.txt'</a:t>
            </a:r>
            <a:r>
              <a:rPr lang="id-ID" altLang="id-ID" sz="1300" dirty="0">
                <a:solidFill>
                  <a:srgbClr val="000000"/>
                </a:solidFill>
                <a:latin typeface="Courier New" panose="02070309020205020404" pitchFamily="49" charset="0"/>
                <a:cs typeface="Courier New" panose="02070309020205020404" pitchFamily="49" charset="0"/>
              </a:rPr>
              <a:t>)]</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nonKataDasar </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80"/>
                </a:solidFill>
                <a:latin typeface="Courier New" panose="02070309020205020404" pitchFamily="49" charset="0"/>
                <a:cs typeface="Courier New" panose="02070309020205020404" pitchFamily="49" charset="0"/>
              </a:rPr>
              <a:t>list</a:t>
            </a:r>
            <a:r>
              <a:rPr lang="id-ID" altLang="id-ID" sz="1300" dirty="0">
                <a:solidFill>
                  <a:srgbClr val="000000"/>
                </a:solidFill>
                <a:latin typeface="Courier New" panose="02070309020205020404" pitchFamily="49" charset="0"/>
                <a:cs typeface="Courier New" panose="02070309020205020404" pitchFamily="49" charset="0"/>
              </a:rPr>
              <a:t>(</a:t>
            </a:r>
            <a:r>
              <a:rPr lang="id-ID" altLang="id-ID" sz="1300" dirty="0">
                <a:solidFill>
                  <a:srgbClr val="000080"/>
                </a:solidFill>
                <a:latin typeface="Courier New" panose="02070309020205020404" pitchFamily="49" charset="0"/>
                <a:cs typeface="Courier New" panose="02070309020205020404" pitchFamily="49" charset="0"/>
              </a:rPr>
              <a:t>set</a:t>
            </a:r>
            <a:r>
              <a:rPr lang="id-ID" altLang="id-ID" sz="1300" dirty="0">
                <a:solidFill>
                  <a:srgbClr val="000000"/>
                </a:solidFill>
                <a:latin typeface="Courier New" panose="02070309020205020404" pitchFamily="49" charset="0"/>
                <a:cs typeface="Courier New" panose="02070309020205020404" pitchFamily="49" charset="0"/>
              </a:rPr>
              <a:t>(tokens) - </a:t>
            </a:r>
            <a:r>
              <a:rPr lang="id-ID" altLang="id-ID" sz="1300" dirty="0">
                <a:solidFill>
                  <a:srgbClr val="000080"/>
                </a:solidFill>
                <a:latin typeface="Courier New" panose="02070309020205020404" pitchFamily="49" charset="0"/>
                <a:cs typeface="Courier New" panose="02070309020205020404" pitchFamily="49" charset="0"/>
              </a:rPr>
              <a:t>set</a:t>
            </a:r>
            <a:r>
              <a:rPr lang="id-ID" altLang="id-ID" sz="1300" dirty="0">
                <a:solidFill>
                  <a:srgbClr val="000000"/>
                </a:solidFill>
                <a:latin typeface="Courier New" panose="02070309020205020404" pitchFamily="49" charset="0"/>
                <a:cs typeface="Courier New" panose="02070309020205020404" pitchFamily="49" charset="0"/>
              </a:rPr>
              <a:t>(rootword))</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kataDasar </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80"/>
                </a:solidFill>
                <a:latin typeface="Courier New" panose="02070309020205020404" pitchFamily="49" charset="0"/>
                <a:cs typeface="Courier New" panose="02070309020205020404" pitchFamily="49" charset="0"/>
              </a:rPr>
              <a:t>list</a:t>
            </a:r>
            <a:r>
              <a:rPr lang="id-ID" altLang="id-ID" sz="1300" dirty="0">
                <a:solidFill>
                  <a:srgbClr val="000000"/>
                </a:solidFill>
                <a:latin typeface="Courier New" panose="02070309020205020404" pitchFamily="49" charset="0"/>
                <a:cs typeface="Courier New" panose="02070309020205020404" pitchFamily="49" charset="0"/>
              </a:rPr>
              <a:t>(</a:t>
            </a:r>
            <a:r>
              <a:rPr lang="id-ID" altLang="id-ID" sz="1300" dirty="0">
                <a:solidFill>
                  <a:srgbClr val="000080"/>
                </a:solidFill>
                <a:latin typeface="Courier New" panose="02070309020205020404" pitchFamily="49" charset="0"/>
                <a:cs typeface="Courier New" panose="02070309020205020404" pitchFamily="49" charset="0"/>
              </a:rPr>
              <a:t>set</a:t>
            </a:r>
            <a:r>
              <a:rPr lang="id-ID" altLang="id-ID" sz="1300" dirty="0">
                <a:solidFill>
                  <a:srgbClr val="000000"/>
                </a:solidFill>
                <a:latin typeface="Courier New" panose="02070309020205020404" pitchFamily="49" charset="0"/>
                <a:cs typeface="Courier New" panose="02070309020205020404" pitchFamily="49" charset="0"/>
              </a:rPr>
              <a:t>(tokens) - </a:t>
            </a:r>
            <a:r>
              <a:rPr lang="id-ID" altLang="id-ID" sz="1300" dirty="0">
                <a:solidFill>
                  <a:srgbClr val="000080"/>
                </a:solidFill>
                <a:latin typeface="Courier New" panose="02070309020205020404" pitchFamily="49" charset="0"/>
                <a:cs typeface="Courier New" panose="02070309020205020404" pitchFamily="49" charset="0"/>
              </a:rPr>
              <a:t>set</a:t>
            </a:r>
            <a:r>
              <a:rPr lang="id-ID" altLang="id-ID" sz="1300" dirty="0">
                <a:solidFill>
                  <a:srgbClr val="000000"/>
                </a:solidFill>
                <a:latin typeface="Courier New" panose="02070309020205020404" pitchFamily="49" charset="0"/>
                <a:cs typeface="Courier New" panose="02070309020205020404" pitchFamily="49" charset="0"/>
              </a:rPr>
              <a:t>(nonKataDasar))</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b="1" dirty="0" smtClean="0">
                <a:solidFill>
                  <a:srgbClr val="000080"/>
                </a:solidFill>
                <a:latin typeface="Courier New" panose="02070309020205020404" pitchFamily="49" charset="0"/>
                <a:cs typeface="Courier New" panose="02070309020205020404" pitchFamily="49" charset="0"/>
              </a:rPr>
              <a:t>for </a:t>
            </a:r>
            <a:r>
              <a:rPr lang="id-ID" altLang="id-ID" sz="1300" dirty="0">
                <a:solidFill>
                  <a:srgbClr val="000000"/>
                </a:solidFill>
                <a:latin typeface="Courier New" panose="02070309020205020404" pitchFamily="49" charset="0"/>
                <a:cs typeface="Courier New" panose="02070309020205020404" pitchFamily="49" charset="0"/>
              </a:rPr>
              <a:t>i </a:t>
            </a:r>
            <a:r>
              <a:rPr lang="id-ID" altLang="id-ID" sz="1300" b="1" dirty="0">
                <a:solidFill>
                  <a:srgbClr val="000080"/>
                </a:solidFill>
                <a:latin typeface="Courier New" panose="02070309020205020404" pitchFamily="49" charset="0"/>
                <a:cs typeface="Courier New" panose="02070309020205020404" pitchFamily="49" charset="0"/>
              </a:rPr>
              <a:t>in </a:t>
            </a:r>
            <a:r>
              <a:rPr lang="id-ID" altLang="id-ID" sz="1300" dirty="0">
                <a:solidFill>
                  <a:srgbClr val="000080"/>
                </a:solidFill>
                <a:latin typeface="Courier New" panose="02070309020205020404" pitchFamily="49" charset="0"/>
                <a:cs typeface="Courier New" panose="02070309020205020404" pitchFamily="49" charset="0"/>
              </a:rPr>
              <a:t>range</a:t>
            </a:r>
            <a:r>
              <a:rPr lang="id-ID" altLang="id-ID" sz="1300" dirty="0">
                <a:solidFill>
                  <a:srgbClr val="000000"/>
                </a:solidFill>
                <a:latin typeface="Courier New" panose="02070309020205020404" pitchFamily="49" charset="0"/>
                <a:cs typeface="Courier New" panose="02070309020205020404" pitchFamily="49" charset="0"/>
              </a:rPr>
              <a:t>(</a:t>
            </a:r>
            <a:r>
              <a:rPr lang="id-ID" altLang="id-ID" sz="1300" dirty="0">
                <a:solidFill>
                  <a:srgbClr val="0000FF"/>
                </a:solidFill>
                <a:latin typeface="Courier New" panose="02070309020205020404" pitchFamily="49" charset="0"/>
                <a:cs typeface="Courier New" panose="02070309020205020404" pitchFamily="49" charset="0"/>
              </a:rPr>
              <a:t>0</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80"/>
                </a:solidFill>
                <a:latin typeface="Courier New" panose="02070309020205020404" pitchFamily="49" charset="0"/>
                <a:cs typeface="Courier New" panose="02070309020205020404" pitchFamily="49" charset="0"/>
              </a:rPr>
              <a:t>len</a:t>
            </a:r>
            <a:r>
              <a:rPr lang="id-ID" altLang="id-ID" sz="1300" dirty="0">
                <a:solidFill>
                  <a:srgbClr val="000000"/>
                </a:solidFill>
                <a:latin typeface="Courier New" panose="02070309020205020404" pitchFamily="49" charset="0"/>
                <a:cs typeface="Courier New" panose="02070309020205020404" pitchFamily="49" charset="0"/>
              </a:rPr>
              <a:t>(nonKataDasar)):</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nonKataDasar[i</a:t>
            </a:r>
            <a:r>
              <a:rPr lang="id-ID" altLang="id-ID" sz="1300" dirty="0">
                <a:solidFill>
                  <a:srgbClr val="000000"/>
                </a:solidFill>
                <a:latin typeface="Courier New" panose="02070309020205020404" pitchFamily="49" charset="0"/>
                <a:cs typeface="Courier New" panose="02070309020205020404" pitchFamily="49" charset="0"/>
              </a:rPr>
              <a:t>] = stemming(nonKataDasar[i],rootword)</a:t>
            </a:r>
            <a:br>
              <a:rPr lang="id-ID" altLang="id-ID" sz="1300" dirty="0">
                <a:solidFill>
                  <a:srgbClr val="000000"/>
                </a:solidFill>
                <a:latin typeface="Courier New" panose="02070309020205020404" pitchFamily="49" charset="0"/>
                <a:cs typeface="Courier New" panose="02070309020205020404" pitchFamily="49" charset="0"/>
              </a:rPr>
            </a:br>
            <a:r>
              <a:rPr lang="id-ID" altLang="id-ID" sz="1300" dirty="0">
                <a:solidFill>
                  <a:srgbClr val="000000"/>
                </a:solidFill>
                <a:latin typeface="Courier New" panose="02070309020205020404" pitchFamily="49" charset="0"/>
                <a:cs typeface="Courier New" panose="02070309020205020404" pitchFamily="49" charset="0"/>
              </a:rPr>
              <a:t/>
            </a:r>
            <a:br>
              <a:rPr lang="id-ID" altLang="id-ID" sz="1300" dirty="0">
                <a:solidFill>
                  <a:srgbClr val="000000"/>
                </a:solidFill>
                <a:latin typeface="Courier New" panose="02070309020205020404" pitchFamily="49" charset="0"/>
                <a:cs typeface="Courier New" panose="02070309020205020404" pitchFamily="49" charset="0"/>
              </a:rPr>
            </a:br>
            <a:r>
              <a:rPr lang="en-US" altLang="id-ID" sz="1300" dirty="0" smtClean="0">
                <a:solidFill>
                  <a:srgbClr val="000000"/>
                </a:solidFill>
                <a:latin typeface="Courier New" panose="02070309020205020404" pitchFamily="49" charset="0"/>
                <a:cs typeface="Courier New" panose="02070309020205020404" pitchFamily="49" charset="0"/>
              </a:rPr>
              <a:t>	</a:t>
            </a:r>
            <a:r>
              <a:rPr lang="id-ID" altLang="id-ID" sz="1300" dirty="0" smtClean="0">
                <a:solidFill>
                  <a:srgbClr val="000000"/>
                </a:solidFill>
                <a:latin typeface="Courier New" panose="02070309020205020404" pitchFamily="49" charset="0"/>
                <a:cs typeface="Courier New" panose="02070309020205020404" pitchFamily="49" charset="0"/>
              </a:rPr>
              <a:t>tokens </a:t>
            </a:r>
            <a:r>
              <a:rPr lang="id-ID" altLang="id-ID" sz="1300" dirty="0">
                <a:solidFill>
                  <a:srgbClr val="000000"/>
                </a:solidFill>
                <a:latin typeface="Courier New" panose="02070309020205020404" pitchFamily="49" charset="0"/>
                <a:cs typeface="Courier New" panose="02070309020205020404" pitchFamily="49" charset="0"/>
              </a:rPr>
              <a:t>= </a:t>
            </a:r>
            <a:r>
              <a:rPr lang="id-ID" altLang="id-ID" sz="1300" dirty="0">
                <a:solidFill>
                  <a:srgbClr val="000080"/>
                </a:solidFill>
                <a:latin typeface="Courier New" panose="02070309020205020404" pitchFamily="49" charset="0"/>
                <a:cs typeface="Courier New" panose="02070309020205020404" pitchFamily="49" charset="0"/>
              </a:rPr>
              <a:t>list</a:t>
            </a:r>
            <a:r>
              <a:rPr lang="id-ID" altLang="id-ID" sz="1300" dirty="0">
                <a:solidFill>
                  <a:srgbClr val="000000"/>
                </a:solidFill>
                <a:latin typeface="Courier New" panose="02070309020205020404" pitchFamily="49" charset="0"/>
                <a:cs typeface="Courier New" panose="02070309020205020404" pitchFamily="49" charset="0"/>
              </a:rPr>
              <a:t>(</a:t>
            </a:r>
            <a:r>
              <a:rPr lang="id-ID" altLang="id-ID" sz="1300" dirty="0">
                <a:solidFill>
                  <a:srgbClr val="000080"/>
                </a:solidFill>
                <a:latin typeface="Courier New" panose="02070309020205020404" pitchFamily="49" charset="0"/>
                <a:cs typeface="Courier New" panose="02070309020205020404" pitchFamily="49" charset="0"/>
              </a:rPr>
              <a:t>set</a:t>
            </a:r>
            <a:r>
              <a:rPr lang="id-ID" altLang="id-ID" sz="1300" dirty="0">
                <a:solidFill>
                  <a:srgbClr val="000000"/>
                </a:solidFill>
                <a:latin typeface="Courier New" panose="02070309020205020404" pitchFamily="49" charset="0"/>
                <a:cs typeface="Courier New" panose="02070309020205020404" pitchFamily="49" charset="0"/>
              </a:rPr>
              <a:t>(nonKataDasar + kataDasar</a:t>
            </a:r>
            <a:r>
              <a:rPr lang="id-ID" altLang="id-ID" sz="1300" dirty="0" smtClean="0">
                <a:solidFill>
                  <a:srgbClr val="000000"/>
                </a:solidFill>
                <a:latin typeface="Courier New" panose="02070309020205020404" pitchFamily="49" charset="0"/>
                <a:cs typeface="Courier New" panose="02070309020205020404" pitchFamily="49" charset="0"/>
              </a:rPr>
              <a:t>))</a:t>
            </a:r>
            <a:endParaRPr lang="en-US" altLang="id-ID" sz="1300" dirty="0" smtClean="0">
              <a:solidFill>
                <a:srgbClr val="000000"/>
              </a:solidFill>
              <a:latin typeface="Courier New" panose="02070309020205020404" pitchFamily="49" charset="0"/>
              <a:cs typeface="Courier New" panose="02070309020205020404" pitchFamily="49" charset="0"/>
            </a:endParaRPr>
          </a:p>
          <a:p>
            <a:pPr lvl="0" defTabSz="341313" eaLnBrk="0" hangingPunct="0"/>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1300" i="1" dirty="0" smtClean="0">
                <a:solidFill>
                  <a:srgbClr val="808080"/>
                </a:solidFill>
                <a:latin typeface="Courier New" panose="02070309020205020404" pitchFamily="49" charset="0"/>
                <a:cs typeface="Courier New" panose="02070309020205020404" pitchFamily="49" charset="0"/>
              </a:rPr>
              <a:t>	</a:t>
            </a:r>
            <a:r>
              <a:rPr lang="en-US" sz="1300" dirty="0" smtClean="0">
                <a:solidFill>
                  <a:srgbClr val="000000"/>
                </a:solidFill>
                <a:latin typeface="Courier New" panose="02070309020205020404" pitchFamily="49" charset="0"/>
                <a:cs typeface="Courier New" panose="02070309020205020404" pitchFamily="49" charset="0"/>
              </a:rPr>
              <a:t>...</a:t>
            </a:r>
          </a:p>
          <a:p>
            <a:pPr lvl="0" defTabSz="341313" eaLnBrk="0" hangingPunct="0"/>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a:t>
            </a:r>
            <a:endParaRPr lang="en-US" sz="1300" dirty="0">
              <a:solidFill>
                <a:srgbClr val="000000"/>
              </a:solidFill>
              <a:latin typeface="Courier New" panose="02070309020205020404" pitchFamily="49" charset="0"/>
              <a:cs typeface="Courier New" panose="02070309020205020404" pitchFamily="49" charset="0"/>
            </a:endParaRPr>
          </a:p>
          <a:p>
            <a:pPr marR="0" lvl="0" algn="l" defTabSz="341313" rtl="0" eaLnBrk="0" fontAlgn="base" latinLnBrk="0" hangingPunct="0">
              <a:lnSpc>
                <a:spcPct val="100000"/>
              </a:lnSpc>
              <a:spcBef>
                <a:spcPct val="0"/>
              </a:spcBef>
              <a:spcAft>
                <a:spcPct val="0"/>
              </a:spcAft>
              <a:buClrTx/>
              <a:buSzTx/>
              <a:buFontTx/>
              <a:buNone/>
            </a:pPr>
            <a:endParaRPr lang="en-US" sz="13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1420338234"/>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Wrap it up</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468313" y="1954208"/>
            <a:ext cx="8229600" cy="449353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spAutoFit/>
          </a:bodyPr>
          <a:lstStyle/>
          <a:p>
            <a:pPr lvl="0" eaLnBrk="0" hangingPunct="0"/>
            <a:r>
              <a:rPr lang="id-ID" sz="1300" b="1" dirty="0">
                <a:solidFill>
                  <a:srgbClr val="000080"/>
                </a:solidFill>
                <a:latin typeface="Courier New" panose="02070309020205020404" pitchFamily="49" charset="0"/>
                <a:cs typeface="Courier New" panose="02070309020205020404" pitchFamily="49" charset="0"/>
              </a:rPr>
              <a:t>import </a:t>
            </a:r>
            <a:r>
              <a:rPr lang="id-ID" sz="1300" dirty="0">
                <a:solidFill>
                  <a:srgbClr val="000000"/>
                </a:solidFill>
                <a:latin typeface="Courier New" panose="02070309020205020404" pitchFamily="49" charset="0"/>
                <a:cs typeface="Courier New" panose="02070309020205020404" pitchFamily="49" charset="0"/>
              </a:rPr>
              <a:t>xlrd</a:t>
            </a:r>
            <a:br>
              <a:rPr lang="id-ID" sz="1300" dirty="0">
                <a:solidFill>
                  <a:srgbClr val="000000"/>
                </a:solidFill>
                <a:latin typeface="Courier New" panose="02070309020205020404" pitchFamily="49" charset="0"/>
                <a:cs typeface="Courier New" panose="02070309020205020404" pitchFamily="49" charset="0"/>
              </a:rPr>
            </a:br>
            <a:r>
              <a:rPr lang="id-ID" sz="1300" b="1" dirty="0">
                <a:solidFill>
                  <a:srgbClr val="000080"/>
                </a:solidFill>
                <a:latin typeface="Courier New" panose="02070309020205020404" pitchFamily="49" charset="0"/>
                <a:cs typeface="Courier New" panose="02070309020205020404" pitchFamily="49" charset="0"/>
              </a:rPr>
              <a:t>import </a:t>
            </a:r>
            <a:r>
              <a:rPr lang="id-ID" sz="1300" dirty="0">
                <a:solidFill>
                  <a:srgbClr val="000000"/>
                </a:solidFill>
                <a:latin typeface="Courier New" panose="02070309020205020404" pitchFamily="49" charset="0"/>
                <a:cs typeface="Courier New" panose="02070309020205020404" pitchFamily="49" charset="0"/>
              </a:rPr>
              <a:t>openpyxl</a:t>
            </a:r>
            <a:r>
              <a:rPr lang="id-ID" sz="1300" b="1" dirty="0">
                <a:solidFill>
                  <a:srgbClr val="008000"/>
                </a:solidFill>
                <a:latin typeface="Courier New" panose="02070309020205020404" pitchFamily="49" charset="0"/>
                <a:cs typeface="Courier New" panose="02070309020205020404" pitchFamily="49" charset="0"/>
              </a:rPr>
              <a:t/>
            </a:r>
            <a:br>
              <a:rPr lang="id-ID" sz="1300" b="1" dirty="0">
                <a:solidFill>
                  <a:srgbClr val="008000"/>
                </a:solidFill>
                <a:latin typeface="Courier New" panose="02070309020205020404" pitchFamily="49" charset="0"/>
                <a:cs typeface="Courier New" panose="02070309020205020404" pitchFamily="49" charset="0"/>
              </a:rPr>
            </a:br>
            <a:r>
              <a:rPr lang="id-ID" sz="1300" b="1" dirty="0">
                <a:solidFill>
                  <a:srgbClr val="008000"/>
                </a:solidFill>
                <a:latin typeface="Courier New" panose="02070309020205020404" pitchFamily="49" charset="0"/>
                <a:cs typeface="Courier New" panose="02070309020205020404" pitchFamily="49" charset="0"/>
              </a:rPr>
              <a:t/>
            </a:r>
            <a:br>
              <a:rPr lang="id-ID" sz="1300" b="1" dirty="0">
                <a:solidFill>
                  <a:srgbClr val="008000"/>
                </a:solidFill>
                <a:latin typeface="Courier New" panose="02070309020205020404" pitchFamily="49" charset="0"/>
                <a:cs typeface="Courier New" panose="02070309020205020404" pitchFamily="49" charset="0"/>
              </a:rPr>
            </a:br>
            <a:r>
              <a:rPr lang="id-ID" sz="1300" b="1" dirty="0">
                <a:solidFill>
                  <a:srgbClr val="000080"/>
                </a:solidFill>
                <a:latin typeface="Courier New" panose="02070309020205020404" pitchFamily="49" charset="0"/>
                <a:cs typeface="Courier New" panose="02070309020205020404" pitchFamily="49" charset="0"/>
              </a:rPr>
              <a:t>def </a:t>
            </a:r>
            <a:r>
              <a:rPr lang="id-ID" sz="1300" dirty="0">
                <a:solidFill>
                  <a:srgbClr val="000000"/>
                </a:solidFill>
                <a:latin typeface="Courier New" panose="02070309020205020404" pitchFamily="49" charset="0"/>
                <a:cs typeface="Courier New" panose="02070309020205020404" pitchFamily="49" charset="0"/>
              </a:rPr>
              <a:t>preprocessFile (filenameInput</a:t>
            </a:r>
            <a:r>
              <a:rPr lang="id-ID" sz="1300" dirty="0">
                <a:solidFill>
                  <a:srgbClr val="CC7832"/>
                </a:solidFill>
                <a:latin typeface="Courier New" panose="02070309020205020404" pitchFamily="49" charset="0"/>
                <a:cs typeface="Courier New" panose="02070309020205020404" pitchFamily="49" charset="0"/>
              </a:rPr>
              <a:t>, </a:t>
            </a:r>
            <a:r>
              <a:rPr lang="id-ID" sz="1300" dirty="0">
                <a:solidFill>
                  <a:srgbClr val="000000"/>
                </a:solidFill>
                <a:latin typeface="Courier New" panose="02070309020205020404" pitchFamily="49" charset="0"/>
                <a:cs typeface="Courier New" panose="02070309020205020404" pitchFamily="49" charset="0"/>
              </a:rPr>
              <a:t>filenamePreprocessed):</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fileTrain = xlrd.open_workbook(filenameInput)</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dataTrain = fileTrain.sheet_by_index(</a:t>
            </a:r>
            <a:r>
              <a:rPr lang="id-ID" sz="1300" dirty="0">
                <a:solidFill>
                  <a:srgbClr val="0000FF"/>
                </a:solidFill>
                <a:latin typeface="Courier New" panose="02070309020205020404" pitchFamily="49" charset="0"/>
                <a:cs typeface="Courier New" panose="02070309020205020404" pitchFamily="49" charset="0"/>
              </a:rPr>
              <a:t>0</a:t>
            </a:r>
            <a:r>
              <a:rPr lang="id-ID" sz="1300" dirty="0">
                <a:solidFill>
                  <a:srgbClr val="000000"/>
                </a:solidFill>
                <a:latin typeface="Courier New" panose="02070309020205020404" pitchFamily="49" charset="0"/>
                <a:cs typeface="Courier New" panose="02070309020205020404" pitchFamily="49" charset="0"/>
              </a:rPr>
              <a:t>)</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rowLen = dataTrain.nrows</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filePreprocessed = openpyxl.Workbook()</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dataPreprocessed = filePreprocessed.active</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t>
            </a:r>
            <a:r>
              <a:rPr lang="id-ID" sz="1300" b="1" dirty="0">
                <a:solidFill>
                  <a:srgbClr val="000080"/>
                </a:solidFill>
                <a:latin typeface="Courier New" panose="02070309020205020404" pitchFamily="49" charset="0"/>
                <a:cs typeface="Courier New" panose="02070309020205020404" pitchFamily="49" charset="0"/>
              </a:rPr>
              <a:t>for </a:t>
            </a:r>
            <a:r>
              <a:rPr lang="id-ID" sz="1300" dirty="0">
                <a:solidFill>
                  <a:srgbClr val="000000"/>
                </a:solidFill>
                <a:latin typeface="Courier New" panose="02070309020205020404" pitchFamily="49" charset="0"/>
                <a:cs typeface="Courier New" panose="02070309020205020404" pitchFamily="49" charset="0"/>
              </a:rPr>
              <a:t>i </a:t>
            </a:r>
            <a:r>
              <a:rPr lang="id-ID" sz="1300" b="1" dirty="0">
                <a:solidFill>
                  <a:srgbClr val="000080"/>
                </a:solidFill>
                <a:latin typeface="Courier New" panose="02070309020205020404" pitchFamily="49" charset="0"/>
                <a:cs typeface="Courier New" panose="02070309020205020404" pitchFamily="49" charset="0"/>
              </a:rPr>
              <a:t>in </a:t>
            </a:r>
            <a:r>
              <a:rPr lang="id-ID" sz="1300" dirty="0">
                <a:solidFill>
                  <a:srgbClr val="000080"/>
                </a:solidFill>
                <a:latin typeface="Courier New" panose="02070309020205020404" pitchFamily="49" charset="0"/>
                <a:cs typeface="Courier New" panose="02070309020205020404" pitchFamily="49" charset="0"/>
              </a:rPr>
              <a:t>range</a:t>
            </a:r>
            <a:r>
              <a:rPr lang="id-ID" sz="1300" dirty="0">
                <a:solidFill>
                  <a:srgbClr val="000000"/>
                </a:solidFill>
                <a:latin typeface="Courier New" panose="02070309020205020404" pitchFamily="49" charset="0"/>
                <a:cs typeface="Courier New" panose="02070309020205020404" pitchFamily="49" charset="0"/>
              </a:rPr>
              <a:t>(</a:t>
            </a:r>
            <a:r>
              <a:rPr lang="id-ID" sz="1300" dirty="0">
                <a:solidFill>
                  <a:srgbClr val="0000FF"/>
                </a:solidFill>
                <a:latin typeface="Courier New" panose="02070309020205020404" pitchFamily="49" charset="0"/>
                <a:cs typeface="Courier New" panose="02070309020205020404" pitchFamily="49" charset="0"/>
              </a:rPr>
              <a:t>0</a:t>
            </a:r>
            <a:r>
              <a:rPr lang="id-ID" sz="1300" dirty="0">
                <a:solidFill>
                  <a:srgbClr val="CC7832"/>
                </a:solidFill>
                <a:latin typeface="Courier New" panose="02070309020205020404" pitchFamily="49" charset="0"/>
                <a:cs typeface="Courier New" panose="02070309020205020404" pitchFamily="49" charset="0"/>
              </a:rPr>
              <a:t>, </a:t>
            </a:r>
            <a:r>
              <a:rPr lang="id-ID" sz="1300" dirty="0">
                <a:solidFill>
                  <a:srgbClr val="000000"/>
                </a:solidFill>
                <a:latin typeface="Courier New" panose="02070309020205020404" pitchFamily="49" charset="0"/>
                <a:cs typeface="Courier New" panose="02070309020205020404" pitchFamily="49" charset="0"/>
              </a:rPr>
              <a:t>rowLen):</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data_i = dataTrain.cell(i</a:t>
            </a:r>
            <a:r>
              <a:rPr lang="id-ID" sz="1300" dirty="0">
                <a:solidFill>
                  <a:srgbClr val="CC7832"/>
                </a:solidFill>
                <a:latin typeface="Courier New" panose="02070309020205020404" pitchFamily="49" charset="0"/>
                <a:cs typeface="Courier New" panose="02070309020205020404" pitchFamily="49" charset="0"/>
              </a:rPr>
              <a:t>,</a:t>
            </a:r>
            <a:r>
              <a:rPr lang="id-ID" sz="1300" dirty="0">
                <a:solidFill>
                  <a:srgbClr val="0000FF"/>
                </a:solidFill>
                <a:latin typeface="Courier New" panose="02070309020205020404" pitchFamily="49" charset="0"/>
                <a:cs typeface="Courier New" panose="02070309020205020404" pitchFamily="49" charset="0"/>
              </a:rPr>
              <a:t>0</a:t>
            </a:r>
            <a:r>
              <a:rPr lang="id-ID" sz="1300" dirty="0">
                <a:solidFill>
                  <a:srgbClr val="000000"/>
                </a:solidFill>
                <a:latin typeface="Courier New" panose="02070309020205020404" pitchFamily="49" charset="0"/>
                <a:cs typeface="Courier New" panose="02070309020205020404" pitchFamily="49" charset="0"/>
              </a:rPr>
              <a:t>).value</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class_i = dataTrain.cell(i</a:t>
            </a:r>
            <a:r>
              <a:rPr lang="id-ID" sz="1300" dirty="0">
                <a:solidFill>
                  <a:srgbClr val="CC7832"/>
                </a:solidFill>
                <a:latin typeface="Courier New" panose="02070309020205020404" pitchFamily="49" charset="0"/>
                <a:cs typeface="Courier New" panose="02070309020205020404" pitchFamily="49" charset="0"/>
              </a:rPr>
              <a:t>, </a:t>
            </a:r>
            <a:r>
              <a:rPr lang="id-ID" sz="1300" dirty="0">
                <a:solidFill>
                  <a:srgbClr val="0000FF"/>
                </a:solidFill>
                <a:latin typeface="Courier New" panose="02070309020205020404" pitchFamily="49" charset="0"/>
                <a:cs typeface="Courier New" panose="02070309020205020404" pitchFamily="49" charset="0"/>
              </a:rPr>
              <a:t>1</a:t>
            </a:r>
            <a:r>
              <a:rPr lang="id-ID" sz="1300" dirty="0">
                <a:solidFill>
                  <a:srgbClr val="000000"/>
                </a:solidFill>
                <a:latin typeface="Courier New" panose="02070309020205020404" pitchFamily="49" charset="0"/>
                <a:cs typeface="Courier New" panose="02070309020205020404" pitchFamily="49" charset="0"/>
              </a:rPr>
              <a:t>).value</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prep = preprocess(data_i)</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t>
            </a:r>
            <a:r>
              <a:rPr lang="id-ID" sz="1300" b="1" dirty="0">
                <a:solidFill>
                  <a:srgbClr val="000080"/>
                </a:solidFill>
                <a:latin typeface="Courier New" panose="02070309020205020404" pitchFamily="49" charset="0"/>
                <a:cs typeface="Courier New" panose="02070309020205020404" pitchFamily="49" charset="0"/>
              </a:rPr>
              <a:t>if </a:t>
            </a:r>
            <a:r>
              <a:rPr lang="id-ID" sz="1300" dirty="0">
                <a:solidFill>
                  <a:srgbClr val="000000"/>
                </a:solidFill>
                <a:latin typeface="Courier New" panose="02070309020205020404" pitchFamily="49" charset="0"/>
                <a:cs typeface="Courier New" panose="02070309020205020404" pitchFamily="49" charset="0"/>
              </a:rPr>
              <a:t>prep:</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t>
            </a:r>
            <a:r>
              <a:rPr lang="id-ID" sz="1300" b="1" dirty="0">
                <a:solidFill>
                  <a:srgbClr val="000080"/>
                </a:solidFill>
                <a:latin typeface="Courier New" panose="02070309020205020404" pitchFamily="49" charset="0"/>
                <a:cs typeface="Courier New" panose="02070309020205020404" pitchFamily="49" charset="0"/>
              </a:rPr>
              <a:t>for </a:t>
            </a:r>
            <a:r>
              <a:rPr lang="id-ID" sz="1300" dirty="0">
                <a:solidFill>
                  <a:srgbClr val="000000"/>
                </a:solidFill>
                <a:latin typeface="Courier New" panose="02070309020205020404" pitchFamily="49" charset="0"/>
                <a:cs typeface="Courier New" panose="02070309020205020404" pitchFamily="49" charset="0"/>
              </a:rPr>
              <a:t>i </a:t>
            </a:r>
            <a:r>
              <a:rPr lang="id-ID" sz="1300" b="1" dirty="0">
                <a:solidFill>
                  <a:srgbClr val="000080"/>
                </a:solidFill>
                <a:latin typeface="Courier New" panose="02070309020205020404" pitchFamily="49" charset="0"/>
                <a:cs typeface="Courier New" panose="02070309020205020404" pitchFamily="49" charset="0"/>
              </a:rPr>
              <a:t>in </a:t>
            </a:r>
            <a:r>
              <a:rPr lang="id-ID" sz="1300" dirty="0">
                <a:solidFill>
                  <a:srgbClr val="000080"/>
                </a:solidFill>
                <a:latin typeface="Courier New" panose="02070309020205020404" pitchFamily="49" charset="0"/>
                <a:cs typeface="Courier New" panose="02070309020205020404" pitchFamily="49" charset="0"/>
              </a:rPr>
              <a:t>range</a:t>
            </a:r>
            <a:r>
              <a:rPr lang="id-ID" sz="1300" dirty="0">
                <a:solidFill>
                  <a:srgbClr val="000000"/>
                </a:solidFill>
                <a:latin typeface="Courier New" panose="02070309020205020404" pitchFamily="49" charset="0"/>
                <a:cs typeface="Courier New" panose="02070309020205020404" pitchFamily="49" charset="0"/>
              </a:rPr>
              <a:t>(</a:t>
            </a:r>
            <a:r>
              <a:rPr lang="id-ID" sz="1300" dirty="0">
                <a:solidFill>
                  <a:srgbClr val="0000FF"/>
                </a:solidFill>
                <a:latin typeface="Courier New" panose="02070309020205020404" pitchFamily="49" charset="0"/>
                <a:cs typeface="Courier New" panose="02070309020205020404" pitchFamily="49" charset="0"/>
              </a:rPr>
              <a:t>0</a:t>
            </a:r>
            <a:r>
              <a:rPr lang="id-ID" sz="1300" dirty="0">
                <a:solidFill>
                  <a:srgbClr val="CC7832"/>
                </a:solidFill>
                <a:latin typeface="Courier New" panose="02070309020205020404" pitchFamily="49" charset="0"/>
                <a:cs typeface="Courier New" panose="02070309020205020404" pitchFamily="49" charset="0"/>
              </a:rPr>
              <a:t>,</a:t>
            </a:r>
            <a:r>
              <a:rPr lang="id-ID" sz="1300" dirty="0">
                <a:solidFill>
                  <a:srgbClr val="000080"/>
                </a:solidFill>
                <a:latin typeface="Courier New" panose="02070309020205020404" pitchFamily="49" charset="0"/>
                <a:cs typeface="Courier New" panose="02070309020205020404" pitchFamily="49" charset="0"/>
              </a:rPr>
              <a:t>len</a:t>
            </a:r>
            <a:r>
              <a:rPr lang="id-ID" sz="1300" dirty="0">
                <a:solidFill>
                  <a:srgbClr val="000000"/>
                </a:solidFill>
                <a:latin typeface="Courier New" panose="02070309020205020404" pitchFamily="49" charset="0"/>
                <a:cs typeface="Courier New" panose="02070309020205020404" pitchFamily="49" charset="0"/>
              </a:rPr>
              <a:t>(prep)):</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dataPreprocessed.append([</a:t>
            </a:r>
            <a:r>
              <a:rPr lang="id-ID" sz="1300" b="1" dirty="0">
                <a:solidFill>
                  <a:srgbClr val="008000"/>
                </a:solidFill>
                <a:latin typeface="Courier New" panose="02070309020205020404" pitchFamily="49" charset="0"/>
                <a:cs typeface="Courier New" panose="02070309020205020404" pitchFamily="49" charset="0"/>
              </a:rPr>
              <a:t>''</a:t>
            </a:r>
            <a:r>
              <a:rPr lang="id-ID" sz="1300" dirty="0">
                <a:solidFill>
                  <a:srgbClr val="000000"/>
                </a:solidFill>
                <a:latin typeface="Courier New" panose="02070309020205020404" pitchFamily="49" charset="0"/>
                <a:cs typeface="Courier New" panose="02070309020205020404" pitchFamily="49" charset="0"/>
              </a:rPr>
              <a:t>.join(prep[i])</a:t>
            </a:r>
            <a:r>
              <a:rPr lang="id-ID" sz="1300" dirty="0">
                <a:solidFill>
                  <a:srgbClr val="CC7832"/>
                </a:solidFill>
                <a:latin typeface="Courier New" panose="02070309020205020404" pitchFamily="49" charset="0"/>
                <a:cs typeface="Courier New" panose="02070309020205020404" pitchFamily="49" charset="0"/>
              </a:rPr>
              <a:t>, </a:t>
            </a:r>
            <a:r>
              <a:rPr lang="id-ID" sz="1300" dirty="0">
                <a:solidFill>
                  <a:srgbClr val="000000"/>
                </a:solidFill>
                <a:latin typeface="Courier New" panose="02070309020205020404" pitchFamily="49" charset="0"/>
                <a:cs typeface="Courier New" panose="02070309020205020404" pitchFamily="49" charset="0"/>
              </a:rPr>
              <a:t>class_i])</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filePreprocessed.save(filenamePreprocessed)</a:t>
            </a:r>
            <a:br>
              <a:rPr lang="id-ID" sz="1300" dirty="0">
                <a:solidFill>
                  <a:srgbClr val="000000"/>
                </a:solidFill>
                <a:latin typeface="Courier New" panose="02070309020205020404" pitchFamily="49" charset="0"/>
                <a:cs typeface="Courier New" panose="02070309020205020404" pitchFamily="49" charset="0"/>
              </a:rPr>
            </a:br>
            <a:r>
              <a:rPr lang="id-ID" sz="1300" dirty="0">
                <a:solidFill>
                  <a:srgbClr val="000000"/>
                </a:solidFill>
                <a:latin typeface="Courier New" panose="02070309020205020404" pitchFamily="49" charset="0"/>
                <a:cs typeface="Courier New" panose="02070309020205020404" pitchFamily="49" charset="0"/>
              </a:rPr>
              <a:t>    </a:t>
            </a:r>
            <a:r>
              <a:rPr lang="id-ID" sz="1300" b="1" dirty="0">
                <a:solidFill>
                  <a:srgbClr val="000080"/>
                </a:solidFill>
                <a:latin typeface="Courier New" panose="02070309020205020404" pitchFamily="49" charset="0"/>
                <a:cs typeface="Courier New" panose="02070309020205020404" pitchFamily="49" charset="0"/>
              </a:rPr>
              <a:t>return </a:t>
            </a:r>
            <a:r>
              <a:rPr lang="id-ID" sz="1300" dirty="0">
                <a:solidFill>
                  <a:srgbClr val="000000"/>
                </a:solidFill>
                <a:latin typeface="Courier New" panose="02070309020205020404" pitchFamily="49" charset="0"/>
                <a:cs typeface="Courier New" panose="02070309020205020404" pitchFamily="49" charset="0"/>
              </a:rPr>
              <a:t>dataPreprocessed</a:t>
            </a:r>
            <a:endParaRPr lang="id-ID" sz="1300" dirty="0">
              <a:solidFill>
                <a:schemeClr val="tx1"/>
              </a:solidFill>
            </a:endParaRPr>
          </a:p>
        </p:txBody>
      </p:sp>
    </p:spTree>
    <p:extLst>
      <p:ext uri="{BB962C8B-B14F-4D97-AF65-F5344CB8AC3E}">
        <p14:creationId xmlns:p14="http://schemas.microsoft.com/office/powerpoint/2010/main" val="336723373"/>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a:solidFill>
                  <a:srgbClr val="422C16"/>
                </a:solidFill>
              </a:rPr>
              <a:t>Text </a:t>
            </a:r>
            <a:r>
              <a:rPr lang="en-US" altLang="id-ID" sz="4000" dirty="0" smtClean="0">
                <a:solidFill>
                  <a:srgbClr val="422C16"/>
                </a:solidFill>
              </a:rPr>
              <a:t>Classification – Our Task</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Article Categorization</a:t>
            </a:r>
          </a:p>
          <a:p>
            <a:pPr lvl="1"/>
            <a:r>
              <a:rPr lang="en-US" altLang="id-ID" sz="2400" dirty="0" smtClean="0"/>
              <a:t>Medical related</a:t>
            </a:r>
          </a:p>
          <a:p>
            <a:pPr lvl="1"/>
            <a:r>
              <a:rPr lang="en-US" altLang="id-ID" sz="2400" dirty="0" smtClean="0"/>
              <a:t>Technology</a:t>
            </a:r>
          </a:p>
          <a:p>
            <a:pPr lvl="1"/>
            <a:r>
              <a:rPr lang="en-US" altLang="id-ID" sz="2400" dirty="0" smtClean="0"/>
              <a:t>Politics</a:t>
            </a:r>
          </a:p>
          <a:p>
            <a:pPr lvl="1"/>
            <a:r>
              <a:rPr lang="en-US" altLang="id-ID" sz="2400" dirty="0" smtClean="0"/>
              <a:t>Crimes</a:t>
            </a:r>
          </a:p>
          <a:p>
            <a:pPr lvl="1"/>
            <a:r>
              <a:rPr lang="en-US" altLang="id-ID" sz="2400" dirty="0" smtClean="0"/>
              <a:t>Sports </a:t>
            </a:r>
          </a:p>
          <a:p>
            <a:r>
              <a:rPr lang="en-US" altLang="id-ID" sz="2800" dirty="0" smtClean="0"/>
              <a:t>Supervised Machine Learning</a:t>
            </a:r>
          </a:p>
          <a:p>
            <a:pPr lvl="1"/>
            <a:r>
              <a:rPr lang="en-US" altLang="id-ID" sz="2400" dirty="0" smtClean="0"/>
              <a:t>Naïve Bayes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aylien.com/wp-content/uploads/2014/08/classif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480" y="2514600"/>
            <a:ext cx="444499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64101"/>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Wrap it up</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68313" y="2149733"/>
            <a:ext cx="8229600" cy="21082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Preprocessing</a:t>
            </a:r>
            <a:b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inputData = </a:t>
            </a:r>
            <a: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'Data</a:t>
            </a:r>
            <a:r>
              <a:rPr kumimoji="0" 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Training</a:t>
            </a:r>
            <a: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.xlsx'</a:t>
            </a:r>
            <a:endParaRPr kumimoji="0" 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preprocessedData = </a:t>
            </a:r>
            <a: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"dataset_preprocessing.xlsx"</a:t>
            </a:r>
            <a:b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endParaRPr kumimoji="0" 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pPr eaLnBrk="0" hangingPunct="0"/>
            <a:r>
              <a:rPr lang="id-ID" sz="1400" b="1" dirty="0">
                <a:solidFill>
                  <a:srgbClr val="000080"/>
                </a:solidFill>
                <a:latin typeface="Courier New" panose="02070309020205020404" pitchFamily="49" charset="0"/>
                <a:cs typeface="Courier New" panose="02070309020205020404" pitchFamily="49" charset="0"/>
              </a:rPr>
              <a:t>print </a:t>
            </a:r>
            <a:r>
              <a:rPr lang="id-ID" sz="1400" b="1" dirty="0">
                <a:solidFill>
                  <a:srgbClr val="008000"/>
                </a:solidFill>
                <a:latin typeface="Courier New" panose="02070309020205020404" pitchFamily="49" charset="0"/>
                <a:cs typeface="Courier New" panose="02070309020205020404" pitchFamily="49" charset="0"/>
              </a:rPr>
              <a:t>"preprocess file</a:t>
            </a:r>
            <a:r>
              <a:rPr lang="id-ID" sz="1400" b="1" dirty="0" smtClean="0">
                <a:solidFill>
                  <a:srgbClr val="008000"/>
                </a:solidFill>
                <a:latin typeface="Courier New" panose="02070309020205020404" pitchFamily="49" charset="0"/>
                <a:cs typeface="Courier New" panose="02070309020205020404" pitchFamily="49" charset="0"/>
              </a:rPr>
              <a:t>"</a:t>
            </a:r>
            <a: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id-ID"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Preprocessing.preprocessFile(inputData</a:t>
            </a:r>
            <a:r>
              <a:rPr kumimoji="0" lang="id-ID" sz="13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id-ID"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preprocessedData)</a:t>
            </a:r>
            <a:endPar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3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29194463"/>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34852"/>
          <a:stretch/>
        </p:blipFill>
        <p:spPr>
          <a:xfrm>
            <a:off x="2251937" y="1524000"/>
            <a:ext cx="4509192" cy="29377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5486400"/>
            <a:ext cx="969434" cy="96943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1000" y="5486400"/>
            <a:ext cx="923070" cy="969434"/>
          </a:xfrm>
          <a:prstGeom prst="rect">
            <a:avLst/>
          </a:prstGeom>
        </p:spPr>
      </p:pic>
      <p:pic>
        <p:nvPicPr>
          <p:cNvPr id="8" name="Picture 2" descr="http://soc.telkomuniversity.ac.id/wp-content/uploads/2014/06/logo-soc-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607579"/>
            <a:ext cx="3635374" cy="7270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83099" y="4583668"/>
            <a:ext cx="2646878" cy="369332"/>
          </a:xfrm>
          <a:prstGeom prst="rect">
            <a:avLst/>
          </a:prstGeom>
        </p:spPr>
        <p:txBody>
          <a:bodyPr wrap="none">
            <a:spAutoFit/>
          </a:bodyPr>
          <a:lstStyle/>
          <a:p>
            <a:pPr algn="ctr"/>
            <a:r>
              <a:rPr lang="en-US" altLang="id-ID" b="1" dirty="0" smtClean="0"/>
              <a:t>Naïve Bayes Classifier</a:t>
            </a:r>
            <a:endParaRPr lang="id-ID" b="1" dirty="0"/>
          </a:p>
        </p:txBody>
      </p:sp>
    </p:spTree>
    <p:extLst>
      <p:ext uri="{BB962C8B-B14F-4D97-AF65-F5344CB8AC3E}">
        <p14:creationId xmlns:p14="http://schemas.microsoft.com/office/powerpoint/2010/main" val="3072324482"/>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Naïve Bayes Introduction</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Simple (“naïve”) classification method based on Bayes Rule</a:t>
            </a:r>
          </a:p>
          <a:p>
            <a:r>
              <a:rPr lang="en-US" altLang="id-ID" sz="2800" dirty="0" smtClean="0"/>
              <a:t>Relies on very simple representation of Document</a:t>
            </a:r>
          </a:p>
          <a:p>
            <a:pPr lvl="1"/>
            <a:r>
              <a:rPr lang="en-US" altLang="id-ID" sz="2400" dirty="0" smtClean="0"/>
              <a:t>Bag of words</a:t>
            </a:r>
          </a:p>
          <a:p>
            <a:pPr lvl="1"/>
            <a:endParaRPr lang="en-US" altLang="id-ID" sz="1400" dirty="0"/>
          </a:p>
          <a:p>
            <a:pPr lvl="1"/>
            <a:endParaRPr lang="en-US" altLang="id-ID" sz="2400"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169222"/>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Bag of words</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778681367"/>
              </p:ext>
            </p:extLst>
          </p:nvPr>
        </p:nvGraphicFramePr>
        <p:xfrm>
          <a:off x="1828800" y="2198878"/>
          <a:ext cx="4798534" cy="3086100"/>
        </p:xfrm>
        <a:graphic>
          <a:graphicData uri="http://schemas.openxmlformats.org/drawingml/2006/table">
            <a:tbl>
              <a:tblPr firstRow="1" firstCol="1" bandRow="1">
                <a:tableStyleId>{5940675A-B579-460E-94D1-54222C63F5DA}</a:tableStyleId>
              </a:tblPr>
              <a:tblGrid>
                <a:gridCol w="4798534"/>
              </a:tblGrid>
              <a:tr h="2670207">
                <a:tc>
                  <a:txBody>
                    <a:bodyPr/>
                    <a:lstStyle/>
                    <a:p>
                      <a:pPr marL="0" marR="0" algn="just">
                        <a:lnSpc>
                          <a:spcPct val="125000"/>
                        </a:lnSpc>
                        <a:spcBef>
                          <a:spcPts val="600"/>
                        </a:spcBef>
                        <a:spcAft>
                          <a:spcPts val="0"/>
                        </a:spcAft>
                      </a:pPr>
                      <a:r>
                        <a:rPr lang="id-ID" sz="1800" b="0" noProof="1" smtClean="0">
                          <a:effectLst/>
                        </a:rPr>
                        <a:t>Masyarakat seharusnya tidak bisa membeli antibiotik secara bebas di apotek atau toko obat. Para tenaga kesehatan pun tidak boleh memberikan antibiotik kepada pasien yang sebenarnya tidak membutuhkan, misalnya, memberikan antibiotik untuk pasien yang sakit flu. Sebab, sakit flu disebabkan oleh infeksi virus, bukan bakteri, sehingga tidak perlu pemberian antibiotik.</a:t>
                      </a:r>
                      <a:endParaRPr lang="id-ID" sz="1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903296" y="3265678"/>
                <a:ext cx="864019" cy="1107996"/>
              </a:xfrm>
              <a:prstGeom prst="rect">
                <a:avLst/>
              </a:prstGeom>
              <a:noFill/>
            </p:spPr>
            <p:txBody>
              <a:bodyPr wrap="none" lIns="0" tIns="0" rIns="0" bIns="0" rtlCol="0">
                <a:spAutoFit/>
              </a:bodyPr>
              <a:lstStyle/>
              <a:p>
                <a14:m>
                  <m:oMath xmlns:m="http://schemas.openxmlformats.org/officeDocument/2006/math">
                    <m:r>
                      <a:rPr lang="id-ID" sz="7200" b="1" i="1" smtClean="0">
                        <a:latin typeface="Cambria Math" panose="02040503050406030204" pitchFamily="18" charset="0"/>
                        <a:ea typeface="Cambria Math" panose="02040503050406030204" pitchFamily="18" charset="0"/>
                      </a:rPr>
                      <m:t>𝜸</m:t>
                    </m:r>
                  </m:oMath>
                </a14:m>
                <a:r>
                  <a:rPr lang="en-US" sz="7200" b="1" dirty="0" smtClean="0"/>
                  <a:t>(</a:t>
                </a:r>
                <a:endParaRPr lang="id-ID" sz="72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903296" y="3265678"/>
                <a:ext cx="864019" cy="1107996"/>
              </a:xfrm>
              <a:prstGeom prst="rect">
                <a:avLst/>
              </a:prstGeom>
              <a:blipFill rotWithShape="0">
                <a:blip r:embed="rId5"/>
                <a:stretch>
                  <a:fillRect t="-25414" r="-62676" b="-4917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3534" y="3265678"/>
                <a:ext cx="1569340" cy="1107996"/>
              </a:xfrm>
              <a:prstGeom prst="rect">
                <a:avLst/>
              </a:prstGeom>
              <a:noFill/>
            </p:spPr>
            <p:txBody>
              <a:bodyPr wrap="none" lIns="0" tIns="0" rIns="0" bIns="0" rtlCol="0">
                <a:spAutoFit/>
              </a:bodyPr>
              <a:lstStyle/>
              <a:p>
                <a:r>
                  <a:rPr lang="en-US" sz="7200" b="1" dirty="0" smtClean="0"/>
                  <a:t>)=</a:t>
                </a:r>
                <a14:m>
                  <m:oMath xmlns:m="http://schemas.openxmlformats.org/officeDocument/2006/math">
                    <m:r>
                      <a:rPr lang="en-US" sz="7200" b="1" i="1" smtClean="0">
                        <a:latin typeface="Cambria Math" panose="02040503050406030204" pitchFamily="18" charset="0"/>
                      </a:rPr>
                      <m:t>𝒄</m:t>
                    </m:r>
                  </m:oMath>
                </a14:m>
                <a:r>
                  <a:rPr lang="en-US" sz="7200" b="1" dirty="0" smtClean="0"/>
                  <a:t> </a:t>
                </a:r>
                <a:endParaRPr lang="id-ID" sz="7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703534" y="3265678"/>
                <a:ext cx="1569340" cy="1107996"/>
              </a:xfrm>
              <a:prstGeom prst="rect">
                <a:avLst/>
              </a:prstGeom>
              <a:blipFill rotWithShape="0">
                <a:blip r:embed="rId6"/>
                <a:stretch>
                  <a:fillRect l="-35409" t="-25414" b="-49171"/>
                </a:stretch>
              </a:blipFill>
            </p:spPr>
            <p:txBody>
              <a:bodyPr/>
              <a:lstStyle/>
              <a:p>
                <a:r>
                  <a:rPr lang="id-ID">
                    <a:noFill/>
                  </a:rPr>
                  <a:t> </a:t>
                </a:r>
              </a:p>
            </p:txBody>
          </p:sp>
        </mc:Fallback>
      </mc:AlternateContent>
    </p:spTree>
    <p:extLst>
      <p:ext uri="{BB962C8B-B14F-4D97-AF65-F5344CB8AC3E}">
        <p14:creationId xmlns:p14="http://schemas.microsoft.com/office/powerpoint/2010/main" val="2376130891"/>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Bag of words</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956929389"/>
              </p:ext>
            </p:extLst>
          </p:nvPr>
        </p:nvGraphicFramePr>
        <p:xfrm>
          <a:off x="1828800" y="2198878"/>
          <a:ext cx="4798534" cy="3086100"/>
        </p:xfrm>
        <a:graphic>
          <a:graphicData uri="http://schemas.openxmlformats.org/drawingml/2006/table">
            <a:tbl>
              <a:tblPr firstRow="1" firstCol="1" bandRow="1">
                <a:tableStyleId>{5940675A-B579-460E-94D1-54222C63F5DA}</a:tableStyleId>
              </a:tblPr>
              <a:tblGrid>
                <a:gridCol w="4798534"/>
              </a:tblGrid>
              <a:tr h="2670207">
                <a:tc>
                  <a:txBody>
                    <a:bodyPr/>
                    <a:lstStyle/>
                    <a:p>
                      <a:pPr marL="0" marR="0" algn="just">
                        <a:lnSpc>
                          <a:spcPct val="125000"/>
                        </a:lnSpc>
                        <a:spcBef>
                          <a:spcPts val="600"/>
                        </a:spcBef>
                        <a:spcAft>
                          <a:spcPts val="0"/>
                        </a:spcAft>
                      </a:pPr>
                      <a:r>
                        <a:rPr lang="id-ID" sz="1800" b="1" noProof="1" smtClean="0">
                          <a:effectLst/>
                        </a:rPr>
                        <a:t>Masyarakat</a:t>
                      </a:r>
                      <a:r>
                        <a:rPr lang="id-ID" sz="1800" noProof="1" smtClean="0">
                          <a:effectLst/>
                        </a:rPr>
                        <a:t> seharusnya tidak bisa membeli </a:t>
                      </a:r>
                      <a:r>
                        <a:rPr lang="id-ID" sz="1800" b="1" noProof="1" smtClean="0">
                          <a:effectLst/>
                        </a:rPr>
                        <a:t>antibiotik</a:t>
                      </a:r>
                      <a:r>
                        <a:rPr lang="id-ID" sz="1800" noProof="1" smtClean="0">
                          <a:effectLst/>
                        </a:rPr>
                        <a:t> secara bebas di </a:t>
                      </a:r>
                      <a:r>
                        <a:rPr lang="id-ID" sz="1800" b="1" noProof="1" smtClean="0">
                          <a:effectLst/>
                        </a:rPr>
                        <a:t>apotek</a:t>
                      </a:r>
                      <a:r>
                        <a:rPr lang="id-ID" sz="1800" noProof="1" smtClean="0">
                          <a:effectLst/>
                        </a:rPr>
                        <a:t> atau toko </a:t>
                      </a:r>
                      <a:r>
                        <a:rPr lang="id-ID" sz="1800" b="1" noProof="1" smtClean="0">
                          <a:effectLst/>
                        </a:rPr>
                        <a:t>obat</a:t>
                      </a:r>
                      <a:r>
                        <a:rPr lang="id-ID" sz="1800" noProof="1" smtClean="0">
                          <a:effectLst/>
                        </a:rPr>
                        <a:t>. Para tenaga </a:t>
                      </a:r>
                      <a:r>
                        <a:rPr lang="id-ID" sz="1800" b="1" noProof="1" smtClean="0">
                          <a:effectLst/>
                        </a:rPr>
                        <a:t>kesehatan</a:t>
                      </a:r>
                      <a:r>
                        <a:rPr lang="id-ID" sz="1800" noProof="1" smtClean="0">
                          <a:effectLst/>
                        </a:rPr>
                        <a:t> pun tidak boleh memberikan </a:t>
                      </a:r>
                      <a:r>
                        <a:rPr lang="id-ID" sz="1800" b="1" noProof="1" smtClean="0">
                          <a:effectLst/>
                        </a:rPr>
                        <a:t>antibiotik</a:t>
                      </a:r>
                      <a:r>
                        <a:rPr lang="id-ID" sz="1800" noProof="1" smtClean="0">
                          <a:effectLst/>
                        </a:rPr>
                        <a:t> kepada pasien yang sebenarnya tidak membutuhkan, misalnya, memberikan </a:t>
                      </a:r>
                      <a:r>
                        <a:rPr lang="id-ID" sz="1800" b="1" noProof="1" smtClean="0">
                          <a:effectLst/>
                        </a:rPr>
                        <a:t>antibiotik</a:t>
                      </a:r>
                      <a:r>
                        <a:rPr lang="id-ID" sz="1800" noProof="1" smtClean="0">
                          <a:effectLst/>
                        </a:rPr>
                        <a:t> untuk pasien yang </a:t>
                      </a:r>
                      <a:r>
                        <a:rPr lang="id-ID" sz="1800" b="1" noProof="1" smtClean="0">
                          <a:effectLst/>
                        </a:rPr>
                        <a:t>sakit</a:t>
                      </a:r>
                      <a:r>
                        <a:rPr lang="id-ID" sz="1800" noProof="1" smtClean="0">
                          <a:effectLst/>
                        </a:rPr>
                        <a:t> </a:t>
                      </a:r>
                      <a:r>
                        <a:rPr lang="id-ID" sz="1800" b="1" noProof="1" smtClean="0">
                          <a:effectLst/>
                        </a:rPr>
                        <a:t>flu</a:t>
                      </a:r>
                      <a:r>
                        <a:rPr lang="id-ID" sz="1800" noProof="1" smtClean="0">
                          <a:effectLst/>
                        </a:rPr>
                        <a:t>. Sebab, </a:t>
                      </a:r>
                      <a:r>
                        <a:rPr lang="id-ID" sz="1800" b="1" noProof="1" smtClean="0">
                          <a:effectLst/>
                        </a:rPr>
                        <a:t>sakit</a:t>
                      </a:r>
                      <a:r>
                        <a:rPr lang="id-ID" sz="1800" noProof="1" smtClean="0">
                          <a:effectLst/>
                        </a:rPr>
                        <a:t> </a:t>
                      </a:r>
                      <a:r>
                        <a:rPr lang="id-ID" sz="1800" b="1" noProof="1" smtClean="0">
                          <a:effectLst/>
                        </a:rPr>
                        <a:t>flu</a:t>
                      </a:r>
                      <a:r>
                        <a:rPr lang="id-ID" sz="1800" noProof="1" smtClean="0">
                          <a:effectLst/>
                        </a:rPr>
                        <a:t> disebabkan oleh </a:t>
                      </a:r>
                      <a:r>
                        <a:rPr lang="id-ID" sz="1800" b="1" noProof="1" smtClean="0">
                          <a:effectLst/>
                        </a:rPr>
                        <a:t>infeksi</a:t>
                      </a:r>
                      <a:r>
                        <a:rPr lang="id-ID" sz="1800" noProof="1" smtClean="0">
                          <a:effectLst/>
                        </a:rPr>
                        <a:t> </a:t>
                      </a:r>
                      <a:r>
                        <a:rPr lang="id-ID" sz="1800" b="1" noProof="1" smtClean="0">
                          <a:effectLst/>
                        </a:rPr>
                        <a:t>virus</a:t>
                      </a:r>
                      <a:r>
                        <a:rPr lang="id-ID" sz="1800" noProof="1" smtClean="0">
                          <a:effectLst/>
                        </a:rPr>
                        <a:t>, bukan </a:t>
                      </a:r>
                      <a:r>
                        <a:rPr lang="id-ID" sz="1800" b="1" noProof="1" smtClean="0">
                          <a:effectLst/>
                        </a:rPr>
                        <a:t>bakteri</a:t>
                      </a:r>
                      <a:r>
                        <a:rPr lang="id-ID" sz="1800" noProof="1" smtClean="0">
                          <a:effectLst/>
                        </a:rPr>
                        <a:t>, sehingga tidak perlu pemberian </a:t>
                      </a:r>
                      <a:r>
                        <a:rPr lang="id-ID" sz="1800" b="1" noProof="1" smtClean="0">
                          <a:effectLst/>
                        </a:rPr>
                        <a:t>antibiotik</a:t>
                      </a:r>
                      <a:r>
                        <a:rPr lang="id-ID" sz="1800" noProof="1" smtClean="0">
                          <a:effectLst/>
                        </a:rPr>
                        <a:t>.</a:t>
                      </a:r>
                      <a:endParaRPr lang="id-ID" sz="18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903296" y="3265678"/>
                <a:ext cx="864019" cy="1107996"/>
              </a:xfrm>
              <a:prstGeom prst="rect">
                <a:avLst/>
              </a:prstGeom>
              <a:noFill/>
            </p:spPr>
            <p:txBody>
              <a:bodyPr wrap="none" lIns="0" tIns="0" rIns="0" bIns="0" rtlCol="0">
                <a:spAutoFit/>
              </a:bodyPr>
              <a:lstStyle/>
              <a:p>
                <a14:m>
                  <m:oMath xmlns:m="http://schemas.openxmlformats.org/officeDocument/2006/math">
                    <m:r>
                      <a:rPr lang="id-ID" sz="7200" b="1" i="1" smtClean="0">
                        <a:latin typeface="Cambria Math" panose="02040503050406030204" pitchFamily="18" charset="0"/>
                        <a:ea typeface="Cambria Math" panose="02040503050406030204" pitchFamily="18" charset="0"/>
                      </a:rPr>
                      <m:t>𝜸</m:t>
                    </m:r>
                  </m:oMath>
                </a14:m>
                <a:r>
                  <a:rPr lang="en-US" sz="7200" b="1" dirty="0" smtClean="0"/>
                  <a:t>(</a:t>
                </a:r>
                <a:endParaRPr lang="id-ID" sz="72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903296" y="3265678"/>
                <a:ext cx="864019" cy="1107996"/>
              </a:xfrm>
              <a:prstGeom prst="rect">
                <a:avLst/>
              </a:prstGeom>
              <a:blipFill rotWithShape="0">
                <a:blip r:embed="rId5"/>
                <a:stretch>
                  <a:fillRect t="-25414" r="-62676" b="-4917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3534" y="3265678"/>
                <a:ext cx="1569340" cy="1107996"/>
              </a:xfrm>
              <a:prstGeom prst="rect">
                <a:avLst/>
              </a:prstGeom>
              <a:noFill/>
            </p:spPr>
            <p:txBody>
              <a:bodyPr wrap="none" lIns="0" tIns="0" rIns="0" bIns="0" rtlCol="0">
                <a:spAutoFit/>
              </a:bodyPr>
              <a:lstStyle/>
              <a:p>
                <a:r>
                  <a:rPr lang="en-US" sz="7200" b="1" dirty="0" smtClean="0"/>
                  <a:t>)=</a:t>
                </a:r>
                <a14:m>
                  <m:oMath xmlns:m="http://schemas.openxmlformats.org/officeDocument/2006/math">
                    <m:r>
                      <a:rPr lang="en-US" sz="7200" b="1" i="1" smtClean="0">
                        <a:latin typeface="Cambria Math" panose="02040503050406030204" pitchFamily="18" charset="0"/>
                      </a:rPr>
                      <m:t>𝒄</m:t>
                    </m:r>
                  </m:oMath>
                </a14:m>
                <a:r>
                  <a:rPr lang="en-US" sz="7200" b="1" dirty="0" smtClean="0"/>
                  <a:t> </a:t>
                </a:r>
                <a:endParaRPr lang="id-ID" sz="7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703534" y="3265678"/>
                <a:ext cx="1569340" cy="1107996"/>
              </a:xfrm>
              <a:prstGeom prst="rect">
                <a:avLst/>
              </a:prstGeom>
              <a:blipFill rotWithShape="0">
                <a:blip r:embed="rId6"/>
                <a:stretch>
                  <a:fillRect l="-35409" t="-25414" b="-49171"/>
                </a:stretch>
              </a:blipFill>
            </p:spPr>
            <p:txBody>
              <a:bodyPr/>
              <a:lstStyle/>
              <a:p>
                <a:r>
                  <a:rPr lang="id-ID">
                    <a:noFill/>
                  </a:rPr>
                  <a:t> </a:t>
                </a:r>
              </a:p>
            </p:txBody>
          </p:sp>
        </mc:Fallback>
      </mc:AlternateContent>
    </p:spTree>
    <p:extLst>
      <p:ext uri="{BB962C8B-B14F-4D97-AF65-F5344CB8AC3E}">
        <p14:creationId xmlns:p14="http://schemas.microsoft.com/office/powerpoint/2010/main" val="4174171866"/>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Bag of words</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836294748"/>
              </p:ext>
            </p:extLst>
          </p:nvPr>
        </p:nvGraphicFramePr>
        <p:xfrm>
          <a:off x="1828800" y="2198878"/>
          <a:ext cx="4798534" cy="3086100"/>
        </p:xfrm>
        <a:graphic>
          <a:graphicData uri="http://schemas.openxmlformats.org/drawingml/2006/table">
            <a:tbl>
              <a:tblPr firstRow="1" firstCol="1" bandRow="1">
                <a:tableStyleId>{5940675A-B579-460E-94D1-54222C63F5DA}</a:tableStyleId>
              </a:tblPr>
              <a:tblGrid>
                <a:gridCol w="4798534"/>
              </a:tblGrid>
              <a:tr h="2670207">
                <a:tc>
                  <a:txBody>
                    <a:bodyPr/>
                    <a:lstStyle/>
                    <a:p>
                      <a:pPr marL="0" marR="0" algn="just">
                        <a:lnSpc>
                          <a:spcPct val="125000"/>
                        </a:lnSpc>
                        <a:spcBef>
                          <a:spcPts val="600"/>
                        </a:spcBef>
                        <a:spcAft>
                          <a:spcPts val="0"/>
                        </a:spcAft>
                      </a:pPr>
                      <a:r>
                        <a:rPr lang="id-ID" sz="1800" b="1" noProof="1" smtClean="0">
                          <a:effectLst/>
                        </a:rPr>
                        <a:t>Masyarakat</a:t>
                      </a:r>
                      <a:r>
                        <a:rPr lang="id-ID" sz="1800" noProof="1" smtClean="0">
                          <a:effectLst/>
                        </a:rPr>
                        <a:t> </a:t>
                      </a:r>
                      <a:r>
                        <a:rPr lang="id-ID" sz="1800" noProof="1" smtClean="0">
                          <a:solidFill>
                            <a:schemeClr val="bg1">
                              <a:lumMod val="65000"/>
                            </a:schemeClr>
                          </a:solidFill>
                          <a:effectLst/>
                        </a:rPr>
                        <a:t>xxxxxxxxxx </a:t>
                      </a:r>
                      <a:r>
                        <a:rPr lang="id-ID" sz="1800" kern="1200" noProof="1" smtClean="0">
                          <a:solidFill>
                            <a:schemeClr val="bg1">
                              <a:lumMod val="65000"/>
                            </a:schemeClr>
                          </a:solidFill>
                          <a:effectLst/>
                          <a:latin typeface="+mn-lt"/>
                          <a:ea typeface="+mn-ea"/>
                          <a:cs typeface="+mn-cs"/>
                        </a:rPr>
                        <a:t>xxxxx</a:t>
                      </a:r>
                      <a:r>
                        <a:rPr lang="id-ID" sz="1800" noProof="1" smtClean="0">
                          <a:effectLst/>
                        </a:rPr>
                        <a:t> </a:t>
                      </a:r>
                      <a:r>
                        <a:rPr lang="id-ID" sz="1800" kern="1200" noProof="1" smtClean="0">
                          <a:solidFill>
                            <a:schemeClr val="bg1">
                              <a:lumMod val="65000"/>
                            </a:schemeClr>
                          </a:solidFill>
                          <a:effectLst/>
                          <a:latin typeface="+mn-lt"/>
                          <a:ea typeface="+mn-ea"/>
                          <a:cs typeface="+mn-cs"/>
                        </a:rPr>
                        <a:t>xxxx</a:t>
                      </a:r>
                      <a:r>
                        <a:rPr lang="id-ID" sz="1800" noProof="1" smtClean="0">
                          <a:effectLst/>
                        </a:rPr>
                        <a:t> </a:t>
                      </a:r>
                      <a:r>
                        <a:rPr lang="id-ID" sz="1800" kern="1200" noProof="1" smtClean="0">
                          <a:solidFill>
                            <a:schemeClr val="bg1">
                              <a:lumMod val="65000"/>
                            </a:schemeClr>
                          </a:solidFill>
                          <a:effectLst/>
                          <a:latin typeface="+mn-lt"/>
                          <a:ea typeface="+mn-ea"/>
                          <a:cs typeface="+mn-cs"/>
                        </a:rPr>
                        <a:t>xxxxxxx</a:t>
                      </a:r>
                      <a:r>
                        <a:rPr lang="id-ID" sz="1800" noProof="1" smtClean="0">
                          <a:effectLst/>
                        </a:rPr>
                        <a:t> </a:t>
                      </a:r>
                      <a:r>
                        <a:rPr lang="id-ID" sz="1800" b="1" noProof="1" smtClean="0">
                          <a:effectLst/>
                        </a:rPr>
                        <a:t>antibiotik</a:t>
                      </a:r>
                      <a:r>
                        <a:rPr lang="id-ID" sz="1800" noProof="1" smtClean="0">
                          <a:effectLst/>
                        </a:rPr>
                        <a:t> </a:t>
                      </a:r>
                      <a:r>
                        <a:rPr lang="id-ID" sz="1800" kern="1200" noProof="1" smtClean="0">
                          <a:solidFill>
                            <a:schemeClr val="bg1">
                              <a:lumMod val="65000"/>
                            </a:schemeClr>
                          </a:solidFill>
                          <a:effectLst/>
                          <a:latin typeface="+mn-lt"/>
                          <a:ea typeface="+mn-ea"/>
                          <a:cs typeface="+mn-cs"/>
                        </a:rPr>
                        <a:t>xxxxxx xxxxx xx</a:t>
                      </a:r>
                      <a:r>
                        <a:rPr lang="id-ID" sz="1800" baseline="0" noProof="1" smtClean="0">
                          <a:effectLst/>
                        </a:rPr>
                        <a:t> </a:t>
                      </a:r>
                      <a:r>
                        <a:rPr lang="id-ID" sz="1800" b="1" noProof="1" smtClean="0">
                          <a:effectLst/>
                        </a:rPr>
                        <a:t>apotek</a:t>
                      </a:r>
                      <a:r>
                        <a:rPr lang="id-ID" sz="1800" noProof="1" smtClean="0">
                          <a:effectLst/>
                        </a:rPr>
                        <a:t> </a:t>
                      </a:r>
                      <a:r>
                        <a:rPr lang="id-ID" sz="1800" kern="1200" noProof="1" smtClean="0">
                          <a:solidFill>
                            <a:schemeClr val="bg1">
                              <a:lumMod val="65000"/>
                            </a:schemeClr>
                          </a:solidFill>
                          <a:effectLst/>
                          <a:latin typeface="+mn-lt"/>
                          <a:ea typeface="+mn-ea"/>
                          <a:cs typeface="+mn-cs"/>
                        </a:rPr>
                        <a:t>xxxx</a:t>
                      </a:r>
                      <a:r>
                        <a:rPr lang="id-ID" sz="1800" noProof="1" smtClean="0">
                          <a:effectLst/>
                        </a:rPr>
                        <a:t> </a:t>
                      </a:r>
                      <a:r>
                        <a:rPr lang="id-ID" sz="1800" kern="1200" noProof="1" smtClean="0">
                          <a:solidFill>
                            <a:schemeClr val="bg1">
                              <a:lumMod val="65000"/>
                            </a:schemeClr>
                          </a:solidFill>
                          <a:effectLst/>
                          <a:latin typeface="+mn-lt"/>
                          <a:ea typeface="+mn-ea"/>
                          <a:cs typeface="+mn-cs"/>
                        </a:rPr>
                        <a:t>xxxx</a:t>
                      </a:r>
                      <a:r>
                        <a:rPr lang="id-ID" sz="1800" noProof="1" smtClean="0">
                          <a:effectLst/>
                        </a:rPr>
                        <a:t> </a:t>
                      </a:r>
                      <a:r>
                        <a:rPr lang="id-ID" sz="1800" b="1" noProof="1" smtClean="0">
                          <a:effectLst/>
                        </a:rPr>
                        <a:t>obat</a:t>
                      </a:r>
                      <a:r>
                        <a:rPr lang="id-ID" sz="1800" noProof="1" smtClean="0">
                          <a:effectLst/>
                        </a:rPr>
                        <a:t> </a:t>
                      </a:r>
                      <a:r>
                        <a:rPr lang="id-ID" sz="1800" kern="1200" noProof="1" smtClean="0">
                          <a:solidFill>
                            <a:schemeClr val="bg1">
                              <a:lumMod val="65000"/>
                            </a:schemeClr>
                          </a:solidFill>
                          <a:effectLst/>
                          <a:latin typeface="+mn-lt"/>
                          <a:ea typeface="+mn-ea"/>
                          <a:cs typeface="+mn-cs"/>
                        </a:rPr>
                        <a:t>xxxx</a:t>
                      </a:r>
                      <a:r>
                        <a:rPr lang="id-ID" sz="1800" noProof="1" smtClean="0">
                          <a:effectLst/>
                        </a:rPr>
                        <a:t> </a:t>
                      </a:r>
                      <a:r>
                        <a:rPr lang="id-ID" sz="1800" kern="1200" noProof="1" smtClean="0">
                          <a:solidFill>
                            <a:schemeClr val="bg1">
                              <a:lumMod val="65000"/>
                            </a:schemeClr>
                          </a:solidFill>
                          <a:effectLst/>
                          <a:latin typeface="+mn-lt"/>
                          <a:ea typeface="+mn-ea"/>
                          <a:cs typeface="+mn-cs"/>
                        </a:rPr>
                        <a:t>xxxxxx</a:t>
                      </a:r>
                      <a:r>
                        <a:rPr lang="id-ID" sz="1800" noProof="1" smtClean="0">
                          <a:effectLst/>
                        </a:rPr>
                        <a:t> </a:t>
                      </a:r>
                      <a:r>
                        <a:rPr lang="id-ID" sz="1800" b="1" noProof="1" smtClean="0">
                          <a:effectLst/>
                        </a:rPr>
                        <a:t>kesehatan</a:t>
                      </a:r>
                      <a:r>
                        <a:rPr lang="id-ID" sz="1800" noProof="1" smtClean="0">
                          <a:effectLst/>
                        </a:rPr>
                        <a:t> </a:t>
                      </a:r>
                      <a:r>
                        <a:rPr lang="id-ID" sz="1800" kern="1200" noProof="1" smtClean="0">
                          <a:solidFill>
                            <a:schemeClr val="bg1">
                              <a:lumMod val="65000"/>
                            </a:schemeClr>
                          </a:solidFill>
                          <a:effectLst/>
                          <a:latin typeface="+mn-lt"/>
                          <a:ea typeface="+mn-ea"/>
                          <a:cs typeface="+mn-cs"/>
                        </a:rPr>
                        <a:t>xxx</a:t>
                      </a:r>
                      <a:r>
                        <a:rPr lang="id-ID" sz="1800" noProof="1" smtClean="0">
                          <a:effectLst/>
                        </a:rPr>
                        <a:t> </a:t>
                      </a:r>
                      <a:r>
                        <a:rPr lang="id-ID" sz="1800" kern="1200" noProof="1" smtClean="0">
                          <a:solidFill>
                            <a:schemeClr val="bg1">
                              <a:lumMod val="65000"/>
                            </a:schemeClr>
                          </a:solidFill>
                          <a:effectLst/>
                          <a:latin typeface="+mn-lt"/>
                          <a:ea typeface="+mn-ea"/>
                          <a:cs typeface="+mn-cs"/>
                        </a:rPr>
                        <a:t>xxxxx</a:t>
                      </a:r>
                      <a:r>
                        <a:rPr lang="id-ID" sz="1800" noProof="1" smtClean="0">
                          <a:effectLst/>
                        </a:rPr>
                        <a:t> </a:t>
                      </a:r>
                      <a:r>
                        <a:rPr lang="id-ID" sz="1800" kern="1200" noProof="1" smtClean="0">
                          <a:solidFill>
                            <a:schemeClr val="bg1">
                              <a:lumMod val="65000"/>
                            </a:schemeClr>
                          </a:solidFill>
                          <a:effectLst/>
                          <a:latin typeface="+mn-lt"/>
                          <a:ea typeface="+mn-ea"/>
                          <a:cs typeface="+mn-cs"/>
                        </a:rPr>
                        <a:t>xxxxx</a:t>
                      </a:r>
                      <a:r>
                        <a:rPr lang="id-ID" sz="1800" noProof="1" smtClean="0">
                          <a:effectLst/>
                        </a:rPr>
                        <a:t> </a:t>
                      </a:r>
                      <a:r>
                        <a:rPr lang="id-ID" sz="1800" kern="1200" noProof="1" smtClean="0">
                          <a:solidFill>
                            <a:schemeClr val="bg1">
                              <a:lumMod val="65000"/>
                            </a:schemeClr>
                          </a:solidFill>
                          <a:effectLst/>
                          <a:latin typeface="+mn-lt"/>
                          <a:ea typeface="+mn-ea"/>
                          <a:cs typeface="+mn-cs"/>
                        </a:rPr>
                        <a:t>xxxxxxxxxx</a:t>
                      </a:r>
                      <a:r>
                        <a:rPr lang="id-ID" sz="1800" noProof="1" smtClean="0">
                          <a:effectLst/>
                        </a:rPr>
                        <a:t> </a:t>
                      </a:r>
                      <a:r>
                        <a:rPr lang="id-ID" sz="1800" b="1" noProof="1" smtClean="0">
                          <a:effectLst/>
                        </a:rPr>
                        <a:t>antibiotik</a:t>
                      </a:r>
                      <a:r>
                        <a:rPr lang="id-ID" sz="1800" noProof="1" smtClean="0">
                          <a:effectLst/>
                        </a:rPr>
                        <a:t> </a:t>
                      </a:r>
                      <a:r>
                        <a:rPr lang="id-ID" sz="1800" kern="1200" noProof="1" smtClean="0">
                          <a:solidFill>
                            <a:schemeClr val="bg1">
                              <a:lumMod val="65000"/>
                            </a:schemeClr>
                          </a:solidFill>
                          <a:effectLst/>
                          <a:latin typeface="+mn-lt"/>
                          <a:ea typeface="+mn-ea"/>
                          <a:cs typeface="+mn-cs"/>
                        </a:rPr>
                        <a:t>xxxxxx xxxxxx xxxx xxxxxxxxxx xxxxx xxxxxxxxxxx, xxxxxxxx</a:t>
                      </a:r>
                      <a:r>
                        <a:rPr lang="id-ID" sz="1800" noProof="1" smtClean="0">
                          <a:effectLst/>
                        </a:rPr>
                        <a:t>, </a:t>
                      </a:r>
                      <a:r>
                        <a:rPr lang="id-ID" sz="1800" kern="1200" noProof="1" smtClean="0">
                          <a:solidFill>
                            <a:schemeClr val="bg1">
                              <a:lumMod val="65000"/>
                            </a:schemeClr>
                          </a:solidFill>
                          <a:effectLst/>
                          <a:latin typeface="+mn-lt"/>
                          <a:ea typeface="+mn-ea"/>
                          <a:cs typeface="+mn-cs"/>
                        </a:rPr>
                        <a:t>xxxxxxxxxx</a:t>
                      </a:r>
                      <a:r>
                        <a:rPr lang="id-ID" sz="1800" noProof="1" smtClean="0">
                          <a:effectLst/>
                        </a:rPr>
                        <a:t>  </a:t>
                      </a:r>
                      <a:r>
                        <a:rPr lang="id-ID" sz="1800" b="1" noProof="1" smtClean="0">
                          <a:effectLst/>
                        </a:rPr>
                        <a:t>antibiotik</a:t>
                      </a:r>
                      <a:r>
                        <a:rPr lang="id-ID" sz="1800" noProof="1" smtClean="0">
                          <a:effectLst/>
                        </a:rPr>
                        <a:t> </a:t>
                      </a:r>
                      <a:r>
                        <a:rPr lang="id-ID" sz="1800" kern="1200" noProof="1" smtClean="0">
                          <a:solidFill>
                            <a:schemeClr val="bg1">
                              <a:lumMod val="65000"/>
                            </a:schemeClr>
                          </a:solidFill>
                          <a:effectLst/>
                          <a:latin typeface="+mn-lt"/>
                          <a:ea typeface="+mn-ea"/>
                          <a:cs typeface="+mn-cs"/>
                        </a:rPr>
                        <a:t>xxxxx xxxxxx xxxx </a:t>
                      </a:r>
                      <a:r>
                        <a:rPr lang="id-ID" sz="1800" b="1" noProof="1" smtClean="0">
                          <a:effectLst/>
                        </a:rPr>
                        <a:t>sakit</a:t>
                      </a:r>
                      <a:r>
                        <a:rPr lang="id-ID" sz="1800" noProof="1" smtClean="0">
                          <a:effectLst/>
                        </a:rPr>
                        <a:t> </a:t>
                      </a:r>
                      <a:r>
                        <a:rPr lang="id-ID" sz="1800" b="1" noProof="1" smtClean="0">
                          <a:effectLst/>
                        </a:rPr>
                        <a:t>flu</a:t>
                      </a:r>
                      <a:r>
                        <a:rPr lang="id-ID" sz="1800" noProof="1" smtClean="0">
                          <a:effectLst/>
                        </a:rPr>
                        <a:t>. </a:t>
                      </a:r>
                      <a:r>
                        <a:rPr lang="id-ID" sz="1800" kern="1200" noProof="1" smtClean="0">
                          <a:solidFill>
                            <a:schemeClr val="bg1">
                              <a:lumMod val="65000"/>
                            </a:schemeClr>
                          </a:solidFill>
                          <a:effectLst/>
                          <a:latin typeface="+mn-lt"/>
                          <a:ea typeface="+mn-ea"/>
                          <a:cs typeface="+mn-cs"/>
                        </a:rPr>
                        <a:t>xxxxx</a:t>
                      </a:r>
                      <a:r>
                        <a:rPr lang="id-ID" sz="1800" noProof="1" smtClean="0">
                          <a:effectLst/>
                        </a:rPr>
                        <a:t>, </a:t>
                      </a:r>
                      <a:r>
                        <a:rPr lang="id-ID" sz="1800" b="1" noProof="1" smtClean="0">
                          <a:effectLst/>
                        </a:rPr>
                        <a:t>sakit</a:t>
                      </a:r>
                      <a:r>
                        <a:rPr lang="id-ID" sz="1800" noProof="1" smtClean="0">
                          <a:effectLst/>
                        </a:rPr>
                        <a:t> </a:t>
                      </a:r>
                      <a:r>
                        <a:rPr lang="id-ID" sz="1800" b="1" noProof="1" smtClean="0">
                          <a:effectLst/>
                        </a:rPr>
                        <a:t>flu</a:t>
                      </a:r>
                      <a:r>
                        <a:rPr lang="id-ID" sz="1800" noProof="1" smtClean="0">
                          <a:effectLst/>
                        </a:rPr>
                        <a:t> </a:t>
                      </a:r>
                      <a:r>
                        <a:rPr lang="id-ID" sz="1800" kern="1200" noProof="1" smtClean="0">
                          <a:solidFill>
                            <a:schemeClr val="bg1">
                              <a:lumMod val="65000"/>
                            </a:schemeClr>
                          </a:solidFill>
                          <a:effectLst/>
                          <a:latin typeface="+mn-lt"/>
                          <a:ea typeface="+mn-ea"/>
                          <a:cs typeface="+mn-cs"/>
                        </a:rPr>
                        <a:t>xxxxxxxxxx xxxx </a:t>
                      </a:r>
                      <a:r>
                        <a:rPr lang="id-ID" sz="1800" b="1" noProof="1" smtClean="0">
                          <a:effectLst/>
                        </a:rPr>
                        <a:t>infeksi</a:t>
                      </a:r>
                      <a:r>
                        <a:rPr lang="id-ID" sz="1800" noProof="1" smtClean="0">
                          <a:effectLst/>
                        </a:rPr>
                        <a:t> </a:t>
                      </a:r>
                      <a:r>
                        <a:rPr lang="id-ID" sz="1800" b="1" noProof="1" smtClean="0">
                          <a:effectLst/>
                        </a:rPr>
                        <a:t>virus</a:t>
                      </a:r>
                      <a:r>
                        <a:rPr lang="id-ID" sz="1800" noProof="1" smtClean="0">
                          <a:effectLst/>
                        </a:rPr>
                        <a:t>, </a:t>
                      </a:r>
                      <a:r>
                        <a:rPr lang="id-ID" sz="1800" kern="1200" noProof="1" smtClean="0">
                          <a:solidFill>
                            <a:schemeClr val="bg1">
                              <a:lumMod val="65000"/>
                            </a:schemeClr>
                          </a:solidFill>
                          <a:effectLst/>
                          <a:latin typeface="+mn-lt"/>
                          <a:ea typeface="+mn-ea"/>
                          <a:cs typeface="+mn-cs"/>
                        </a:rPr>
                        <a:t>xxxxx</a:t>
                      </a:r>
                      <a:r>
                        <a:rPr lang="id-ID" sz="1800" noProof="1" smtClean="0">
                          <a:effectLst/>
                        </a:rPr>
                        <a:t> </a:t>
                      </a:r>
                      <a:r>
                        <a:rPr lang="id-ID" sz="1800" b="1" noProof="1" smtClean="0">
                          <a:effectLst/>
                        </a:rPr>
                        <a:t>bakteri</a:t>
                      </a:r>
                      <a:r>
                        <a:rPr lang="id-ID" sz="1800" noProof="1" smtClean="0">
                          <a:effectLst/>
                        </a:rPr>
                        <a:t>, </a:t>
                      </a:r>
                      <a:r>
                        <a:rPr lang="id-ID" sz="1800" kern="1200" noProof="1" smtClean="0">
                          <a:solidFill>
                            <a:schemeClr val="bg1">
                              <a:lumMod val="65000"/>
                            </a:schemeClr>
                          </a:solidFill>
                          <a:effectLst/>
                          <a:latin typeface="+mn-lt"/>
                          <a:ea typeface="+mn-ea"/>
                          <a:cs typeface="+mn-cs"/>
                        </a:rPr>
                        <a:t>xxxxxxxx xxxxx xxxxx xxxxxxxxx </a:t>
                      </a:r>
                      <a:r>
                        <a:rPr lang="id-ID" sz="1800" b="1" noProof="1" smtClean="0">
                          <a:effectLst/>
                        </a:rPr>
                        <a:t>antibiotik</a:t>
                      </a:r>
                      <a:r>
                        <a:rPr lang="id-ID" sz="1800" noProof="1" smtClean="0">
                          <a:effectLst/>
                        </a:rPr>
                        <a:t>.</a:t>
                      </a:r>
                      <a:endParaRPr lang="id-ID" sz="18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903296" y="3265678"/>
                <a:ext cx="864019" cy="1107996"/>
              </a:xfrm>
              <a:prstGeom prst="rect">
                <a:avLst/>
              </a:prstGeom>
              <a:noFill/>
            </p:spPr>
            <p:txBody>
              <a:bodyPr wrap="none" lIns="0" tIns="0" rIns="0" bIns="0" rtlCol="0">
                <a:spAutoFit/>
              </a:bodyPr>
              <a:lstStyle/>
              <a:p>
                <a14:m>
                  <m:oMath xmlns:m="http://schemas.openxmlformats.org/officeDocument/2006/math">
                    <m:r>
                      <a:rPr lang="id-ID" sz="7200" b="1" i="1" smtClean="0">
                        <a:latin typeface="Cambria Math" panose="02040503050406030204" pitchFamily="18" charset="0"/>
                        <a:ea typeface="Cambria Math" panose="02040503050406030204" pitchFamily="18" charset="0"/>
                      </a:rPr>
                      <m:t>𝜸</m:t>
                    </m:r>
                  </m:oMath>
                </a14:m>
                <a:r>
                  <a:rPr lang="en-US" sz="7200" b="1" dirty="0" smtClean="0"/>
                  <a:t>(</a:t>
                </a:r>
                <a:endParaRPr lang="id-ID" sz="72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903296" y="3265678"/>
                <a:ext cx="864019" cy="1107996"/>
              </a:xfrm>
              <a:prstGeom prst="rect">
                <a:avLst/>
              </a:prstGeom>
              <a:blipFill rotWithShape="0">
                <a:blip r:embed="rId5"/>
                <a:stretch>
                  <a:fillRect t="-25414" r="-62676" b="-4917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3534" y="3265678"/>
                <a:ext cx="1569340" cy="1107996"/>
              </a:xfrm>
              <a:prstGeom prst="rect">
                <a:avLst/>
              </a:prstGeom>
              <a:noFill/>
            </p:spPr>
            <p:txBody>
              <a:bodyPr wrap="none" lIns="0" tIns="0" rIns="0" bIns="0" rtlCol="0">
                <a:spAutoFit/>
              </a:bodyPr>
              <a:lstStyle/>
              <a:p>
                <a:r>
                  <a:rPr lang="en-US" sz="7200" b="1" dirty="0" smtClean="0"/>
                  <a:t>)=</a:t>
                </a:r>
                <a14:m>
                  <m:oMath xmlns:m="http://schemas.openxmlformats.org/officeDocument/2006/math">
                    <m:r>
                      <a:rPr lang="en-US" sz="7200" b="1" i="1" smtClean="0">
                        <a:latin typeface="Cambria Math" panose="02040503050406030204" pitchFamily="18" charset="0"/>
                      </a:rPr>
                      <m:t>𝒄</m:t>
                    </m:r>
                  </m:oMath>
                </a14:m>
                <a:r>
                  <a:rPr lang="en-US" sz="7200" b="1" dirty="0" smtClean="0"/>
                  <a:t> </a:t>
                </a:r>
                <a:endParaRPr lang="id-ID" sz="7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703534" y="3265678"/>
                <a:ext cx="1569340" cy="1107996"/>
              </a:xfrm>
              <a:prstGeom prst="rect">
                <a:avLst/>
              </a:prstGeom>
              <a:blipFill rotWithShape="0">
                <a:blip r:embed="rId6"/>
                <a:stretch>
                  <a:fillRect l="-35409" t="-25414" b="-49171"/>
                </a:stretch>
              </a:blipFill>
            </p:spPr>
            <p:txBody>
              <a:bodyPr/>
              <a:lstStyle/>
              <a:p>
                <a:r>
                  <a:rPr lang="id-ID">
                    <a:noFill/>
                  </a:rPr>
                  <a:t> </a:t>
                </a:r>
              </a:p>
            </p:txBody>
          </p:sp>
        </mc:Fallback>
      </mc:AlternateContent>
    </p:spTree>
    <p:extLst>
      <p:ext uri="{BB962C8B-B14F-4D97-AF65-F5344CB8AC3E}">
        <p14:creationId xmlns:p14="http://schemas.microsoft.com/office/powerpoint/2010/main" val="184787881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Bag of words</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458964677"/>
              </p:ext>
            </p:extLst>
          </p:nvPr>
        </p:nvGraphicFramePr>
        <p:xfrm>
          <a:off x="1828800" y="2209798"/>
          <a:ext cx="4798534" cy="3048002"/>
        </p:xfrm>
        <a:graphic>
          <a:graphicData uri="http://schemas.openxmlformats.org/drawingml/2006/table">
            <a:tbl>
              <a:tblPr firstRow="1" firstCol="1" bandRow="1">
                <a:tableStyleId>{5940675A-B579-460E-94D1-54222C63F5DA}</a:tableStyleId>
              </a:tblPr>
              <a:tblGrid>
                <a:gridCol w="2399267"/>
                <a:gridCol w="2399267"/>
              </a:tblGrid>
              <a:tr h="508000">
                <a:tc>
                  <a:txBody>
                    <a:bodyPr/>
                    <a:lstStyle/>
                    <a:p>
                      <a:pPr marL="0" marR="0" algn="ctr">
                        <a:lnSpc>
                          <a:spcPct val="125000"/>
                        </a:lnSpc>
                        <a:spcBef>
                          <a:spcPts val="600"/>
                        </a:spcBef>
                        <a:spcAft>
                          <a:spcPts val="0"/>
                        </a:spcAft>
                      </a:pPr>
                      <a:r>
                        <a:rPr lang="id-ID" sz="2400" b="0" noProof="1" smtClean="0">
                          <a:effectLst/>
                        </a:rPr>
                        <a:t>antibiotik</a:t>
                      </a:r>
                      <a:r>
                        <a:rPr lang="id-ID" sz="2400" noProof="1" smtClean="0">
                          <a:effectLst/>
                        </a:rPr>
                        <a:t> </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4</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08001">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flu</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2</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08000">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sakit</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2</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08001">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apotek</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1</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08000">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bakteri</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1</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08000">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25000"/>
                        </a:lnSpc>
                        <a:spcBef>
                          <a:spcPts val="600"/>
                        </a:spcBef>
                        <a:spcAft>
                          <a:spcPts val="0"/>
                        </a:spcAft>
                      </a:pPr>
                      <a:r>
                        <a:rPr lang="en-US" sz="2400" noProof="1" smtClean="0">
                          <a:effectLst/>
                          <a:latin typeface="Calibri" panose="020F0502020204030204" pitchFamily="34" charset="0"/>
                          <a:ea typeface="Calibri" panose="020F0502020204030204" pitchFamily="34" charset="0"/>
                          <a:cs typeface="Times New Roman" panose="02020603050405020304" pitchFamily="18" charset="0"/>
                        </a:rPr>
                        <a:t>…</a:t>
                      </a:r>
                      <a:endParaRPr lang="id-ID" sz="24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903296" y="3276598"/>
                <a:ext cx="864019" cy="1107996"/>
              </a:xfrm>
              <a:prstGeom prst="rect">
                <a:avLst/>
              </a:prstGeom>
              <a:noFill/>
            </p:spPr>
            <p:txBody>
              <a:bodyPr wrap="none" lIns="0" tIns="0" rIns="0" bIns="0" rtlCol="0">
                <a:spAutoFit/>
              </a:bodyPr>
              <a:lstStyle/>
              <a:p>
                <a14:m>
                  <m:oMath xmlns:m="http://schemas.openxmlformats.org/officeDocument/2006/math">
                    <m:r>
                      <a:rPr lang="id-ID" sz="7200" b="1" i="1" smtClean="0">
                        <a:latin typeface="Cambria Math" panose="02040503050406030204" pitchFamily="18" charset="0"/>
                        <a:ea typeface="Cambria Math" panose="02040503050406030204" pitchFamily="18" charset="0"/>
                      </a:rPr>
                      <m:t>𝜸</m:t>
                    </m:r>
                  </m:oMath>
                </a14:m>
                <a:r>
                  <a:rPr lang="en-US" sz="7200" b="1" dirty="0" smtClean="0"/>
                  <a:t>(</a:t>
                </a:r>
                <a:endParaRPr lang="id-ID" sz="72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903296" y="3276598"/>
                <a:ext cx="864019" cy="1107996"/>
              </a:xfrm>
              <a:prstGeom prst="rect">
                <a:avLst/>
              </a:prstGeom>
              <a:blipFill rotWithShape="0">
                <a:blip r:embed="rId5"/>
                <a:stretch>
                  <a:fillRect t="-24725" r="-62676" b="-4890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3534" y="3276598"/>
                <a:ext cx="1569340" cy="1107996"/>
              </a:xfrm>
              <a:prstGeom prst="rect">
                <a:avLst/>
              </a:prstGeom>
              <a:noFill/>
            </p:spPr>
            <p:txBody>
              <a:bodyPr wrap="none" lIns="0" tIns="0" rIns="0" bIns="0" rtlCol="0">
                <a:spAutoFit/>
              </a:bodyPr>
              <a:lstStyle/>
              <a:p>
                <a:r>
                  <a:rPr lang="en-US" sz="7200" b="1" dirty="0" smtClean="0"/>
                  <a:t>)=</a:t>
                </a:r>
                <a14:m>
                  <m:oMath xmlns:m="http://schemas.openxmlformats.org/officeDocument/2006/math">
                    <m:r>
                      <a:rPr lang="en-US" sz="7200" b="1" i="1" smtClean="0">
                        <a:latin typeface="Cambria Math" panose="02040503050406030204" pitchFamily="18" charset="0"/>
                      </a:rPr>
                      <m:t>𝒄</m:t>
                    </m:r>
                  </m:oMath>
                </a14:m>
                <a:r>
                  <a:rPr lang="en-US" sz="7200" b="1" dirty="0" smtClean="0"/>
                  <a:t> </a:t>
                </a:r>
                <a:endParaRPr lang="id-ID" sz="7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703534" y="3276598"/>
                <a:ext cx="1569340" cy="1107996"/>
              </a:xfrm>
              <a:prstGeom prst="rect">
                <a:avLst/>
              </a:prstGeom>
              <a:blipFill rotWithShape="0">
                <a:blip r:embed="rId6"/>
                <a:stretch>
                  <a:fillRect l="-35409" t="-24725" b="-48901"/>
                </a:stretch>
              </a:blipFill>
            </p:spPr>
            <p:txBody>
              <a:bodyPr/>
              <a:lstStyle/>
              <a:p>
                <a:r>
                  <a:rPr lang="id-ID">
                    <a:noFill/>
                  </a:rPr>
                  <a:t> </a:t>
                </a:r>
              </a:p>
            </p:txBody>
          </p:sp>
        </mc:Fallback>
      </mc:AlternateContent>
    </p:spTree>
    <p:extLst>
      <p:ext uri="{BB962C8B-B14F-4D97-AF65-F5344CB8AC3E}">
        <p14:creationId xmlns:p14="http://schemas.microsoft.com/office/powerpoint/2010/main" val="592543171"/>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Bayesian Rule</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dirty="0" smtClean="0"/>
              <a:t>For each document </a:t>
            </a:r>
            <a:r>
              <a:rPr lang="en-US" altLang="id-ID" i="1" dirty="0" smtClean="0">
                <a:solidFill>
                  <a:srgbClr val="FF0000"/>
                </a:solidFill>
              </a:rPr>
              <a:t>d</a:t>
            </a:r>
            <a:r>
              <a:rPr lang="en-US" altLang="id-ID" dirty="0" smtClean="0"/>
              <a:t> and class </a:t>
            </a:r>
            <a:r>
              <a:rPr lang="en-US" altLang="id-ID" i="1" dirty="0" smtClean="0">
                <a:solidFill>
                  <a:srgbClr val="FF0000"/>
                </a:solidFill>
              </a:rPr>
              <a:t>c</a:t>
            </a:r>
            <a:endParaRPr lang="en-US" altLang="id-ID" sz="2000" i="1" dirty="0" smtClean="0">
              <a:solidFill>
                <a:srgbClr val="FF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1143000" y="3048000"/>
                <a:ext cx="3920176" cy="1043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𝑐</m:t>
                          </m:r>
                        </m:e>
                        <m:e>
                          <m:r>
                            <a:rPr lang="en-US" sz="3200" b="0" i="1" smtClean="0">
                              <a:latin typeface="Cambria Math" panose="02040503050406030204" pitchFamily="18" charset="0"/>
                            </a:rPr>
                            <m:t>𝑑</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𝑑</m:t>
                              </m:r>
                            </m:e>
                            <m:e>
                              <m:r>
                                <a:rPr lang="en-US" sz="3200" b="0" i="1" smtClean="0">
                                  <a:latin typeface="Cambria Math" panose="02040503050406030204" pitchFamily="18" charset="0"/>
                                </a:rPr>
                                <m:t>𝑐</m:t>
                              </m:r>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m:oMathPara>
                </a14:m>
                <a:endParaRPr lang="id-ID"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143000" y="3048000"/>
                <a:ext cx="3920176" cy="1043042"/>
              </a:xfrm>
              <a:prstGeom prst="rect">
                <a:avLst/>
              </a:prstGeom>
              <a:blipFill rotWithShape="0">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413423" y="4404554"/>
                <a:ext cx="5280228" cy="818237"/>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𝑃𝑜𝑠𝑡𝑒𝑟𝑖𝑜𝑟</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𝐿𝑖𝑘𝑒𝑙𝑖h𝑜𝑜𝑑</m:t>
                          </m:r>
                          <m:r>
                            <a:rPr lang="en-US" sz="2800" b="0" i="1" smtClean="0">
                              <a:latin typeface="Cambria Math" panose="02040503050406030204" pitchFamily="18" charset="0"/>
                            </a:rPr>
                            <m:t> ×</m:t>
                          </m:r>
                          <m:r>
                            <a:rPr lang="en-US" sz="2800" b="0" i="1" smtClean="0">
                              <a:latin typeface="Cambria Math" panose="02040503050406030204" pitchFamily="18" charset="0"/>
                            </a:rPr>
                            <m:t>𝑃𝑟𝑖𝑜𝑟</m:t>
                          </m:r>
                        </m:num>
                        <m:den>
                          <m:r>
                            <a:rPr lang="en-US" sz="2800" b="0" i="1" smtClean="0">
                              <a:latin typeface="Cambria Math" panose="02040503050406030204" pitchFamily="18" charset="0"/>
                            </a:rPr>
                            <m:t>𝐸𝑣𝑖𝑑𝑒𝑛𝑐𝑒</m:t>
                          </m:r>
                        </m:den>
                      </m:f>
                    </m:oMath>
                  </m:oMathPara>
                </a14:m>
                <a:endParaRPr lang="id-ID"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413423" y="4404554"/>
                <a:ext cx="5280228" cy="818237"/>
              </a:xfrm>
              <a:prstGeom prst="rect">
                <a:avLst/>
              </a:prstGeom>
              <a:blipFill rotWithShape="0">
                <a:blip r:embed="rId6"/>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473788916"/>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313" y="2438400"/>
            <a:ext cx="4027487" cy="2971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6" name="Rectangle 15"/>
          <p:cNvSpPr/>
          <p:nvPr/>
        </p:nvSpPr>
        <p:spPr>
          <a:xfrm>
            <a:off x="4724400" y="2438400"/>
            <a:ext cx="4027487" cy="2971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43362" name="Rectangle 2"/>
          <p:cNvSpPr>
            <a:spLocks noGrp="1" noChangeArrowheads="1"/>
          </p:cNvSpPr>
          <p:nvPr>
            <p:ph type="title"/>
          </p:nvPr>
        </p:nvSpPr>
        <p:spPr>
          <a:xfrm>
            <a:off x="468313" y="1315225"/>
            <a:ext cx="8229600" cy="1013614"/>
          </a:xfrm>
        </p:spPr>
        <p:txBody>
          <a:bodyPr/>
          <a:lstStyle/>
          <a:p>
            <a:r>
              <a:rPr lang="en-US" altLang="id-ID" sz="4000" dirty="0" smtClean="0">
                <a:solidFill>
                  <a:srgbClr val="422C16"/>
                </a:solidFill>
              </a:rPr>
              <a:t>Bayesian Rule </a:t>
            </a:r>
            <a:br>
              <a:rPr lang="en-US" altLang="id-ID" sz="4000" dirty="0" smtClean="0">
                <a:solidFill>
                  <a:srgbClr val="422C16"/>
                </a:solidFill>
              </a:rPr>
            </a:br>
            <a:r>
              <a:rPr lang="en-US" altLang="id-ID" sz="2800" dirty="0">
                <a:solidFill>
                  <a:srgbClr val="422C16"/>
                </a:solidFill>
              </a:rPr>
              <a:t>(</a:t>
            </a:r>
            <a:r>
              <a:rPr lang="en-US" altLang="id-ID" sz="2800" dirty="0" smtClean="0">
                <a:solidFill>
                  <a:srgbClr val="422C16"/>
                </a:solidFill>
              </a:rPr>
              <a:t>Multinomial Naïve Bayes)</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12730" y="2587278"/>
                <a:ext cx="2585644" cy="456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r>
                        <a:rPr lang="en-US" sz="2000" b="0" i="1" baseline="-25000" smtClean="0">
                          <a:latin typeface="Cambria Math" panose="02040503050406030204" pitchFamily="18" charset="0"/>
                        </a:rPr>
                        <m:t>𝑀𝐴𝑃</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argmax</m:t>
                              </m:r>
                            </m:e>
                            <m:lim>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lim>
                          </m:limLow>
                        </m:fName>
                        <m:e>
                          <m:r>
                            <a:rPr lang="en-US" sz="2000" b="0" i="1" smtClean="0">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e>
                              <m:r>
                                <a:rPr lang="en-US" sz="2000" i="1">
                                  <a:latin typeface="Cambria Math" panose="02040503050406030204" pitchFamily="18" charset="0"/>
                                </a:rPr>
                                <m:t>𝑑</m:t>
                              </m:r>
                            </m:e>
                          </m:d>
                        </m:e>
                      </m:func>
                    </m:oMath>
                  </m:oMathPara>
                </a14:m>
                <a:endParaRPr lang="id-ID"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612730" y="2587278"/>
                <a:ext cx="2585644" cy="456985"/>
              </a:xfrm>
              <a:prstGeom prst="rect">
                <a:avLst/>
              </a:prstGeom>
              <a:blipFill rotWithShape="0">
                <a:blip r:embed="rId5"/>
                <a:stretch>
                  <a:fillRect l="-1651" b="-13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8531" y="3153824"/>
                <a:ext cx="2498504" cy="651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argmax</m:t>
                              </m:r>
                            </m:e>
                            <m:lim>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lim>
                          </m:limLow>
                        </m:fName>
                        <m:e>
                          <m:r>
                            <a:rPr lang="en-US" sz="2000" b="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𝑑</m:t>
                                  </m:r>
                                </m:e>
                                <m:e>
                                  <m:r>
                                    <a:rPr lang="en-US" sz="2000" i="1">
                                      <a:latin typeface="Cambria Math" panose="02040503050406030204" pitchFamily="18" charset="0"/>
                                    </a:rPr>
                                    <m:t>𝑐</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den>
                          </m:f>
                        </m:e>
                      </m:func>
                    </m:oMath>
                  </m:oMathPara>
                </a14:m>
                <a:endParaRPr lang="id-ID"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1298531" y="3153824"/>
                <a:ext cx="2498504" cy="651910"/>
              </a:xfrm>
              <a:prstGeom prst="rect">
                <a:avLst/>
              </a:prstGeom>
              <a:blipFill rotWithShape="0">
                <a:blip r:embed="rId6"/>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98531" y="3992024"/>
                <a:ext cx="2498504" cy="456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argmax</m:t>
                              </m:r>
                            </m:e>
                            <m:lim>
                              <m:r>
                                <a:rPr lang="en-US" sz="2000" b="0" i="1" smtClean="0">
                                  <a:latin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lim>
                          </m:limLow>
                        </m:fName>
                        <m:e>
                          <m:r>
                            <a:rPr lang="en-US" sz="2000" b="0" i="1" smtClean="0">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𝑑</m:t>
                              </m:r>
                            </m:e>
                            <m:e>
                              <m:r>
                                <a:rPr lang="en-US" sz="2000" i="1">
                                  <a:latin typeface="Cambria Math" panose="02040503050406030204" pitchFamily="18" charset="0"/>
                                </a:rPr>
                                <m:t>𝑐</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func>
                    </m:oMath>
                  </m:oMathPara>
                </a14:m>
                <a:endParaRPr lang="id-ID"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298531" y="3992024"/>
                <a:ext cx="2498504" cy="456985"/>
              </a:xfrm>
              <a:prstGeom prst="rect">
                <a:avLst/>
              </a:prstGeom>
              <a:blipFill rotWithShape="0">
                <a:blip r:embed="rId7"/>
                <a:stretch>
                  <a:fillRect l="-244" r="-2927" b="-1200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219200" y="4607383"/>
                <a:ext cx="31273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i="1">
                          <a:latin typeface="Cambria Math" panose="02040503050406030204" pitchFamily="18" charset="0"/>
                        </a:rPr>
                        <m:t>𝐿𝑖𝑘𝑒𝑙𝑖h𝑜𝑜𝑑</m:t>
                      </m:r>
                      <m:r>
                        <a:rPr lang="en-US" i="1">
                          <a:latin typeface="Cambria Math" panose="02040503050406030204" pitchFamily="18" charset="0"/>
                        </a:rPr>
                        <m:t> ×</m:t>
                      </m:r>
                      <m:r>
                        <a:rPr lang="en-US" i="1">
                          <a:latin typeface="Cambria Math" panose="02040503050406030204" pitchFamily="18" charset="0"/>
                        </a:rPr>
                        <m:t>𝑃𝑟𝑖𝑜𝑟</m:t>
                      </m:r>
                      <m:r>
                        <a:rPr lang="en-US" b="0" i="1" smtClean="0">
                          <a:latin typeface="Cambria Math" panose="02040503050406030204" pitchFamily="18" charset="0"/>
                        </a:rPr>
                        <m:t>)</m:t>
                      </m:r>
                    </m:oMath>
                  </m:oMathPara>
                </a14:m>
                <a:endParaRPr lang="id-ID" dirty="0"/>
              </a:p>
            </p:txBody>
          </p:sp>
        </mc:Choice>
        <mc:Fallback xmlns="">
          <p:sp>
            <p:nvSpPr>
              <p:cNvPr id="4" name="Rectangle 3"/>
              <p:cNvSpPr>
                <a:spLocks noRot="1" noChangeAspect="1" noMove="1" noResize="1" noEditPoints="1" noAdjustHandles="1" noChangeArrowheads="1" noChangeShapeType="1" noTextEdit="1"/>
              </p:cNvSpPr>
              <p:nvPr/>
            </p:nvSpPr>
            <p:spPr>
              <a:xfrm>
                <a:off x="1219200" y="4607383"/>
                <a:ext cx="3127331" cy="369332"/>
              </a:xfrm>
              <a:prstGeom prst="rect">
                <a:avLst/>
              </a:prstGeom>
              <a:blipFill rotWithShape="0">
                <a:blip r:embed="rId8"/>
                <a:stretch>
                  <a:fillRect b="-1500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801274" y="2632932"/>
                <a:ext cx="3746603" cy="411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baseline="-25000">
                          <a:latin typeface="Cambria Math" panose="02040503050406030204" pitchFamily="18" charset="0"/>
                        </a:rPr>
                        <m:t>𝑀𝐴</m:t>
                      </m:r>
                      <m:r>
                        <a:rPr lang="en-US" i="1" baseline="-25000" smtClean="0">
                          <a:latin typeface="Cambria Math" panose="02040503050406030204" pitchFamily="18" charset="0"/>
                        </a:rPr>
                        <m:t>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baseline="-25000" smtClean="0">
                                  <a:latin typeface="Cambria Math" panose="02040503050406030204" pitchFamily="18" charset="0"/>
                                </a:rPr>
                                <m:t>2</m:t>
                              </m:r>
                              <m:r>
                                <a:rPr lang="en-US" b="0" i="1" smtClean="0">
                                  <a:latin typeface="Cambria Math" panose="02040503050406030204" pitchFamily="18" charset="0"/>
                                </a:rPr>
                                <m:t>, …, </m:t>
                              </m:r>
                              <m:r>
                                <a:rPr lang="en-US" b="0" i="1" smtClean="0">
                                  <a:latin typeface="Cambria Math" panose="02040503050406030204" pitchFamily="18" charset="0"/>
                                </a:rPr>
                                <m:t>𝑥𝑛</m:t>
                              </m:r>
                            </m:e>
                            <m:e>
                              <m:r>
                                <a:rPr lang="en-US" i="1">
                                  <a:latin typeface="Cambria Math" panose="02040503050406030204" pitchFamily="18" charset="0"/>
                                </a:rPr>
                                <m:t>𝑐</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e>
                      </m:func>
                    </m:oMath>
                  </m:oMathPara>
                </a14:m>
                <a:endParaRPr lang="id-ID" dirty="0"/>
              </a:p>
            </p:txBody>
          </p:sp>
        </mc:Choice>
        <mc:Fallback xmlns="">
          <p:sp>
            <p:nvSpPr>
              <p:cNvPr id="14" name="TextBox 13"/>
              <p:cNvSpPr txBox="1">
                <a:spLocks noRot="1" noChangeAspect="1" noMove="1" noResize="1" noEditPoints="1" noAdjustHandles="1" noChangeArrowheads="1" noChangeShapeType="1" noTextEdit="1"/>
              </p:cNvSpPr>
              <p:nvPr/>
            </p:nvSpPr>
            <p:spPr>
              <a:xfrm>
                <a:off x="4801274" y="2632932"/>
                <a:ext cx="3746603" cy="411331"/>
              </a:xfrm>
              <a:prstGeom prst="rect">
                <a:avLst/>
              </a:prstGeom>
              <a:blipFill rotWithShape="0">
                <a:blip r:embed="rId9"/>
                <a:stretch>
                  <a:fillRect l="-977" r="-1792" b="-134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778188" y="3137828"/>
                <a:ext cx="3422295" cy="672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baseline="-25000" smtClean="0">
                          <a:latin typeface="Cambria Math" panose="02040503050406030204" pitchFamily="18" charset="0"/>
                        </a:rPr>
                        <m:t>𝑁𝐵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𝑐</m:t>
                              </m:r>
                              <m:r>
                                <a:rPr lang="en-US" b="0" i="1" baseline="-25000"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lim>
                          </m:limLow>
                        </m:fName>
                        <m:e>
                          <m:r>
                            <a:rPr lang="en-US" b="0" i="1" smtClean="0">
                              <a:latin typeface="Cambria Math" panose="02040503050406030204" pitchFamily="18" charset="0"/>
                            </a:rPr>
                            <m:t> </m:t>
                          </m:r>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𝑐𝑗</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𝑥𝑖</m:t>
                              </m:r>
                              <m:r>
                                <a:rPr lang="en-US" b="0" i="1" smtClean="0">
                                  <a:latin typeface="Cambria Math" panose="02040503050406030204" pitchFamily="18" charset="0"/>
                                </a:rPr>
                                <m:t>|</m:t>
                              </m:r>
                              <m:r>
                                <a:rPr lang="en-US" b="0" i="1" smtClean="0">
                                  <a:latin typeface="Cambria Math" panose="02040503050406030204" pitchFamily="18" charset="0"/>
                                </a:rPr>
                                <m:t>𝑐𝑗</m:t>
                              </m:r>
                              <m:r>
                                <a:rPr lang="en-US" b="0" i="1" smtClean="0">
                                  <a:latin typeface="Cambria Math" panose="02040503050406030204" pitchFamily="18" charset="0"/>
                                </a:rPr>
                                <m:t>)</m:t>
                              </m:r>
                            </m:e>
                          </m:nary>
                        </m:e>
                      </m:func>
                    </m:oMath>
                  </m:oMathPara>
                </a14:m>
                <a:endParaRPr lang="id-ID" dirty="0"/>
              </a:p>
            </p:txBody>
          </p:sp>
        </mc:Choice>
        <mc:Fallback xmlns="">
          <p:sp>
            <p:nvSpPr>
              <p:cNvPr id="17" name="TextBox 16"/>
              <p:cNvSpPr txBox="1">
                <a:spLocks noRot="1" noChangeAspect="1" noMove="1" noResize="1" noEditPoints="1" noAdjustHandles="1" noChangeArrowheads="1" noChangeShapeType="1" noTextEdit="1"/>
              </p:cNvSpPr>
              <p:nvPr/>
            </p:nvSpPr>
            <p:spPr>
              <a:xfrm>
                <a:off x="4778188" y="3137828"/>
                <a:ext cx="3422295" cy="672172"/>
              </a:xfrm>
              <a:prstGeom prst="rect">
                <a:avLst/>
              </a:prstGeom>
              <a:blipFill rotWithShape="0">
                <a:blip r:embed="rId10"/>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4286576939"/>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Multinomial Naïve Bayes - Learning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654310"/>
          </a:xfrm>
        </p:spPr>
        <p:txBody>
          <a:bodyPr/>
          <a:lstStyle/>
          <a:p>
            <a:r>
              <a:rPr lang="en-US" altLang="id-ID" sz="2400" dirty="0" smtClean="0"/>
              <a:t>From training corpus, extract </a:t>
            </a:r>
            <a:r>
              <a:rPr lang="en-US" altLang="id-ID" sz="2400" i="1" dirty="0" smtClean="0"/>
              <a:t>vocabulary</a:t>
            </a:r>
            <a:r>
              <a:rPr lang="en-US" altLang="id-ID" sz="2400" dirty="0" smtClean="0"/>
              <a:t> for each class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p:cNvSpPr/>
              <p:nvPr/>
            </p:nvSpPr>
            <p:spPr>
              <a:xfrm>
                <a:off x="531066" y="2796415"/>
                <a:ext cx="3754063" cy="2018181"/>
              </a:xfrm>
              <a:prstGeom prst="rect">
                <a:avLst/>
              </a:prstGeom>
              <a:ln>
                <a:solidFill>
                  <a:schemeClr val="tx1"/>
                </a:solidFill>
              </a:ln>
            </p:spPr>
            <p:txBody>
              <a:bodyPr wrap="square">
                <a:spAutoFit/>
              </a:bodyPr>
              <a:lstStyle/>
              <a:p>
                <a:pPr defTabSz="282575"/>
                <a:r>
                  <a:rPr lang="en-US" altLang="id-ID" dirty="0" smtClean="0"/>
                  <a:t>Calculate </a:t>
                </a:r>
                <a:r>
                  <a:rPr lang="en-US" altLang="id-ID" i="1" dirty="0" smtClean="0"/>
                  <a:t>P(</a:t>
                </a:r>
                <a:r>
                  <a:rPr lang="en-US" altLang="id-ID" i="1" dirty="0" err="1"/>
                  <a:t>c</a:t>
                </a:r>
                <a:r>
                  <a:rPr lang="en-US" altLang="id-ID" i="1" baseline="-25000" dirty="0" err="1"/>
                  <a:t>j</a:t>
                </a:r>
                <a:r>
                  <a:rPr lang="en-US" altLang="id-ID" i="1" dirty="0"/>
                  <a:t>)</a:t>
                </a:r>
                <a:r>
                  <a:rPr lang="en-US" altLang="id-ID" dirty="0"/>
                  <a:t> </a:t>
                </a:r>
                <a:r>
                  <a:rPr lang="en-US" altLang="id-ID" dirty="0" smtClean="0"/>
                  <a:t>terms : </a:t>
                </a:r>
              </a:p>
              <a:p>
                <a:pPr defTabSz="282575"/>
                <a:endParaRPr lang="en-US" altLang="id-ID" dirty="0"/>
              </a:p>
              <a:p>
                <a:pPr marL="0" lvl="1" defTabSz="282575"/>
                <a:r>
                  <a:rPr lang="en-US" altLang="id-ID" dirty="0" smtClean="0"/>
                  <a:t>	</a:t>
                </a:r>
                <a:r>
                  <a:rPr lang="en-US" altLang="id-ID" sz="1600" dirty="0" smtClean="0"/>
                  <a:t>for </a:t>
                </a:r>
                <a:r>
                  <a:rPr lang="en-US" altLang="id-ID" sz="1600" dirty="0"/>
                  <a:t>each </a:t>
                </a:r>
                <a:r>
                  <a:rPr lang="en-US" altLang="id-ID" sz="1600" i="1" dirty="0" err="1"/>
                  <a:t>c</a:t>
                </a:r>
                <a:r>
                  <a:rPr lang="en-US" altLang="id-ID" sz="1600" i="1" baseline="-25000" dirty="0" err="1"/>
                  <a:t>j</a:t>
                </a:r>
                <a:r>
                  <a:rPr lang="en-US" altLang="id-ID" sz="1600" i="1" dirty="0"/>
                  <a:t> </a:t>
                </a:r>
                <a:r>
                  <a:rPr lang="en-US" altLang="id-ID" sz="1600" dirty="0"/>
                  <a:t>in C do</a:t>
                </a:r>
              </a:p>
              <a:p>
                <a:pPr marL="0" lvl="2" defTabSz="282575"/>
                <a:r>
                  <a:rPr lang="en-US" altLang="id-ID" sz="1600" dirty="0" smtClean="0"/>
                  <a:t>		</a:t>
                </a:r>
                <a:r>
                  <a:rPr lang="en-US" altLang="id-ID" sz="1600" i="1" dirty="0" err="1" smtClean="0"/>
                  <a:t>docs</a:t>
                </a:r>
                <a:r>
                  <a:rPr lang="en-US" altLang="id-ID" sz="1600" i="1" baseline="-25000" dirty="0" err="1" smtClean="0"/>
                  <a:t>j</a:t>
                </a:r>
                <a:r>
                  <a:rPr lang="en-US" altLang="id-ID" sz="1600" dirty="0" smtClean="0"/>
                  <a:t> </a:t>
                </a:r>
                <a:r>
                  <a:rPr lang="en-US" altLang="id-ID" sz="1600" dirty="0"/>
                  <a:t>= all docs with class = </a:t>
                </a:r>
                <a:r>
                  <a:rPr lang="en-US" altLang="id-ID" sz="1600" i="1" dirty="0" err="1" smtClean="0"/>
                  <a:t>c</a:t>
                </a:r>
                <a:r>
                  <a:rPr lang="en-US" altLang="id-ID" sz="1600" i="1" baseline="-25000" dirty="0" err="1" smtClean="0"/>
                  <a:t>j</a:t>
                </a:r>
                <a:endParaRPr lang="en-US" altLang="id-ID" sz="1600" i="1" baseline="-25000" dirty="0" smtClean="0"/>
              </a:p>
              <a:p>
                <a:pPr marL="0" lvl="2" defTabSz="282575"/>
                <a:endParaRPr lang="en-US" altLang="id-ID" sz="1600" baseline="-25000" dirty="0"/>
              </a:p>
              <a:p>
                <a:pPr marL="0" lvl="2" defTabSz="282575"/>
                <a:r>
                  <a:rPr lang="en-US" altLang="id-ID" sz="1600" b="0" dirty="0" smtClean="0"/>
                  <a:t>		</a:t>
                </a:r>
                <a14:m>
                  <m:oMath xmlns:m="http://schemas.openxmlformats.org/officeDocument/2006/math">
                    <m:r>
                      <a:rPr lang="en-US" altLang="id-ID" b="0" i="1" smtClean="0">
                        <a:latin typeface="Cambria Math" panose="02040503050406030204" pitchFamily="18" charset="0"/>
                      </a:rPr>
                      <m:t>𝑃</m:t>
                    </m:r>
                    <m:d>
                      <m:dPr>
                        <m:ctrlPr>
                          <a:rPr lang="en-US" altLang="id-ID" b="0" i="1" smtClean="0">
                            <a:latin typeface="Cambria Math" panose="02040503050406030204" pitchFamily="18" charset="0"/>
                          </a:rPr>
                        </m:ctrlPr>
                      </m:dPr>
                      <m:e>
                        <m:r>
                          <a:rPr lang="en-US" altLang="id-ID" b="0" i="1" smtClean="0">
                            <a:latin typeface="Cambria Math" panose="02040503050406030204" pitchFamily="18" charset="0"/>
                          </a:rPr>
                          <m:t>𝐶</m:t>
                        </m:r>
                        <m:r>
                          <a:rPr lang="en-US" altLang="id-ID" b="0" i="1" baseline="-25000" smtClean="0">
                            <a:latin typeface="Cambria Math" panose="02040503050406030204" pitchFamily="18" charset="0"/>
                          </a:rPr>
                          <m:t>𝑗</m:t>
                        </m:r>
                      </m:e>
                    </m:d>
                    <m:r>
                      <a:rPr lang="en-US" altLang="id-ID" b="0" i="1" smtClean="0">
                        <a:latin typeface="Cambria Math" panose="02040503050406030204" pitchFamily="18" charset="0"/>
                      </a:rPr>
                      <m:t>= </m:t>
                    </m:r>
                    <m:f>
                      <m:fPr>
                        <m:ctrlPr>
                          <a:rPr lang="en-US" altLang="id-ID" b="0" i="1" smtClean="0">
                            <a:latin typeface="Cambria Math" panose="02040503050406030204" pitchFamily="18" charset="0"/>
                          </a:rPr>
                        </m:ctrlPr>
                      </m:fPr>
                      <m:num>
                        <m:r>
                          <a:rPr lang="en-US" altLang="id-ID" b="0" i="1" smtClean="0">
                            <a:latin typeface="Cambria Math" panose="02040503050406030204" pitchFamily="18" charset="0"/>
                          </a:rPr>
                          <m:t>|</m:t>
                        </m:r>
                        <m:r>
                          <a:rPr lang="en-US" altLang="id-ID" b="0" i="1" smtClean="0">
                            <a:latin typeface="Cambria Math" panose="02040503050406030204" pitchFamily="18" charset="0"/>
                          </a:rPr>
                          <m:t>𝑑𝑜𝑐𝑠𝑗</m:t>
                        </m:r>
                        <m:r>
                          <a:rPr lang="en-US" altLang="id-ID" b="0" i="1" smtClean="0">
                            <a:latin typeface="Cambria Math" panose="02040503050406030204" pitchFamily="18" charset="0"/>
                          </a:rPr>
                          <m:t>|</m:t>
                        </m:r>
                      </m:num>
                      <m:den>
                        <m:r>
                          <a:rPr lang="en-US" altLang="id-ID" b="0" i="1" smtClean="0">
                            <a:latin typeface="Cambria Math" panose="02040503050406030204" pitchFamily="18" charset="0"/>
                          </a:rPr>
                          <m:t>| </m:t>
                        </m:r>
                        <m:r>
                          <a:rPr lang="en-US" altLang="id-ID" b="0" i="1" smtClean="0">
                            <a:latin typeface="Cambria Math" panose="02040503050406030204" pitchFamily="18" charset="0"/>
                          </a:rPr>
                          <m:t>𝑡𝑜𝑡𝑎𝑙</m:t>
                        </m:r>
                        <m:r>
                          <a:rPr lang="en-US" altLang="id-ID" b="0" i="1" smtClean="0">
                            <a:latin typeface="Cambria Math" panose="02040503050406030204" pitchFamily="18" charset="0"/>
                          </a:rPr>
                          <m:t> # </m:t>
                        </m:r>
                        <m:r>
                          <a:rPr lang="en-US" altLang="id-ID" b="0" i="1" smtClean="0">
                            <a:latin typeface="Cambria Math" panose="02040503050406030204" pitchFamily="18" charset="0"/>
                          </a:rPr>
                          <m:t>𝑑𝑜𝑐𝑢𝑚𝑒𝑛𝑡𝑠</m:t>
                        </m:r>
                        <m:r>
                          <a:rPr lang="en-US" altLang="id-ID" b="0" i="1" smtClean="0">
                            <a:latin typeface="Cambria Math" panose="02040503050406030204" pitchFamily="18" charset="0"/>
                          </a:rPr>
                          <m:t>|</m:t>
                        </m:r>
                      </m:den>
                    </m:f>
                  </m:oMath>
                </a14:m>
                <a:endParaRPr lang="en-US" altLang="id-ID" sz="1600" b="0" dirty="0" smtClean="0"/>
              </a:p>
              <a:p>
                <a:pPr marL="0" lvl="2" defTabSz="282575"/>
                <a:endParaRPr lang="en-US" altLang="id-ID" sz="1600" dirty="0"/>
              </a:p>
            </p:txBody>
          </p:sp>
        </mc:Choice>
        <mc:Fallback xmlns="">
          <p:sp>
            <p:nvSpPr>
              <p:cNvPr id="2" name="Rectangle 1"/>
              <p:cNvSpPr>
                <a:spLocks noRot="1" noChangeAspect="1" noMove="1" noResize="1" noEditPoints="1" noAdjustHandles="1" noChangeArrowheads="1" noChangeShapeType="1" noTextEdit="1"/>
              </p:cNvSpPr>
              <p:nvPr/>
            </p:nvSpPr>
            <p:spPr>
              <a:xfrm>
                <a:off x="531066" y="2796415"/>
                <a:ext cx="3754063" cy="2018181"/>
              </a:xfrm>
              <a:prstGeom prst="rect">
                <a:avLst/>
              </a:prstGeom>
              <a:blipFill rotWithShape="0">
                <a:blip r:embed="rId5"/>
                <a:stretch>
                  <a:fillRect l="-1133" t="-1502"/>
                </a:stretch>
              </a:blipFill>
              <a:ln>
                <a:solidFill>
                  <a:schemeClr val="tx1"/>
                </a:solid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95800" y="2796415"/>
                <a:ext cx="3937840" cy="2244397"/>
              </a:xfrm>
              <a:prstGeom prst="rect">
                <a:avLst/>
              </a:prstGeom>
              <a:ln>
                <a:solidFill>
                  <a:schemeClr val="tx1"/>
                </a:solidFill>
              </a:ln>
            </p:spPr>
            <p:txBody>
              <a:bodyPr wrap="square">
                <a:spAutoFit/>
              </a:bodyPr>
              <a:lstStyle/>
              <a:p>
                <a:pPr defTabSz="282575"/>
                <a:r>
                  <a:rPr lang="en-US" altLang="id-ID" dirty="0" smtClean="0"/>
                  <a:t>Calculate </a:t>
                </a:r>
                <a:r>
                  <a:rPr lang="en-US" altLang="id-ID" i="1" dirty="0" smtClean="0"/>
                  <a:t>P(</a:t>
                </a:r>
                <a:r>
                  <a:rPr lang="en-US" altLang="id-ID" i="1" dirty="0" err="1" smtClean="0"/>
                  <a:t>w</a:t>
                </a:r>
                <a:r>
                  <a:rPr lang="en-US" altLang="id-ID" i="1" baseline="-25000" dirty="0" err="1" smtClean="0"/>
                  <a:t>k</a:t>
                </a:r>
                <a:r>
                  <a:rPr lang="en-US" altLang="id-ID" i="1" baseline="-25000" dirty="0" smtClean="0"/>
                  <a:t> </a:t>
                </a:r>
                <a:r>
                  <a:rPr lang="en-US" altLang="id-ID" i="1" dirty="0" smtClean="0"/>
                  <a:t>| </a:t>
                </a:r>
                <a:r>
                  <a:rPr lang="en-US" altLang="id-ID" i="1" dirty="0" err="1" smtClean="0"/>
                  <a:t>c</a:t>
                </a:r>
                <a:r>
                  <a:rPr lang="en-US" altLang="id-ID" i="1" baseline="-25000" dirty="0" err="1" smtClean="0"/>
                  <a:t>j</a:t>
                </a:r>
                <a:r>
                  <a:rPr lang="en-US" altLang="id-ID" i="1" dirty="0" smtClean="0"/>
                  <a:t>)</a:t>
                </a:r>
                <a:r>
                  <a:rPr lang="en-US" altLang="id-ID" dirty="0" smtClean="0"/>
                  <a:t> terms : </a:t>
                </a:r>
              </a:p>
              <a:p>
                <a:pPr marL="0" lvl="1" defTabSz="282575"/>
                <a:endParaRPr lang="en-US" altLang="id-ID" dirty="0" smtClean="0"/>
              </a:p>
              <a:p>
                <a:pPr marL="0" lvl="1" defTabSz="282575"/>
                <a:r>
                  <a:rPr lang="en-US" altLang="id-ID" dirty="0" smtClean="0"/>
                  <a:t>	</a:t>
                </a:r>
                <a:r>
                  <a:rPr lang="en-US" altLang="id-ID" sz="1600" i="1" dirty="0" err="1" smtClean="0"/>
                  <a:t>text</a:t>
                </a:r>
                <a:r>
                  <a:rPr lang="en-US" altLang="id-ID" sz="1600" i="1" baseline="-25000" dirty="0" err="1" smtClean="0"/>
                  <a:t>j</a:t>
                </a:r>
                <a:r>
                  <a:rPr lang="en-US" altLang="id-ID" sz="1600" dirty="0" smtClean="0"/>
                  <a:t> = single doc contain all </a:t>
                </a:r>
                <a:r>
                  <a:rPr lang="en-US" altLang="id-ID" sz="1600" dirty="0" err="1" smtClean="0"/>
                  <a:t>docs</a:t>
                </a:r>
                <a:r>
                  <a:rPr lang="en-US" altLang="id-ID" sz="1600" baseline="-25000" dirty="0" err="1" smtClean="0"/>
                  <a:t>j</a:t>
                </a:r>
                <a:endParaRPr lang="en-US" altLang="id-ID" sz="1600" baseline="-25000" dirty="0" smtClean="0"/>
              </a:p>
              <a:p>
                <a:pPr marL="0" lvl="1" defTabSz="282575"/>
                <a:r>
                  <a:rPr lang="en-US" altLang="id-ID" sz="1600" dirty="0"/>
                  <a:t>	</a:t>
                </a:r>
                <a:r>
                  <a:rPr lang="en-US" altLang="id-ID" sz="1600" dirty="0" smtClean="0"/>
                  <a:t>for </a:t>
                </a:r>
                <a:r>
                  <a:rPr lang="en-US" altLang="id-ID" sz="1600" dirty="0"/>
                  <a:t>each </a:t>
                </a:r>
                <a:r>
                  <a:rPr lang="en-US" altLang="id-ID" sz="1600" dirty="0" smtClean="0"/>
                  <a:t>word </a:t>
                </a:r>
                <a:r>
                  <a:rPr lang="en-US" altLang="id-ID" sz="1600" i="1" dirty="0" err="1" smtClean="0"/>
                  <a:t>w</a:t>
                </a:r>
                <a:r>
                  <a:rPr lang="en-US" altLang="id-ID" sz="1600" i="1" baseline="-25000" dirty="0" err="1"/>
                  <a:t>k</a:t>
                </a:r>
                <a:r>
                  <a:rPr lang="en-US" altLang="id-ID" sz="1600" dirty="0" smtClean="0"/>
                  <a:t> </a:t>
                </a:r>
                <a:r>
                  <a:rPr lang="en-US" altLang="id-ID" sz="1600" dirty="0"/>
                  <a:t>in </a:t>
                </a:r>
                <a:r>
                  <a:rPr lang="en-US" altLang="id-ID" sz="1600" i="1" dirty="0" smtClean="0"/>
                  <a:t>Vocab</a:t>
                </a:r>
                <a:r>
                  <a:rPr lang="en-US" altLang="id-ID" sz="1600" dirty="0" smtClean="0"/>
                  <a:t> </a:t>
                </a:r>
                <a:r>
                  <a:rPr lang="en-US" altLang="id-ID" sz="1600" dirty="0"/>
                  <a:t>do</a:t>
                </a:r>
              </a:p>
              <a:p>
                <a:pPr marL="0" lvl="2" defTabSz="282575"/>
                <a:r>
                  <a:rPr lang="en-US" altLang="id-ID" sz="1600" dirty="0" smtClean="0"/>
                  <a:t>		</a:t>
                </a:r>
                <a:r>
                  <a:rPr lang="en-US" altLang="id-ID" sz="1600" i="1" dirty="0" err="1" smtClean="0"/>
                  <a:t>n</a:t>
                </a:r>
                <a:r>
                  <a:rPr lang="en-US" altLang="id-ID" sz="1600" i="1" baseline="-25000" dirty="0" err="1"/>
                  <a:t>k</a:t>
                </a:r>
                <a:r>
                  <a:rPr lang="en-US" altLang="id-ID" sz="1600" i="1" dirty="0" smtClean="0"/>
                  <a:t> </a:t>
                </a:r>
                <a:r>
                  <a:rPr lang="en-US" altLang="id-ID" sz="1600" dirty="0"/>
                  <a:t>= </a:t>
                </a:r>
                <a:r>
                  <a:rPr lang="en-US" altLang="id-ID" sz="1600" dirty="0" smtClean="0"/>
                  <a:t># of </a:t>
                </a:r>
                <a:r>
                  <a:rPr lang="en-US" altLang="id-ID" sz="1600" dirty="0" err="1" smtClean="0"/>
                  <a:t>occurences</a:t>
                </a:r>
                <a:r>
                  <a:rPr lang="en-US" altLang="id-ID" sz="1600" dirty="0" smtClean="0"/>
                  <a:t> of </a:t>
                </a:r>
                <a:r>
                  <a:rPr lang="en-US" altLang="id-ID" sz="1600" i="1" dirty="0" err="1" smtClean="0"/>
                  <a:t>w</a:t>
                </a:r>
                <a:r>
                  <a:rPr lang="en-US" altLang="id-ID" sz="1600" i="1" baseline="-25000" dirty="0" err="1" smtClean="0"/>
                  <a:t>k</a:t>
                </a:r>
                <a:r>
                  <a:rPr lang="en-US" altLang="id-ID" sz="1600" dirty="0" smtClean="0"/>
                  <a:t> in </a:t>
                </a:r>
                <a:r>
                  <a:rPr lang="en-US" altLang="id-ID" sz="1600" i="1" dirty="0" err="1" smtClean="0"/>
                  <a:t>text</a:t>
                </a:r>
                <a:r>
                  <a:rPr lang="en-US" altLang="id-ID" sz="1600" i="1" baseline="-25000" dirty="0" err="1" smtClean="0"/>
                  <a:t>j</a:t>
                </a:r>
                <a:endParaRPr lang="en-US" altLang="id-ID" sz="1600" i="1" baseline="-25000" dirty="0" smtClean="0"/>
              </a:p>
              <a:p>
                <a:pPr marL="0" lvl="2" defTabSz="282575"/>
                <a:endParaRPr lang="en-US" altLang="id-ID" sz="1600" baseline="-25000" dirty="0"/>
              </a:p>
              <a:p>
                <a:pPr marL="0" lvl="2" defTabSz="282575"/>
                <a:r>
                  <a:rPr lang="en-US" altLang="id-ID" sz="1600" b="0" dirty="0" smtClean="0"/>
                  <a:t>		</a:t>
                </a:r>
                <a14:m>
                  <m:oMath xmlns:m="http://schemas.openxmlformats.org/officeDocument/2006/math">
                    <m:r>
                      <a:rPr lang="en-US" altLang="id-ID" b="0" i="1" smtClean="0">
                        <a:latin typeface="Cambria Math" panose="02040503050406030204" pitchFamily="18" charset="0"/>
                      </a:rPr>
                      <m:t>𝑃</m:t>
                    </m:r>
                    <m:d>
                      <m:dPr>
                        <m:ctrlPr>
                          <a:rPr lang="en-US" altLang="id-ID" b="0" i="1" smtClean="0">
                            <a:latin typeface="Cambria Math" panose="02040503050406030204" pitchFamily="18" charset="0"/>
                          </a:rPr>
                        </m:ctrlPr>
                      </m:dPr>
                      <m:e>
                        <m:r>
                          <a:rPr lang="en-US" altLang="id-ID" b="0" i="1" smtClean="0">
                            <a:latin typeface="Cambria Math" panose="02040503050406030204" pitchFamily="18" charset="0"/>
                          </a:rPr>
                          <m:t>𝑤</m:t>
                        </m:r>
                        <m:r>
                          <a:rPr lang="en-US" altLang="id-ID" b="0" i="1" baseline="-25000" smtClean="0">
                            <a:latin typeface="Cambria Math" panose="02040503050406030204" pitchFamily="18" charset="0"/>
                          </a:rPr>
                          <m:t>𝑘</m:t>
                        </m:r>
                        <m:r>
                          <a:rPr lang="en-US" altLang="id-ID" b="0" i="1" smtClean="0">
                            <a:latin typeface="Cambria Math" panose="02040503050406030204" pitchFamily="18" charset="0"/>
                          </a:rPr>
                          <m:t>|</m:t>
                        </m:r>
                        <m:r>
                          <a:rPr lang="en-US" altLang="id-ID" b="0" i="1" smtClean="0">
                            <a:latin typeface="Cambria Math" panose="02040503050406030204" pitchFamily="18" charset="0"/>
                          </a:rPr>
                          <m:t>𝑐𝑗</m:t>
                        </m:r>
                      </m:e>
                    </m:d>
                    <m:r>
                      <a:rPr lang="en-US" altLang="id-ID" b="0" i="1" smtClean="0">
                        <a:latin typeface="Cambria Math" panose="02040503050406030204" pitchFamily="18" charset="0"/>
                      </a:rPr>
                      <m:t>= </m:t>
                    </m:r>
                    <m:f>
                      <m:fPr>
                        <m:ctrlPr>
                          <a:rPr lang="en-US" altLang="id-ID" b="0" i="1" smtClean="0">
                            <a:latin typeface="Cambria Math" panose="02040503050406030204" pitchFamily="18" charset="0"/>
                          </a:rPr>
                        </m:ctrlPr>
                      </m:fPr>
                      <m:num>
                        <m:r>
                          <a:rPr lang="en-US" altLang="id-ID" b="0" i="1" smtClean="0">
                            <a:latin typeface="Cambria Math" panose="02040503050406030204" pitchFamily="18" charset="0"/>
                          </a:rPr>
                          <m:t>𝑛</m:t>
                        </m:r>
                        <m:r>
                          <a:rPr lang="en-US" altLang="id-ID" b="0" i="1" baseline="-25000" smtClean="0">
                            <a:latin typeface="Cambria Math" panose="02040503050406030204" pitchFamily="18" charset="0"/>
                          </a:rPr>
                          <m:t>𝑘</m:t>
                        </m:r>
                        <m:r>
                          <a:rPr lang="en-US" altLang="id-ID" b="0" i="1" smtClean="0">
                            <a:latin typeface="Cambria Math" panose="02040503050406030204" pitchFamily="18" charset="0"/>
                          </a:rPr>
                          <m:t>+</m:t>
                        </m:r>
                        <m:r>
                          <a:rPr lang="en-US" altLang="id-ID" b="0" i="1" smtClean="0">
                            <a:latin typeface="Cambria Math" panose="02040503050406030204" pitchFamily="18" charset="0"/>
                            <a:ea typeface="Cambria Math" panose="02040503050406030204" pitchFamily="18" charset="0"/>
                          </a:rPr>
                          <m:t>𝛼</m:t>
                        </m:r>
                      </m:num>
                      <m:den>
                        <m:r>
                          <a:rPr lang="en-US" altLang="id-ID" b="0" i="1" smtClean="0">
                            <a:latin typeface="Cambria Math" panose="02040503050406030204" pitchFamily="18" charset="0"/>
                          </a:rPr>
                          <m:t>𝑛</m:t>
                        </m:r>
                        <m:r>
                          <a:rPr lang="en-US" altLang="id-ID" b="0" i="1" smtClean="0">
                            <a:latin typeface="Cambria Math" panose="02040503050406030204" pitchFamily="18" charset="0"/>
                          </a:rPr>
                          <m:t>+ </m:t>
                        </m:r>
                        <m:r>
                          <a:rPr lang="en-US" altLang="id-ID" b="0" i="1" smtClean="0">
                            <a:latin typeface="Cambria Math" panose="02040503050406030204" pitchFamily="18" charset="0"/>
                            <a:ea typeface="Cambria Math" panose="02040503050406030204" pitchFamily="18" charset="0"/>
                          </a:rPr>
                          <m:t>𝛼</m:t>
                        </m:r>
                        <m:r>
                          <a:rPr lang="en-US" altLang="id-ID" b="0" i="1" smtClean="0">
                            <a:latin typeface="Cambria Math" panose="02040503050406030204" pitchFamily="18" charset="0"/>
                            <a:ea typeface="Cambria Math" panose="02040503050406030204" pitchFamily="18" charset="0"/>
                          </a:rPr>
                          <m:t> | </m:t>
                        </m:r>
                        <m:r>
                          <a:rPr lang="en-US" altLang="id-ID" b="0" i="1" smtClean="0">
                            <a:latin typeface="Cambria Math" panose="02040503050406030204" pitchFamily="18" charset="0"/>
                          </a:rPr>
                          <m:t>𝑉𝑜𝑐𝑎𝑏</m:t>
                        </m:r>
                        <m:r>
                          <a:rPr lang="en-US" altLang="id-ID" b="0" i="1" smtClean="0">
                            <a:latin typeface="Cambria Math" panose="02040503050406030204" pitchFamily="18" charset="0"/>
                          </a:rPr>
                          <m:t>|</m:t>
                        </m:r>
                      </m:den>
                    </m:f>
                  </m:oMath>
                </a14:m>
                <a:endParaRPr lang="en-US" altLang="id-ID" sz="1600" b="0" dirty="0" smtClean="0"/>
              </a:p>
              <a:p>
                <a:pPr marL="0" lvl="2" defTabSz="282575"/>
                <a:endParaRPr lang="en-US" altLang="id-ID" sz="1600" dirty="0"/>
              </a:p>
            </p:txBody>
          </p:sp>
        </mc:Choice>
        <mc:Fallback xmlns="">
          <p:sp>
            <p:nvSpPr>
              <p:cNvPr id="9" name="Rectangle 8"/>
              <p:cNvSpPr>
                <a:spLocks noRot="1" noChangeAspect="1" noMove="1" noResize="1" noEditPoints="1" noAdjustHandles="1" noChangeArrowheads="1" noChangeShapeType="1" noTextEdit="1"/>
              </p:cNvSpPr>
              <p:nvPr/>
            </p:nvSpPr>
            <p:spPr>
              <a:xfrm>
                <a:off x="4495800" y="2796415"/>
                <a:ext cx="3937840" cy="2244397"/>
              </a:xfrm>
              <a:prstGeom prst="rect">
                <a:avLst/>
              </a:prstGeom>
              <a:blipFill rotWithShape="0">
                <a:blip r:embed="rId6"/>
                <a:stretch>
                  <a:fillRect l="-1236" t="-1351"/>
                </a:stretch>
              </a:blipFill>
              <a:ln>
                <a:solidFill>
                  <a:schemeClr val="tx1"/>
                </a:solidFill>
              </a:ln>
            </p:spPr>
            <p:txBody>
              <a:bodyPr/>
              <a:lstStyle/>
              <a:p>
                <a:r>
                  <a:rPr lang="id-ID">
                    <a:noFill/>
                  </a:rPr>
                  <a:t> </a:t>
                </a:r>
              </a:p>
            </p:txBody>
          </p:sp>
        </mc:Fallback>
      </mc:AlternateContent>
    </p:spTree>
    <p:extLst>
      <p:ext uri="{BB962C8B-B14F-4D97-AF65-F5344CB8AC3E}">
        <p14:creationId xmlns:p14="http://schemas.microsoft.com/office/powerpoint/2010/main" val="2043500963"/>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Regular Expression</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800" dirty="0" smtClean="0"/>
              <a:t>Regex</a:t>
            </a:r>
          </a:p>
          <a:p>
            <a:pPr lvl="1"/>
            <a:r>
              <a:rPr lang="en-US" altLang="id-ID" sz="2400" dirty="0" smtClean="0"/>
              <a:t>a </a:t>
            </a:r>
            <a:r>
              <a:rPr lang="en-US" altLang="id-ID" sz="2400" dirty="0"/>
              <a:t>sequence of characters that define a search </a:t>
            </a:r>
            <a:r>
              <a:rPr lang="en-US" altLang="id-ID" sz="2400" dirty="0" smtClean="0"/>
              <a:t>pattern</a:t>
            </a:r>
          </a:p>
          <a:p>
            <a:pPr lvl="1"/>
            <a:r>
              <a:rPr lang="en-US" altLang="id-ID" sz="2400" dirty="0" smtClean="0"/>
              <a:t>mainly </a:t>
            </a:r>
            <a:r>
              <a:rPr lang="en-US" altLang="id-ID" sz="2400" dirty="0"/>
              <a:t>for use in pattern matching with strings, or string </a:t>
            </a:r>
            <a:r>
              <a:rPr lang="en-US" altLang="id-ID" sz="2400" dirty="0" smtClean="0"/>
              <a:t>matching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762221"/>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Naïve Bayes Class</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467688" y="2133600"/>
            <a:ext cx="8230225" cy="341632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from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__future__ </a:t>
            </a: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division</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from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nltk.metrics </a:t>
            </a: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ConfusionMatrix</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Preprocessing</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openpyxl</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xlrd</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NaiveBayes:</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 </a:t>
            </a:r>
            <a:r>
              <a:rPr kumimoji="0" lang="id-ID" sz="12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__init__</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id-ID" sz="12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id-ID"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fileModel):</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.fileModel = fileModel</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 </a:t>
            </a:r>
            <a:r>
              <a:rPr lang="id-ID" sz="1200" noProof="1" smtClean="0">
                <a:solidFill>
                  <a:srgbClr val="000000"/>
                </a:solidFill>
                <a:latin typeface="Courier New" panose="02070309020205020404" pitchFamily="49" charset="0"/>
                <a:cs typeface="Courier New" panose="02070309020205020404" pitchFamily="49" charset="0"/>
              </a:rPr>
              <a:t>lear</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ning(</a:t>
            </a:r>
            <a:r>
              <a:rPr kumimoji="0" lang="id-ID" sz="12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id-ID"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inputFile</a:t>
            </a:r>
            <a:r>
              <a:rPr kumimoji="0" lang="id-ID"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featureFile):</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a:t>
            </a:r>
            <a:endParaRPr kumimoji="0" 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eaLnBrk="0" hangingPunct="0"/>
            <a:r>
              <a:rPr lang="en-US" sz="1200" b="1" dirty="0" smtClean="0">
                <a:solidFill>
                  <a:srgbClr val="000080"/>
                </a:solidFill>
                <a:latin typeface="Courier New" panose="02070309020205020404" pitchFamily="49" charset="0"/>
                <a:cs typeface="Courier New" panose="02070309020205020404" pitchFamily="49" charset="0"/>
              </a:rPr>
              <a:t>    </a:t>
            </a:r>
            <a:r>
              <a:rPr lang="id-ID" sz="1200" b="1" dirty="0">
                <a:solidFill>
                  <a:srgbClr val="000080"/>
                </a:solidFill>
                <a:latin typeface="Courier New" panose="02070309020205020404" pitchFamily="49" charset="0"/>
                <a:cs typeface="Courier New" panose="02070309020205020404" pitchFamily="49" charset="0"/>
              </a:rPr>
              <a:t>def </a:t>
            </a:r>
            <a:r>
              <a:rPr lang="id-ID" sz="1200" dirty="0">
                <a:solidFill>
                  <a:srgbClr val="000000"/>
                </a:solidFill>
                <a:latin typeface="Courier New" panose="02070309020205020404" pitchFamily="49" charset="0"/>
                <a:cs typeface="Courier New" panose="02070309020205020404" pitchFamily="49" charset="0"/>
              </a:rPr>
              <a:t>testing(</a:t>
            </a:r>
            <a:r>
              <a:rPr lang="id-ID" sz="1200" dirty="0">
                <a:solidFill>
                  <a:srgbClr val="94558D"/>
                </a:solidFill>
                <a:latin typeface="Courier New" panose="02070309020205020404" pitchFamily="49" charset="0"/>
                <a:cs typeface="Courier New" panose="02070309020205020404" pitchFamily="49" charset="0"/>
              </a:rPr>
              <a:t>self</a:t>
            </a:r>
            <a:r>
              <a:rPr lang="id-ID" sz="1200" dirty="0">
                <a:solidFill>
                  <a:srgbClr val="CC7832"/>
                </a:solidFill>
                <a:latin typeface="Courier New" panose="02070309020205020404" pitchFamily="49" charset="0"/>
                <a:cs typeface="Courier New" panose="02070309020205020404" pitchFamily="49" charset="0"/>
              </a:rPr>
              <a:t>, </a:t>
            </a:r>
            <a:r>
              <a:rPr lang="id-ID" sz="1200" dirty="0">
                <a:solidFill>
                  <a:srgbClr val="000000"/>
                </a:solidFill>
                <a:latin typeface="Courier New" panose="02070309020205020404" pitchFamily="49" charset="0"/>
                <a:cs typeface="Courier New" panose="02070309020205020404" pitchFamily="49" charset="0"/>
              </a:rPr>
              <a:t>inputFile</a:t>
            </a:r>
            <a:r>
              <a:rPr lang="id-ID" sz="1200" dirty="0">
                <a:solidFill>
                  <a:srgbClr val="CC7832"/>
                </a:solidFill>
                <a:latin typeface="Courier New" panose="02070309020205020404" pitchFamily="49" charset="0"/>
                <a:cs typeface="Courier New" panose="02070309020205020404" pitchFamily="49" charset="0"/>
              </a:rPr>
              <a:t>, </a:t>
            </a:r>
            <a:r>
              <a:rPr lang="id-ID" sz="1200" dirty="0">
                <a:solidFill>
                  <a:srgbClr val="000000"/>
                </a:solidFill>
                <a:latin typeface="Courier New" panose="02070309020205020404" pitchFamily="49" charset="0"/>
                <a:cs typeface="Courier New" panose="02070309020205020404" pitchFamily="49" charset="0"/>
              </a:rPr>
              <a:t>outputFile):</a:t>
            </a:r>
            <a:endParaRPr lang="id-ID" sz="3200" dirty="0"/>
          </a:p>
          <a:p>
            <a:pPr lvl="0" eaLnBrk="0" hangingPunct="0"/>
            <a:r>
              <a:rPr lang="en-US" sz="1200" b="1" dirty="0" smtClean="0">
                <a:solidFill>
                  <a:srgbClr val="000080"/>
                </a:solidFill>
                <a:latin typeface="Courier New" panose="02070309020205020404" pitchFamily="49" charset="0"/>
                <a:cs typeface="Courier New" panose="02070309020205020404" pitchFamily="49" charset="0"/>
              </a:rPr>
              <a:t>        </a:t>
            </a:r>
            <a:r>
              <a:rPr lang="id-ID" sz="1200" b="1" dirty="0" smtClean="0">
                <a:solidFill>
                  <a:srgbClr val="000080"/>
                </a:solidFill>
                <a:latin typeface="Courier New" panose="02070309020205020404" pitchFamily="49" charset="0"/>
                <a:cs typeface="Courier New" panose="02070309020205020404" pitchFamily="49" charset="0"/>
              </a:rPr>
              <a:t>return</a:t>
            </a:r>
            <a:endParaRPr lang="en-US" sz="1200" b="1" dirty="0">
              <a:solidFill>
                <a:srgbClr val="0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04539150"/>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34852"/>
          <a:stretch/>
        </p:blipFill>
        <p:spPr>
          <a:xfrm>
            <a:off x="2251937" y="1524000"/>
            <a:ext cx="4509192" cy="29377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5486400"/>
            <a:ext cx="969434" cy="96943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1000" y="5486400"/>
            <a:ext cx="923070" cy="969434"/>
          </a:xfrm>
          <a:prstGeom prst="rect">
            <a:avLst/>
          </a:prstGeom>
        </p:spPr>
      </p:pic>
      <p:pic>
        <p:nvPicPr>
          <p:cNvPr id="8" name="Picture 2" descr="http://soc.telkomuniversity.ac.id/wp-content/uploads/2014/06/logo-soc-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607579"/>
            <a:ext cx="3635374" cy="7270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30199" y="4583668"/>
            <a:ext cx="1552669" cy="369332"/>
          </a:xfrm>
          <a:prstGeom prst="rect">
            <a:avLst/>
          </a:prstGeom>
        </p:spPr>
        <p:txBody>
          <a:bodyPr wrap="none">
            <a:spAutoFit/>
          </a:bodyPr>
          <a:lstStyle/>
          <a:p>
            <a:pPr algn="ctr"/>
            <a:r>
              <a:rPr lang="en-US" altLang="id-ID" b="1" dirty="0" smtClean="0"/>
              <a:t>THANK YOU</a:t>
            </a:r>
            <a:endParaRPr lang="id-ID" b="1" dirty="0"/>
          </a:p>
        </p:txBody>
      </p:sp>
    </p:spTree>
    <p:extLst>
      <p:ext uri="{BB962C8B-B14F-4D97-AF65-F5344CB8AC3E}">
        <p14:creationId xmlns:p14="http://schemas.microsoft.com/office/powerpoint/2010/main" val="3572707598"/>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endParaRPr lang="en-US" altLang="id-ID" dirty="0" smtClean="0"/>
          </a:p>
          <a:p>
            <a:pPr lvl="1"/>
            <a:endParaRPr lang="en-US" altLang="id-ID" sz="1200" dirty="0"/>
          </a:p>
          <a:p>
            <a:pPr lvl="1"/>
            <a:endParaRPr lang="en-US" altLang="id-ID" sz="2000"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424032"/>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Preprocessing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133600"/>
            <a:ext cx="8229600" cy="3746818"/>
          </a:xfrm>
        </p:spPr>
        <p:txBody>
          <a:bodyPr/>
          <a:lstStyle/>
          <a:p>
            <a:pPr lvl="1"/>
            <a:r>
              <a:rPr lang="en-US" altLang="id-ID" sz="2000" dirty="0" smtClean="0">
                <a:solidFill>
                  <a:schemeClr val="accent2"/>
                </a:solidFill>
              </a:rPr>
              <a:t>Case Folding</a:t>
            </a:r>
          </a:p>
          <a:p>
            <a:pPr lvl="1"/>
            <a:r>
              <a:rPr lang="en-US" altLang="id-ID" sz="2000" dirty="0" smtClean="0">
                <a:solidFill>
                  <a:schemeClr val="accent2"/>
                </a:solidFill>
              </a:rPr>
              <a:t>Remove URL and other non-alphabetic symbol</a:t>
            </a:r>
          </a:p>
          <a:p>
            <a:pPr lvl="1"/>
            <a:r>
              <a:rPr lang="en-US" altLang="id-ID" sz="2000" dirty="0" smtClean="0">
                <a:solidFill>
                  <a:schemeClr val="bg1">
                    <a:lumMod val="75000"/>
                  </a:schemeClr>
                </a:solidFill>
              </a:rPr>
              <a:t>Normalize non-standard words</a:t>
            </a:r>
          </a:p>
          <a:p>
            <a:pPr lvl="2"/>
            <a:r>
              <a:rPr lang="en-US" altLang="id-ID" sz="1800" dirty="0">
                <a:solidFill>
                  <a:schemeClr val="bg1">
                    <a:lumMod val="75000"/>
                  </a:schemeClr>
                </a:solidFill>
              </a:rPr>
              <a:t>number to </a:t>
            </a:r>
            <a:r>
              <a:rPr lang="en-US" altLang="id-ID" sz="1800" dirty="0" smtClean="0">
                <a:solidFill>
                  <a:schemeClr val="bg1">
                    <a:lumMod val="75000"/>
                  </a:schemeClr>
                </a:solidFill>
              </a:rPr>
              <a:t>letter	</a:t>
            </a:r>
            <a:r>
              <a:rPr lang="en-US" altLang="id-ID" sz="1800" dirty="0" smtClean="0">
                <a:solidFill>
                  <a:schemeClr val="bg1">
                    <a:lumMod val="75000"/>
                  </a:schemeClr>
                </a:solidFill>
                <a:sym typeface="Wingdings" panose="05000000000000000000" pitchFamily="2" charset="2"/>
              </a:rPr>
              <a:t> 4wes0m3</a:t>
            </a:r>
            <a:endParaRPr lang="en-US" altLang="id-ID" sz="1800" dirty="0" smtClean="0">
              <a:solidFill>
                <a:schemeClr val="bg1">
                  <a:lumMod val="75000"/>
                </a:schemeClr>
              </a:solidFill>
            </a:endParaRPr>
          </a:p>
          <a:p>
            <a:pPr lvl="2"/>
            <a:r>
              <a:rPr lang="en-US" altLang="id-ID" sz="1800" dirty="0">
                <a:solidFill>
                  <a:schemeClr val="bg1">
                    <a:lumMod val="75000"/>
                  </a:schemeClr>
                </a:solidFill>
              </a:rPr>
              <a:t>s</a:t>
            </a:r>
            <a:r>
              <a:rPr lang="en-US" altLang="id-ID" sz="1800" dirty="0" smtClean="0">
                <a:solidFill>
                  <a:schemeClr val="bg1">
                    <a:lumMod val="75000"/>
                  </a:schemeClr>
                </a:solidFill>
              </a:rPr>
              <a:t>ymbol </a:t>
            </a:r>
            <a:r>
              <a:rPr lang="en-US" altLang="id-ID" sz="1800" dirty="0">
                <a:solidFill>
                  <a:schemeClr val="bg1">
                    <a:lumMod val="75000"/>
                  </a:schemeClr>
                </a:solidFill>
              </a:rPr>
              <a:t>to </a:t>
            </a:r>
            <a:r>
              <a:rPr lang="en-US" altLang="id-ID" sz="1800" dirty="0" smtClean="0">
                <a:solidFill>
                  <a:schemeClr val="bg1">
                    <a:lumMod val="75000"/>
                  </a:schemeClr>
                </a:solidFill>
              </a:rPr>
              <a:t>letter		</a:t>
            </a:r>
            <a:r>
              <a:rPr lang="en-US" altLang="id-ID" sz="1800" dirty="0" smtClean="0">
                <a:solidFill>
                  <a:schemeClr val="bg1">
                    <a:lumMod val="75000"/>
                  </a:schemeClr>
                </a:solidFill>
                <a:sym typeface="Wingdings" panose="05000000000000000000" pitchFamily="2" charset="2"/>
              </a:rPr>
              <a:t> @</a:t>
            </a:r>
            <a:r>
              <a:rPr lang="en-US" altLang="id-ID" sz="1800" dirty="0" err="1" smtClean="0">
                <a:solidFill>
                  <a:schemeClr val="bg1">
                    <a:lumMod val="75000"/>
                  </a:schemeClr>
                </a:solidFill>
                <a:sym typeface="Wingdings" panose="05000000000000000000" pitchFamily="2" charset="2"/>
              </a:rPr>
              <a:t>wesome</a:t>
            </a:r>
            <a:endParaRPr lang="en-US" altLang="id-ID" sz="1800" dirty="0" smtClean="0">
              <a:solidFill>
                <a:schemeClr val="bg1">
                  <a:lumMod val="75000"/>
                </a:schemeClr>
              </a:solidFill>
            </a:endParaRPr>
          </a:p>
          <a:p>
            <a:pPr lvl="2"/>
            <a:r>
              <a:rPr lang="en-US" altLang="id-ID" sz="1800" dirty="0" smtClean="0">
                <a:solidFill>
                  <a:schemeClr val="bg1">
                    <a:lumMod val="75000"/>
                  </a:schemeClr>
                </a:solidFill>
              </a:rPr>
              <a:t>remove </a:t>
            </a:r>
            <a:r>
              <a:rPr lang="en-US" altLang="id-ID" sz="1800" dirty="0">
                <a:solidFill>
                  <a:schemeClr val="bg1">
                    <a:lumMod val="75000"/>
                  </a:schemeClr>
                </a:solidFill>
              </a:rPr>
              <a:t>multiple </a:t>
            </a:r>
            <a:r>
              <a:rPr lang="en-US" altLang="id-ID" sz="1800" dirty="0" smtClean="0">
                <a:solidFill>
                  <a:schemeClr val="bg1">
                    <a:lumMod val="75000"/>
                  </a:schemeClr>
                </a:solidFill>
              </a:rPr>
              <a:t>letter	</a:t>
            </a:r>
            <a:r>
              <a:rPr lang="en-US" altLang="id-ID" sz="1800" dirty="0" smtClean="0">
                <a:solidFill>
                  <a:schemeClr val="bg1">
                    <a:lumMod val="75000"/>
                  </a:schemeClr>
                </a:solidFill>
                <a:sym typeface="Wingdings" panose="05000000000000000000" pitchFamily="2" charset="2"/>
              </a:rPr>
              <a:t> </a:t>
            </a:r>
            <a:r>
              <a:rPr lang="en-US" altLang="id-ID" sz="1800" dirty="0" err="1" smtClean="0">
                <a:solidFill>
                  <a:schemeClr val="bg1">
                    <a:lumMod val="75000"/>
                  </a:schemeClr>
                </a:solidFill>
                <a:sym typeface="Wingdings" panose="05000000000000000000" pitchFamily="2" charset="2"/>
              </a:rPr>
              <a:t>goooood</a:t>
            </a:r>
            <a:endParaRPr lang="en-US" altLang="id-ID" sz="1600" dirty="0" smtClean="0">
              <a:solidFill>
                <a:schemeClr val="bg1">
                  <a:lumMod val="75000"/>
                </a:schemeClr>
              </a:solidFill>
            </a:endParaRPr>
          </a:p>
          <a:p>
            <a:pPr lvl="1"/>
            <a:r>
              <a:rPr lang="en-US" altLang="id-ID" sz="2000" dirty="0" smtClean="0">
                <a:solidFill>
                  <a:schemeClr val="accent2"/>
                </a:solidFill>
              </a:rPr>
              <a:t>Tokenization</a:t>
            </a:r>
          </a:p>
          <a:p>
            <a:pPr lvl="1"/>
            <a:r>
              <a:rPr lang="en-US" altLang="id-ID" sz="2000" dirty="0" smtClean="0">
                <a:solidFill>
                  <a:srgbClr val="00B050"/>
                </a:solidFill>
              </a:rPr>
              <a:t>Stemming </a:t>
            </a:r>
          </a:p>
          <a:p>
            <a:pPr lvl="1"/>
            <a:r>
              <a:rPr lang="en-US" altLang="id-ID" sz="2000" dirty="0" smtClean="0">
                <a:solidFill>
                  <a:schemeClr val="bg1">
                    <a:lumMod val="75000"/>
                  </a:schemeClr>
                </a:solidFill>
              </a:rPr>
              <a:t>Lemmatization </a:t>
            </a:r>
          </a:p>
          <a:p>
            <a:pPr lvl="1"/>
            <a:r>
              <a:rPr lang="en-US" altLang="id-ID" sz="2000" dirty="0" smtClean="0">
                <a:solidFill>
                  <a:schemeClr val="accent2"/>
                </a:solidFill>
              </a:rPr>
              <a:t>Stop word removal</a:t>
            </a:r>
          </a:p>
          <a:p>
            <a:pPr lvl="1"/>
            <a:endParaRPr lang="en-US" altLang="id-ID" sz="1800"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660135"/>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a:solidFill>
                  <a:srgbClr val="422C16"/>
                </a:solidFill>
              </a:rPr>
              <a:t>Word Normalization</a:t>
            </a:r>
            <a:endParaRPr lang="id-ID" altLang="id-ID" sz="4000" dirty="0">
              <a:solidFill>
                <a:srgbClr val="422C16"/>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468313" y="1990159"/>
            <a:ext cx="8229600" cy="381642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marL="457200" marR="0" lvl="0" algn="l" defTabSz="914400" rtl="0" eaLnBrk="0" fontAlgn="base" latinLnBrk="0" hangingPunct="0">
              <a:lnSpc>
                <a:spcPct val="100000"/>
              </a:lnSpc>
              <a:spcBef>
                <a:spcPct val="0"/>
              </a:spcBef>
              <a:spcAft>
                <a:spcPct val="0"/>
              </a:spcAft>
              <a:buClrTx/>
              <a:buSzTx/>
              <a:buFontTx/>
              <a:buNone/>
              <a:tabLst/>
            </a:pP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preprocess (article):</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case folding</a:t>
            </a:r>
            <a:b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article = article.lower()</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url removal</a:t>
            </a:r>
            <a:b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article = removeUrl(article)</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non alphabetic removal</a:t>
            </a:r>
            <a:endParaRPr kumimoji="0" lang="en-US"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endParaRPr>
          </a:p>
          <a:p>
            <a:pPr marL="457200" lvl="0" eaLnBrk="0" hangingPunct="0"/>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a:t>
            </a:r>
            <a:r>
              <a:rPr lang="id-ID" altLang="id-ID" sz="1200" dirty="0" smtClean="0">
                <a:solidFill>
                  <a:srgbClr val="000000"/>
                </a:solidFill>
                <a:latin typeface="Courier New" panose="02070309020205020404" pitchFamily="49" charset="0"/>
                <a:cs typeface="Courier New" panose="02070309020205020404" pitchFamily="49" charset="0"/>
              </a:rPr>
              <a:t>article </a:t>
            </a:r>
            <a:r>
              <a:rPr lang="id-ID" altLang="id-ID" sz="1200" dirty="0">
                <a:solidFill>
                  <a:srgbClr val="000000"/>
                </a:solidFill>
                <a:latin typeface="Courier New" panose="02070309020205020404" pitchFamily="49" charset="0"/>
                <a:cs typeface="Courier New" panose="02070309020205020404" pitchFamily="49" charset="0"/>
              </a:rPr>
              <a:t>= re.sub(</a:t>
            </a:r>
            <a:r>
              <a:rPr lang="id-ID" altLang="id-ID" sz="1200" b="1" dirty="0">
                <a:solidFill>
                  <a:srgbClr val="008000"/>
                </a:solidFill>
                <a:latin typeface="Courier New" panose="02070309020205020404" pitchFamily="49" charset="0"/>
                <a:cs typeface="Courier New" panose="02070309020205020404" pitchFamily="49" charset="0"/>
              </a:rPr>
              <a:t>r'([a-z])-([a-z])'</a:t>
            </a:r>
            <a:r>
              <a:rPr lang="id-ID" altLang="id-ID" sz="1200" dirty="0">
                <a:solidFill>
                  <a:srgbClr val="000000"/>
                </a:solidFill>
                <a:latin typeface="Courier New" panose="02070309020205020404" pitchFamily="49" charset="0"/>
                <a:cs typeface="Courier New" panose="02070309020205020404" pitchFamily="49" charset="0"/>
              </a:rPr>
              <a:t>, </a:t>
            </a:r>
            <a:r>
              <a:rPr lang="id-ID" altLang="id-ID" sz="1200" b="1" dirty="0">
                <a:solidFill>
                  <a:srgbClr val="008000"/>
                </a:solidFill>
                <a:latin typeface="Courier New" panose="02070309020205020404" pitchFamily="49" charset="0"/>
                <a:cs typeface="Courier New" panose="02070309020205020404" pitchFamily="49" charset="0"/>
              </a:rPr>
              <a:t>r'\1 \2'</a:t>
            </a:r>
            <a:r>
              <a:rPr lang="id-ID" altLang="id-ID" sz="1200" dirty="0">
                <a:solidFill>
                  <a:srgbClr val="000000"/>
                </a:solidFill>
                <a:latin typeface="Courier New" panose="02070309020205020404" pitchFamily="49" charset="0"/>
                <a:cs typeface="Courier New" panose="02070309020205020404" pitchFamily="49" charset="0"/>
              </a:rPr>
              <a:t>, article)</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article = re.sub(</a:t>
            </a:r>
            <a:r>
              <a:rPr kumimoji="0" lang="id-ID"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r'[^a-z|^ ]'</a:t>
            </a:r>
            <a:r>
              <a:rPr kumimoji="0" lang="id-ID"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id-ID"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id-ID"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article)</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tokenization</a:t>
            </a:r>
            <a:b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tokens = article.split()</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coming soon - stemming</a:t>
            </a:r>
            <a:b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stopword removal</a:t>
            </a:r>
            <a:b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id-ID" sz="12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 = stopwordRemoval(tokens)</a:t>
            </a:r>
            <a:b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id-ID"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id-ID"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result</a:t>
            </a:r>
            <a:endParaRPr lang="en-US" sz="1200" dirty="0">
              <a:solidFill>
                <a:srgbClr val="000000"/>
              </a:solidFill>
              <a:latin typeface="Courier New" panose="02070309020205020404" pitchFamily="49" charset="0"/>
              <a:cs typeface="Courier New" panose="02070309020205020404" pitchFamily="49" charset="0"/>
            </a:endParaRPr>
          </a:p>
          <a:p>
            <a:pPr marL="457200" marR="0" lvl="0" algn="l" defTabSz="914400" rtl="0" eaLnBrk="0" fontAlgn="base" latinLnBrk="0" hangingPunct="0">
              <a:lnSpc>
                <a:spcPct val="100000"/>
              </a:lnSpc>
              <a:spcBef>
                <a:spcPct val="0"/>
              </a:spcBef>
              <a:spcAft>
                <a:spcPct val="0"/>
              </a:spcAft>
              <a:buClrTx/>
              <a:buSzTx/>
              <a:buFontTx/>
              <a:buNone/>
              <a:tabLst/>
            </a:pPr>
            <a:endParaRPr lang="en-US" sz="700" dirty="0" smtClean="0">
              <a:solidFill>
                <a:schemeClr val="tx1"/>
              </a:solidFill>
              <a:latin typeface="Arial" panose="020B0604020202020204" pitchFamily="34" charset="0"/>
            </a:endParaRPr>
          </a:p>
        </p:txBody>
      </p:sp>
      <p:sp>
        <p:nvSpPr>
          <p:cNvPr id="2"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0178081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Word Morphology</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dirty="0" smtClean="0"/>
              <a:t>Morphemes</a:t>
            </a:r>
          </a:p>
          <a:p>
            <a:pPr lvl="1"/>
            <a:r>
              <a:rPr lang="en-US" altLang="id-ID" dirty="0" smtClean="0"/>
              <a:t>The small meaningful units that makes up the word</a:t>
            </a:r>
          </a:p>
          <a:p>
            <a:pPr lvl="1"/>
            <a:r>
              <a:rPr lang="en-US" altLang="id-ID" dirty="0" smtClean="0"/>
              <a:t>Stems : the core meaning-bearing units</a:t>
            </a:r>
          </a:p>
          <a:p>
            <a:pPr lvl="1"/>
            <a:r>
              <a:rPr lang="en-US" altLang="id-ID" dirty="0" smtClean="0"/>
              <a:t>Affixes : Bits and pieces that adhere to stems</a:t>
            </a:r>
          </a:p>
          <a:p>
            <a:pPr lvl="1"/>
            <a:endParaRPr lang="en-US" altLang="id-ID" sz="1200" dirty="0"/>
          </a:p>
          <a:p>
            <a:pPr lvl="1"/>
            <a:endParaRPr lang="en-US" altLang="id-ID" sz="2000"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926041"/>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smtClean="0">
                <a:solidFill>
                  <a:srgbClr val="422C16"/>
                </a:solidFill>
              </a:rPr>
              <a:t>Stemming</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dirty="0" smtClean="0"/>
              <a:t>IR : Reduce terms to their stems</a:t>
            </a:r>
          </a:p>
          <a:p>
            <a:r>
              <a:rPr lang="en-US" altLang="id-ID" dirty="0" smtClean="0"/>
              <a:t>Crude chopping of affixes</a:t>
            </a:r>
          </a:p>
          <a:p>
            <a:pPr lvl="1"/>
            <a:r>
              <a:rPr lang="en-US" altLang="id-ID" dirty="0" smtClean="0"/>
              <a:t>Simplified version of Lemmatization</a:t>
            </a:r>
          </a:p>
          <a:p>
            <a:r>
              <a:rPr lang="en-US" altLang="id-ID" dirty="0" smtClean="0"/>
              <a:t>Porter’s Stemmer Algorithm</a:t>
            </a:r>
          </a:p>
          <a:p>
            <a:pPr lvl="1"/>
            <a:r>
              <a:rPr lang="id-ID" dirty="0"/>
              <a:t>Martin Porter </a:t>
            </a:r>
            <a:r>
              <a:rPr lang="id-ID" dirty="0" smtClean="0"/>
              <a:t>1980</a:t>
            </a:r>
            <a:r>
              <a:rPr lang="en-US" dirty="0" smtClean="0"/>
              <a:t> - English</a:t>
            </a:r>
          </a:p>
          <a:p>
            <a:pPr lvl="1"/>
            <a:r>
              <a:rPr lang="en-US" altLang="id-ID" dirty="0" smtClean="0"/>
              <a:t>Daniel O, Habib M, M </a:t>
            </a:r>
            <a:r>
              <a:rPr lang="en-US" altLang="id-ID" dirty="0" err="1" smtClean="0"/>
              <a:t>Hafidz</a:t>
            </a:r>
            <a:r>
              <a:rPr lang="en-US" altLang="id-ID" dirty="0" smtClean="0"/>
              <a:t> - Indonesia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490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315225"/>
            <a:ext cx="8229600" cy="589775"/>
          </a:xfrm>
        </p:spPr>
        <p:txBody>
          <a:bodyPr/>
          <a:lstStyle/>
          <a:p>
            <a:r>
              <a:rPr lang="en-US" altLang="id-ID" sz="4000" dirty="0">
                <a:solidFill>
                  <a:srgbClr val="422C16"/>
                </a:solidFill>
              </a:rPr>
              <a:t>Porter’s Stemmer for Indonesia</a:t>
            </a:r>
            <a:endParaRPr lang="id-ID" altLang="id-ID" sz="4000" dirty="0">
              <a:solidFill>
                <a:srgbClr val="422C16"/>
              </a:solidFill>
            </a:endParaRPr>
          </a:p>
        </p:txBody>
      </p:sp>
      <p:sp>
        <p:nvSpPr>
          <p:cNvPr id="143363" name="Rectangle 3"/>
          <p:cNvSpPr>
            <a:spLocks noGrp="1" noChangeArrowheads="1"/>
          </p:cNvSpPr>
          <p:nvPr>
            <p:ph type="body" idx="1"/>
          </p:nvPr>
        </p:nvSpPr>
        <p:spPr>
          <a:xfrm>
            <a:off x="468313" y="2057400"/>
            <a:ext cx="8229600" cy="3823018"/>
          </a:xfrm>
        </p:spPr>
        <p:txBody>
          <a:bodyPr/>
          <a:lstStyle/>
          <a:p>
            <a:r>
              <a:rPr lang="en-US" altLang="id-ID" sz="2000" dirty="0" smtClean="0"/>
              <a:t>1</a:t>
            </a:r>
            <a:r>
              <a:rPr lang="en-US" altLang="id-ID" sz="2000" baseline="30000" dirty="0" smtClean="0"/>
              <a:t>st</a:t>
            </a:r>
            <a:r>
              <a:rPr lang="en-US" altLang="id-ID" sz="2000" dirty="0" smtClean="0"/>
              <a:t> rule : remove particle </a:t>
            </a:r>
          </a:p>
          <a:p>
            <a:pPr lvl="1"/>
            <a:r>
              <a:rPr lang="en-US" altLang="id-ID" sz="1800" dirty="0" smtClean="0"/>
              <a:t>( -</a:t>
            </a:r>
            <a:r>
              <a:rPr lang="en-US" altLang="id-ID" sz="1800" dirty="0" err="1" smtClean="0"/>
              <a:t>kah</a:t>
            </a:r>
            <a:r>
              <a:rPr lang="en-US" altLang="id-ID" sz="1800" dirty="0" smtClean="0"/>
              <a:t>, -</a:t>
            </a:r>
            <a:r>
              <a:rPr lang="en-US" altLang="id-ID" sz="1800" dirty="0" err="1" smtClean="0"/>
              <a:t>lah</a:t>
            </a:r>
            <a:r>
              <a:rPr lang="en-US" altLang="id-ID" sz="1800" dirty="0" smtClean="0"/>
              <a:t>, -</a:t>
            </a:r>
            <a:r>
              <a:rPr lang="en-US" altLang="id-ID" sz="1800" dirty="0" err="1" smtClean="0"/>
              <a:t>tah</a:t>
            </a:r>
            <a:r>
              <a:rPr lang="en-US" altLang="id-ID" sz="1800" dirty="0" smtClean="0"/>
              <a:t>, -pun )</a:t>
            </a:r>
          </a:p>
          <a:p>
            <a:r>
              <a:rPr lang="en-US" altLang="id-ID" sz="2000" dirty="0" smtClean="0"/>
              <a:t>2</a:t>
            </a:r>
            <a:r>
              <a:rPr lang="en-US" altLang="id-ID" sz="2000" baseline="30000" dirty="0" smtClean="0"/>
              <a:t>nd </a:t>
            </a:r>
            <a:r>
              <a:rPr lang="en-US" altLang="id-ID" sz="2000" dirty="0" smtClean="0"/>
              <a:t>rule : remove Possessive Pronoun </a:t>
            </a:r>
          </a:p>
          <a:p>
            <a:pPr lvl="1"/>
            <a:r>
              <a:rPr lang="en-US" altLang="id-ID" sz="1800" dirty="0" smtClean="0"/>
              <a:t>( -</a:t>
            </a:r>
            <a:r>
              <a:rPr lang="en-US" altLang="id-ID" sz="1800" dirty="0" err="1" smtClean="0"/>
              <a:t>ku</a:t>
            </a:r>
            <a:r>
              <a:rPr lang="en-US" altLang="id-ID" sz="1800" dirty="0" smtClean="0"/>
              <a:t>, -mu, -</a:t>
            </a:r>
            <a:r>
              <a:rPr lang="en-US" altLang="id-ID" sz="1800" dirty="0" err="1" smtClean="0"/>
              <a:t>nya</a:t>
            </a:r>
            <a:r>
              <a:rPr lang="en-US" altLang="id-ID" sz="1800" dirty="0" smtClean="0"/>
              <a:t> )</a:t>
            </a:r>
          </a:p>
          <a:p>
            <a:r>
              <a:rPr lang="en-US" altLang="id-ID" sz="2000" dirty="0" smtClean="0"/>
              <a:t>3</a:t>
            </a:r>
            <a:r>
              <a:rPr lang="en-US" altLang="id-ID" sz="2000" baseline="30000" dirty="0" smtClean="0"/>
              <a:t>rd</a:t>
            </a:r>
            <a:r>
              <a:rPr lang="en-US" altLang="id-ID" sz="2000" dirty="0" smtClean="0"/>
              <a:t> rule : remove 1</a:t>
            </a:r>
            <a:r>
              <a:rPr lang="en-US" altLang="id-ID" sz="2000" baseline="30000" dirty="0" smtClean="0"/>
              <a:t>st</a:t>
            </a:r>
            <a:r>
              <a:rPr lang="en-US" altLang="id-ID" sz="2000" dirty="0" smtClean="0"/>
              <a:t> Order of Derivational Prefix </a:t>
            </a:r>
          </a:p>
          <a:p>
            <a:pPr lvl="1"/>
            <a:r>
              <a:rPr lang="en-US" altLang="id-ID" sz="1800" dirty="0" smtClean="0"/>
              <a:t>( me-, </a:t>
            </a:r>
            <a:r>
              <a:rPr lang="en-US" altLang="id-ID" sz="1800" dirty="0" err="1" smtClean="0"/>
              <a:t>pe</a:t>
            </a:r>
            <a:r>
              <a:rPr lang="en-US" altLang="id-ID" sz="1800" dirty="0" smtClean="0"/>
              <a:t>-, di-, </a:t>
            </a:r>
            <a:r>
              <a:rPr lang="en-US" altLang="id-ID" sz="1800" dirty="0" err="1" smtClean="0"/>
              <a:t>ter</a:t>
            </a:r>
            <a:r>
              <a:rPr lang="en-US" altLang="id-ID" sz="1800" dirty="0" smtClean="0"/>
              <a:t>-, </a:t>
            </a:r>
            <a:r>
              <a:rPr lang="en-US" altLang="id-ID" sz="1800" dirty="0" err="1" smtClean="0"/>
              <a:t>ke</a:t>
            </a:r>
            <a:r>
              <a:rPr lang="en-US" altLang="id-ID" sz="1800" dirty="0" smtClean="0"/>
              <a:t>- )</a:t>
            </a:r>
          </a:p>
          <a:p>
            <a:r>
              <a:rPr lang="en-US" altLang="id-ID" sz="2000" dirty="0" smtClean="0"/>
              <a:t>4</a:t>
            </a:r>
            <a:r>
              <a:rPr lang="en-US" altLang="id-ID" sz="2000" baseline="30000" dirty="0" smtClean="0"/>
              <a:t>th</a:t>
            </a:r>
            <a:r>
              <a:rPr lang="en-US" altLang="id-ID" sz="2000" dirty="0" smtClean="0"/>
              <a:t> rule : remove 2</a:t>
            </a:r>
            <a:r>
              <a:rPr lang="en-US" altLang="id-ID" sz="2000" baseline="30000" dirty="0" smtClean="0"/>
              <a:t>nd</a:t>
            </a:r>
            <a:r>
              <a:rPr lang="en-US" altLang="id-ID" sz="2000" dirty="0" smtClean="0"/>
              <a:t> Order </a:t>
            </a:r>
            <a:r>
              <a:rPr lang="en-US" altLang="id-ID" sz="2000" dirty="0"/>
              <a:t>of Derivational </a:t>
            </a:r>
            <a:r>
              <a:rPr lang="en-US" altLang="id-ID" sz="2000" dirty="0" smtClean="0"/>
              <a:t>Prefix </a:t>
            </a:r>
          </a:p>
          <a:p>
            <a:pPr lvl="1"/>
            <a:r>
              <a:rPr lang="en-US" altLang="id-ID" sz="1800" dirty="0" smtClean="0"/>
              <a:t>( be-, </a:t>
            </a:r>
            <a:r>
              <a:rPr lang="en-US" altLang="id-ID" sz="1800" dirty="0" err="1" smtClean="0"/>
              <a:t>pe</a:t>
            </a:r>
            <a:r>
              <a:rPr lang="en-US" altLang="id-ID" sz="1800" dirty="0" smtClean="0"/>
              <a:t>- )</a:t>
            </a:r>
          </a:p>
          <a:p>
            <a:r>
              <a:rPr lang="en-US" altLang="id-ID" sz="2000" dirty="0" smtClean="0"/>
              <a:t>5</a:t>
            </a:r>
            <a:r>
              <a:rPr lang="en-US" altLang="id-ID" sz="2000" baseline="30000" dirty="0" smtClean="0"/>
              <a:t>th</a:t>
            </a:r>
            <a:r>
              <a:rPr lang="en-US" altLang="id-ID" sz="2000" dirty="0" smtClean="0"/>
              <a:t> rule : remove Derivational Suffix</a:t>
            </a:r>
          </a:p>
          <a:p>
            <a:pPr lvl="1"/>
            <a:r>
              <a:rPr lang="en-US" altLang="id-ID" sz="1800" dirty="0" smtClean="0"/>
              <a:t>( -</a:t>
            </a:r>
            <a:r>
              <a:rPr lang="en-US" altLang="id-ID" sz="1800" dirty="0" err="1" smtClean="0"/>
              <a:t>kan</a:t>
            </a:r>
            <a:r>
              <a:rPr lang="en-US" altLang="id-ID" sz="1800" dirty="0" smtClean="0"/>
              <a:t>, -an, -</a:t>
            </a:r>
            <a:r>
              <a:rPr lang="en-US" altLang="id-ID" sz="1800" dirty="0" err="1" smtClean="0"/>
              <a:t>i</a:t>
            </a:r>
            <a:r>
              <a:rPr lang="en-US" altLang="id-ID" sz="1800" dirty="0" smtClean="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733797"/>
            <a:ext cx="731520" cy="73152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4945" y="5733797"/>
            <a:ext cx="696534" cy="731520"/>
          </a:xfrm>
          <a:prstGeom prst="rect">
            <a:avLst/>
          </a:prstGeom>
        </p:spPr>
      </p:pic>
      <p:pic>
        <p:nvPicPr>
          <p:cNvPr id="1026" name="Picture 2" descr="http://soc.telkomuniversity.ac.id/wp-content/uploads/2014/06/logo-soc-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80418"/>
            <a:ext cx="2743196"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43793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elatihan NLP.pptx" id="{4A91F16E-DB12-4259-B7C5-76EE57B5B890}" vid="{6FBE9ACA-76A0-463F-9678-DB9ED5AC4270}"/>
    </a:ext>
  </a:extLst>
</a:theme>
</file>

<file path=docProps/app.xml><?xml version="1.0" encoding="utf-8"?>
<Properties xmlns="http://schemas.openxmlformats.org/officeDocument/2006/extended-properties" xmlns:vt="http://schemas.openxmlformats.org/officeDocument/2006/docPropsVTypes">
  <Template>Pelatihan NLP</Template>
  <TotalTime>2320</TotalTime>
  <Words>940</Words>
  <Application>Microsoft Office PowerPoint</Application>
  <PresentationFormat>On-screen Show (4:3)</PresentationFormat>
  <Paragraphs>267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Courier New</vt:lpstr>
      <vt:lpstr>Lucida Console</vt:lpstr>
      <vt:lpstr>Times New Roman</vt:lpstr>
      <vt:lpstr>Wingdings</vt:lpstr>
      <vt:lpstr>Diseño predeterminado</vt:lpstr>
      <vt:lpstr>PowerPoint Presentation</vt:lpstr>
      <vt:lpstr>Day 3 – Preprocessing</vt:lpstr>
      <vt:lpstr>Text Classification – Our Task</vt:lpstr>
      <vt:lpstr>Regular Expression</vt:lpstr>
      <vt:lpstr>Preprocessing</vt:lpstr>
      <vt:lpstr>Word Normalization</vt:lpstr>
      <vt:lpstr>Word Morphology</vt:lpstr>
      <vt:lpstr>Stemming</vt:lpstr>
      <vt:lpstr>Porter’s Stemmer for Indonesia</vt:lpstr>
      <vt:lpstr>Porter’s Stemmer for Indonesia</vt:lpstr>
      <vt:lpstr>Porter’s Stemmer for Indonesia</vt:lpstr>
      <vt:lpstr>Problem with Stemming</vt:lpstr>
      <vt:lpstr>Problem with Stemming</vt:lpstr>
      <vt:lpstr>Problem with Stemming</vt:lpstr>
      <vt:lpstr>1st Rule – Remove Particle</vt:lpstr>
      <vt:lpstr>1st Rule – Remove Particle</vt:lpstr>
      <vt:lpstr>1st Rule – Remove Particle</vt:lpstr>
      <vt:lpstr>2nd Rule – Possessive Pronoun</vt:lpstr>
      <vt:lpstr>3rd Rule – 1st Order Prefix</vt:lpstr>
      <vt:lpstr>3rd Rule – 1st Order Prefix</vt:lpstr>
      <vt:lpstr>3rd Rule – 1st Order Prefix</vt:lpstr>
      <vt:lpstr>3rd Rule – 1st Order Prefix</vt:lpstr>
      <vt:lpstr>3rd Rule – 1st Order Prefix</vt:lpstr>
      <vt:lpstr>4th Rule – 2nd Order Prefix</vt:lpstr>
      <vt:lpstr>4th Rule – 2nd Order Prefix</vt:lpstr>
      <vt:lpstr>5th Rule – Remove Suffix</vt:lpstr>
      <vt:lpstr>Porter’s Stemmer</vt:lpstr>
      <vt:lpstr>Preprocess function</vt:lpstr>
      <vt:lpstr>Wrap it up</vt:lpstr>
      <vt:lpstr>Wrap it up</vt:lpstr>
      <vt:lpstr>PowerPoint Presentation</vt:lpstr>
      <vt:lpstr>Naïve Bayes Introduction</vt:lpstr>
      <vt:lpstr>Bag of words</vt:lpstr>
      <vt:lpstr>Bag of words</vt:lpstr>
      <vt:lpstr>Bag of words</vt:lpstr>
      <vt:lpstr>Bag of words</vt:lpstr>
      <vt:lpstr>Bayesian Rule</vt:lpstr>
      <vt:lpstr>Bayesian Rule  (Multinomial Naïve Bayes)</vt:lpstr>
      <vt:lpstr>Multinomial Naïve Bayes - Learning</vt:lpstr>
      <vt:lpstr>Naïve Bayes Class</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Pelatihan NLP</dc:title>
  <dc:creator>ANDITYA ARIFIANTO</dc:creator>
  <cp:lastModifiedBy>ANDITYA ARIFIANTO</cp:lastModifiedBy>
  <cp:revision>246</cp:revision>
  <dcterms:created xsi:type="dcterms:W3CDTF">2015-11-13T08:19:49Z</dcterms:created>
  <dcterms:modified xsi:type="dcterms:W3CDTF">2015-11-18T03:00:57Z</dcterms:modified>
</cp:coreProperties>
</file>