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57" r:id="rId3"/>
    <p:sldId id="346" r:id="rId4"/>
    <p:sldId id="349" r:id="rId5"/>
    <p:sldId id="348" r:id="rId6"/>
    <p:sldId id="352" r:id="rId7"/>
    <p:sldId id="353" r:id="rId8"/>
    <p:sldId id="355" r:id="rId9"/>
    <p:sldId id="354" r:id="rId10"/>
    <p:sldId id="356" r:id="rId11"/>
    <p:sldId id="357" r:id="rId12"/>
    <p:sldId id="351" r:id="rId13"/>
    <p:sldId id="350" r:id="rId14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2C16"/>
    <a:srgbClr val="0C788E"/>
    <a:srgbClr val="006666"/>
    <a:srgbClr val="0099CC"/>
    <a:srgbClr val="660066"/>
    <a:srgbClr val="003300"/>
    <a:srgbClr val="A50021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52" autoAdjust="0"/>
  </p:normalViewPr>
  <p:slideViewPr>
    <p:cSldViewPr>
      <p:cViewPr varScale="1">
        <p:scale>
          <a:sx n="71" d="100"/>
          <a:sy n="71" d="100"/>
        </p:scale>
        <p:origin x="40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AC5FDD-74FD-498D-9425-AC4F89ABFEE9}" type="slidenum">
              <a:rPr lang="es-ES" altLang="id-ID"/>
              <a:pPr/>
              <a:t>‹#›</a:t>
            </a:fld>
            <a:endParaRPr lang="es-ES" altLang="id-ID"/>
          </a:p>
        </p:txBody>
      </p:sp>
    </p:spTree>
    <p:extLst>
      <p:ext uri="{BB962C8B-B14F-4D97-AF65-F5344CB8AC3E}">
        <p14:creationId xmlns:p14="http://schemas.microsoft.com/office/powerpoint/2010/main" val="1035656700"/>
      </p:ext>
    </p:extLst>
  </p:cSld>
  <p:clrMapOvr>
    <a:masterClrMapping/>
  </p:clrMapOvr>
  <p:transition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125DEF-8357-4677-B0B2-B296907A93F6}" type="slidenum">
              <a:rPr lang="es-ES" altLang="id-ID"/>
              <a:pPr/>
              <a:t>‹#›</a:t>
            </a:fld>
            <a:endParaRPr lang="es-ES" altLang="id-ID"/>
          </a:p>
        </p:txBody>
      </p:sp>
    </p:spTree>
    <p:extLst>
      <p:ext uri="{BB962C8B-B14F-4D97-AF65-F5344CB8AC3E}">
        <p14:creationId xmlns:p14="http://schemas.microsoft.com/office/powerpoint/2010/main" val="1559532069"/>
      </p:ext>
    </p:extLst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D93C39-F1CC-4634-A5AB-1C3388F01447}" type="slidenum">
              <a:rPr lang="es-ES" altLang="id-ID"/>
              <a:pPr/>
              <a:t>‹#›</a:t>
            </a:fld>
            <a:endParaRPr lang="es-ES" altLang="id-ID"/>
          </a:p>
        </p:txBody>
      </p:sp>
    </p:spTree>
    <p:extLst>
      <p:ext uri="{BB962C8B-B14F-4D97-AF65-F5344CB8AC3E}">
        <p14:creationId xmlns:p14="http://schemas.microsoft.com/office/powerpoint/2010/main" val="2017412098"/>
      </p:ext>
    </p:extLst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33807A-32EC-4EDD-9722-431CE5B0C02A}" type="slidenum">
              <a:rPr lang="es-ES" altLang="id-ID"/>
              <a:pPr/>
              <a:t>‹#›</a:t>
            </a:fld>
            <a:endParaRPr lang="es-ES" altLang="id-ID"/>
          </a:p>
        </p:txBody>
      </p:sp>
    </p:spTree>
    <p:extLst>
      <p:ext uri="{BB962C8B-B14F-4D97-AF65-F5344CB8AC3E}">
        <p14:creationId xmlns:p14="http://schemas.microsoft.com/office/powerpoint/2010/main" val="4094575271"/>
      </p:ext>
    </p:extLst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A801F9-D970-41F0-94A8-184FBAA8F8DA}" type="slidenum">
              <a:rPr lang="es-ES" altLang="id-ID"/>
              <a:pPr/>
              <a:t>‹#›</a:t>
            </a:fld>
            <a:endParaRPr lang="es-ES" altLang="id-ID"/>
          </a:p>
        </p:txBody>
      </p:sp>
    </p:spTree>
    <p:extLst>
      <p:ext uri="{BB962C8B-B14F-4D97-AF65-F5344CB8AC3E}">
        <p14:creationId xmlns:p14="http://schemas.microsoft.com/office/powerpoint/2010/main" val="4245257341"/>
      </p:ext>
    </p:extLst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32B3E5-ED76-424B-BE73-033999F02D2F}" type="slidenum">
              <a:rPr lang="es-ES" altLang="id-ID"/>
              <a:pPr/>
              <a:t>‹#›</a:t>
            </a:fld>
            <a:endParaRPr lang="es-ES" altLang="id-ID"/>
          </a:p>
        </p:txBody>
      </p:sp>
    </p:spTree>
    <p:extLst>
      <p:ext uri="{BB962C8B-B14F-4D97-AF65-F5344CB8AC3E}">
        <p14:creationId xmlns:p14="http://schemas.microsoft.com/office/powerpoint/2010/main" val="2382007243"/>
      </p:ext>
    </p:extLst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A33F17-3D2E-4E26-B694-7C23C0F3A11B}" type="slidenum">
              <a:rPr lang="es-ES" altLang="id-ID"/>
              <a:pPr/>
              <a:t>‹#›</a:t>
            </a:fld>
            <a:endParaRPr lang="es-ES" altLang="id-ID"/>
          </a:p>
        </p:txBody>
      </p:sp>
    </p:spTree>
    <p:extLst>
      <p:ext uri="{BB962C8B-B14F-4D97-AF65-F5344CB8AC3E}">
        <p14:creationId xmlns:p14="http://schemas.microsoft.com/office/powerpoint/2010/main" val="4285668633"/>
      </p:ext>
    </p:extLst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681860-DDDB-4162-AF4B-910664273F33}" type="slidenum">
              <a:rPr lang="es-ES" altLang="id-ID"/>
              <a:pPr/>
              <a:t>‹#›</a:t>
            </a:fld>
            <a:endParaRPr lang="es-ES" altLang="id-ID"/>
          </a:p>
        </p:txBody>
      </p:sp>
    </p:spTree>
    <p:extLst>
      <p:ext uri="{BB962C8B-B14F-4D97-AF65-F5344CB8AC3E}">
        <p14:creationId xmlns:p14="http://schemas.microsoft.com/office/powerpoint/2010/main" val="175094516"/>
      </p:ext>
    </p:extLst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800BF6-3D5C-4ABC-8259-A910A9B76E53}" type="slidenum">
              <a:rPr lang="es-ES" altLang="id-ID"/>
              <a:pPr/>
              <a:t>‹#›</a:t>
            </a:fld>
            <a:endParaRPr lang="es-ES" altLang="id-ID"/>
          </a:p>
        </p:txBody>
      </p:sp>
    </p:spTree>
    <p:extLst>
      <p:ext uri="{BB962C8B-B14F-4D97-AF65-F5344CB8AC3E}">
        <p14:creationId xmlns:p14="http://schemas.microsoft.com/office/powerpoint/2010/main" val="1676732353"/>
      </p:ext>
    </p:extLst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09AC0B-4733-4EEC-B34F-D9C18FABE869}" type="slidenum">
              <a:rPr lang="es-ES" altLang="id-ID"/>
              <a:pPr/>
              <a:t>‹#›</a:t>
            </a:fld>
            <a:endParaRPr lang="es-ES" altLang="id-ID"/>
          </a:p>
        </p:txBody>
      </p:sp>
    </p:spTree>
    <p:extLst>
      <p:ext uri="{BB962C8B-B14F-4D97-AF65-F5344CB8AC3E}">
        <p14:creationId xmlns:p14="http://schemas.microsoft.com/office/powerpoint/2010/main" val="1197355532"/>
      </p:ext>
    </p:extLst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1CBEC4-6AA0-4630-9B58-FDCE8FD46142}" type="slidenum">
              <a:rPr lang="es-ES" altLang="id-ID"/>
              <a:pPr/>
              <a:t>‹#›</a:t>
            </a:fld>
            <a:endParaRPr lang="es-ES" altLang="id-ID"/>
          </a:p>
        </p:txBody>
      </p:sp>
    </p:spTree>
    <p:extLst>
      <p:ext uri="{BB962C8B-B14F-4D97-AF65-F5344CB8AC3E}">
        <p14:creationId xmlns:p14="http://schemas.microsoft.com/office/powerpoint/2010/main" val="2332931103"/>
      </p:ext>
    </p:extLst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id-ID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id-ID" smtClean="0"/>
              <a:t>Haga clic para modificar el estilo de texto del patrón</a:t>
            </a:r>
          </a:p>
          <a:p>
            <a:pPr lvl="1"/>
            <a:r>
              <a:rPr lang="es-ES" altLang="id-ID" smtClean="0"/>
              <a:t>Segundo nivel</a:t>
            </a:r>
          </a:p>
          <a:p>
            <a:pPr lvl="2"/>
            <a:r>
              <a:rPr lang="es-ES" altLang="id-ID" smtClean="0"/>
              <a:t>Tercer nivel</a:t>
            </a:r>
          </a:p>
          <a:p>
            <a:pPr lvl="3"/>
            <a:r>
              <a:rPr lang="es-ES" altLang="id-ID" smtClean="0"/>
              <a:t>Cuarto nivel</a:t>
            </a:r>
          </a:p>
          <a:p>
            <a:pPr lvl="4"/>
            <a:r>
              <a:rPr lang="es-ES" altLang="id-ID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 altLang="id-ID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 altLang="id-ID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BB44F88-D264-41EC-A04D-F62FD4FBB207}" type="slidenum">
              <a:rPr lang="es-ES" altLang="id-ID"/>
              <a:pPr/>
              <a:t>‹#›</a:t>
            </a:fld>
            <a:endParaRPr lang="es-ES" alt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34852"/>
          <a:stretch/>
        </p:blipFill>
        <p:spPr>
          <a:xfrm>
            <a:off x="1524000" y="1219200"/>
            <a:ext cx="5965070" cy="3886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5486400"/>
            <a:ext cx="969434" cy="96943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5486400"/>
            <a:ext cx="923070" cy="969434"/>
          </a:xfrm>
          <a:prstGeom prst="rect">
            <a:avLst/>
          </a:prstGeom>
        </p:spPr>
      </p:pic>
      <p:pic>
        <p:nvPicPr>
          <p:cNvPr id="8" name="Picture 2" descr="http://soc.telkomuniversity.ac.id/wp-content/uploads/2014/06/logo-soc-30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607579"/>
            <a:ext cx="3635374" cy="727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2920203" y="5057249"/>
            <a:ext cx="3172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id-ID" b="1" dirty="0" smtClean="0"/>
              <a:t>14,15,21,22 November 2015</a:t>
            </a:r>
            <a:endParaRPr lang="id-ID" b="1" dirty="0"/>
          </a:p>
        </p:txBody>
      </p:sp>
    </p:spTree>
    <p:extLst>
      <p:ext uri="{BB962C8B-B14F-4D97-AF65-F5344CB8AC3E}">
        <p14:creationId xmlns:p14="http://schemas.microsoft.com/office/powerpoint/2010/main" val="448977439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315225"/>
            <a:ext cx="8229600" cy="589775"/>
          </a:xfrm>
        </p:spPr>
        <p:txBody>
          <a:bodyPr/>
          <a:lstStyle/>
          <a:p>
            <a:r>
              <a:rPr lang="en-US" altLang="id-ID" sz="4000" dirty="0">
                <a:solidFill>
                  <a:srgbClr val="422C16"/>
                </a:solidFill>
              </a:rPr>
              <a:t>Naïve Bayes - Learning</a:t>
            </a:r>
            <a:endParaRPr lang="id-ID" altLang="id-ID" sz="4000" dirty="0">
              <a:solidFill>
                <a:srgbClr val="422C16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5733797"/>
            <a:ext cx="731520" cy="7315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4945" y="5733797"/>
            <a:ext cx="696534" cy="731520"/>
          </a:xfrm>
          <a:prstGeom prst="rect">
            <a:avLst/>
          </a:prstGeom>
        </p:spPr>
      </p:pic>
      <p:pic>
        <p:nvPicPr>
          <p:cNvPr id="1026" name="Picture 2" descr="http://soc.telkomuniversity.ac.id/wp-content/uploads/2014/06/logo-soc-3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880418"/>
            <a:ext cx="2743196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468313" y="2057400"/>
            <a:ext cx="8229600" cy="1754326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indent="0" eaLnBrk="0" hangingPunct="0">
              <a:spcBef>
                <a:spcPct val="0"/>
              </a:spcBef>
              <a:buNone/>
            </a:pPr>
            <a:endParaRPr kumimoji="0" lang="en-US" sz="1200" b="0" i="0" u="none" strike="noStrike" cap="none" normalizeH="0" baseline="0" noProof="1" smtClean="0">
              <a:ln>
                <a:noFill/>
              </a:ln>
              <a:solidFill>
                <a:srgbClr val="0000FF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hangingPunct="0">
              <a:spcBef>
                <a:spcPct val="0"/>
              </a:spcBef>
              <a:buNone/>
            </a:pPr>
            <a:endParaRPr kumimoji="0" lang="en-US" sz="1200" b="0" i="0" u="none" strike="noStrike" cap="none" normalizeH="0" baseline="0" noProof="1" smtClean="0">
              <a:ln>
                <a:noFill/>
              </a:ln>
              <a:solidFill>
                <a:srgbClr val="0000FF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hangingPunct="0">
              <a:spcBef>
                <a:spcPct val="0"/>
              </a:spcBef>
              <a:buNone/>
            </a:pPr>
            <a:r>
              <a:rPr lang="en-US" sz="1200" i="1" noProof="1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id-ID" sz="1200" i="1" noProof="1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200" i="1" noProof="1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menghi</a:t>
            </a:r>
            <a:r>
              <a:rPr lang="id-ID" sz="1200" i="1" noProof="1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tung </a:t>
            </a:r>
            <a:r>
              <a:rPr lang="id-ID" sz="1200" i="1" noProof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likelihood </a:t>
            </a:r>
            <a:r>
              <a:rPr lang="id-ID" sz="1200" i="1" noProof="1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pTC</a:t>
            </a:r>
            <a:endParaRPr lang="en-US" sz="1200" noProof="1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hangingPunct="0">
              <a:spcBef>
                <a:spcPct val="0"/>
              </a:spcBef>
              <a:buNone/>
            </a:pPr>
            <a:r>
              <a:rPr kumimoji="0" lang="id-ID" sz="1200" b="0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id-ID" sz="12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pTC = (countTerm + </a:t>
            </a:r>
            <a:r>
              <a:rPr kumimoji="0" lang="id-ID" sz="1200" b="0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id-ID" sz="12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/ ((countTermInClass) + </a:t>
            </a:r>
            <a:r>
              <a:rPr kumimoji="0" lang="id-ID" sz="1200" b="0" i="0" u="none" strike="noStrike" cap="none" normalizeH="0" baseline="0" noProof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kumimoji="0" lang="id-ID" sz="12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(termSet</a:t>
            </a:r>
            <a:r>
              <a:rPr kumimoji="0" lang="id-ID" sz="12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kumimoji="0" lang="en-US" sz="1200" b="0" i="0" u="none" strike="noStrike" cap="none" normalizeH="0" baseline="0" noProof="1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hangingPunct="0">
              <a:spcBef>
                <a:spcPct val="0"/>
              </a:spcBef>
              <a:buNone/>
            </a:pPr>
            <a:r>
              <a:rPr lang="en-US" sz="1200" noProof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noProof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kumimoji="0" lang="id-ID" sz="12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dataResult.cell(</a:t>
            </a:r>
            <a:r>
              <a:rPr kumimoji="0" lang="id-ID" sz="1200" b="0" i="0" u="none" strike="noStrike" cap="none" normalizeH="0" baseline="0" noProof="1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row</a:t>
            </a:r>
            <a:r>
              <a:rPr kumimoji="0" lang="id-ID" sz="12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id-ID" sz="1200" b="0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id-ID" sz="12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+i</a:t>
            </a:r>
            <a:r>
              <a:rPr kumimoji="0" lang="id-ID" sz="1200" b="0" i="0" u="none" strike="noStrike" cap="none" normalizeH="0" baseline="0" noProof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id-ID" sz="1200" b="0" i="0" u="none" strike="noStrike" cap="none" normalizeH="0" baseline="0" noProof="1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column</a:t>
            </a:r>
            <a:r>
              <a:rPr kumimoji="0" lang="id-ID" sz="12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=j+</a:t>
            </a:r>
            <a:r>
              <a:rPr kumimoji="0" lang="id-ID" sz="1200" b="0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id-ID" sz="12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).value = pTC</a:t>
            </a:r>
            <a:br>
              <a:rPr kumimoji="0" lang="id-ID" sz="12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d-ID" sz="12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id-ID" sz="12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d-ID" sz="12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fileResult.save(</a:t>
            </a:r>
            <a:r>
              <a:rPr kumimoji="0" lang="id-ID" sz="1200" b="0" i="0" u="none" strike="noStrike" cap="none" normalizeH="0" baseline="0" noProof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id-ID" sz="12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.fileModel)</a:t>
            </a:r>
            <a:br>
              <a:rPr kumimoji="0" lang="id-ID" sz="12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d-ID" sz="12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id-ID" sz="1200" b="1" i="0" u="none" strike="noStrike" cap="none" normalizeH="0" baseline="0" noProof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endParaRPr kumimoji="0" lang="en-US" sz="1200" b="1" i="0" u="none" strike="noStrike" cap="none" normalizeH="0" baseline="0" noProof="1" smtClean="0">
              <a:ln>
                <a:noFill/>
              </a:ln>
              <a:solidFill>
                <a:srgbClr val="00008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hangingPunct="0">
              <a:spcBef>
                <a:spcPct val="0"/>
              </a:spcBef>
              <a:buNone/>
            </a:pPr>
            <a:endParaRPr kumimoji="0" lang="id-ID" sz="12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1846437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315225"/>
            <a:ext cx="8229600" cy="589775"/>
          </a:xfrm>
        </p:spPr>
        <p:txBody>
          <a:bodyPr/>
          <a:lstStyle/>
          <a:p>
            <a:r>
              <a:rPr lang="en-US" altLang="id-ID" sz="4000" dirty="0" smtClean="0">
                <a:solidFill>
                  <a:srgbClr val="422C16"/>
                </a:solidFill>
              </a:rPr>
              <a:t>Wrap it up</a:t>
            </a:r>
            <a:endParaRPr lang="id-ID" altLang="id-ID" sz="4000" dirty="0">
              <a:solidFill>
                <a:srgbClr val="422C16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5733797"/>
            <a:ext cx="731520" cy="7315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4945" y="5733797"/>
            <a:ext cx="696534" cy="731520"/>
          </a:xfrm>
          <a:prstGeom prst="rect">
            <a:avLst/>
          </a:prstGeom>
        </p:spPr>
      </p:pic>
      <p:pic>
        <p:nvPicPr>
          <p:cNvPr id="1026" name="Picture 2" descr="http://soc.telkomuniversity.ac.id/wp-content/uploads/2014/06/logo-soc-3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880418"/>
            <a:ext cx="2743196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68313" y="2149733"/>
            <a:ext cx="8229600" cy="3462486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id-ID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id-ID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NaiveBayes </a:t>
            </a:r>
            <a:r>
              <a:rPr lang="id-ID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id-ID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NaiveBayes</a:t>
            </a:r>
            <a:endParaRPr lang="id-ID" sz="36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3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id-ID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Preprocessing</a:t>
            </a:r>
            <a:br>
              <a:rPr kumimoji="0" lang="id-ID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d-ID" sz="1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id-ID" sz="1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d-ID" sz="1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id-ID" sz="1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d-ID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inputData = </a:t>
            </a:r>
            <a:r>
              <a:rPr kumimoji="0" lang="id-ID" sz="1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'Data</a:t>
            </a: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Training</a:t>
            </a:r>
            <a:r>
              <a:rPr kumimoji="0" lang="id-ID" sz="13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.xlsx'</a:t>
            </a:r>
            <a:endParaRPr kumimoji="0" lang="en-US" sz="1300" b="1" i="0" u="none" strike="noStrike" cap="none" normalizeH="0" baseline="0" dirty="0" smtClean="0">
              <a:ln>
                <a:noFill/>
              </a:ln>
              <a:solidFill>
                <a:srgbClr val="008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hangingPunct="0"/>
            <a:r>
              <a:rPr lang="id-ID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preprocessedData = </a:t>
            </a:r>
            <a:r>
              <a:rPr lang="id-ID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"dataset_preprocessing.xlsx"</a:t>
            </a:r>
            <a:br>
              <a:rPr lang="id-ID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d-ID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 = </a:t>
            </a:r>
            <a:r>
              <a:rPr lang="id-ID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"model_classification.xlsx</a:t>
            </a:r>
            <a:r>
              <a:rPr lang="id-ID" sz="14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id-ID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id-ID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d-ID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id-ID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d-ID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id-ID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"preprocess file"</a:t>
            </a:r>
            <a:br>
              <a:rPr lang="id-ID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d-ID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Preprocessing.preprocessFile(inputData</a:t>
            </a:r>
            <a:r>
              <a:rPr lang="id-ID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d-ID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preprocessedData)</a:t>
            </a:r>
            <a:br>
              <a:rPr lang="id-ID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d-ID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id-ID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d-ID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nb = NaiveBayes(model)</a:t>
            </a:r>
            <a:br>
              <a:rPr lang="id-ID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d-ID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id-ID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d-ID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id-ID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"start learning"</a:t>
            </a:r>
            <a:br>
              <a:rPr lang="id-ID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d-ID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nb.learning(inputData</a:t>
            </a:r>
            <a:r>
              <a:rPr lang="id-ID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d-ID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preprocessedData)</a:t>
            </a:r>
            <a:endParaRPr lang="id-ID" sz="36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97891198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315225"/>
            <a:ext cx="8229600" cy="589775"/>
          </a:xfrm>
        </p:spPr>
        <p:txBody>
          <a:bodyPr/>
          <a:lstStyle/>
          <a:p>
            <a:endParaRPr lang="id-ID" altLang="id-ID" sz="4000" dirty="0">
              <a:solidFill>
                <a:srgbClr val="422C16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2057400"/>
            <a:ext cx="8229600" cy="3823018"/>
          </a:xfrm>
        </p:spPr>
        <p:txBody>
          <a:bodyPr/>
          <a:lstStyle/>
          <a:p>
            <a:endParaRPr lang="en-US" altLang="id-ID" sz="240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5733797"/>
            <a:ext cx="731520" cy="7315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4945" y="5733797"/>
            <a:ext cx="696534" cy="731520"/>
          </a:xfrm>
          <a:prstGeom prst="rect">
            <a:avLst/>
          </a:prstGeom>
        </p:spPr>
      </p:pic>
      <p:pic>
        <p:nvPicPr>
          <p:cNvPr id="1026" name="Picture 2" descr="http://soc.telkomuniversity.ac.id/wp-content/uploads/2014/06/logo-soc-3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880418"/>
            <a:ext cx="2743196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7091644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34852"/>
          <a:stretch/>
        </p:blipFill>
        <p:spPr>
          <a:xfrm>
            <a:off x="2251937" y="1524000"/>
            <a:ext cx="4509192" cy="29377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5486400"/>
            <a:ext cx="969434" cy="96943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5486400"/>
            <a:ext cx="923070" cy="969434"/>
          </a:xfrm>
          <a:prstGeom prst="rect">
            <a:avLst/>
          </a:prstGeom>
        </p:spPr>
      </p:pic>
      <p:pic>
        <p:nvPicPr>
          <p:cNvPr id="8" name="Picture 2" descr="http://soc.telkomuniversity.ac.id/wp-content/uploads/2014/06/logo-soc-30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607579"/>
            <a:ext cx="3635374" cy="727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3730199" y="4583668"/>
            <a:ext cx="15526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id-ID" b="1" dirty="0" smtClean="0"/>
              <a:t>THANK YOU</a:t>
            </a:r>
            <a:endParaRPr lang="id-ID" b="1" dirty="0"/>
          </a:p>
        </p:txBody>
      </p:sp>
    </p:spTree>
    <p:extLst>
      <p:ext uri="{BB962C8B-B14F-4D97-AF65-F5344CB8AC3E}">
        <p14:creationId xmlns:p14="http://schemas.microsoft.com/office/powerpoint/2010/main" val="2947936180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315225"/>
            <a:ext cx="8229600" cy="589775"/>
          </a:xfrm>
        </p:spPr>
        <p:txBody>
          <a:bodyPr/>
          <a:lstStyle/>
          <a:p>
            <a:r>
              <a:rPr lang="id-ID" altLang="id-ID" sz="4000" dirty="0">
                <a:solidFill>
                  <a:srgbClr val="422C16"/>
                </a:solidFill>
              </a:rPr>
              <a:t>Day </a:t>
            </a:r>
            <a:r>
              <a:rPr lang="en-US" altLang="id-ID" sz="4000" dirty="0" smtClean="0">
                <a:solidFill>
                  <a:srgbClr val="422C16"/>
                </a:solidFill>
              </a:rPr>
              <a:t>4</a:t>
            </a:r>
            <a:r>
              <a:rPr lang="id-ID" altLang="id-ID" sz="4000" dirty="0" smtClean="0">
                <a:solidFill>
                  <a:srgbClr val="422C16"/>
                </a:solidFill>
              </a:rPr>
              <a:t> </a:t>
            </a:r>
            <a:r>
              <a:rPr lang="id-ID" altLang="id-ID" sz="4000" dirty="0">
                <a:solidFill>
                  <a:srgbClr val="422C16"/>
                </a:solidFill>
              </a:rPr>
              <a:t>– </a:t>
            </a:r>
            <a:r>
              <a:rPr lang="en-US" altLang="id-ID" sz="4000" dirty="0" smtClean="0">
                <a:solidFill>
                  <a:srgbClr val="422C16"/>
                </a:solidFill>
              </a:rPr>
              <a:t>Naïve Bayes Classifier</a:t>
            </a:r>
            <a:endParaRPr lang="id-ID" altLang="id-ID" sz="4000" dirty="0">
              <a:solidFill>
                <a:srgbClr val="422C16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981200"/>
            <a:ext cx="8229600" cy="4173538"/>
          </a:xfrm>
        </p:spPr>
        <p:txBody>
          <a:bodyPr/>
          <a:lstStyle/>
          <a:p>
            <a:r>
              <a:rPr lang="en-US" altLang="id-ID" dirty="0"/>
              <a:t>Outlines </a:t>
            </a:r>
          </a:p>
          <a:p>
            <a:pPr lvl="1"/>
            <a:r>
              <a:rPr lang="en-US" altLang="id-ID" dirty="0" smtClean="0"/>
              <a:t>Naïve Bayes Learning</a:t>
            </a:r>
          </a:p>
          <a:p>
            <a:pPr lvl="1"/>
            <a:r>
              <a:rPr lang="en-US" altLang="id-ID" dirty="0" smtClean="0"/>
              <a:t>Naïve Bayes Testing</a:t>
            </a:r>
            <a:endParaRPr lang="en-US" altLang="id-ID" dirty="0"/>
          </a:p>
          <a:p>
            <a:endParaRPr lang="id-ID" altLang="id-ID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5733797"/>
            <a:ext cx="731520" cy="7315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4945" y="5733797"/>
            <a:ext cx="696534" cy="731520"/>
          </a:xfrm>
          <a:prstGeom prst="rect">
            <a:avLst/>
          </a:prstGeom>
        </p:spPr>
      </p:pic>
      <p:pic>
        <p:nvPicPr>
          <p:cNvPr id="1026" name="Picture 2" descr="http://soc.telkomuniversity.ac.id/wp-content/uploads/2014/06/logo-soc-3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880418"/>
            <a:ext cx="2743196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http://cdn.blog.profoundis.com/natural_language_processin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0419" y="2133600"/>
            <a:ext cx="2260600" cy="2469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315225"/>
            <a:ext cx="8229600" cy="589775"/>
          </a:xfrm>
        </p:spPr>
        <p:txBody>
          <a:bodyPr/>
          <a:lstStyle/>
          <a:p>
            <a:r>
              <a:rPr lang="en-US" altLang="id-ID" sz="4000" dirty="0" smtClean="0">
                <a:solidFill>
                  <a:srgbClr val="422C16"/>
                </a:solidFill>
              </a:rPr>
              <a:t>Multinomial Naïve Bayes - Learning</a:t>
            </a:r>
            <a:endParaRPr lang="id-ID" altLang="id-ID" sz="4000" dirty="0">
              <a:solidFill>
                <a:srgbClr val="422C16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2057400"/>
            <a:ext cx="8229600" cy="654310"/>
          </a:xfrm>
        </p:spPr>
        <p:txBody>
          <a:bodyPr/>
          <a:lstStyle/>
          <a:p>
            <a:r>
              <a:rPr lang="en-US" altLang="id-ID" sz="2400" dirty="0" smtClean="0"/>
              <a:t>From training corpus, extract </a:t>
            </a:r>
            <a:r>
              <a:rPr lang="en-US" altLang="id-ID" sz="2400" i="1" dirty="0" smtClean="0"/>
              <a:t>vocabulary</a:t>
            </a:r>
            <a:r>
              <a:rPr lang="en-US" altLang="id-ID" sz="2400" dirty="0" smtClean="0"/>
              <a:t> for each class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5733797"/>
            <a:ext cx="731520" cy="7315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4945" y="5733797"/>
            <a:ext cx="696534" cy="731520"/>
          </a:xfrm>
          <a:prstGeom prst="rect">
            <a:avLst/>
          </a:prstGeom>
        </p:spPr>
      </p:pic>
      <p:pic>
        <p:nvPicPr>
          <p:cNvPr id="1026" name="Picture 2" descr="http://soc.telkomuniversity.ac.id/wp-content/uploads/2014/06/logo-soc-3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880418"/>
            <a:ext cx="2743196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531066" y="2796415"/>
                <a:ext cx="3754063" cy="201818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defTabSz="282575"/>
                <a:r>
                  <a:rPr lang="en-US" altLang="id-ID" dirty="0" smtClean="0"/>
                  <a:t>Calculate </a:t>
                </a:r>
                <a:r>
                  <a:rPr lang="en-US" altLang="id-ID" i="1" dirty="0" smtClean="0"/>
                  <a:t>P(</a:t>
                </a:r>
                <a:r>
                  <a:rPr lang="en-US" altLang="id-ID" i="1" dirty="0" err="1"/>
                  <a:t>c</a:t>
                </a:r>
                <a:r>
                  <a:rPr lang="en-US" altLang="id-ID" i="1" baseline="-25000" dirty="0" err="1"/>
                  <a:t>j</a:t>
                </a:r>
                <a:r>
                  <a:rPr lang="en-US" altLang="id-ID" i="1" dirty="0"/>
                  <a:t>)</a:t>
                </a:r>
                <a:r>
                  <a:rPr lang="en-US" altLang="id-ID" dirty="0"/>
                  <a:t> </a:t>
                </a:r>
                <a:r>
                  <a:rPr lang="en-US" altLang="id-ID" dirty="0" smtClean="0"/>
                  <a:t>terms : </a:t>
                </a:r>
              </a:p>
              <a:p>
                <a:pPr defTabSz="282575"/>
                <a:endParaRPr lang="en-US" altLang="id-ID" dirty="0"/>
              </a:p>
              <a:p>
                <a:pPr marL="0" lvl="1" defTabSz="282575"/>
                <a:r>
                  <a:rPr lang="en-US" altLang="id-ID" dirty="0" smtClean="0"/>
                  <a:t>	</a:t>
                </a:r>
                <a:r>
                  <a:rPr lang="en-US" altLang="id-ID" sz="1600" dirty="0" smtClean="0"/>
                  <a:t>for </a:t>
                </a:r>
                <a:r>
                  <a:rPr lang="en-US" altLang="id-ID" sz="1600" dirty="0"/>
                  <a:t>each </a:t>
                </a:r>
                <a:r>
                  <a:rPr lang="en-US" altLang="id-ID" sz="1600" i="1" dirty="0" err="1"/>
                  <a:t>c</a:t>
                </a:r>
                <a:r>
                  <a:rPr lang="en-US" altLang="id-ID" sz="1600" i="1" baseline="-25000" dirty="0" err="1"/>
                  <a:t>j</a:t>
                </a:r>
                <a:r>
                  <a:rPr lang="en-US" altLang="id-ID" sz="1600" i="1" dirty="0"/>
                  <a:t> </a:t>
                </a:r>
                <a:r>
                  <a:rPr lang="en-US" altLang="id-ID" sz="1600" dirty="0"/>
                  <a:t>in C do</a:t>
                </a:r>
              </a:p>
              <a:p>
                <a:pPr marL="0" lvl="2" defTabSz="282575"/>
                <a:r>
                  <a:rPr lang="en-US" altLang="id-ID" sz="1600" dirty="0" smtClean="0"/>
                  <a:t>		</a:t>
                </a:r>
                <a:r>
                  <a:rPr lang="en-US" altLang="id-ID" sz="1600" i="1" dirty="0" err="1" smtClean="0"/>
                  <a:t>docs</a:t>
                </a:r>
                <a:r>
                  <a:rPr lang="en-US" altLang="id-ID" sz="1600" i="1" baseline="-25000" dirty="0" err="1" smtClean="0"/>
                  <a:t>j</a:t>
                </a:r>
                <a:r>
                  <a:rPr lang="en-US" altLang="id-ID" sz="1600" dirty="0" smtClean="0"/>
                  <a:t> </a:t>
                </a:r>
                <a:r>
                  <a:rPr lang="en-US" altLang="id-ID" sz="1600" dirty="0"/>
                  <a:t>= all docs with class = </a:t>
                </a:r>
                <a:r>
                  <a:rPr lang="en-US" altLang="id-ID" sz="1600" i="1" dirty="0" err="1" smtClean="0"/>
                  <a:t>c</a:t>
                </a:r>
                <a:r>
                  <a:rPr lang="en-US" altLang="id-ID" sz="1600" i="1" baseline="-25000" dirty="0" err="1" smtClean="0"/>
                  <a:t>j</a:t>
                </a:r>
                <a:endParaRPr lang="en-US" altLang="id-ID" sz="1600" i="1" baseline="-25000" dirty="0" smtClean="0"/>
              </a:p>
              <a:p>
                <a:pPr marL="0" lvl="2" defTabSz="282575"/>
                <a:endParaRPr lang="en-US" altLang="id-ID" sz="1600" baseline="-25000" dirty="0"/>
              </a:p>
              <a:p>
                <a:pPr marL="0" lvl="2" defTabSz="282575"/>
                <a:r>
                  <a:rPr lang="en-US" altLang="id-ID" sz="1600" b="0" dirty="0" smtClean="0"/>
                  <a:t>		</a:t>
                </a:r>
                <a14:m>
                  <m:oMath xmlns:m="http://schemas.openxmlformats.org/officeDocument/2006/math">
                    <m:r>
                      <a:rPr lang="en-US" altLang="id-ID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id-ID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id-ID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id-ID" b="0" i="1" baseline="-25000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id-ID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id-ID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id-ID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id-ID" b="0" i="1" smtClean="0">
                            <a:latin typeface="Cambria Math" panose="02040503050406030204" pitchFamily="18" charset="0"/>
                          </a:rPr>
                          <m:t>𝑑𝑜𝑐𝑠𝑗</m:t>
                        </m:r>
                        <m:r>
                          <a:rPr lang="en-US" altLang="id-ID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r>
                          <a:rPr lang="en-US" altLang="id-ID" b="0" i="1" smtClean="0">
                            <a:latin typeface="Cambria Math" panose="02040503050406030204" pitchFamily="18" charset="0"/>
                          </a:rPr>
                          <m:t>| </m:t>
                        </m:r>
                        <m:r>
                          <a:rPr lang="en-US" altLang="id-ID" b="0" i="1" smtClean="0">
                            <a:latin typeface="Cambria Math" panose="02040503050406030204" pitchFamily="18" charset="0"/>
                          </a:rPr>
                          <m:t>𝑡𝑜𝑡𝑎𝑙</m:t>
                        </m:r>
                        <m:r>
                          <a:rPr lang="en-US" altLang="id-ID" b="0" i="1" smtClean="0">
                            <a:latin typeface="Cambria Math" panose="02040503050406030204" pitchFamily="18" charset="0"/>
                          </a:rPr>
                          <m:t> # </m:t>
                        </m:r>
                        <m:r>
                          <a:rPr lang="en-US" altLang="id-ID" b="0" i="1" smtClean="0">
                            <a:latin typeface="Cambria Math" panose="02040503050406030204" pitchFamily="18" charset="0"/>
                          </a:rPr>
                          <m:t>𝑑𝑜𝑐𝑢𝑚𝑒𝑛𝑡𝑠</m:t>
                        </m:r>
                        <m:r>
                          <a:rPr lang="en-US" altLang="id-ID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endParaRPr lang="en-US" altLang="id-ID" sz="1600" b="0" dirty="0" smtClean="0"/>
              </a:p>
              <a:p>
                <a:pPr marL="0" lvl="2" defTabSz="282575"/>
                <a:endParaRPr lang="en-US" altLang="id-ID" sz="1600" dirty="0"/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066" y="2796415"/>
                <a:ext cx="3754063" cy="2018181"/>
              </a:xfrm>
              <a:prstGeom prst="rect">
                <a:avLst/>
              </a:prstGeom>
              <a:blipFill rotWithShape="0">
                <a:blip r:embed="rId5"/>
                <a:stretch>
                  <a:fillRect l="-1133" t="-150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4495800" y="2796415"/>
                <a:ext cx="3937840" cy="224439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defTabSz="282575"/>
                <a:r>
                  <a:rPr lang="en-US" altLang="id-ID" dirty="0" smtClean="0"/>
                  <a:t>Calculate </a:t>
                </a:r>
                <a:r>
                  <a:rPr lang="en-US" altLang="id-ID" i="1" dirty="0" smtClean="0"/>
                  <a:t>P(</a:t>
                </a:r>
                <a:r>
                  <a:rPr lang="en-US" altLang="id-ID" i="1" dirty="0" err="1" smtClean="0"/>
                  <a:t>w</a:t>
                </a:r>
                <a:r>
                  <a:rPr lang="en-US" altLang="id-ID" i="1" baseline="-25000" dirty="0" err="1" smtClean="0"/>
                  <a:t>k</a:t>
                </a:r>
                <a:r>
                  <a:rPr lang="en-US" altLang="id-ID" i="1" baseline="-25000" dirty="0" smtClean="0"/>
                  <a:t> </a:t>
                </a:r>
                <a:r>
                  <a:rPr lang="en-US" altLang="id-ID" i="1" dirty="0" smtClean="0"/>
                  <a:t>| </a:t>
                </a:r>
                <a:r>
                  <a:rPr lang="en-US" altLang="id-ID" i="1" dirty="0" err="1" smtClean="0"/>
                  <a:t>c</a:t>
                </a:r>
                <a:r>
                  <a:rPr lang="en-US" altLang="id-ID" i="1" baseline="-25000" dirty="0" err="1" smtClean="0"/>
                  <a:t>j</a:t>
                </a:r>
                <a:r>
                  <a:rPr lang="en-US" altLang="id-ID" i="1" dirty="0" smtClean="0"/>
                  <a:t>)</a:t>
                </a:r>
                <a:r>
                  <a:rPr lang="en-US" altLang="id-ID" dirty="0" smtClean="0"/>
                  <a:t> terms : </a:t>
                </a:r>
              </a:p>
              <a:p>
                <a:pPr marL="0" lvl="1" defTabSz="282575"/>
                <a:endParaRPr lang="en-US" altLang="id-ID" dirty="0" smtClean="0"/>
              </a:p>
              <a:p>
                <a:pPr marL="0" lvl="1" defTabSz="282575"/>
                <a:r>
                  <a:rPr lang="en-US" altLang="id-ID" dirty="0" smtClean="0"/>
                  <a:t>	</a:t>
                </a:r>
                <a:r>
                  <a:rPr lang="en-US" altLang="id-ID" sz="1600" i="1" dirty="0" err="1" smtClean="0"/>
                  <a:t>text</a:t>
                </a:r>
                <a:r>
                  <a:rPr lang="en-US" altLang="id-ID" sz="1600" i="1" baseline="-25000" dirty="0" err="1" smtClean="0"/>
                  <a:t>j</a:t>
                </a:r>
                <a:r>
                  <a:rPr lang="en-US" altLang="id-ID" sz="1600" dirty="0" smtClean="0"/>
                  <a:t> = single doc contain all </a:t>
                </a:r>
                <a:r>
                  <a:rPr lang="en-US" altLang="id-ID" sz="1600" dirty="0" err="1" smtClean="0"/>
                  <a:t>docs</a:t>
                </a:r>
                <a:r>
                  <a:rPr lang="en-US" altLang="id-ID" sz="1600" baseline="-25000" dirty="0" err="1" smtClean="0"/>
                  <a:t>j</a:t>
                </a:r>
                <a:endParaRPr lang="en-US" altLang="id-ID" sz="1600" baseline="-25000" dirty="0" smtClean="0"/>
              </a:p>
              <a:p>
                <a:pPr marL="0" lvl="1" defTabSz="282575"/>
                <a:r>
                  <a:rPr lang="en-US" altLang="id-ID" sz="1600" dirty="0"/>
                  <a:t>	</a:t>
                </a:r>
                <a:r>
                  <a:rPr lang="en-US" altLang="id-ID" sz="1600" dirty="0" smtClean="0"/>
                  <a:t>for </a:t>
                </a:r>
                <a:r>
                  <a:rPr lang="en-US" altLang="id-ID" sz="1600" dirty="0"/>
                  <a:t>each </a:t>
                </a:r>
                <a:r>
                  <a:rPr lang="en-US" altLang="id-ID" sz="1600" dirty="0" smtClean="0"/>
                  <a:t>word </a:t>
                </a:r>
                <a:r>
                  <a:rPr lang="en-US" altLang="id-ID" sz="1600" i="1" dirty="0" err="1" smtClean="0"/>
                  <a:t>w</a:t>
                </a:r>
                <a:r>
                  <a:rPr lang="en-US" altLang="id-ID" sz="1600" i="1" baseline="-25000" dirty="0" err="1"/>
                  <a:t>k</a:t>
                </a:r>
                <a:r>
                  <a:rPr lang="en-US" altLang="id-ID" sz="1600" dirty="0" smtClean="0"/>
                  <a:t> </a:t>
                </a:r>
                <a:r>
                  <a:rPr lang="en-US" altLang="id-ID" sz="1600" dirty="0"/>
                  <a:t>in </a:t>
                </a:r>
                <a:r>
                  <a:rPr lang="en-US" altLang="id-ID" sz="1600" i="1" dirty="0" smtClean="0"/>
                  <a:t>Vocab</a:t>
                </a:r>
                <a:r>
                  <a:rPr lang="en-US" altLang="id-ID" sz="1600" dirty="0" smtClean="0"/>
                  <a:t> </a:t>
                </a:r>
                <a:r>
                  <a:rPr lang="en-US" altLang="id-ID" sz="1600" dirty="0"/>
                  <a:t>do</a:t>
                </a:r>
              </a:p>
              <a:p>
                <a:pPr marL="0" lvl="2" defTabSz="282575"/>
                <a:r>
                  <a:rPr lang="en-US" altLang="id-ID" sz="1600" dirty="0" smtClean="0"/>
                  <a:t>		</a:t>
                </a:r>
                <a:r>
                  <a:rPr lang="en-US" altLang="id-ID" sz="1600" i="1" dirty="0" err="1" smtClean="0"/>
                  <a:t>n</a:t>
                </a:r>
                <a:r>
                  <a:rPr lang="en-US" altLang="id-ID" sz="1600" i="1" baseline="-25000" dirty="0" err="1"/>
                  <a:t>k</a:t>
                </a:r>
                <a:r>
                  <a:rPr lang="en-US" altLang="id-ID" sz="1600" i="1" dirty="0" smtClean="0"/>
                  <a:t> </a:t>
                </a:r>
                <a:r>
                  <a:rPr lang="en-US" altLang="id-ID" sz="1600" dirty="0"/>
                  <a:t>= </a:t>
                </a:r>
                <a:r>
                  <a:rPr lang="en-US" altLang="id-ID" sz="1600" dirty="0" smtClean="0"/>
                  <a:t># of </a:t>
                </a:r>
                <a:r>
                  <a:rPr lang="en-US" altLang="id-ID" sz="1600" dirty="0" err="1" smtClean="0"/>
                  <a:t>occurences</a:t>
                </a:r>
                <a:r>
                  <a:rPr lang="en-US" altLang="id-ID" sz="1600" dirty="0" smtClean="0"/>
                  <a:t> of </a:t>
                </a:r>
                <a:r>
                  <a:rPr lang="en-US" altLang="id-ID" sz="1600" i="1" dirty="0" err="1" smtClean="0"/>
                  <a:t>w</a:t>
                </a:r>
                <a:r>
                  <a:rPr lang="en-US" altLang="id-ID" sz="1600" i="1" baseline="-25000" dirty="0" err="1" smtClean="0"/>
                  <a:t>k</a:t>
                </a:r>
                <a:r>
                  <a:rPr lang="en-US" altLang="id-ID" sz="1600" dirty="0" smtClean="0"/>
                  <a:t> in </a:t>
                </a:r>
                <a:r>
                  <a:rPr lang="en-US" altLang="id-ID" sz="1600" i="1" dirty="0" err="1" smtClean="0"/>
                  <a:t>text</a:t>
                </a:r>
                <a:r>
                  <a:rPr lang="en-US" altLang="id-ID" sz="1600" i="1" baseline="-25000" dirty="0" err="1" smtClean="0"/>
                  <a:t>j</a:t>
                </a:r>
                <a:endParaRPr lang="en-US" altLang="id-ID" sz="1600" i="1" baseline="-25000" dirty="0" smtClean="0"/>
              </a:p>
              <a:p>
                <a:pPr marL="0" lvl="2" defTabSz="282575"/>
                <a:endParaRPr lang="en-US" altLang="id-ID" sz="1600" baseline="-25000" dirty="0"/>
              </a:p>
              <a:p>
                <a:pPr marL="0" lvl="2" defTabSz="282575"/>
                <a:r>
                  <a:rPr lang="en-US" altLang="id-ID" sz="1600" b="0" dirty="0" smtClean="0"/>
                  <a:t>		</a:t>
                </a:r>
                <a14:m>
                  <m:oMath xmlns:m="http://schemas.openxmlformats.org/officeDocument/2006/math">
                    <m:r>
                      <a:rPr lang="en-US" altLang="id-ID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id-ID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id-ID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id-ID" b="0" i="1" baseline="-2500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id-ID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id-ID" b="0" i="1" smtClean="0">
                            <a:latin typeface="Cambria Math" panose="02040503050406030204" pitchFamily="18" charset="0"/>
                          </a:rPr>
                          <m:t>𝑐𝑗</m:t>
                        </m:r>
                      </m:e>
                    </m:d>
                    <m:r>
                      <a:rPr lang="en-US" altLang="id-ID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id-ID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id-ID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id-ID" b="0" i="1" baseline="-2500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id-ID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id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en-US" altLang="id-ID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id-ID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en-US" altLang="id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altLang="id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 </m:t>
                        </m:r>
                        <m:r>
                          <a:rPr lang="en-US" altLang="id-ID" b="0" i="1" smtClean="0">
                            <a:latin typeface="Cambria Math" panose="02040503050406030204" pitchFamily="18" charset="0"/>
                          </a:rPr>
                          <m:t>𝑉𝑜𝑐𝑎𝑏</m:t>
                        </m:r>
                        <m:r>
                          <a:rPr lang="en-US" altLang="id-ID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endParaRPr lang="en-US" altLang="id-ID" sz="1600" b="0" dirty="0" smtClean="0"/>
              </a:p>
              <a:p>
                <a:pPr marL="0" lvl="2" defTabSz="282575"/>
                <a:endParaRPr lang="en-US" altLang="id-ID" sz="1600" dirty="0"/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2796415"/>
                <a:ext cx="3937840" cy="2244397"/>
              </a:xfrm>
              <a:prstGeom prst="rect">
                <a:avLst/>
              </a:prstGeom>
              <a:blipFill rotWithShape="0">
                <a:blip r:embed="rId6"/>
                <a:stretch>
                  <a:fillRect l="-1236" t="-135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3500963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315225"/>
            <a:ext cx="8229600" cy="589775"/>
          </a:xfrm>
        </p:spPr>
        <p:txBody>
          <a:bodyPr/>
          <a:lstStyle/>
          <a:p>
            <a:r>
              <a:rPr lang="en-US" altLang="id-ID" sz="4000" dirty="0">
                <a:solidFill>
                  <a:srgbClr val="422C16"/>
                </a:solidFill>
              </a:rPr>
              <a:t>Naïve Bayes Class</a:t>
            </a:r>
            <a:endParaRPr lang="id-ID" altLang="id-ID" sz="4000" dirty="0">
              <a:solidFill>
                <a:srgbClr val="422C16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5733797"/>
            <a:ext cx="731520" cy="7315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4945" y="5733797"/>
            <a:ext cx="696534" cy="731520"/>
          </a:xfrm>
          <a:prstGeom prst="rect">
            <a:avLst/>
          </a:prstGeom>
        </p:spPr>
      </p:pic>
      <p:pic>
        <p:nvPicPr>
          <p:cNvPr id="1026" name="Picture 2" descr="http://soc.telkomuniversity.ac.id/wp-content/uploads/2014/06/logo-soc-3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880418"/>
            <a:ext cx="2743196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67688" y="2133600"/>
            <a:ext cx="8230225" cy="341632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__future__ </a:t>
            </a:r>
            <a:r>
              <a:rPr kumimoji="0" lang="id-ID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division</a:t>
            </a:r>
            <a:b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d-ID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nltk.metrics </a:t>
            </a:r>
            <a:r>
              <a:rPr kumimoji="0" lang="id-ID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ConfusionMatrix</a:t>
            </a:r>
            <a:b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d-ID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Preprocessing</a:t>
            </a:r>
            <a:b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d-ID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openpyxl</a:t>
            </a:r>
            <a:b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d-ID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xlrd</a:t>
            </a:r>
            <a:b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NaiveBayes:</a:t>
            </a:r>
            <a:b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id-ID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__init__</a:t>
            </a: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fileModel):</a:t>
            </a:r>
            <a:b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.fileModel = fileModel</a:t>
            </a:r>
            <a:b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id-ID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id-ID" sz="12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lear</a:t>
            </a: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ning(</a:t>
            </a: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inputFile</a:t>
            </a: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featureFile):</a:t>
            </a:r>
            <a:b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id-ID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rgbClr val="00008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rgbClr val="00008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hangingPunct="0"/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d-ID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id-ID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testing(</a:t>
            </a:r>
            <a:r>
              <a:rPr lang="id-ID" sz="1200" dirty="0">
                <a:solidFill>
                  <a:srgbClr val="94558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id-ID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d-ID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inputFile</a:t>
            </a:r>
            <a:r>
              <a:rPr lang="id-ID" sz="12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d-ID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outputFile):</a:t>
            </a:r>
            <a:endParaRPr lang="id-ID" sz="3200" dirty="0"/>
          </a:p>
          <a:p>
            <a:pPr lvl="0" eaLnBrk="0" hangingPunct="0"/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id-ID" sz="12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endParaRPr lang="en-US" sz="1200" b="1" dirty="0">
              <a:solidFill>
                <a:srgbClr val="000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4539150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315225"/>
            <a:ext cx="8229600" cy="589775"/>
          </a:xfrm>
        </p:spPr>
        <p:txBody>
          <a:bodyPr/>
          <a:lstStyle/>
          <a:p>
            <a:r>
              <a:rPr lang="en-US" altLang="id-ID" sz="4000" dirty="0">
                <a:solidFill>
                  <a:srgbClr val="422C16"/>
                </a:solidFill>
              </a:rPr>
              <a:t>Naïve Bayes - Learning</a:t>
            </a:r>
            <a:endParaRPr lang="id-ID" altLang="id-ID" sz="4000" dirty="0">
              <a:solidFill>
                <a:srgbClr val="422C16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5733797"/>
            <a:ext cx="731520" cy="7315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4945" y="5733797"/>
            <a:ext cx="696534" cy="731520"/>
          </a:xfrm>
          <a:prstGeom prst="rect">
            <a:avLst/>
          </a:prstGeom>
        </p:spPr>
      </p:pic>
      <p:pic>
        <p:nvPicPr>
          <p:cNvPr id="1026" name="Picture 2" descr="http://soc.telkomuniversity.ac.id/wp-content/uploads/2014/06/logo-soc-3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880418"/>
            <a:ext cx="2743196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468313" y="2057400"/>
            <a:ext cx="8229600" cy="304698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learning(</a:t>
            </a: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inputFile</a:t>
            </a: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featureFile):</a:t>
            </a:r>
            <a:b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d-ID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id-ID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d-ID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# create file baru untuk result model naive bayes</a:t>
            </a:r>
            <a:br>
              <a:rPr kumimoji="0" lang="id-ID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d-ID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fileResult = openpyxl.Workbook()</a:t>
            </a:r>
            <a:b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dataResult = fileResult.active</a:t>
            </a:r>
            <a:b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id-ID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open data training</a:t>
            </a:r>
            <a:br>
              <a:rPr kumimoji="0" lang="id-ID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d-ID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fileTrain = xlrd.open_workbook(inputFile)</a:t>
            </a:r>
            <a:b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dataTrain = fileTrain.sheet_by_index(</a:t>
            </a: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totalNumDocuments = dataTrain.nrows</a:t>
            </a:r>
            <a:b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id-ID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open data feature</a:t>
            </a:r>
            <a:br>
              <a:rPr kumimoji="0" lang="id-ID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d-ID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fileFeature = xlrd.open_workbook(featureFile)</a:t>
            </a:r>
            <a:b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dataFeature = fileFeature.sheet_by_index(</a:t>
            </a: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rowLenFeature = dataFeature.nrows</a:t>
            </a:r>
            <a:b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id-ID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6424032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315225"/>
            <a:ext cx="8229600" cy="589775"/>
          </a:xfrm>
        </p:spPr>
        <p:txBody>
          <a:bodyPr/>
          <a:lstStyle/>
          <a:p>
            <a:r>
              <a:rPr lang="en-US" altLang="id-ID" sz="4000" dirty="0">
                <a:solidFill>
                  <a:srgbClr val="422C16"/>
                </a:solidFill>
              </a:rPr>
              <a:t>Naïve Bayes - Learning</a:t>
            </a:r>
            <a:endParaRPr lang="id-ID" altLang="id-ID" sz="4000" dirty="0">
              <a:solidFill>
                <a:srgbClr val="422C16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5733797"/>
            <a:ext cx="731520" cy="7315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4945" y="5733797"/>
            <a:ext cx="696534" cy="731520"/>
          </a:xfrm>
          <a:prstGeom prst="rect">
            <a:avLst/>
          </a:prstGeom>
        </p:spPr>
      </p:pic>
      <p:pic>
        <p:nvPicPr>
          <p:cNvPr id="1026" name="Picture 2" descr="http://soc.telkomuniversity.ac.id/wp-content/uploads/2014/06/logo-soc-3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880418"/>
            <a:ext cx="2743196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468313" y="2057400"/>
            <a:ext cx="8229600" cy="341632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label = []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d-ID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term </a:t>
            </a:r>
            <a:r>
              <a:rPr lang="id-ID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id-ID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d-ID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cls </a:t>
            </a:r>
            <a:r>
              <a:rPr lang="id-ID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[]</a:t>
            </a: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id-ID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get term feature and label class in cell dataFeature</a:t>
            </a:r>
            <a:br>
              <a:rPr kumimoji="0" lang="id-ID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d-ID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id-ID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kumimoji="0" lang="id-ID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rowLenFeature):</a:t>
            </a:r>
            <a:b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term.append(dataFeature.cell(i</a:t>
            </a: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).value)</a:t>
            </a:r>
            <a:b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label.append(dataFeature.cell(i</a:t>
            </a: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).value)</a:t>
            </a:r>
            <a:b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id-ID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ambil data yg unik pada term dan label (tidak ada yg redundan)</a:t>
            </a:r>
            <a:br>
              <a:rPr kumimoji="0" lang="id-ID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d-ID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labelSet = </a:t>
            </a: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(label))</a:t>
            </a:r>
            <a:b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termSet = </a:t>
            </a: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(term))</a:t>
            </a:r>
            <a:b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id-ID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set label and pc in xls</a:t>
            </a:r>
            <a:br>
              <a:rPr kumimoji="0" lang="id-ID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d-ID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dataResult.append([</a:t>
            </a:r>
            <a:r>
              <a:rPr kumimoji="0" lang="id-ID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'Data Probabilitas'</a:t>
            </a: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b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dataResult.append([</a:t>
            </a:r>
            <a:r>
              <a:rPr kumimoji="0" lang="id-ID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'Prob Class'</a:t>
            </a: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b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id-ID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1179445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315225"/>
            <a:ext cx="8229600" cy="589775"/>
          </a:xfrm>
        </p:spPr>
        <p:txBody>
          <a:bodyPr/>
          <a:lstStyle/>
          <a:p>
            <a:r>
              <a:rPr lang="en-US" altLang="id-ID" sz="4000" dirty="0">
                <a:solidFill>
                  <a:srgbClr val="422C16"/>
                </a:solidFill>
              </a:rPr>
              <a:t>Naïve Bayes - Learning</a:t>
            </a:r>
            <a:endParaRPr lang="id-ID" altLang="id-ID" sz="4000" dirty="0">
              <a:solidFill>
                <a:srgbClr val="422C16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5733797"/>
            <a:ext cx="731520" cy="7315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4945" y="5733797"/>
            <a:ext cx="696534" cy="731520"/>
          </a:xfrm>
          <a:prstGeom prst="rect">
            <a:avLst/>
          </a:prstGeom>
        </p:spPr>
      </p:pic>
      <p:pic>
        <p:nvPicPr>
          <p:cNvPr id="1026" name="Picture 2" descr="http://soc.telkomuniversity.ac.id/wp-content/uploads/2014/06/logo-soc-3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880418"/>
            <a:ext cx="2743196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468313" y="2057400"/>
            <a:ext cx="8229600" cy="2677656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id-ID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get p(c)(probability of class) atau (prior of class) terhadap </a:t>
            </a:r>
            <a:endParaRPr kumimoji="0" lang="en-US" sz="1200" b="0" i="1" u="none" strike="noStrike" cap="none" normalizeH="0" baseline="0" dirty="0" smtClean="0">
              <a:ln>
                <a:noFill/>
              </a:ln>
              <a:solidFill>
                <a:srgbClr val="80808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# </a:t>
            </a:r>
            <a:r>
              <a:rPr kumimoji="0" lang="id-ID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persebaran class pada data train yang ada</a:t>
            </a:r>
            <a:br>
              <a:rPr kumimoji="0" lang="id-ID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d-ID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id-ID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kumimoji="0" lang="id-ID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(labelSet)):</a:t>
            </a:r>
            <a:b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dataResult.cell(</a:t>
            </a: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row</a:t>
            </a: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column</a:t>
            </a: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=i + </a:t>
            </a: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).value = labelSet[i]</a:t>
            </a:r>
            <a:b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cls.append([])</a:t>
            </a:r>
            <a:b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cls[i].append(labelSet[i])</a:t>
            </a:r>
            <a:b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cls[i].append(label.count(labelSet[i]))</a:t>
            </a:r>
            <a:b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pCj = cls[i][</a:t>
            </a: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/ totalNumDocuments  </a:t>
            </a:r>
            <a:r>
              <a:rPr kumimoji="0" lang="id-ID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probabilitas of class</a:t>
            </a:r>
            <a:br>
              <a:rPr kumimoji="0" lang="id-ID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d-ID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id-ID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d-ID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dataResult.cell(</a:t>
            </a: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row</a:t>
            </a: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column</a:t>
            </a: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=i + </a:t>
            </a: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).value = pCj </a:t>
            </a:r>
            <a:r>
              <a:rPr kumimoji="0" lang="id-ID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masukin ke file baru</a:t>
            </a:r>
            <a:br>
              <a:rPr kumimoji="0" lang="id-ID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d-ID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id-ID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id-ID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5381657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315225"/>
            <a:ext cx="8229600" cy="589775"/>
          </a:xfrm>
        </p:spPr>
        <p:txBody>
          <a:bodyPr/>
          <a:lstStyle/>
          <a:p>
            <a:r>
              <a:rPr lang="en-US" altLang="id-ID" sz="4000" dirty="0">
                <a:solidFill>
                  <a:srgbClr val="422C16"/>
                </a:solidFill>
              </a:rPr>
              <a:t>Naïve Bayes - Learning</a:t>
            </a:r>
            <a:endParaRPr lang="id-ID" altLang="id-ID" sz="4000" dirty="0">
              <a:solidFill>
                <a:srgbClr val="422C16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5733797"/>
            <a:ext cx="731520" cy="7315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4945" y="5733797"/>
            <a:ext cx="696534" cy="731520"/>
          </a:xfrm>
          <a:prstGeom prst="rect">
            <a:avLst/>
          </a:prstGeom>
        </p:spPr>
      </p:pic>
      <p:pic>
        <p:nvPicPr>
          <p:cNvPr id="1026" name="Picture 2" descr="http://soc.telkomuniversity.ac.id/wp-content/uploads/2014/06/logo-soc-3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880418"/>
            <a:ext cx="2743196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468313" y="2057400"/>
            <a:ext cx="8229600" cy="3231654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1" u="none" strike="noStrike" cap="none" normalizeH="0" baseline="0" dirty="0" smtClean="0">
              <a:ln>
                <a:noFill/>
              </a:ln>
              <a:solidFill>
                <a:srgbClr val="80808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id-ID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# get p(t|c) (probability of term given class) ata (likelihood of term given class)</a:t>
            </a:r>
            <a:br>
              <a:rPr kumimoji="0" lang="id-ID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d-ID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# di loop untuk setiap termset di cari likelihood terhadap semua class yang ada</a:t>
            </a:r>
            <a:br>
              <a:rPr kumimoji="0" lang="id-ID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sz="1200" b="0" i="1" u="none" strike="noStrike" cap="none" normalizeH="0" baseline="0" dirty="0" smtClean="0">
              <a:ln>
                <a:noFill/>
              </a:ln>
              <a:solidFill>
                <a:srgbClr val="80808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id-ID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kumimoji="0" lang="id-ID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(termSet)): </a:t>
            </a:r>
            <a:r>
              <a:rPr kumimoji="0" lang="id-ID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#loop untuk setiap term</a:t>
            </a:r>
            <a:br>
              <a:rPr kumimoji="0" lang="id-ID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d-ID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dataResult.append([termSet[i]]) </a:t>
            </a:r>
            <a:r>
              <a:rPr kumimoji="0" lang="id-ID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masukin dulu datanya ke file baru</a:t>
            </a:r>
            <a:br>
              <a:rPr kumimoji="0" lang="id-ID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200" i="1" dirty="0">
              <a:solidFill>
                <a:srgbClr val="8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hangingPunct="0">
              <a:spcBef>
                <a:spcPct val="0"/>
              </a:spcBef>
              <a:buNone/>
            </a:pPr>
            <a:r>
              <a:rPr lang="en-US" sz="12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id-ID" sz="12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2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d-ID" sz="12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loop </a:t>
            </a:r>
            <a:r>
              <a:rPr lang="id-ID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untuk setiap term terhadap setiap class yg ada</a:t>
            </a:r>
            <a:r>
              <a:rPr kumimoji="0" lang="id-ID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id-ID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d-ID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id-ID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 </a:t>
            </a:r>
            <a:r>
              <a:rPr kumimoji="0" lang="id-ID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(labelSet)):</a:t>
            </a:r>
            <a:r>
              <a:rPr kumimoji="0" lang="id-ID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id-ID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d-ID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countTerm = </a:t>
            </a: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b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countTermInClass = </a:t>
            </a: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b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idx = </a:t>
            </a: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b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endLoop = </a:t>
            </a: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008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hangingPunct="0">
              <a:spcBef>
                <a:spcPct val="0"/>
              </a:spcBef>
              <a:buNone/>
            </a:pP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id-ID" sz="12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id-ID" sz="1200" i="1" noProof="1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proses mencari term(i)</a:t>
            </a:r>
            <a:r>
              <a:rPr lang="en-US" sz="12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d-ID" sz="12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dengan label(j) pada cell dataFeature</a:t>
            </a:r>
            <a:endParaRPr lang="id-ID" sz="1200" dirty="0" smtClean="0">
              <a:latin typeface="Arial" panose="020B0604020202020204" pitchFamily="34" charset="0"/>
            </a:endParaRPr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id-ID" sz="1200" noProof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id-ID" sz="1200" b="1" noProof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id-ID" sz="1200" noProof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endLoop == </a:t>
            </a:r>
            <a:r>
              <a:rPr lang="id-ID" sz="1200" noProof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id-ID" sz="1200" noProof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id-ID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6072171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315225"/>
            <a:ext cx="8229600" cy="589775"/>
          </a:xfrm>
        </p:spPr>
        <p:txBody>
          <a:bodyPr/>
          <a:lstStyle/>
          <a:p>
            <a:r>
              <a:rPr lang="en-US" altLang="id-ID" sz="4000" dirty="0">
                <a:solidFill>
                  <a:srgbClr val="422C16"/>
                </a:solidFill>
              </a:rPr>
              <a:t>Naïve Bayes - Learning</a:t>
            </a:r>
            <a:endParaRPr lang="id-ID" altLang="id-ID" sz="4000" dirty="0">
              <a:solidFill>
                <a:srgbClr val="422C16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5733797"/>
            <a:ext cx="731520" cy="7315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4945" y="5733797"/>
            <a:ext cx="696534" cy="731520"/>
          </a:xfrm>
          <a:prstGeom prst="rect">
            <a:avLst/>
          </a:prstGeom>
        </p:spPr>
      </p:pic>
      <p:pic>
        <p:nvPicPr>
          <p:cNvPr id="1026" name="Picture 2" descr="http://soc.telkomuniversity.ac.id/wp-content/uploads/2014/06/logo-soc-3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880418"/>
            <a:ext cx="2743196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468313" y="2057400"/>
            <a:ext cx="8229600" cy="397031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indent="0" eaLnBrk="0" hangingPunct="0">
              <a:spcBef>
                <a:spcPct val="0"/>
              </a:spcBef>
              <a:buNone/>
            </a:pPr>
            <a:r>
              <a:rPr lang="id-ID" sz="1200" noProof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id-ID" sz="1200" noProof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d-ID" sz="1200" noProof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id-ID" sz="1200" i="1" noProof="1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proses mencari term(i) dengan label(j) pada cell dataFeature</a:t>
            </a:r>
            <a:endParaRPr lang="id-ID" sz="1200" noProof="1" smtClean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200" b="0" i="0" u="none" strike="noStrike" cap="none" normalizeH="0" baseline="0" noProof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id-ID" sz="1200" b="1" i="0" u="none" strike="noStrike" cap="none" normalizeH="0" baseline="0" noProof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kumimoji="0" lang="id-ID" sz="12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endLoop == </a:t>
            </a:r>
            <a:r>
              <a:rPr kumimoji="0" lang="id-ID" sz="1200" b="0" i="0" u="none" strike="noStrike" cap="none" normalizeH="0" baseline="0" noProof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id-ID" sz="12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id-ID" sz="1200" b="0" i="1" u="none" strike="noStrike" cap="none" normalizeH="0" baseline="0" noProof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id-ID" sz="1200" b="0" i="1" u="none" strike="noStrike" cap="none" normalizeH="0" baseline="0" noProof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d-ID" sz="1200" b="0" i="1" u="none" strike="noStrike" cap="none" normalizeH="0" baseline="0" noProof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id-ID" sz="1200" b="1" i="0" u="none" strike="noStrike" cap="none" normalizeH="0" baseline="0" noProof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id-ID" sz="12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dataFeature.cell(idx</a:t>
            </a:r>
            <a:r>
              <a:rPr kumimoji="0" lang="id-ID" sz="1200" b="0" i="0" u="none" strike="noStrike" cap="none" normalizeH="0" baseline="0" noProof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id-ID" sz="1200" b="0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id-ID" sz="12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).value == labelSet[j]:</a:t>
            </a:r>
            <a:br>
              <a:rPr kumimoji="0" lang="id-ID" sz="12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d-ID" sz="12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kumimoji="0" lang="id-ID" sz="1200" b="1" i="0" u="none" strike="noStrike" cap="none" normalizeH="0" baseline="0" noProof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id-ID" sz="12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dataFeature.cell(idx</a:t>
            </a:r>
            <a:r>
              <a:rPr kumimoji="0" lang="id-ID" sz="1200" b="0" i="0" u="none" strike="noStrike" cap="none" normalizeH="0" baseline="0" noProof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id-ID" sz="1200" b="0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id-ID" sz="12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).value == termSet[i]:</a:t>
            </a:r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id-ID" sz="1200" i="1" noProof="1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#menghitung berapa banyak term(i) pada label(j)</a:t>
            </a:r>
            <a:r>
              <a:rPr kumimoji="0" lang="id-ID" sz="12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id-ID" sz="12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d-ID" sz="12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countTerm = countTerm + </a:t>
            </a:r>
            <a:r>
              <a:rPr kumimoji="0" lang="id-ID" sz="1200" b="0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id-ID" sz="1200" b="0" i="1" u="none" strike="noStrike" cap="none" normalizeH="0" baseline="0" noProof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id-ID" sz="1200" b="0" i="1" u="none" strike="noStrike" cap="none" normalizeH="0" baseline="0" noProof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id-ID" sz="1200" b="0" i="1" u="none" strike="noStrike" cap="none" normalizeH="0" baseline="0" noProof="1" smtClean="0">
              <a:ln>
                <a:noFill/>
              </a:ln>
              <a:solidFill>
                <a:srgbClr val="80808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id-ID" sz="1200" i="1" noProof="1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# menghitung berapa banyak total term pada label(j)</a:t>
            </a:r>
            <a:r>
              <a:rPr kumimoji="0" lang="id-ID" sz="1200" b="0" i="1" u="none" strike="noStrike" cap="none" normalizeH="0" baseline="0" noProof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id-ID" sz="1200" b="0" i="1" u="none" strike="noStrike" cap="none" normalizeH="0" baseline="0" noProof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d-ID" sz="1200" b="0" i="1" u="none" strike="noStrike" cap="none" normalizeH="0" baseline="0" noProof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kumimoji="0" lang="id-ID" sz="12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countTermInClass = countTermInClass + </a:t>
            </a:r>
            <a:r>
              <a:rPr kumimoji="0" lang="id-ID" sz="1200" b="0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id-ID" sz="1200" b="0" i="1" u="none" strike="noStrike" cap="none" normalizeH="0" baseline="0" noProof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id-ID" sz="1200" b="0" i="1" u="none" strike="noStrike" cap="none" normalizeH="0" baseline="0" noProof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d-ID" sz="1200" b="0" i="1" u="none" strike="noStrike" cap="none" normalizeH="0" baseline="0" noProof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kumimoji="0" lang="id-ID" sz="12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idx = idx + </a:t>
            </a:r>
            <a:r>
              <a:rPr kumimoji="0" lang="id-ID" sz="1200" b="0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br>
              <a:rPr kumimoji="0" lang="id-ID" sz="1200" b="0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id-ID" sz="1200" noProof="1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sz="1200" i="1" noProof="1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# kalau </a:t>
            </a:r>
            <a:r>
              <a:rPr lang="id-ID" sz="1200" i="1" noProof="1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bukan </a:t>
            </a:r>
            <a:r>
              <a:rPr lang="en-US" sz="1200" i="1" noProof="1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cek </a:t>
            </a:r>
            <a:r>
              <a:rPr lang="id-ID" sz="1200" i="1" noProof="1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udah </a:t>
            </a:r>
            <a:r>
              <a:rPr lang="id-ID" sz="1200" i="1" noProof="1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ganti belum labelnya</a:t>
            </a:r>
            <a:r>
              <a:rPr lang="id-ID" sz="1200" i="1" noProof="1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en-US" sz="1200" i="1" noProof="1" smtClean="0">
              <a:solidFill>
                <a:srgbClr val="8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i="1" noProof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i="1" noProof="1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# </a:t>
            </a:r>
            <a:r>
              <a:rPr lang="id-ID" sz="1200" i="1" noProof="1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kalau </a:t>
            </a:r>
            <a:r>
              <a:rPr lang="id-ID" sz="1200" i="1" noProof="1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udah stop aja soalnya datanya terurut by label</a:t>
            </a:r>
            <a:r>
              <a:rPr kumimoji="0" lang="id-ID" sz="1200" b="0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id-ID" sz="1200" b="0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d-ID" sz="1200" b="0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kumimoji="0" lang="id-ID" sz="1200" b="1" i="0" u="none" strike="noStrike" cap="none" normalizeH="0" baseline="0" noProof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id-ID" sz="12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idx &lt; rowLenFeature:</a:t>
            </a:r>
            <a:br>
              <a:rPr kumimoji="0" lang="id-ID" sz="12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d-ID" sz="12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</a:t>
            </a:r>
            <a:r>
              <a:rPr kumimoji="0" lang="id-ID" sz="1200" b="1" i="0" u="none" strike="noStrike" cap="none" normalizeH="0" baseline="0" noProof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id-ID" sz="12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dataFeature.cell(idx</a:t>
            </a:r>
            <a:r>
              <a:rPr kumimoji="0" lang="id-ID" sz="1200" b="0" i="0" u="none" strike="noStrike" cap="none" normalizeH="0" baseline="0" noProof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id-ID" sz="1200" b="0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id-ID" sz="12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).value != labelSet[j]:</a:t>
            </a:r>
            <a:r>
              <a:rPr kumimoji="0" lang="id-ID" sz="1200" b="0" i="1" u="none" strike="noStrike" cap="none" normalizeH="0" baseline="0" noProof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id-ID" sz="1200" b="0" i="1" u="none" strike="noStrike" cap="none" normalizeH="0" baseline="0" noProof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d-ID" sz="1200" b="0" i="1" u="none" strike="noStrike" cap="none" normalizeH="0" baseline="0" noProof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kumimoji="0" lang="id-ID" sz="12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endLoop = </a:t>
            </a:r>
            <a:r>
              <a:rPr kumimoji="0" lang="id-ID" sz="1200" b="0" i="0" u="none" strike="noStrike" cap="none" normalizeH="0" baseline="0" noProof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br>
              <a:rPr kumimoji="0" lang="id-ID" sz="1200" b="0" i="0" u="none" strike="noStrike" cap="none" normalizeH="0" baseline="0" noProof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d-ID" sz="1200" b="0" i="0" u="none" strike="noStrike" cap="none" normalizeH="0" baseline="0" noProof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kumimoji="0" lang="id-ID" sz="1200" b="1" i="0" u="none" strike="noStrike" cap="none" normalizeH="0" baseline="0" noProof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id-ID" sz="12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id-ID" sz="12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d-ID" sz="12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endLoop = </a:t>
            </a:r>
            <a:r>
              <a:rPr kumimoji="0" lang="id-ID" sz="1200" b="0" i="0" u="none" strike="noStrike" cap="none" normalizeH="0" baseline="0" noProof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br>
              <a:rPr kumimoji="0" lang="id-ID" sz="1200" b="0" i="0" u="none" strike="noStrike" cap="none" normalizeH="0" baseline="0" noProof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d-ID" sz="1200" b="0" i="0" u="none" strike="noStrike" cap="none" normalizeH="0" baseline="0" noProof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id-ID" sz="1200" b="1" i="0" u="none" strike="noStrike" cap="none" normalizeH="0" baseline="0" noProof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id-ID" sz="12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id-ID" sz="12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d-ID" sz="12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idx = idx </a:t>
            </a:r>
            <a:r>
              <a:rPr kumimoji="0" lang="id-ID" sz="1200" b="0" i="0" u="none" strike="noStrike" cap="none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id-ID" sz="1200" b="0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kumimoji="0" lang="id-ID" sz="12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0514661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elatihan NLP.pptx" id="{4A91F16E-DB12-4259-B7C5-76EE57B5B890}" vid="{6FBE9ACA-76A0-463F-9678-DB9ED5AC427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Pelatihan NLP</Template>
  <TotalTime>2337</TotalTime>
  <Words>180</Words>
  <Application>Microsoft Office PowerPoint</Application>
  <PresentationFormat>On-screen Show (4:3)</PresentationFormat>
  <Paragraphs>62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Cambria Math</vt:lpstr>
      <vt:lpstr>Courier New</vt:lpstr>
      <vt:lpstr>Diseño predeterminado</vt:lpstr>
      <vt:lpstr>PowerPoint Presentation</vt:lpstr>
      <vt:lpstr>Day 4 – Naïve Bayes Classifier</vt:lpstr>
      <vt:lpstr>Multinomial Naïve Bayes - Learning</vt:lpstr>
      <vt:lpstr>Naïve Bayes Class</vt:lpstr>
      <vt:lpstr>Naïve Bayes - Learning</vt:lpstr>
      <vt:lpstr>Naïve Bayes - Learning</vt:lpstr>
      <vt:lpstr>Naïve Bayes - Learning</vt:lpstr>
      <vt:lpstr>Naïve Bayes - Learning</vt:lpstr>
      <vt:lpstr>Naïve Bayes - Learning</vt:lpstr>
      <vt:lpstr>Naïve Bayes - Learning</vt:lpstr>
      <vt:lpstr>Wrap it up</vt:lpstr>
      <vt:lpstr>PowerPoint Presentation</vt:lpstr>
      <vt:lpstr>PowerPoint Presentation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Pelatihan NLP</dc:title>
  <dc:creator>ANDITYA ARIFIANTO</dc:creator>
  <cp:lastModifiedBy>ANDITYA ARIFIANTO</cp:lastModifiedBy>
  <cp:revision>252</cp:revision>
  <dcterms:created xsi:type="dcterms:W3CDTF">2015-11-13T08:19:49Z</dcterms:created>
  <dcterms:modified xsi:type="dcterms:W3CDTF">2015-11-18T02:56:41Z</dcterms:modified>
</cp:coreProperties>
</file>