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87" r:id="rId4"/>
    <p:sldId id="305" r:id="rId5"/>
    <p:sldId id="306" r:id="rId6"/>
    <p:sldId id="307" r:id="rId7"/>
    <p:sldId id="308" r:id="rId8"/>
    <p:sldId id="309" r:id="rId9"/>
    <p:sldId id="317" r:id="rId10"/>
    <p:sldId id="304" r:id="rId11"/>
    <p:sldId id="298" r:id="rId12"/>
    <p:sldId id="299" r:id="rId13"/>
    <p:sldId id="300" r:id="rId14"/>
    <p:sldId id="302" r:id="rId15"/>
    <p:sldId id="292" r:id="rId16"/>
    <p:sldId id="301" r:id="rId17"/>
    <p:sldId id="303" r:id="rId18"/>
    <p:sldId id="294" r:id="rId19"/>
    <p:sldId id="295" r:id="rId20"/>
    <p:sldId id="296" r:id="rId21"/>
    <p:sldId id="297" r:id="rId22"/>
    <p:sldId id="311" r:id="rId23"/>
    <p:sldId id="312" r:id="rId24"/>
    <p:sldId id="313" r:id="rId25"/>
    <p:sldId id="314" r:id="rId26"/>
    <p:sldId id="321" r:id="rId27"/>
    <p:sldId id="315" r:id="rId28"/>
    <p:sldId id="320" r:id="rId29"/>
    <p:sldId id="316" r:id="rId30"/>
    <p:sldId id="319" r:id="rId31"/>
    <p:sldId id="310" r:id="rId32"/>
    <p:sldId id="285" r:id="rId33"/>
    <p:sldId id="291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52" autoAdjust="0"/>
  </p:normalViewPr>
  <p:slideViewPr>
    <p:cSldViewPr>
      <p:cViewPr varScale="1">
        <p:scale>
          <a:sx n="70" d="100"/>
          <a:sy n="70" d="100"/>
        </p:scale>
        <p:origin x="9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C5FDD-74FD-498D-9425-AC4F89ABFEE9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0356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25DEF-8357-4677-B0B2-B296907A93F6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55953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93C39-F1CC-4634-A5AB-1C3388F01447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20174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3807A-32EC-4EDD-9722-431CE5B0C02A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40945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801F9-D970-41F0-94A8-184FBAA8F8DA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424525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2B3E5-ED76-424B-BE73-033999F02D2F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238200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33F17-3D2E-4E26-B694-7C23C0F3A11B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428566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81860-DDDB-4162-AF4B-910664273F33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7509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00BF6-3D5C-4ABC-8259-A910A9B76E53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67673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9AC0B-4733-4EEC-B34F-D9C18FABE869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19735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CBEC4-6AA0-4630-9B58-FDCE8FD46142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233293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d-ID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d-ID" smtClean="0"/>
              <a:t>Haga clic para modificar el estilo de texto del patrón</a:t>
            </a:r>
          </a:p>
          <a:p>
            <a:pPr lvl="1"/>
            <a:r>
              <a:rPr lang="es-ES" altLang="id-ID" smtClean="0"/>
              <a:t>Segundo nivel</a:t>
            </a:r>
          </a:p>
          <a:p>
            <a:pPr lvl="2"/>
            <a:r>
              <a:rPr lang="es-ES" altLang="id-ID" smtClean="0"/>
              <a:t>Tercer nivel</a:t>
            </a:r>
          </a:p>
          <a:p>
            <a:pPr lvl="3"/>
            <a:r>
              <a:rPr lang="es-ES" altLang="id-ID" smtClean="0"/>
              <a:t>Cuarto nivel</a:t>
            </a:r>
          </a:p>
          <a:p>
            <a:pPr lvl="4"/>
            <a:r>
              <a:rPr lang="es-ES" altLang="id-ID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B44F88-D264-41EC-A04D-F62FD4FBB207}" type="slidenum">
              <a:rPr lang="es-ES" altLang="id-ID"/>
              <a:pPr/>
              <a:t>‹#›</a:t>
            </a:fld>
            <a:endParaRPr lang="es-E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52"/>
          <a:stretch/>
        </p:blipFill>
        <p:spPr>
          <a:xfrm>
            <a:off x="1524000" y="1219200"/>
            <a:ext cx="596507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486400"/>
            <a:ext cx="969434" cy="969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486400"/>
            <a:ext cx="923070" cy="969434"/>
          </a:xfrm>
          <a:prstGeom prst="rect">
            <a:avLst/>
          </a:prstGeom>
        </p:spPr>
      </p:pic>
      <p:pic>
        <p:nvPicPr>
          <p:cNvPr id="8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07579"/>
            <a:ext cx="3635374" cy="7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20203" y="5057249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d-ID" b="1" dirty="0" smtClean="0"/>
              <a:t>14,15,21,22 November 2015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4897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Regex</a:t>
            </a:r>
          </a:p>
          <a:p>
            <a:pPr lvl="1"/>
            <a:r>
              <a:rPr lang="en-US" altLang="id-ID" sz="2400" dirty="0" smtClean="0"/>
              <a:t>a </a:t>
            </a:r>
            <a:r>
              <a:rPr lang="en-US" altLang="id-ID" sz="2400" dirty="0"/>
              <a:t>sequence of characters that define a search </a:t>
            </a:r>
            <a:r>
              <a:rPr lang="en-US" altLang="id-ID" sz="2400" dirty="0" smtClean="0"/>
              <a:t>pattern</a:t>
            </a:r>
          </a:p>
          <a:p>
            <a:pPr lvl="1"/>
            <a:r>
              <a:rPr lang="en-US" altLang="id-ID" sz="2400" dirty="0" smtClean="0"/>
              <a:t>mainly </a:t>
            </a:r>
            <a:r>
              <a:rPr lang="en-US" altLang="id-ID" sz="2400" dirty="0"/>
              <a:t>for use in pattern matching with strings, or string </a:t>
            </a:r>
            <a:r>
              <a:rPr lang="en-US" altLang="id-ID" sz="2400" dirty="0" smtClean="0"/>
              <a:t>matching</a:t>
            </a:r>
          </a:p>
          <a:p>
            <a:r>
              <a:rPr lang="en-US" altLang="id-ID" sz="2800" dirty="0" smtClean="0"/>
              <a:t>Re Module</a:t>
            </a:r>
          </a:p>
          <a:p>
            <a:pPr lvl="1"/>
            <a:r>
              <a:rPr lang="en-US" sz="2400" dirty="0" smtClean="0"/>
              <a:t>Provides </a:t>
            </a:r>
            <a:r>
              <a:rPr lang="en-US" sz="2400" dirty="0"/>
              <a:t>full support for Perl-like regular expressions in </a:t>
            </a:r>
            <a:r>
              <a:rPr lang="en-US" sz="2400" dirty="0" smtClean="0"/>
              <a:t>Python</a:t>
            </a:r>
          </a:p>
          <a:p>
            <a:pPr lvl="1"/>
            <a:r>
              <a:rPr lang="en-US" sz="2400" dirty="0"/>
              <a:t>use Raw Strings as </a:t>
            </a:r>
            <a:r>
              <a:rPr lang="en-US" sz="2400" b="1" dirty="0" err="1"/>
              <a:t>r'expression</a:t>
            </a:r>
            <a:r>
              <a:rPr lang="en-US" sz="2400" b="1" dirty="0"/>
              <a:t>'</a:t>
            </a:r>
            <a:endParaRPr lang="en-US" altLang="id-ID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 smtClean="0"/>
              <a:t>Match function</a:t>
            </a:r>
          </a:p>
          <a:p>
            <a:pPr lvl="1"/>
            <a:r>
              <a:rPr lang="en-US" altLang="id-ID" sz="2000" dirty="0" err="1"/>
              <a:t>re.match</a:t>
            </a:r>
            <a:r>
              <a:rPr lang="en-US" altLang="id-ID" sz="2000" dirty="0"/>
              <a:t>(pattern, string, flags=0</a:t>
            </a:r>
            <a:r>
              <a:rPr lang="en-US" altLang="id-ID" sz="2000" dirty="0" smtClean="0"/>
              <a:t>)</a:t>
            </a:r>
          </a:p>
          <a:p>
            <a:pPr lvl="1"/>
            <a:r>
              <a:rPr lang="en-US" sz="2000" dirty="0"/>
              <a:t>checks for a match only at the beginning </a:t>
            </a:r>
            <a:r>
              <a:rPr lang="en-US" sz="2000" dirty="0" smtClean="0"/>
              <a:t>of the string being </a:t>
            </a:r>
            <a:r>
              <a:rPr lang="en-US" sz="2000" dirty="0"/>
              <a:t>searched</a:t>
            </a:r>
            <a:r>
              <a:rPr lang="en-US" sz="2000" dirty="0" smtClean="0"/>
              <a:t>.</a:t>
            </a:r>
            <a:endParaRPr lang="en-US" altLang="id-ID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0" y="3720405"/>
            <a:ext cx="3840309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"amazing nlp training with love"</a:t>
            </a:r>
            <a:b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= re.match(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r'ama'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match.group(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match.start()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match"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39995" y="3720405"/>
            <a:ext cx="3840309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"amazing nlp training with love"</a:t>
            </a:r>
            <a:b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re.match(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r'ing'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match.group(</a:t>
            </a:r>
            <a:r>
              <a:rPr lang="id-ID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match.start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id-ID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match"</a:t>
            </a:r>
            <a:endParaRPr lang="id-ID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 smtClean="0"/>
              <a:t>Search Anywhere function</a:t>
            </a:r>
          </a:p>
          <a:p>
            <a:pPr lvl="1"/>
            <a:r>
              <a:rPr lang="en-US" altLang="id-ID" sz="2000" dirty="0" err="1"/>
              <a:t>re.search</a:t>
            </a:r>
            <a:r>
              <a:rPr lang="en-US" altLang="id-ID" sz="2000" dirty="0"/>
              <a:t>(pattern, string, flags=0</a:t>
            </a:r>
            <a:r>
              <a:rPr lang="en-US" altLang="id-ID" sz="2000" dirty="0" smtClean="0"/>
              <a:t>)</a:t>
            </a:r>
          </a:p>
          <a:p>
            <a:pPr lvl="1"/>
            <a:r>
              <a:rPr lang="en-US" sz="2000" dirty="0" smtClean="0"/>
              <a:t>checks for a match anywhere in the string</a:t>
            </a:r>
            <a:endParaRPr lang="en-US" sz="2000" dirty="0"/>
          </a:p>
          <a:p>
            <a:pPr lvl="1"/>
            <a:r>
              <a:rPr lang="en-US" sz="2000" dirty="0"/>
              <a:t>stops looking after it finds </a:t>
            </a:r>
            <a:r>
              <a:rPr lang="en-US" sz="2000" dirty="0" smtClean="0"/>
              <a:t>the first </a:t>
            </a:r>
            <a:r>
              <a:rPr lang="en-US" sz="2000" dirty="0"/>
              <a:t>match</a:t>
            </a:r>
            <a:endParaRPr lang="en-US" altLang="id-ID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2000" y="3720405"/>
            <a:ext cx="3840309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"amazing nlp training with love"</a:t>
            </a:r>
            <a:b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= re.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r'ama'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match.group(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match.start()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match"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39995" y="3720405"/>
            <a:ext cx="3840309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"amazing nlp training with love"</a:t>
            </a:r>
            <a:b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r'ing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match.group(</a:t>
            </a:r>
            <a:r>
              <a:rPr lang="id-ID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match.start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id-ID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match"</a:t>
            </a:r>
            <a:endParaRPr lang="id-ID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 smtClean="0"/>
              <a:t>Find All function</a:t>
            </a:r>
          </a:p>
          <a:p>
            <a:pPr lvl="1"/>
            <a:r>
              <a:rPr lang="en-US" altLang="id-ID" sz="2000" dirty="0" err="1" smtClean="0"/>
              <a:t>re.findall</a:t>
            </a:r>
            <a:r>
              <a:rPr lang="en-US" altLang="id-ID" sz="2000" dirty="0" smtClean="0"/>
              <a:t>(pattern</a:t>
            </a:r>
            <a:r>
              <a:rPr lang="en-US" altLang="id-ID" sz="2000" dirty="0"/>
              <a:t>, string, flags=0</a:t>
            </a:r>
            <a:r>
              <a:rPr lang="en-US" altLang="id-ID" sz="2000" dirty="0" smtClean="0"/>
              <a:t>)</a:t>
            </a:r>
          </a:p>
          <a:p>
            <a:pPr lvl="1"/>
            <a:r>
              <a:rPr lang="en-US" sz="2000" dirty="0" smtClean="0"/>
              <a:t>Find all matching objects, </a:t>
            </a:r>
          </a:p>
          <a:p>
            <a:pPr lvl="1"/>
            <a:r>
              <a:rPr lang="en-US" sz="2000" dirty="0" smtClean="0"/>
              <a:t>returns a list of all matching patterns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2000" y="3752671"/>
            <a:ext cx="3840309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"amazing nlp training with love"</a:t>
            </a:r>
            <a:b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re.findall(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r'ama'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match"</a:t>
            </a:r>
            <a:endParaRPr lang="id-ID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39995" y="3752671"/>
            <a:ext cx="3840309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"amazing nlp training with love"</a:t>
            </a:r>
            <a:b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re.findall(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r'ing'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</a:t>
            </a:r>
            <a:r>
              <a:rPr lang="id-ID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d-ID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 smtClean="0"/>
              <a:t>Replace function</a:t>
            </a:r>
          </a:p>
          <a:p>
            <a:pPr lvl="1"/>
            <a:r>
              <a:rPr lang="en-US" altLang="id-ID" sz="2000" dirty="0" err="1"/>
              <a:t>re.sub</a:t>
            </a:r>
            <a:r>
              <a:rPr lang="en-US" altLang="id-ID" sz="2000" dirty="0"/>
              <a:t>(pattern, </a:t>
            </a:r>
            <a:r>
              <a:rPr lang="en-US" altLang="id-ID" sz="2000" dirty="0" err="1"/>
              <a:t>repl</a:t>
            </a:r>
            <a:r>
              <a:rPr lang="en-US" altLang="id-ID" sz="2000" dirty="0"/>
              <a:t>, string, count=0, flags=0</a:t>
            </a:r>
            <a:r>
              <a:rPr lang="en-US" altLang="id-ID" sz="2000" dirty="0" smtClean="0"/>
              <a:t>)</a:t>
            </a:r>
          </a:p>
          <a:p>
            <a:pPr lvl="1"/>
            <a:r>
              <a:rPr lang="en-US" sz="2000" dirty="0"/>
              <a:t>Return the string obtained by replacing the leftmost non-overlapping occurrences of pattern in string by the replacement repl.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19200" y="3959578"/>
            <a:ext cx="4343400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"amazing nlp training with love"</a:t>
            </a:r>
            <a:b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re.sub(</a:t>
            </a:r>
            <a: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r'ing'</a:t>
            </a:r>
            <a:r>
              <a:rPr lang="id-ID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man'</a:t>
            </a:r>
            <a:r>
              <a:rPr lang="id-ID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id-ID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Letter inside square [ ]</a:t>
            </a:r>
          </a:p>
          <a:p>
            <a:pPr lvl="1"/>
            <a:r>
              <a:rPr lang="en-US" altLang="id-ID" sz="2400" dirty="0" smtClean="0"/>
              <a:t>Any single character within</a:t>
            </a:r>
          </a:p>
          <a:p>
            <a:pPr lvl="1"/>
            <a:endParaRPr lang="en-US" altLang="id-ID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85896"/>
              </p:ext>
            </p:extLst>
          </p:nvPr>
        </p:nvGraphicFramePr>
        <p:xfrm>
          <a:off x="914400" y="3041809"/>
          <a:ext cx="75438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2819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Pattern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Matches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Example 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[Mm]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unjul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Munjul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or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munjul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[0123456789]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Any digit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[A-Z]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An Uppercase letter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T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edy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Suwega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[a-z]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 lowercase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letter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NLP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T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r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aining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[0-9]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 single digit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ndara" panose="020E0502030303020204" pitchFamily="34" charset="0"/>
                        </a:rPr>
                        <a:t>Chapter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: </a:t>
                      </a:r>
                      <a:endParaRPr lang="id-ID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Letter inside square [ ]</a:t>
            </a:r>
          </a:p>
          <a:p>
            <a:pPr lvl="1"/>
            <a:r>
              <a:rPr lang="en-US" altLang="id-ID" sz="2400" dirty="0" smtClean="0"/>
              <a:t>Any </a:t>
            </a:r>
            <a:r>
              <a:rPr lang="en-US" altLang="id-ID" sz="2400" dirty="0"/>
              <a:t>single character </a:t>
            </a:r>
            <a:r>
              <a:rPr lang="en-US" altLang="id-ID" sz="2400" dirty="0" smtClean="0"/>
              <a:t>within</a:t>
            </a:r>
          </a:p>
          <a:p>
            <a:pPr lvl="1"/>
            <a:endParaRPr lang="en-US" altLang="id-ID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5082" y="2985977"/>
            <a:ext cx="46482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"training raining Training and training"</a:t>
            </a:r>
            <a:b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= re.findall(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r'[Tt]raining'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match"</a:t>
            </a:r>
            <a:endParaRPr kumimoji="0" lang="id-ID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0600" y="4310351"/>
            <a:ext cx="4652682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"kode pos 41287 bandung 2015"</a:t>
            </a:r>
            <a:b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= re.findall(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r'[0-9]'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match"</a:t>
            </a:r>
            <a:endParaRPr kumimoji="0" lang="id-ID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More example in regex</a:t>
            </a:r>
            <a:endParaRPr lang="en-US" altLang="id-ID" sz="2400" dirty="0" smtClean="0"/>
          </a:p>
          <a:p>
            <a:pPr lvl="1"/>
            <a:endParaRPr lang="en-US" altLang="id-ID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8314" y="2783480"/>
            <a:ext cx="401252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"kode pos 41287 bandung 2015"</a:t>
            </a:r>
            <a:b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re.sub(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r'\s*[0-9]'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4" y="3644205"/>
            <a:ext cx="4012528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"ask asik asiik asiiiik"</a:t>
            </a:r>
            <a:b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= re.findall(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r'asik'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re.findall(</a:t>
            </a:r>
            <a:r>
              <a:rPr lang="id-ID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r'asi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id-ID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re.findall(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r'asi+k'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re.findall(</a:t>
            </a:r>
            <a:r>
              <a:rPr lang="id-ID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r'asi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d-ID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54896" y="2909707"/>
            <a:ext cx="4461478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Cat in the hat! "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other one there, the blithe one"</a:t>
            </a:r>
            <a:b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= re.findall(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r'the'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match"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54896" y="4447102"/>
            <a:ext cx="4461478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Cat in the hat! "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other one there, the blithe one"</a:t>
            </a:r>
            <a:b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= re.findall(</a:t>
            </a:r>
            <a:r>
              <a:rPr lang="id-ID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r'[^A-Za-z][Tt]he\s+'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match"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7795"/>
              </p:ext>
            </p:extLst>
          </p:nvPr>
        </p:nvGraphicFramePr>
        <p:xfrm>
          <a:off x="468313" y="2057400"/>
          <a:ext cx="8229599" cy="29946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9647"/>
                <a:gridCol w="7069952"/>
              </a:tblGrid>
              <a:tr h="50664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fontAlgn="ctr"/>
                      <a:r>
                        <a:rPr lang="id-ID" sz="1400" u="none" strike="noStrike" dirty="0">
                          <a:effectLst/>
                        </a:rPr>
                        <a:t>Matches beginning of line.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" marR="582" marT="582" marB="0" anchor="ctr"/>
                </a:tc>
              </a:tr>
              <a:tr h="50664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end of line.</a:t>
                      </a:r>
                    </a:p>
                  </a:txBody>
                  <a:tcPr marL="582" marR="582" marT="582" marB="0" anchor="ctr"/>
                </a:tc>
              </a:tr>
              <a:tr h="202655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except newline. Using m option allows it to match newline as well.</a:t>
                      </a:r>
                    </a:p>
                  </a:txBody>
                  <a:tcPr marL="582" marR="582" marT="582" marB="0" anchor="ctr"/>
                </a:tc>
              </a:tr>
              <a:tr h="101328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[...]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 brackets.</a:t>
                      </a:r>
                    </a:p>
                  </a:txBody>
                  <a:tcPr marL="582" marR="582" marT="582" marB="0" anchor="ctr"/>
                </a:tc>
              </a:tr>
              <a:tr h="101328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[^...]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not in brackets</a:t>
                      </a:r>
                    </a:p>
                  </a:txBody>
                  <a:tcPr marL="582" marR="582" marT="582" marB="0" anchor="ctr"/>
                </a:tc>
              </a:tr>
              <a:tr h="151991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re*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0 or more occurrences of preceding expression.</a:t>
                      </a:r>
                    </a:p>
                  </a:txBody>
                  <a:tcPr marL="582" marR="582" marT="582" marB="0" anchor="ctr"/>
                </a:tc>
              </a:tr>
              <a:tr h="151991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re+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1 or more occurrence of preceding expression.</a:t>
                      </a:r>
                    </a:p>
                  </a:txBody>
                  <a:tcPr marL="582" marR="582" marT="582" marB="0" anchor="ctr"/>
                </a:tc>
              </a:tr>
              <a:tr h="135103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re?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0 or 1 occurrence of preceding expression.</a:t>
                      </a:r>
                    </a:p>
                  </a:txBody>
                  <a:tcPr marL="582" marR="582" marT="582" marB="0" anchor="ctr"/>
                </a:tc>
              </a:tr>
              <a:tr h="168879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re{ n}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exactly n number of occurrences of preceding expression.</a:t>
                      </a:r>
                    </a:p>
                  </a:txBody>
                  <a:tcPr marL="582" marR="582" marT="582" marB="0" anchor="ctr"/>
                </a:tc>
              </a:tr>
              <a:tr h="151991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re{ n,}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n or more occurrences of preceding expression.</a:t>
                      </a:r>
                    </a:p>
                  </a:txBody>
                  <a:tcPr marL="582" marR="582" marT="582" marB="0" anchor="ctr"/>
                </a:tc>
              </a:tr>
              <a:tr h="168879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re{ n, m}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at least n and at most m occurrences of preceding expression.</a:t>
                      </a:r>
                    </a:p>
                  </a:txBody>
                  <a:tcPr marL="582" marR="582" marT="582" marB="0" anchor="ctr"/>
                </a:tc>
              </a:tr>
              <a:tr h="50664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a| b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either a or b.</a:t>
                      </a:r>
                    </a:p>
                  </a:txBody>
                  <a:tcPr marL="582" marR="582" marT="582" marB="0" anchor="ctr"/>
                </a:tc>
              </a:tr>
              <a:tr h="135103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 regular expressions and remembers matched text.</a:t>
                      </a:r>
                    </a:p>
                  </a:txBody>
                  <a:tcPr marL="582" marR="582" marT="58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4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92398"/>
              </p:ext>
            </p:extLst>
          </p:nvPr>
        </p:nvGraphicFramePr>
        <p:xfrm>
          <a:off x="468313" y="2057400"/>
          <a:ext cx="8229599" cy="32079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9647"/>
                <a:gridCol w="7069952"/>
              </a:tblGrid>
              <a:tr h="253319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(?imx)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Temporarily toggles on 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m, or x options within a regular expression. If in parentheses, only that area is affected.</a:t>
                      </a:r>
                    </a:p>
                  </a:txBody>
                  <a:tcPr marL="582" marR="582" marT="582" marB="0" anchor="ctr"/>
                </a:tc>
              </a:tr>
              <a:tr h="253319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(?-imx)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Temporarily toggles off 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m, or x options within a regular expression. If in parentheses, only that area is affected.</a:t>
                      </a:r>
                    </a:p>
                  </a:txBody>
                  <a:tcPr marL="582" marR="582" marT="582" marB="0" anchor="ctr"/>
                </a:tc>
              </a:tr>
              <a:tr h="151991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(?: re)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 regular expressions without remembering matched text.</a:t>
                      </a:r>
                    </a:p>
                  </a:txBody>
                  <a:tcPr marL="582" marR="582" marT="582" marB="0" anchor="ctr"/>
                </a:tc>
              </a:tr>
              <a:tr h="151991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(?imx: re)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Temporarily toggles on i, m, or x options within parentheses.</a:t>
                      </a:r>
                    </a:p>
                  </a:txBody>
                  <a:tcPr marL="582" marR="582" marT="582" marB="0" anchor="ctr"/>
                </a:tc>
              </a:tr>
              <a:tr h="151991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(?-imx: re)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Temporarily toggles off </a:t>
                      </a:r>
                      <a:r>
                        <a:rPr lang="en-US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m, or x options within parentheses.</a:t>
                      </a:r>
                    </a:p>
                  </a:txBody>
                  <a:tcPr marL="582" marR="582" marT="582" marB="0" anchor="ctr"/>
                </a:tc>
              </a:tr>
              <a:tr h="33776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(?#...)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Comment.</a:t>
                      </a:r>
                    </a:p>
                  </a:txBody>
                  <a:tcPr marL="582" marR="582" marT="582" marB="0" anchor="ctr"/>
                </a:tc>
              </a:tr>
              <a:tr h="118215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(?= re)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position using a pattern. Doesn't have a range.</a:t>
                      </a:r>
                    </a:p>
                  </a:txBody>
                  <a:tcPr marL="582" marR="582" marT="582" marB="0" anchor="ctr"/>
                </a:tc>
              </a:tr>
              <a:tr h="135103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(?! re)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position using pattern negation. Doesn't have a range.</a:t>
                      </a:r>
                    </a:p>
                  </a:txBody>
                  <a:tcPr marL="582" marR="582" marT="582" marB="0" anchor="ctr"/>
                </a:tc>
              </a:tr>
              <a:tr h="118215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(?&gt; re)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independent pattern without backtracking.</a:t>
                      </a:r>
                    </a:p>
                  </a:txBody>
                  <a:tcPr marL="582" marR="582" marT="582" marB="0" anchor="ctr"/>
                </a:tc>
              </a:tr>
              <a:tr h="67552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word characters.</a:t>
                      </a:r>
                    </a:p>
                  </a:txBody>
                  <a:tcPr marL="582" marR="582" marT="582" marB="0" anchor="ctr"/>
                </a:tc>
              </a:tr>
              <a:tr h="67552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nonword characters.</a:t>
                      </a:r>
                    </a:p>
                  </a:txBody>
                  <a:tcPr marL="582" marR="582" marT="582" marB="0" anchor="ctr"/>
                </a:tc>
              </a:tr>
              <a:tr h="118215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whitespace. Equivalent to [\t\n\r\f].</a:t>
                      </a:r>
                    </a:p>
                  </a:txBody>
                  <a:tcPr marL="582" marR="582" marT="582" marB="0" anchor="ctr"/>
                </a:tc>
              </a:tr>
              <a:tr h="50664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nonwhitespace.</a:t>
                      </a:r>
                    </a:p>
                  </a:txBody>
                  <a:tcPr marL="582" marR="582" marT="58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id-ID" altLang="id-ID" sz="4000" dirty="0">
                <a:solidFill>
                  <a:srgbClr val="422C16"/>
                </a:solidFill>
              </a:rPr>
              <a:t>Day </a:t>
            </a:r>
            <a:r>
              <a:rPr lang="en-US" altLang="id-ID" sz="4000" dirty="0" smtClean="0">
                <a:solidFill>
                  <a:srgbClr val="422C16"/>
                </a:solidFill>
              </a:rPr>
              <a:t>2</a:t>
            </a:r>
            <a:r>
              <a:rPr lang="id-ID" altLang="id-ID" sz="4000" dirty="0" smtClean="0">
                <a:solidFill>
                  <a:srgbClr val="422C16"/>
                </a:solidFill>
              </a:rPr>
              <a:t> </a:t>
            </a:r>
            <a:r>
              <a:rPr lang="id-ID" altLang="id-ID" sz="4000" dirty="0">
                <a:solidFill>
                  <a:srgbClr val="422C16"/>
                </a:solidFill>
              </a:rPr>
              <a:t>– </a:t>
            </a:r>
            <a:r>
              <a:rPr lang="en-US" altLang="id-ID" sz="4000" dirty="0" smtClean="0">
                <a:solidFill>
                  <a:srgbClr val="422C16"/>
                </a:solidFill>
              </a:rPr>
              <a:t>NLP Introduction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29600" cy="4173538"/>
          </a:xfrm>
        </p:spPr>
        <p:txBody>
          <a:bodyPr/>
          <a:lstStyle/>
          <a:p>
            <a:r>
              <a:rPr lang="en-US" altLang="id-ID" dirty="0"/>
              <a:t>Outlines </a:t>
            </a:r>
          </a:p>
          <a:p>
            <a:pPr lvl="1"/>
            <a:r>
              <a:rPr lang="en-US" altLang="id-ID" dirty="0"/>
              <a:t>Introduction to </a:t>
            </a:r>
            <a:r>
              <a:rPr lang="en-US" altLang="id-ID" dirty="0" smtClean="0"/>
              <a:t>NLP</a:t>
            </a:r>
          </a:p>
          <a:p>
            <a:pPr lvl="1"/>
            <a:r>
              <a:rPr lang="en-US" altLang="id-ID" dirty="0"/>
              <a:t>Text </a:t>
            </a:r>
            <a:r>
              <a:rPr lang="en-US" altLang="id-ID" dirty="0" smtClean="0"/>
              <a:t>Classification</a:t>
            </a:r>
          </a:p>
          <a:p>
            <a:pPr lvl="1"/>
            <a:r>
              <a:rPr lang="en-US" altLang="id-ID" dirty="0" smtClean="0"/>
              <a:t>Regular Expression</a:t>
            </a:r>
          </a:p>
          <a:p>
            <a:pPr lvl="1"/>
            <a:r>
              <a:rPr lang="en-US" altLang="id-ID" dirty="0" smtClean="0"/>
              <a:t>Word Tokenization</a:t>
            </a:r>
            <a:endParaRPr lang="en-US" altLang="id-ID" dirty="0"/>
          </a:p>
          <a:p>
            <a:pPr lvl="1"/>
            <a:r>
              <a:rPr lang="en-US" altLang="id-ID" dirty="0" smtClean="0"/>
              <a:t>Stemming and Normalization</a:t>
            </a:r>
            <a:endParaRPr lang="en-US" altLang="id-ID" dirty="0"/>
          </a:p>
          <a:p>
            <a:endParaRPr lang="id-ID" alt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cdn.blog.profoundis.com/natural_language_process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19" y="2133600"/>
            <a:ext cx="2260600" cy="246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Regular Expression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19711"/>
              </p:ext>
            </p:extLst>
          </p:nvPr>
        </p:nvGraphicFramePr>
        <p:xfrm>
          <a:off x="468313" y="2057400"/>
          <a:ext cx="8229599" cy="27800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9647"/>
                <a:gridCol w="7069952"/>
              </a:tblGrid>
              <a:tr h="84440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digits. Equivalent to [0-9].</a:t>
                      </a:r>
                    </a:p>
                  </a:txBody>
                  <a:tcPr marL="582" marR="582" marT="582" marB="0" anchor="ctr"/>
                </a:tc>
              </a:tr>
              <a:tr h="50664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nondigits.</a:t>
                      </a:r>
                    </a:p>
                  </a:txBody>
                  <a:tcPr marL="582" marR="582" marT="582" marB="0" anchor="ctr"/>
                </a:tc>
              </a:tr>
              <a:tr h="67552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\A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beginning of string.</a:t>
                      </a:r>
                    </a:p>
                  </a:txBody>
                  <a:tcPr marL="582" marR="582" marT="582" marB="0" anchor="ctr"/>
                </a:tc>
              </a:tr>
              <a:tr h="168879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\Z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end of string. If a newline exists, it matches just before newline.</a:t>
                      </a:r>
                    </a:p>
                  </a:txBody>
                  <a:tcPr marL="582" marR="582" marT="582" marB="0" anchor="ctr"/>
                </a:tc>
              </a:tr>
              <a:tr h="50664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\z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end of string.</a:t>
                      </a:r>
                    </a:p>
                  </a:txBody>
                  <a:tcPr marL="582" marR="582" marT="582" marB="0" anchor="ctr"/>
                </a:tc>
              </a:tr>
              <a:tr h="101328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\G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point where last match finished.</a:t>
                      </a:r>
                    </a:p>
                  </a:txBody>
                  <a:tcPr marL="582" marR="582" marT="582" marB="0" anchor="ctr"/>
                </a:tc>
              </a:tr>
              <a:tr h="202655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word boundaries when outside brackets. Matches backspace (0x08) when inside brackets.</a:t>
                      </a:r>
                    </a:p>
                  </a:txBody>
                  <a:tcPr marL="582" marR="582" marT="582" marB="0" anchor="ctr"/>
                </a:tc>
              </a:tr>
              <a:tr h="67552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nonword boundaries.</a:t>
                      </a:r>
                    </a:p>
                  </a:txBody>
                  <a:tcPr marL="582" marR="582" marT="582" marB="0" anchor="ctr"/>
                </a:tc>
              </a:tr>
              <a:tr h="84440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\n, \t, etc.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newlines, carriage returns, tabs, etc.</a:t>
                      </a:r>
                    </a:p>
                  </a:txBody>
                  <a:tcPr marL="582" marR="582" marT="582" marB="0" anchor="ctr"/>
                </a:tc>
              </a:tr>
              <a:tr h="84440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\1...\9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nth grouped subexpression.</a:t>
                      </a:r>
                    </a:p>
                  </a:txBody>
                  <a:tcPr marL="582" marR="582" marT="582" marB="0" anchor="ctr"/>
                </a:tc>
              </a:tr>
              <a:tr h="270207"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id-ID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\10</a:t>
                      </a:r>
                    </a:p>
                  </a:txBody>
                  <a:tcPr marL="582" marR="582" marT="582" marB="0" anchor="ctr"/>
                </a:tc>
                <a:tc>
                  <a:txBody>
                    <a:bodyPr/>
                    <a:lstStyle/>
                    <a:p>
                      <a:pPr marL="109538" indent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nth grouped subexpression if it matched already. Otherwise refers to the octal representation of a character code.</a:t>
                      </a:r>
                    </a:p>
                  </a:txBody>
                  <a:tcPr marL="582" marR="582" marT="58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Word Tokenization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 smtClean="0"/>
              <a:t>Tokenization (lexical analysis)</a:t>
            </a:r>
          </a:p>
          <a:p>
            <a:pPr lvl="1"/>
            <a:r>
              <a:rPr lang="en-US" sz="2000" dirty="0" smtClean="0"/>
              <a:t>The process </a:t>
            </a:r>
            <a:r>
              <a:rPr lang="en-US" sz="2000" dirty="0"/>
              <a:t>of breaking a stream of text up into words, phrases, symbols, or other meaningful elements called </a:t>
            </a:r>
            <a:r>
              <a:rPr lang="en-US" sz="2000" b="1" dirty="0" smtClean="0">
                <a:solidFill>
                  <a:srgbClr val="00B050"/>
                </a:solidFill>
              </a:rPr>
              <a:t>tokens</a:t>
            </a:r>
          </a:p>
          <a:p>
            <a:r>
              <a:rPr lang="en-US" altLang="id-ID" sz="2400" dirty="0" smtClean="0"/>
              <a:t>Things to consider:</a:t>
            </a:r>
          </a:p>
          <a:p>
            <a:pPr lvl="1"/>
            <a:r>
              <a:rPr lang="en-US" altLang="id-ID" sz="2000" dirty="0" smtClean="0"/>
              <a:t>Fragments, filled pauses</a:t>
            </a:r>
          </a:p>
          <a:p>
            <a:pPr lvl="1"/>
            <a:r>
              <a:rPr lang="en-US" altLang="id-ID" sz="2000" dirty="0" smtClean="0"/>
              <a:t>Lemma</a:t>
            </a:r>
          </a:p>
          <a:p>
            <a:pPr lvl="1"/>
            <a:r>
              <a:rPr lang="en-US" altLang="id-ID" sz="2000" dirty="0" smtClean="0"/>
              <a:t>Word-form </a:t>
            </a:r>
          </a:p>
          <a:p>
            <a:pPr lvl="1"/>
            <a:endParaRPr lang="en-US" altLang="id-ID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Word Tokenization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endParaRPr lang="en-US" altLang="id-ID" sz="2000" dirty="0" smtClean="0"/>
          </a:p>
          <a:p>
            <a:pPr lvl="1"/>
            <a:endParaRPr lang="en-US" altLang="id-ID" sz="1600" dirty="0" smtClean="0"/>
          </a:p>
          <a:p>
            <a:pPr lvl="1"/>
            <a:endParaRPr lang="en-US" altLang="id-ID" sz="1600" dirty="0"/>
          </a:p>
          <a:p>
            <a:r>
              <a:rPr lang="en-US" altLang="id-ID" sz="2000" dirty="0" smtClean="0"/>
              <a:t>Token : an instance of that type in running text</a:t>
            </a:r>
          </a:p>
          <a:p>
            <a:pPr lvl="1"/>
            <a:r>
              <a:rPr lang="en-US" altLang="id-ID" sz="1800" dirty="0" smtClean="0"/>
              <a:t>11 tokens or 10 tokens ? [</a:t>
            </a:r>
            <a:r>
              <a:rPr lang="en-US" altLang="id-ID" sz="1800" dirty="0" err="1" smtClean="0"/>
              <a:t>Gedung</a:t>
            </a:r>
            <a:r>
              <a:rPr lang="en-US" altLang="id-ID" sz="1800" dirty="0" smtClean="0"/>
              <a:t> Sate]</a:t>
            </a:r>
          </a:p>
          <a:p>
            <a:r>
              <a:rPr lang="en-US" altLang="id-ID" sz="2000" dirty="0"/>
              <a:t>Type : an element of the vocabulary</a:t>
            </a:r>
          </a:p>
          <a:p>
            <a:pPr lvl="1"/>
            <a:r>
              <a:rPr lang="en-US" altLang="id-ID" sz="1800" dirty="0" smtClean="0"/>
              <a:t>10 types (or 9)</a:t>
            </a:r>
          </a:p>
          <a:p>
            <a:r>
              <a:rPr lang="en-US" altLang="id-ID" sz="2200" dirty="0" smtClean="0"/>
              <a:t>Notation</a:t>
            </a:r>
          </a:p>
          <a:p>
            <a:pPr lvl="1"/>
            <a:r>
              <a:rPr lang="en-US" altLang="id-ID" sz="1800" b="1" dirty="0" smtClean="0"/>
              <a:t>N</a:t>
            </a:r>
            <a:r>
              <a:rPr lang="en-US" altLang="id-ID" sz="1800" dirty="0" smtClean="0"/>
              <a:t> = number of tokens</a:t>
            </a:r>
          </a:p>
          <a:p>
            <a:pPr lvl="1"/>
            <a:r>
              <a:rPr lang="en-US" altLang="id-ID" sz="1800" b="1" dirty="0" smtClean="0"/>
              <a:t>V</a:t>
            </a:r>
            <a:r>
              <a:rPr lang="en-US" altLang="id-ID" sz="1800" dirty="0" smtClean="0"/>
              <a:t> = vocabulary = set of types</a:t>
            </a:r>
          </a:p>
          <a:p>
            <a:pPr lvl="1"/>
            <a:r>
              <a:rPr lang="en-US" altLang="id-ID" sz="1800" b="1" dirty="0" smtClean="0"/>
              <a:t>|V|</a:t>
            </a:r>
            <a:r>
              <a:rPr lang="en-US" altLang="id-ID" sz="1800" dirty="0" smtClean="0"/>
              <a:t> = size of vocabulary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057400"/>
            <a:ext cx="764222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id-ID" sz="2000" dirty="0"/>
              <a:t>“</a:t>
            </a:r>
            <a:r>
              <a:rPr lang="en-US" altLang="id-ID" sz="2000" dirty="0" err="1"/>
              <a:t>Mereka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duduk</a:t>
            </a:r>
            <a:r>
              <a:rPr lang="en-US" altLang="id-ID" sz="2000" dirty="0"/>
              <a:t> di </a:t>
            </a:r>
            <a:r>
              <a:rPr lang="en-US" altLang="id-ID" sz="2000" dirty="0" err="1"/>
              <a:t>depan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Gedung</a:t>
            </a:r>
            <a:r>
              <a:rPr lang="en-US" altLang="id-ID" sz="2000" dirty="0"/>
              <a:t> Sate </a:t>
            </a:r>
            <a:r>
              <a:rPr lang="en-US" altLang="id-ID" sz="2000" dirty="0" err="1"/>
              <a:t>sambil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bekal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mereka</a:t>
            </a:r>
            <a:r>
              <a:rPr lang="en-US" altLang="id-ID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105400" y="3048000"/>
            <a:ext cx="3704793" cy="268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smtClean="0"/>
              <a:t>Mapping the token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Word Tokenization - Example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4637087" cy="3823018"/>
          </a:xfrm>
        </p:spPr>
        <p:txBody>
          <a:bodyPr/>
          <a:lstStyle/>
          <a:p>
            <a:r>
              <a:rPr lang="en-US" altLang="id-ID" sz="2000" dirty="0" smtClean="0"/>
              <a:t>Read the file</a:t>
            </a:r>
          </a:p>
          <a:p>
            <a:pPr lvl="2"/>
            <a:endParaRPr lang="en-US" altLang="id-ID" sz="1400" dirty="0"/>
          </a:p>
          <a:p>
            <a:endParaRPr lang="en-US" altLang="id-ID" sz="2200" dirty="0" smtClean="0"/>
          </a:p>
          <a:p>
            <a:r>
              <a:rPr lang="en-US" altLang="id-ID" sz="2000" dirty="0" smtClean="0"/>
              <a:t>Simple tokenization : split by space</a:t>
            </a:r>
          </a:p>
          <a:p>
            <a:pPr lvl="1"/>
            <a:endParaRPr lang="en-US" altLang="id-ID" sz="1600" dirty="0" smtClean="0"/>
          </a:p>
          <a:p>
            <a:pPr lvl="1"/>
            <a:endParaRPr lang="en-US" altLang="id-ID" sz="1600" dirty="0"/>
          </a:p>
          <a:p>
            <a:pPr lvl="2"/>
            <a:endParaRPr lang="en-US" altLang="id-ID" sz="1200" dirty="0" smtClean="0"/>
          </a:p>
          <a:p>
            <a:pPr lvl="2"/>
            <a:endParaRPr lang="en-US" altLang="id-ID" sz="1200" dirty="0" smtClean="0"/>
          </a:p>
          <a:p>
            <a:r>
              <a:rPr lang="en-US" altLang="id-ID" sz="2000" dirty="0" smtClean="0"/>
              <a:t>Unique token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97514" y="3444642"/>
            <a:ext cx="2743200" cy="1492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 = {}</a:t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token2:</a:t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token.count(i)</a:t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dict[i] = x</a:t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dict.keys():</a:t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dict[i]</a:t>
            </a:r>
            <a:endParaRPr kumimoji="0" lang="id-ID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2438400"/>
            <a:ext cx="4038601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'data0.txt'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file.read()</a:t>
            </a:r>
            <a:endParaRPr kumimoji="0" lang="id-ID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8199" y="3451412"/>
            <a:ext cx="4038601" cy="892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id-ID" sz="13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teks = teks.lower()</a:t>
            </a:r>
          </a:p>
          <a:p>
            <a:pPr lvl="0" eaLnBrk="0" hangingPunct="0"/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 = teks.split()</a:t>
            </a: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token.sort()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540788" y="7707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199" y="4870429"/>
            <a:ext cx="4038601" cy="692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token2 =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(token))</a:t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token2.sort(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=token.index)</a:t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Word Tokenization – Issues 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746818"/>
          </a:xfrm>
        </p:spPr>
        <p:txBody>
          <a:bodyPr/>
          <a:lstStyle/>
          <a:p>
            <a:pPr>
              <a:tabLst>
                <a:tab pos="3200400" algn="l"/>
              </a:tabLst>
            </a:pPr>
            <a:r>
              <a:rPr lang="en-US" altLang="id-ID" sz="2400" dirty="0" smtClean="0">
                <a:solidFill>
                  <a:srgbClr val="FF0000"/>
                </a:solidFill>
              </a:rPr>
              <a:t>Finland’s 	</a:t>
            </a:r>
            <a:r>
              <a:rPr lang="en-US" altLang="id-ID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Finland Finland’s ?</a:t>
            </a:r>
          </a:p>
          <a:p>
            <a:pPr>
              <a:tabLst>
                <a:tab pos="3200400" algn="l"/>
              </a:tabLst>
            </a:pPr>
            <a:r>
              <a:rPr lang="en-US" altLang="id-ID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What‘re, I’m, isn’t	 What are, I am, is not</a:t>
            </a:r>
          </a:p>
          <a:p>
            <a:pPr>
              <a:tabLst>
                <a:tab pos="3200400" algn="l"/>
              </a:tabLst>
            </a:pPr>
            <a:r>
              <a:rPr lang="en-US" altLang="id-ID" sz="2400" dirty="0" smtClean="0">
                <a:sym typeface="Wingdings" panose="05000000000000000000" pitchFamily="2" charset="2"/>
              </a:rPr>
              <a:t>Hewlett-Packard	 Hewlett Packard ?</a:t>
            </a:r>
          </a:p>
          <a:p>
            <a:pPr>
              <a:tabLst>
                <a:tab pos="3200400" algn="l"/>
              </a:tabLst>
            </a:pPr>
            <a:r>
              <a:rPr lang="en-US" altLang="id-ID" sz="2400" dirty="0" smtClean="0">
                <a:sym typeface="Wingdings" panose="05000000000000000000" pitchFamily="2" charset="2"/>
              </a:rPr>
              <a:t>State-of-the-art	 state of the art ?</a:t>
            </a:r>
          </a:p>
          <a:p>
            <a:pPr>
              <a:tabLst>
                <a:tab pos="3200400" algn="l"/>
              </a:tabLst>
            </a:pPr>
            <a:r>
              <a:rPr lang="en-US" altLang="id-ID" sz="2400" dirty="0" smtClean="0">
                <a:sym typeface="Wingdings" panose="05000000000000000000" pitchFamily="2" charset="2"/>
              </a:rPr>
              <a:t>San Francisco	 one or two token</a:t>
            </a:r>
          </a:p>
          <a:p>
            <a:pPr>
              <a:tabLst>
                <a:tab pos="3200400" algn="l"/>
              </a:tabLst>
            </a:pPr>
            <a:r>
              <a:rPr lang="en-US" altLang="id-ID" sz="2400" dirty="0" smtClean="0">
                <a:sym typeface="Wingdings" panose="05000000000000000000" pitchFamily="2" charset="2"/>
              </a:rPr>
              <a:t>m.p.h., PhD.	 </a:t>
            </a:r>
            <a:r>
              <a:rPr lang="en-US" altLang="id-ID" sz="2400" dirty="0" smtClean="0">
                <a:sym typeface="Wingdings" panose="05000000000000000000" pitchFamily="2" charset="2"/>
              </a:rPr>
              <a:t>??</a:t>
            </a:r>
          </a:p>
          <a:p>
            <a:pPr>
              <a:tabLst>
                <a:tab pos="3200400" algn="l"/>
              </a:tabLst>
            </a:pPr>
            <a:endParaRPr lang="en-US" altLang="id-ID" sz="2400" dirty="0">
              <a:sym typeface="Wingdings" panose="05000000000000000000" pitchFamily="2" charset="2"/>
            </a:endParaRPr>
          </a:p>
          <a:p>
            <a:pPr>
              <a:tabLst>
                <a:tab pos="3200400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*may </a:t>
            </a:r>
            <a:r>
              <a:rPr lang="en-US" sz="2400" dirty="0">
                <a:solidFill>
                  <a:srgbClr val="FF0000"/>
                </a:solidFill>
              </a:rPr>
              <a:t>not be too much of </a:t>
            </a:r>
            <a:r>
              <a:rPr lang="en-US" sz="2400" dirty="0" smtClean="0">
                <a:solidFill>
                  <a:srgbClr val="FF0000"/>
                </a:solidFill>
              </a:rPr>
              <a:t>a trouble in Indonesian</a:t>
            </a:r>
            <a:endParaRPr lang="en-US" altLang="id-ID" sz="2000" dirty="0" smtClean="0">
              <a:solidFill>
                <a:srgbClr val="FF0000"/>
              </a:solidFill>
            </a:endParaRPr>
          </a:p>
          <a:p>
            <a:pPr lvl="1"/>
            <a:endParaRPr lang="en-US" altLang="id-ID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0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Word Tokenization – Issues 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746818"/>
          </a:xfrm>
        </p:spPr>
        <p:txBody>
          <a:bodyPr/>
          <a:lstStyle/>
          <a:p>
            <a:r>
              <a:rPr lang="en-US" altLang="id-ID" sz="2800" dirty="0" smtClean="0"/>
              <a:t>Sentence Segmentation</a:t>
            </a:r>
          </a:p>
          <a:p>
            <a:pPr lvl="1"/>
            <a:r>
              <a:rPr lang="en-US" altLang="id-ID" sz="2400" dirty="0"/>
              <a:t>the process of dividing written text into meaningful </a:t>
            </a:r>
            <a:r>
              <a:rPr lang="en-US" altLang="id-ID" sz="2400" dirty="0" smtClean="0"/>
              <a:t>units</a:t>
            </a:r>
          </a:p>
          <a:p>
            <a:pPr lvl="1"/>
            <a:r>
              <a:rPr lang="en-US" altLang="id-ID" sz="2400" dirty="0" smtClean="0"/>
              <a:t>Decide the ambiguous word form</a:t>
            </a:r>
          </a:p>
          <a:p>
            <a:pPr lvl="1"/>
            <a:r>
              <a:rPr lang="en-US" altLang="id-ID" sz="2400" dirty="0" smtClean="0"/>
              <a:t>Build a binary classifier</a:t>
            </a:r>
          </a:p>
          <a:p>
            <a:pPr lvl="2"/>
            <a:r>
              <a:rPr lang="en-US" altLang="id-ID" sz="2000" dirty="0" smtClean="0"/>
              <a:t>Hand-written rule</a:t>
            </a:r>
          </a:p>
          <a:p>
            <a:pPr lvl="2"/>
            <a:r>
              <a:rPr lang="en-US" altLang="id-ID" sz="2000" dirty="0" smtClean="0"/>
              <a:t>Regular expression</a:t>
            </a:r>
            <a:endParaRPr lang="en-US" altLang="id-ID" sz="2000" dirty="0" smtClean="0"/>
          </a:p>
          <a:p>
            <a:pPr lvl="2"/>
            <a:r>
              <a:rPr lang="en-US" altLang="id-ID" sz="2000" dirty="0" smtClean="0"/>
              <a:t>Decision Tree</a:t>
            </a:r>
          </a:p>
          <a:p>
            <a:pPr lvl="2"/>
            <a:r>
              <a:rPr lang="en-US" altLang="id-ID" sz="2000" dirty="0" smtClean="0"/>
              <a:t>Machine learning, </a:t>
            </a:r>
            <a:r>
              <a:rPr lang="en-US" altLang="id-ID" sz="2000" dirty="0" err="1" smtClean="0"/>
              <a:t>etc</a:t>
            </a:r>
            <a:endParaRPr lang="en-US" altLang="id-ID" sz="2000" dirty="0" smtClean="0"/>
          </a:p>
          <a:p>
            <a:pPr lvl="2"/>
            <a:endParaRPr lang="en-US" altLang="id-ID" sz="2000" dirty="0" smtClean="0"/>
          </a:p>
          <a:p>
            <a:endParaRPr lang="en-US" altLang="id-ID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1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Word Normalization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746818"/>
          </a:xfrm>
        </p:spPr>
        <p:txBody>
          <a:bodyPr/>
          <a:lstStyle/>
          <a:p>
            <a:r>
              <a:rPr lang="en-US" altLang="id-ID" sz="2400" dirty="0" smtClean="0"/>
              <a:t>Normalize the word</a:t>
            </a:r>
          </a:p>
          <a:p>
            <a:pPr lvl="1"/>
            <a:r>
              <a:rPr lang="en-US" altLang="id-ID" sz="2000" dirty="0" smtClean="0"/>
              <a:t>the </a:t>
            </a:r>
            <a:r>
              <a:rPr lang="en-US" altLang="id-ID" sz="2000" dirty="0"/>
              <a:t>process of transforming text into a single canonical form that it might not have had </a:t>
            </a:r>
            <a:r>
              <a:rPr lang="en-US" altLang="id-ID" sz="2000" dirty="0" smtClean="0"/>
              <a:t>before</a:t>
            </a:r>
          </a:p>
          <a:p>
            <a:pPr lvl="1"/>
            <a:r>
              <a:rPr lang="en-US" altLang="id-ID" sz="2000" dirty="0" smtClean="0"/>
              <a:t>Example</a:t>
            </a:r>
          </a:p>
          <a:p>
            <a:pPr lvl="2"/>
            <a:r>
              <a:rPr lang="en-US" altLang="id-ID" sz="1800" dirty="0" smtClean="0"/>
              <a:t>$200 </a:t>
            </a:r>
            <a:r>
              <a:rPr lang="en-US" altLang="id-ID" sz="1800" dirty="0" smtClean="0">
                <a:sym typeface="Wingdings" panose="05000000000000000000" pitchFamily="2" charset="2"/>
              </a:rPr>
              <a:t> </a:t>
            </a:r>
            <a:r>
              <a:rPr lang="en-US" sz="1800" dirty="0"/>
              <a:t>two thousand </a:t>
            </a:r>
            <a:r>
              <a:rPr lang="en-US" sz="1800" dirty="0" smtClean="0"/>
              <a:t>dollars</a:t>
            </a:r>
          </a:p>
          <a:p>
            <a:pPr lvl="2"/>
            <a:r>
              <a:rPr lang="en-US" altLang="id-ID" sz="1800" dirty="0" smtClean="0"/>
              <a:t>USA, U.S.A </a:t>
            </a:r>
            <a:r>
              <a:rPr lang="en-US" altLang="id-ID" sz="1800" dirty="0">
                <a:sym typeface="Wingdings" panose="05000000000000000000" pitchFamily="2" charset="2"/>
              </a:rPr>
              <a:t> United States of </a:t>
            </a:r>
            <a:r>
              <a:rPr lang="en-US" altLang="id-ID" sz="1800" dirty="0" smtClean="0">
                <a:sym typeface="Wingdings" panose="05000000000000000000" pitchFamily="2" charset="2"/>
              </a:rPr>
              <a:t>America</a:t>
            </a:r>
          </a:p>
          <a:p>
            <a:pPr lvl="2"/>
            <a:r>
              <a:rPr lang="en-US" altLang="id-ID" sz="1800" dirty="0" err="1" smtClean="0">
                <a:sym typeface="Wingdings" panose="05000000000000000000" pitchFamily="2" charset="2"/>
              </a:rPr>
              <a:t>u’r</a:t>
            </a:r>
            <a:r>
              <a:rPr lang="en-US" altLang="id-ID" sz="1800" dirty="0">
                <a:sym typeface="Wingdings" panose="05000000000000000000" pitchFamily="2" charset="2"/>
              </a:rPr>
              <a:t> </a:t>
            </a:r>
            <a:r>
              <a:rPr lang="en-US" altLang="id-ID" sz="1800" dirty="0" smtClean="0">
                <a:sym typeface="Wingdings" panose="05000000000000000000" pitchFamily="2" charset="2"/>
              </a:rPr>
              <a:t> your</a:t>
            </a:r>
          </a:p>
          <a:p>
            <a:pPr lvl="2"/>
            <a:r>
              <a:rPr lang="en-US" altLang="id-ID" sz="1800" dirty="0" smtClean="0">
                <a:sym typeface="Wingdings" panose="05000000000000000000" pitchFamily="2" charset="2"/>
              </a:rPr>
              <a:t>Etc.</a:t>
            </a:r>
            <a:endParaRPr lang="en-US" altLang="id-ID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Word Normalization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746818"/>
          </a:xfrm>
        </p:spPr>
        <p:txBody>
          <a:bodyPr/>
          <a:lstStyle/>
          <a:p>
            <a:pPr lvl="1"/>
            <a:r>
              <a:rPr lang="en-US" altLang="id-ID" sz="2000" dirty="0" smtClean="0">
                <a:solidFill>
                  <a:srgbClr val="00B050"/>
                </a:solidFill>
              </a:rPr>
              <a:t>Case Folding</a:t>
            </a:r>
          </a:p>
          <a:p>
            <a:pPr lvl="1"/>
            <a:r>
              <a:rPr lang="en-US" altLang="id-ID" sz="2000" dirty="0" smtClean="0">
                <a:solidFill>
                  <a:srgbClr val="00B050"/>
                </a:solidFill>
              </a:rPr>
              <a:t>Remove URL and other non-alphabetic symbol</a:t>
            </a:r>
          </a:p>
          <a:p>
            <a:pPr lvl="1"/>
            <a:r>
              <a:rPr lang="en-US" altLang="id-ID" sz="2000" dirty="0" smtClean="0"/>
              <a:t>Normalize non-standard words</a:t>
            </a:r>
          </a:p>
          <a:p>
            <a:pPr lvl="2"/>
            <a:r>
              <a:rPr lang="en-US" altLang="id-ID" sz="1800" dirty="0"/>
              <a:t>number to </a:t>
            </a:r>
            <a:r>
              <a:rPr lang="en-US" altLang="id-ID" sz="1800" dirty="0" smtClean="0"/>
              <a:t>letter	</a:t>
            </a:r>
            <a:r>
              <a:rPr lang="en-US" altLang="id-ID" sz="1800" dirty="0" smtClean="0">
                <a:sym typeface="Wingdings" panose="05000000000000000000" pitchFamily="2" charset="2"/>
              </a:rPr>
              <a:t> 4wes0m3</a:t>
            </a:r>
            <a:endParaRPr lang="en-US" altLang="id-ID" sz="1800" dirty="0" smtClean="0"/>
          </a:p>
          <a:p>
            <a:pPr lvl="2"/>
            <a:r>
              <a:rPr lang="en-US" altLang="id-ID" sz="1800" dirty="0"/>
              <a:t>s</a:t>
            </a:r>
            <a:r>
              <a:rPr lang="en-US" altLang="id-ID" sz="1800" dirty="0" smtClean="0"/>
              <a:t>ymbol </a:t>
            </a:r>
            <a:r>
              <a:rPr lang="en-US" altLang="id-ID" sz="1800" dirty="0"/>
              <a:t>to </a:t>
            </a:r>
            <a:r>
              <a:rPr lang="en-US" altLang="id-ID" sz="1800" dirty="0" smtClean="0"/>
              <a:t>letter		</a:t>
            </a:r>
            <a:r>
              <a:rPr lang="en-US" altLang="id-ID" sz="1800" dirty="0" smtClean="0">
                <a:sym typeface="Wingdings" panose="05000000000000000000" pitchFamily="2" charset="2"/>
              </a:rPr>
              <a:t> @</a:t>
            </a:r>
            <a:r>
              <a:rPr lang="en-US" altLang="id-ID" sz="1800" dirty="0" err="1" smtClean="0">
                <a:sym typeface="Wingdings" panose="05000000000000000000" pitchFamily="2" charset="2"/>
              </a:rPr>
              <a:t>wesome</a:t>
            </a:r>
            <a:endParaRPr lang="en-US" altLang="id-ID" sz="1800" dirty="0" smtClean="0"/>
          </a:p>
          <a:p>
            <a:pPr lvl="2"/>
            <a:r>
              <a:rPr lang="en-US" altLang="id-ID" sz="1800" dirty="0" smtClean="0"/>
              <a:t>remove </a:t>
            </a:r>
            <a:r>
              <a:rPr lang="en-US" altLang="id-ID" sz="1800" dirty="0"/>
              <a:t>multiple </a:t>
            </a:r>
            <a:r>
              <a:rPr lang="en-US" altLang="id-ID" sz="1800" dirty="0" smtClean="0"/>
              <a:t>letter	</a:t>
            </a:r>
            <a:r>
              <a:rPr lang="en-US" altLang="id-ID" sz="1800" dirty="0" smtClean="0">
                <a:sym typeface="Wingdings" panose="05000000000000000000" pitchFamily="2" charset="2"/>
              </a:rPr>
              <a:t> </a:t>
            </a:r>
            <a:r>
              <a:rPr lang="en-US" altLang="id-ID" sz="1800" dirty="0" err="1" smtClean="0">
                <a:sym typeface="Wingdings" panose="05000000000000000000" pitchFamily="2" charset="2"/>
              </a:rPr>
              <a:t>goooood</a:t>
            </a:r>
            <a:endParaRPr lang="en-US" altLang="id-ID" sz="1600" dirty="0" smtClean="0"/>
          </a:p>
          <a:p>
            <a:pPr lvl="1"/>
            <a:r>
              <a:rPr lang="en-US" altLang="id-ID" sz="2000" dirty="0" smtClean="0">
                <a:solidFill>
                  <a:srgbClr val="00B050"/>
                </a:solidFill>
              </a:rPr>
              <a:t>Tokenization</a:t>
            </a:r>
          </a:p>
          <a:p>
            <a:pPr lvl="1"/>
            <a:r>
              <a:rPr lang="en-US" altLang="id-ID" sz="2000" dirty="0" smtClean="0">
                <a:solidFill>
                  <a:srgbClr val="00B050"/>
                </a:solidFill>
              </a:rPr>
              <a:t>Stemming </a:t>
            </a:r>
            <a:r>
              <a:rPr lang="en-US" altLang="id-ID" sz="1800" dirty="0" smtClean="0">
                <a:solidFill>
                  <a:srgbClr val="FF0000"/>
                </a:solidFill>
              </a:rPr>
              <a:t>(</a:t>
            </a:r>
            <a:r>
              <a:rPr lang="en-US" altLang="id-ID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next week)</a:t>
            </a:r>
            <a:endParaRPr lang="en-US" altLang="id-ID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id-ID" sz="2000" dirty="0" smtClean="0"/>
              <a:t>Lemmatization </a:t>
            </a:r>
          </a:p>
          <a:p>
            <a:pPr lvl="1"/>
            <a:r>
              <a:rPr lang="en-US" altLang="id-ID" sz="2000" dirty="0" smtClean="0">
                <a:solidFill>
                  <a:srgbClr val="00B050"/>
                </a:solidFill>
              </a:rPr>
              <a:t>Stop word removal</a:t>
            </a:r>
          </a:p>
          <a:p>
            <a:pPr lvl="1"/>
            <a:endParaRPr lang="en-US" altLang="id-ID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Word Normalization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746818"/>
          </a:xfrm>
        </p:spPr>
        <p:txBody>
          <a:bodyPr/>
          <a:lstStyle/>
          <a:p>
            <a:r>
              <a:rPr lang="en-US" altLang="id-ID" sz="2400" dirty="0" smtClean="0"/>
              <a:t>Let’s try is</a:t>
            </a:r>
            <a:endParaRPr lang="en-US" altLang="id-ID" sz="1400" dirty="0"/>
          </a:p>
          <a:p>
            <a:pPr lvl="1"/>
            <a:r>
              <a:rPr lang="en-US" altLang="id-ID" sz="2000" dirty="0" smtClean="0"/>
              <a:t>Create new project : News Categorization</a:t>
            </a:r>
          </a:p>
          <a:p>
            <a:pPr lvl="1"/>
            <a:r>
              <a:rPr lang="en-US" altLang="id-ID" sz="2000" dirty="0" smtClean="0"/>
              <a:t>Create new Python file : Preprocessing.py</a:t>
            </a:r>
          </a:p>
          <a:p>
            <a:pPr lvl="2"/>
            <a:r>
              <a:rPr lang="en-US" altLang="id-ID" sz="2000" dirty="0" smtClean="0"/>
              <a:t>Import re module</a:t>
            </a:r>
            <a:endParaRPr lang="en-US" altLang="id-ID" sz="2000" dirty="0"/>
          </a:p>
          <a:p>
            <a:pPr lvl="2"/>
            <a:r>
              <a:rPr lang="en-US" altLang="id-ID" sz="2000" dirty="0" smtClean="0"/>
              <a:t>Create </a:t>
            </a:r>
            <a:r>
              <a:rPr lang="en-US" altLang="id-ID" sz="2000" dirty="0"/>
              <a:t>function </a:t>
            </a:r>
            <a:r>
              <a:rPr lang="en-US" altLang="id-ID" sz="2000" dirty="0" err="1"/>
              <a:t>removeUrl</a:t>
            </a:r>
            <a:r>
              <a:rPr lang="en-US" altLang="id-ID" sz="2000" dirty="0"/>
              <a:t> ( article ) </a:t>
            </a:r>
          </a:p>
          <a:p>
            <a:pPr lvl="2"/>
            <a:r>
              <a:rPr lang="en-US" altLang="id-ID" sz="2000" dirty="0"/>
              <a:t>Create function </a:t>
            </a:r>
            <a:r>
              <a:rPr lang="en-US" altLang="id-ID" sz="2000" dirty="0" err="1" smtClean="0"/>
              <a:t>stopwordRemoval</a:t>
            </a:r>
            <a:r>
              <a:rPr lang="en-US" altLang="id-ID" sz="2000" dirty="0" smtClean="0"/>
              <a:t> </a:t>
            </a:r>
            <a:r>
              <a:rPr lang="en-US" altLang="id-ID" sz="2000" dirty="0"/>
              <a:t>( </a:t>
            </a:r>
            <a:r>
              <a:rPr lang="en-US" altLang="id-ID" sz="2000" dirty="0" smtClean="0"/>
              <a:t>tokens ) </a:t>
            </a:r>
            <a:endParaRPr lang="en-US" altLang="id-ID" sz="2000" dirty="0"/>
          </a:p>
          <a:p>
            <a:pPr lvl="2"/>
            <a:r>
              <a:rPr lang="en-US" altLang="id-ID" sz="2000" dirty="0"/>
              <a:t>Create function </a:t>
            </a:r>
            <a:r>
              <a:rPr lang="en-US" altLang="id-ID" sz="2000" dirty="0" smtClean="0"/>
              <a:t>preprocess </a:t>
            </a:r>
            <a:r>
              <a:rPr lang="en-US" altLang="id-ID" sz="2000" dirty="0"/>
              <a:t>( article ) </a:t>
            </a:r>
          </a:p>
          <a:p>
            <a:pPr lvl="1"/>
            <a:endParaRPr lang="en-US" altLang="id-ID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Word Normalization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612" y="2095143"/>
            <a:ext cx="3436388" cy="2400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rl(article):</a:t>
            </a:r>
            <a:b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regex_or(*items):</a:t>
            </a:r>
            <a:b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 =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'|'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.join(items)</a:t>
            </a:r>
            <a:b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 =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'('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 +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  <a:b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b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pos_lookahead(r):</a:t>
            </a:r>
            <a:b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'(?='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 +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  <a:b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neg_lookahead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  <a:b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'(?!'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 +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  <a:b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optional(r):</a:t>
            </a:r>
            <a:b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id-ID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'(%s)?' </a:t>
            </a:r>
            <a:r>
              <a:rPr kumimoji="0" lang="id-ID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r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2"/>
          <p:cNvSpPr txBox="1">
            <a:spLocks noChangeArrowheads="1"/>
          </p:cNvSpPr>
          <p:nvPr/>
        </p:nvSpPr>
        <p:spPr bwMode="auto">
          <a:xfrm>
            <a:off x="2463366" y="2669084"/>
            <a:ext cx="6488113" cy="317009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PunctChars =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r'''['".?!,:;]'''</a:t>
            </a:r>
            <a:b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Punct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'%s+'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PunctChars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Entity =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'&amp;(amp|lt|gt|quot);'</a:t>
            </a:r>
            <a:b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UrlStart1 = regex_or(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r'https?://?'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r'www\.'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CommonTLDs = regex_or(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'com'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'co\\.uk'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'org'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'net'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'info'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'ca'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UrlStart2 =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r'[a-z0-9\.-]+?'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r'\.'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CommonTLDs + pos_lookahead(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r'[/ \W\b]'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UrlBody =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r'[^ \t\r\n&lt;&gt;]*?'</a:t>
            </a:r>
            <a:b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UrlExtraCrapBeforeEnd =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'%s+?'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regex_or(PunctChars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Entity)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UrlEnd = regex_or(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r'\.\.+'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r'[&lt;&gt;]'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r'\s'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'$'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Url = (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r'\b'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regex_or(UrlStart1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UrlStart2) +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UrlBody +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pos_lookahead(optional(UrlExtraCrapBeforeEnd) + UrlEnd))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Url_RE = re.compile(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"(%s)"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Url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re.U | re.I)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article = re.sub(Url_RE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id-ID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article)</a:t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id-ID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endParaRPr lang="id-ID" sz="2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Natural Language Processing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 smtClean="0"/>
              <a:t>A field </a:t>
            </a:r>
            <a:r>
              <a:rPr lang="en-US" altLang="id-ID" sz="2400" dirty="0"/>
              <a:t>of </a:t>
            </a:r>
            <a:r>
              <a:rPr lang="en-US" altLang="id-ID" sz="2400" dirty="0" smtClean="0"/>
              <a:t>CS, AI, </a:t>
            </a:r>
            <a:r>
              <a:rPr lang="en-US" altLang="id-ID" sz="2400" dirty="0"/>
              <a:t>and computational linguistics concerned with the interactions between computers and human (natural) </a:t>
            </a:r>
            <a:r>
              <a:rPr lang="en-US" altLang="id-ID" sz="2400" dirty="0" smtClean="0"/>
              <a:t>languages</a:t>
            </a:r>
          </a:p>
          <a:p>
            <a:pPr lvl="2"/>
            <a:endParaRPr lang="en-US" altLang="id-ID" sz="1600" dirty="0" smtClean="0"/>
          </a:p>
          <a:p>
            <a:r>
              <a:rPr lang="en-US" altLang="id-ID" sz="2400" dirty="0" smtClean="0"/>
              <a:t>The goal is to create an algorithm that help the computer </a:t>
            </a:r>
            <a:r>
              <a:rPr lang="id-ID" sz="2400" dirty="0"/>
              <a:t>program to understand human </a:t>
            </a:r>
            <a:r>
              <a:rPr lang="en-US" sz="2400" dirty="0" smtClean="0"/>
              <a:t>language</a:t>
            </a:r>
            <a:endParaRPr lang="en-US" altLang="id-ID" sz="2400" dirty="0" smtClean="0"/>
          </a:p>
          <a:p>
            <a:pPr lvl="1"/>
            <a:r>
              <a:rPr lang="en-US" altLang="id-ID" sz="2000" dirty="0" smtClean="0"/>
              <a:t>Auto Summarization, co-Reference Resolution, Machine Translation, Natural Language Understanding, POS Tagging, Question Answering, Sentiment Analysis, Speech Recognition, Information Retrieval, Information Extraction, 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Word Normalization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746818"/>
          </a:xfrm>
        </p:spPr>
        <p:txBody>
          <a:bodyPr/>
          <a:lstStyle/>
          <a:p>
            <a:r>
              <a:rPr lang="en-US" altLang="id-ID" sz="2400" dirty="0" smtClean="0"/>
              <a:t>Stop word</a:t>
            </a:r>
          </a:p>
          <a:p>
            <a:pPr lvl="1"/>
            <a:r>
              <a:rPr lang="en-US" altLang="id-ID" sz="2000" dirty="0" smtClean="0"/>
              <a:t>words </a:t>
            </a:r>
            <a:r>
              <a:rPr lang="en-US" altLang="id-ID" sz="2000" dirty="0"/>
              <a:t>which are filtered out before or after processing of natural language </a:t>
            </a:r>
            <a:r>
              <a:rPr lang="en-US" altLang="id-ID" sz="2000" dirty="0" smtClean="0"/>
              <a:t>data</a:t>
            </a:r>
          </a:p>
          <a:p>
            <a:pPr lvl="1"/>
            <a:r>
              <a:rPr lang="en-US" sz="2000" dirty="0"/>
              <a:t>refer to the most common words in a language</a:t>
            </a:r>
            <a:endParaRPr lang="en-US" altLang="id-ID" sz="2000" dirty="0" smtClean="0"/>
          </a:p>
          <a:p>
            <a:r>
              <a:rPr lang="en-US" altLang="id-ID" sz="2400" dirty="0" smtClean="0"/>
              <a:t>Stop word Removal</a:t>
            </a:r>
            <a:endParaRPr lang="en-US" altLang="id-ID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25326" y="4164137"/>
            <a:ext cx="7715574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stopwordRemoval(tokens):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stopword = [line.rstrip(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'dictionary/stopword.txt'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stopword2 = [line.rstrip(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'dictionary/dict_noise.txt'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tokens2 = []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ii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(tokens)):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tokens[ii]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tokens[ii]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stopword2: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tokens2.append(tokens[ii])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tokens2</a:t>
            </a:r>
            <a:endParaRPr kumimoji="0" lang="id-ID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Word Normalization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8313" y="2082492"/>
            <a:ext cx="8229600" cy="3631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 (article):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case folding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 = article.lower()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url removal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 = removeUrl(article)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non alphabetic removal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 = re.sub(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r'[^a-z|^ ]'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tokenization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 = article.split()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coming soon - stemming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stopword removal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stopwordRemoval(tokens)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52"/>
          <a:stretch/>
        </p:blipFill>
        <p:spPr>
          <a:xfrm>
            <a:off x="2251937" y="1524000"/>
            <a:ext cx="4509192" cy="2937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486400"/>
            <a:ext cx="969434" cy="969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486400"/>
            <a:ext cx="923070" cy="969434"/>
          </a:xfrm>
          <a:prstGeom prst="rect">
            <a:avLst/>
          </a:prstGeom>
        </p:spPr>
      </p:pic>
      <p:pic>
        <p:nvPicPr>
          <p:cNvPr id="8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07579"/>
            <a:ext cx="3635374" cy="7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30199" y="4583668"/>
            <a:ext cx="155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id-ID" b="1" dirty="0" smtClean="0"/>
              <a:t>THANK YOU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072324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endParaRPr lang="en-US" altLang="id-ID" dirty="0" smtClean="0"/>
          </a:p>
          <a:p>
            <a:pPr lvl="1"/>
            <a:endParaRPr lang="en-US" altLang="id-ID" sz="1200" dirty="0"/>
          </a:p>
          <a:p>
            <a:pPr lvl="1"/>
            <a:endParaRPr lang="en-US" altLang="id-ID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Text Classification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/>
              <a:t>the task of assigning predefined categories to free-text </a:t>
            </a:r>
            <a:r>
              <a:rPr lang="en-US" altLang="id-ID" sz="2400" dirty="0" smtClean="0"/>
              <a:t>documents</a:t>
            </a:r>
          </a:p>
          <a:p>
            <a:pPr lvl="1"/>
            <a:r>
              <a:rPr lang="en-US" altLang="id-ID" sz="2000" dirty="0" smtClean="0"/>
              <a:t>Document categorization</a:t>
            </a:r>
          </a:p>
          <a:p>
            <a:pPr lvl="2"/>
            <a:r>
              <a:rPr lang="en-US" altLang="id-ID" sz="1600" dirty="0" smtClean="0"/>
              <a:t>news stories, academic papers, </a:t>
            </a:r>
            <a:r>
              <a:rPr lang="en-US" sz="1600" dirty="0"/>
              <a:t>patient reports in health-care </a:t>
            </a:r>
            <a:r>
              <a:rPr lang="en-US" sz="1600" dirty="0" smtClean="0"/>
              <a:t>organizations,</a:t>
            </a:r>
          </a:p>
          <a:p>
            <a:pPr lvl="1"/>
            <a:r>
              <a:rPr lang="en-US" sz="2000" dirty="0" smtClean="0"/>
              <a:t>Sentiment analysis</a:t>
            </a:r>
          </a:p>
          <a:p>
            <a:pPr lvl="2"/>
            <a:r>
              <a:rPr lang="en-US" sz="1600" dirty="0" smtClean="0"/>
              <a:t>good or bad review</a:t>
            </a:r>
          </a:p>
          <a:p>
            <a:pPr lvl="1"/>
            <a:r>
              <a:rPr lang="en-US" sz="2000" dirty="0" smtClean="0"/>
              <a:t>Authorship identification</a:t>
            </a:r>
          </a:p>
          <a:p>
            <a:pPr lvl="2"/>
            <a:r>
              <a:rPr lang="en-US" sz="1600" dirty="0" smtClean="0"/>
              <a:t>male or female, who wrote the document, what is the age</a:t>
            </a:r>
          </a:p>
          <a:p>
            <a:pPr lvl="1"/>
            <a:r>
              <a:rPr lang="en-US" sz="2000" dirty="0"/>
              <a:t>S</a:t>
            </a:r>
            <a:r>
              <a:rPr lang="id-ID" sz="2000" dirty="0" smtClean="0"/>
              <a:t>pam</a:t>
            </a:r>
            <a:r>
              <a:rPr lang="en-US" sz="2000" dirty="0" smtClean="0"/>
              <a:t> detection</a:t>
            </a:r>
            <a:r>
              <a:rPr lang="id-ID" sz="2000" dirty="0" smtClean="0"/>
              <a:t> filtering</a:t>
            </a:r>
            <a:endParaRPr lang="en-US" sz="2000" dirty="0" smtClean="0"/>
          </a:p>
          <a:p>
            <a:pPr lvl="1"/>
            <a:r>
              <a:rPr lang="en-US" altLang="id-ID" sz="2000" dirty="0" smtClean="0"/>
              <a:t>Language identification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5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Text </a:t>
            </a:r>
            <a:r>
              <a:rPr lang="en-US" altLang="id-ID" sz="4000" dirty="0" smtClean="0">
                <a:solidFill>
                  <a:srgbClr val="422C16"/>
                </a:solidFill>
              </a:rPr>
              <a:t>Classification - Definition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2057400"/>
                <a:ext cx="8229600" cy="3823018"/>
              </a:xfrm>
            </p:spPr>
            <p:txBody>
              <a:bodyPr/>
              <a:lstStyle/>
              <a:p>
                <a:r>
                  <a:rPr lang="en-US" altLang="id-ID" sz="2800" dirty="0" smtClean="0"/>
                  <a:t>Input</a:t>
                </a:r>
              </a:p>
              <a:p>
                <a:pPr lvl="1"/>
                <a:r>
                  <a:rPr lang="en-US" altLang="id-ID" sz="2400" dirty="0" smtClean="0"/>
                  <a:t>A document </a:t>
                </a:r>
                <a14:m>
                  <m:oMath xmlns:m="http://schemas.openxmlformats.org/officeDocument/2006/math"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id-ID" sz="24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id-ID" sz="2400" dirty="0" smtClean="0"/>
                  <a:t>A fixed set of classes </a:t>
                </a:r>
                <a14:m>
                  <m:oMath xmlns:m="http://schemas.openxmlformats.org/officeDocument/2006/math"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id-ID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id-ID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𝑐𝑗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id-ID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id-ID" sz="2800" dirty="0" smtClean="0"/>
                  <a:t>Output</a:t>
                </a:r>
              </a:p>
              <a:p>
                <a:pPr lvl="1"/>
                <a:r>
                  <a:rPr lang="en-US" altLang="id-ID" sz="2400" dirty="0" smtClean="0"/>
                  <a:t>A predicted class  </a:t>
                </a:r>
                <a14:m>
                  <m:oMath xmlns:m="http://schemas.openxmlformats.org/officeDocument/2006/math"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id-ID" sz="2400" dirty="0" smtClean="0"/>
              </a:p>
            </p:txBody>
          </p:sp>
        </mc:Choice>
        <mc:Fallback xmlns="">
          <p:sp>
            <p:nvSpPr>
              <p:cNvPr id="143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2057400"/>
                <a:ext cx="8229600" cy="3823018"/>
              </a:xfrm>
              <a:blipFill rotWithShape="0">
                <a:blip r:embed="rId2"/>
                <a:stretch>
                  <a:fillRect l="-1333" t="-1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Text </a:t>
            </a:r>
            <a:r>
              <a:rPr lang="en-US" altLang="id-ID" sz="4000" dirty="0" smtClean="0">
                <a:solidFill>
                  <a:srgbClr val="422C16"/>
                </a:solidFill>
              </a:rPr>
              <a:t>Classification - Methods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400" dirty="0" smtClean="0">
                <a:solidFill>
                  <a:srgbClr val="0070C0"/>
                </a:solidFill>
              </a:rPr>
              <a:t>Hand-coded rules</a:t>
            </a:r>
          </a:p>
          <a:p>
            <a:pPr lvl="1"/>
            <a:r>
              <a:rPr lang="en-US" altLang="id-ID" sz="2000" dirty="0" smtClean="0"/>
              <a:t>List of words that specify each class</a:t>
            </a:r>
          </a:p>
          <a:p>
            <a:pPr lvl="1"/>
            <a:r>
              <a:rPr lang="en-US" altLang="id-ID" sz="2000" dirty="0" smtClean="0"/>
              <a:t>Accuracy can be high (with a great rule carefully refined by expert)</a:t>
            </a:r>
          </a:p>
          <a:p>
            <a:pPr lvl="1"/>
            <a:r>
              <a:rPr lang="en-US" altLang="id-ID" sz="2000" dirty="0" smtClean="0"/>
              <a:t>Building and maintaining the rules is expensive</a:t>
            </a:r>
          </a:p>
          <a:p>
            <a:r>
              <a:rPr lang="en-US" altLang="id-ID" sz="2400" dirty="0" smtClean="0">
                <a:solidFill>
                  <a:srgbClr val="0070C0"/>
                </a:solidFill>
              </a:rPr>
              <a:t>Supervised Machine Learning</a:t>
            </a:r>
          </a:p>
          <a:p>
            <a:pPr lvl="1"/>
            <a:r>
              <a:rPr lang="en-US" altLang="id-ID" sz="2000" dirty="0" smtClean="0"/>
              <a:t>Use a training set that already been manually labeled </a:t>
            </a:r>
          </a:p>
          <a:p>
            <a:pPr lvl="1"/>
            <a:r>
              <a:rPr lang="en-US" altLang="id-ID" sz="2000" dirty="0" smtClean="0"/>
              <a:t>Build a classifier function (model) based on the training set</a:t>
            </a:r>
          </a:p>
          <a:p>
            <a:pPr lvl="1"/>
            <a:r>
              <a:rPr lang="en-US" altLang="id-ID" sz="2000" dirty="0" smtClean="0">
                <a:solidFill>
                  <a:srgbClr val="00B050"/>
                </a:solidFill>
              </a:rPr>
              <a:t>Naïve Bayes</a:t>
            </a:r>
            <a:r>
              <a:rPr lang="en-US" altLang="id-ID" sz="2000" dirty="0" smtClean="0"/>
              <a:t>, Logistic Regression, SVM, KNN, etc. </a:t>
            </a:r>
          </a:p>
          <a:p>
            <a:pPr lvl="1"/>
            <a:endParaRPr lang="en-US" altLang="id-ID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Text </a:t>
            </a:r>
            <a:r>
              <a:rPr lang="en-US" altLang="id-ID" sz="4000" dirty="0" smtClean="0">
                <a:solidFill>
                  <a:srgbClr val="422C16"/>
                </a:solidFill>
              </a:rPr>
              <a:t>Classification – Supervised ML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2057400"/>
                <a:ext cx="8229600" cy="3823018"/>
              </a:xfrm>
            </p:spPr>
            <p:txBody>
              <a:bodyPr/>
              <a:lstStyle/>
              <a:p>
                <a:r>
                  <a:rPr lang="en-US" altLang="id-ID" sz="2800" dirty="0" smtClean="0"/>
                  <a:t>Input</a:t>
                </a:r>
              </a:p>
              <a:p>
                <a:pPr lvl="1"/>
                <a:r>
                  <a:rPr lang="en-US" altLang="id-ID" sz="2400" dirty="0" smtClean="0"/>
                  <a:t>A document </a:t>
                </a:r>
                <a14:m>
                  <m:oMath xmlns:m="http://schemas.openxmlformats.org/officeDocument/2006/math"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id-ID" sz="24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id-ID" sz="2400" dirty="0"/>
                  <a:t>A fixed set of classes </a:t>
                </a:r>
                <a14:m>
                  <m:oMath xmlns:m="http://schemas.openxmlformats.org/officeDocument/2006/math">
                    <m:r>
                      <a:rPr lang="en-US" altLang="id-ID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id-ID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altLang="id-ID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id-ID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id-ID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id-ID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id-ID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id-ID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𝑐𝑗</m:t>
                    </m:r>
                    <m:r>
                      <a:rPr lang="en-US" altLang="id-ID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id-ID" sz="2400" dirty="0"/>
                  <a:t> </a:t>
                </a:r>
                <a:endParaRPr lang="en-US" altLang="id-ID" sz="2400" dirty="0" smtClean="0"/>
              </a:p>
              <a:p>
                <a:pPr lvl="1"/>
                <a:r>
                  <a:rPr lang="en-US" altLang="id-ID" sz="2400" dirty="0" smtClean="0"/>
                  <a:t>A training set of </a:t>
                </a:r>
                <a14:m>
                  <m:oMath xmlns:m="http://schemas.openxmlformats.org/officeDocument/2006/math"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id-ID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id-ID" sz="2400" dirty="0" smtClean="0"/>
                  <a:t>hand-labeled documents</a:t>
                </a:r>
                <a14:m>
                  <m:oMath xmlns:m="http://schemas.openxmlformats.org/officeDocument/2006/math">
                    <m:r>
                      <a:rPr lang="en-US" altLang="id-ID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id-ID" sz="2400" b="0" i="0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id-ID" sz="2400" b="0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id-ID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id-ID" sz="24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id-ID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id-ID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id-ID" sz="24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(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id-ID" sz="2400" i="1" dirty="0">
                  <a:solidFill>
                    <a:srgbClr val="FF0000"/>
                  </a:solidFill>
                </a:endParaRPr>
              </a:p>
              <a:p>
                <a:r>
                  <a:rPr lang="en-US" altLang="id-ID" sz="2800" dirty="0" smtClean="0"/>
                  <a:t>Output</a:t>
                </a:r>
              </a:p>
              <a:p>
                <a:pPr lvl="1"/>
                <a:r>
                  <a:rPr lang="en-US" altLang="id-ID" sz="2400" dirty="0" smtClean="0"/>
                  <a:t>A learned classifier model </a:t>
                </a:r>
                <a14:m>
                  <m:oMath xmlns:m="http://schemas.openxmlformats.org/officeDocument/2006/math">
                    <m:r>
                      <a:rPr lang="en-US" altLang="id-ID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id-ID" sz="2400" dirty="0" smtClean="0"/>
                  <a:t> </a:t>
                </a:r>
              </a:p>
            </p:txBody>
          </p:sp>
        </mc:Choice>
        <mc:Fallback xmlns="">
          <p:sp>
            <p:nvSpPr>
              <p:cNvPr id="143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2057400"/>
                <a:ext cx="8229600" cy="3823018"/>
              </a:xfrm>
              <a:blipFill rotWithShape="0">
                <a:blip r:embed="rId2"/>
                <a:stretch>
                  <a:fillRect l="-1333" t="-1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Text </a:t>
            </a:r>
            <a:r>
              <a:rPr lang="en-US" altLang="id-ID" sz="4000" dirty="0" smtClean="0">
                <a:solidFill>
                  <a:srgbClr val="422C16"/>
                </a:solidFill>
              </a:rPr>
              <a:t>Classification – Our Task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Article Categorization</a:t>
            </a:r>
          </a:p>
          <a:p>
            <a:pPr lvl="1"/>
            <a:r>
              <a:rPr lang="en-US" altLang="id-ID" sz="2400" dirty="0" smtClean="0"/>
              <a:t>Medical related</a:t>
            </a:r>
          </a:p>
          <a:p>
            <a:pPr lvl="1"/>
            <a:r>
              <a:rPr lang="en-US" altLang="id-ID" sz="2400" dirty="0" smtClean="0"/>
              <a:t>Technology</a:t>
            </a:r>
          </a:p>
          <a:p>
            <a:pPr lvl="1"/>
            <a:r>
              <a:rPr lang="en-US" altLang="id-ID" sz="2400" dirty="0" smtClean="0"/>
              <a:t>Politics</a:t>
            </a:r>
          </a:p>
          <a:p>
            <a:pPr lvl="1"/>
            <a:r>
              <a:rPr lang="en-US" altLang="id-ID" sz="2400" dirty="0" smtClean="0"/>
              <a:t>Crimes</a:t>
            </a:r>
          </a:p>
          <a:p>
            <a:pPr lvl="1"/>
            <a:r>
              <a:rPr lang="en-US" altLang="id-ID" sz="2400" dirty="0" smtClean="0"/>
              <a:t>Sports </a:t>
            </a:r>
          </a:p>
          <a:p>
            <a:r>
              <a:rPr lang="en-US" altLang="id-ID" sz="2800" dirty="0" smtClean="0"/>
              <a:t>Supervised Machine Learning</a:t>
            </a:r>
          </a:p>
          <a:p>
            <a:pPr lvl="1"/>
            <a:r>
              <a:rPr lang="en-US" altLang="id-ID" sz="2400" dirty="0" smtClean="0"/>
              <a:t>Naïve Bayes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aylien.com/wp-content/uploads/2014/08/classif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80" y="2514600"/>
            <a:ext cx="44449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Text </a:t>
            </a:r>
            <a:r>
              <a:rPr lang="en-US" altLang="id-ID" sz="4000" dirty="0" smtClean="0">
                <a:solidFill>
                  <a:srgbClr val="422C16"/>
                </a:solidFill>
              </a:rPr>
              <a:t>Classification - Steps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r>
              <a:rPr lang="en-US" altLang="id-ID" sz="2800" dirty="0" smtClean="0"/>
              <a:t>Understanding Regular Expression</a:t>
            </a:r>
          </a:p>
          <a:p>
            <a:r>
              <a:rPr lang="en-US" altLang="id-ID" sz="2800" dirty="0" smtClean="0"/>
              <a:t>Word Tokenization</a:t>
            </a:r>
          </a:p>
          <a:p>
            <a:r>
              <a:rPr lang="en-US" altLang="id-ID" sz="2800" dirty="0" smtClean="0"/>
              <a:t>Word Normalization</a:t>
            </a:r>
            <a:endParaRPr lang="en-US" altLang="id-ID" sz="2800" dirty="0"/>
          </a:p>
          <a:p>
            <a:r>
              <a:rPr lang="en-US" altLang="id-ID" sz="2800" dirty="0" smtClean="0"/>
              <a:t>Word Stemming</a:t>
            </a:r>
            <a:endParaRPr lang="en-US" altLang="id-ID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elatihan NLP.pptx" id="{4A91F16E-DB12-4259-B7C5-76EE57B5B890}" vid="{6FBE9ACA-76A0-463F-9678-DB9ED5AC42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Pelatihan NLP</Template>
  <TotalTime>1807</TotalTime>
  <Words>1433</Words>
  <Application>Microsoft Office PowerPoint</Application>
  <PresentationFormat>On-screen Show (4:3)</PresentationFormat>
  <Paragraphs>300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Candara</vt:lpstr>
      <vt:lpstr>Courier New</vt:lpstr>
      <vt:lpstr>Wingdings</vt:lpstr>
      <vt:lpstr>Diseño predeterminado</vt:lpstr>
      <vt:lpstr>PowerPoint Presentation</vt:lpstr>
      <vt:lpstr>Day 2 – NLP Introduction</vt:lpstr>
      <vt:lpstr>Natural Language Processing</vt:lpstr>
      <vt:lpstr>Text Classification</vt:lpstr>
      <vt:lpstr>Text Classification - Definition</vt:lpstr>
      <vt:lpstr>Text Classification - Methods</vt:lpstr>
      <vt:lpstr>Text Classification – Supervised ML</vt:lpstr>
      <vt:lpstr>Text Classification – Our Task</vt:lpstr>
      <vt:lpstr>Text Classification - Steps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Word Tokenization</vt:lpstr>
      <vt:lpstr>Word Tokenization</vt:lpstr>
      <vt:lpstr>Word Tokenization - Example</vt:lpstr>
      <vt:lpstr>Word Tokenization – Issues </vt:lpstr>
      <vt:lpstr>Word Tokenization – Issues </vt:lpstr>
      <vt:lpstr>Word Normalization</vt:lpstr>
      <vt:lpstr>Word Normalization</vt:lpstr>
      <vt:lpstr>Word Normalization</vt:lpstr>
      <vt:lpstr>Word Normalization</vt:lpstr>
      <vt:lpstr>Word Normalization</vt:lpstr>
      <vt:lpstr>Word Normalization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Pelatihan NLP</dc:title>
  <dc:creator>ANDITYA ARIFIANTO</dc:creator>
  <cp:lastModifiedBy>ANDITYA ARIFIANTO</cp:lastModifiedBy>
  <cp:revision>147</cp:revision>
  <dcterms:created xsi:type="dcterms:W3CDTF">2015-11-13T08:19:49Z</dcterms:created>
  <dcterms:modified xsi:type="dcterms:W3CDTF">2015-11-15T04:56:46Z</dcterms:modified>
</cp:coreProperties>
</file>