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ExtraBold"/>
      <p:bold r:id="rId30"/>
      <p:boldItalic r:id="rId31"/>
    </p:embeddedFont>
    <p:embeddedFont>
      <p:font typeface="Raleway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ExtraBold-boldItalic.fntdata"/><Relationship Id="rId30" Type="http://schemas.openxmlformats.org/officeDocument/2006/relationships/font" Target="fonts/RalewayExtraBold-bold.fntdata"/><Relationship Id="rId11" Type="http://schemas.openxmlformats.org/officeDocument/2006/relationships/slide" Target="slides/slide7.xml"/><Relationship Id="rId33" Type="http://schemas.openxmlformats.org/officeDocument/2006/relationships/font" Target="fonts/RalewayLight-bold.fntdata"/><Relationship Id="rId10" Type="http://schemas.openxmlformats.org/officeDocument/2006/relationships/slide" Target="slides/slide6.xml"/><Relationship Id="rId32" Type="http://schemas.openxmlformats.org/officeDocument/2006/relationships/font" Target="fonts/RalewayLight-regular.fntdata"/><Relationship Id="rId13" Type="http://schemas.openxmlformats.org/officeDocument/2006/relationships/slide" Target="slides/slide9.xml"/><Relationship Id="rId35" Type="http://schemas.openxmlformats.org/officeDocument/2006/relationships/font" Target="fonts/Raleway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that it is passing the turing test!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that it is passing the turing test!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84B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0084B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ACED"/>
                </a:solidFill>
              </a:defRPr>
            </a:lvl1pPr>
            <a:lvl2pPr lvl="1" rtl="0">
              <a:buNone/>
              <a:defRPr>
                <a:solidFill>
                  <a:srgbClr val="00ACED"/>
                </a:solidFill>
              </a:defRPr>
            </a:lvl2pPr>
            <a:lvl3pPr lvl="2" rtl="0">
              <a:buNone/>
              <a:defRPr>
                <a:solidFill>
                  <a:srgbClr val="00ACED"/>
                </a:solidFill>
              </a:defRPr>
            </a:lvl3pPr>
            <a:lvl4pPr lvl="3" rtl="0">
              <a:buNone/>
              <a:defRPr>
                <a:solidFill>
                  <a:srgbClr val="00ACED"/>
                </a:solidFill>
              </a:defRPr>
            </a:lvl4pPr>
            <a:lvl5pPr lvl="4" rtl="0">
              <a:buNone/>
              <a:defRPr>
                <a:solidFill>
                  <a:srgbClr val="00ACED"/>
                </a:solidFill>
              </a:defRPr>
            </a:lvl5pPr>
            <a:lvl6pPr lvl="5" rtl="0">
              <a:buNone/>
              <a:defRPr>
                <a:solidFill>
                  <a:srgbClr val="00ACED"/>
                </a:solidFill>
              </a:defRPr>
            </a:lvl6pPr>
            <a:lvl7pPr lvl="6" rtl="0">
              <a:buNone/>
              <a:defRPr>
                <a:solidFill>
                  <a:srgbClr val="00ACED"/>
                </a:solidFill>
              </a:defRPr>
            </a:lvl7pPr>
            <a:lvl8pPr lvl="7" rtl="0">
              <a:buNone/>
              <a:defRPr>
                <a:solidFill>
                  <a:srgbClr val="00ACED"/>
                </a:solidFill>
              </a:defRPr>
            </a:lvl8pPr>
            <a:lvl9pPr lvl="8" rtl="0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84B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084B4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ACED"/>
                </a:solidFill>
              </a:defRPr>
            </a:lvl1pPr>
            <a:lvl2pPr lvl="1">
              <a:buNone/>
              <a:defRPr>
                <a:solidFill>
                  <a:srgbClr val="00ACED"/>
                </a:solidFill>
              </a:defRPr>
            </a:lvl2pPr>
            <a:lvl3pPr lvl="2">
              <a:buNone/>
              <a:defRPr>
                <a:solidFill>
                  <a:srgbClr val="00ACED"/>
                </a:solidFill>
              </a:defRPr>
            </a:lvl3pPr>
            <a:lvl4pPr lvl="3">
              <a:buNone/>
              <a:defRPr>
                <a:solidFill>
                  <a:srgbClr val="00ACED"/>
                </a:solidFill>
              </a:defRPr>
            </a:lvl4pPr>
            <a:lvl5pPr lvl="4">
              <a:buNone/>
              <a:defRPr>
                <a:solidFill>
                  <a:srgbClr val="00ACED"/>
                </a:solidFill>
              </a:defRPr>
            </a:lvl5pPr>
            <a:lvl6pPr lvl="5">
              <a:buNone/>
              <a:defRPr>
                <a:solidFill>
                  <a:srgbClr val="00ACED"/>
                </a:solidFill>
              </a:defRPr>
            </a:lvl6pPr>
            <a:lvl7pPr lvl="6">
              <a:buNone/>
              <a:defRPr>
                <a:solidFill>
                  <a:srgbClr val="00ACED"/>
                </a:solidFill>
              </a:defRPr>
            </a:lvl7pPr>
            <a:lvl8pPr lvl="7">
              <a:buNone/>
              <a:defRPr>
                <a:solidFill>
                  <a:srgbClr val="00ACED"/>
                </a:solidFill>
              </a:defRPr>
            </a:lvl8pPr>
            <a:lvl9pPr lvl="8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00ACE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ACED"/>
                </a:solidFill>
              </a:defRPr>
            </a:lvl1pPr>
            <a:lvl2pPr lvl="1">
              <a:buNone/>
              <a:defRPr>
                <a:solidFill>
                  <a:srgbClr val="00ACED"/>
                </a:solidFill>
              </a:defRPr>
            </a:lvl2pPr>
            <a:lvl3pPr lvl="2">
              <a:buNone/>
              <a:defRPr>
                <a:solidFill>
                  <a:srgbClr val="00ACED"/>
                </a:solidFill>
              </a:defRPr>
            </a:lvl3pPr>
            <a:lvl4pPr lvl="3">
              <a:buNone/>
              <a:defRPr>
                <a:solidFill>
                  <a:srgbClr val="00ACED"/>
                </a:solidFill>
              </a:defRPr>
            </a:lvl4pPr>
            <a:lvl5pPr lvl="4">
              <a:buNone/>
              <a:defRPr>
                <a:solidFill>
                  <a:srgbClr val="00ACED"/>
                </a:solidFill>
              </a:defRPr>
            </a:lvl5pPr>
            <a:lvl6pPr lvl="5">
              <a:buNone/>
              <a:defRPr>
                <a:solidFill>
                  <a:srgbClr val="00ACED"/>
                </a:solidFill>
              </a:defRPr>
            </a:lvl6pPr>
            <a:lvl7pPr lvl="6">
              <a:buNone/>
              <a:defRPr>
                <a:solidFill>
                  <a:srgbClr val="00ACED"/>
                </a:solidFill>
              </a:defRPr>
            </a:lvl7pPr>
            <a:lvl8pPr lvl="7">
              <a:buNone/>
              <a:defRPr>
                <a:solidFill>
                  <a:srgbClr val="00ACED"/>
                </a:solidFill>
              </a:defRPr>
            </a:lvl8pPr>
            <a:lvl9pPr lvl="8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00ACE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ACED"/>
                </a:solidFill>
              </a:defRPr>
            </a:lvl1pPr>
            <a:lvl2pPr lvl="1">
              <a:buNone/>
              <a:defRPr>
                <a:solidFill>
                  <a:srgbClr val="00ACED"/>
                </a:solidFill>
              </a:defRPr>
            </a:lvl2pPr>
            <a:lvl3pPr lvl="2">
              <a:buNone/>
              <a:defRPr>
                <a:solidFill>
                  <a:srgbClr val="00ACED"/>
                </a:solidFill>
              </a:defRPr>
            </a:lvl3pPr>
            <a:lvl4pPr lvl="3">
              <a:buNone/>
              <a:defRPr>
                <a:solidFill>
                  <a:srgbClr val="00ACED"/>
                </a:solidFill>
              </a:defRPr>
            </a:lvl4pPr>
            <a:lvl5pPr lvl="4">
              <a:buNone/>
              <a:defRPr>
                <a:solidFill>
                  <a:srgbClr val="00ACED"/>
                </a:solidFill>
              </a:defRPr>
            </a:lvl5pPr>
            <a:lvl6pPr lvl="5">
              <a:buNone/>
              <a:defRPr>
                <a:solidFill>
                  <a:srgbClr val="00ACED"/>
                </a:solidFill>
              </a:defRPr>
            </a:lvl6pPr>
            <a:lvl7pPr lvl="6">
              <a:buNone/>
              <a:defRPr>
                <a:solidFill>
                  <a:srgbClr val="00ACED"/>
                </a:solidFill>
              </a:defRPr>
            </a:lvl7pPr>
            <a:lvl8pPr lvl="7">
              <a:buNone/>
              <a:defRPr>
                <a:solidFill>
                  <a:srgbClr val="00ACED"/>
                </a:solidFill>
              </a:defRPr>
            </a:lvl8pPr>
            <a:lvl9pPr lvl="8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00ACE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ACED"/>
                </a:solidFill>
              </a:defRPr>
            </a:lvl1pPr>
            <a:lvl2pPr lvl="1">
              <a:buNone/>
              <a:defRPr>
                <a:solidFill>
                  <a:srgbClr val="00ACED"/>
                </a:solidFill>
              </a:defRPr>
            </a:lvl2pPr>
            <a:lvl3pPr lvl="2">
              <a:buNone/>
              <a:defRPr>
                <a:solidFill>
                  <a:srgbClr val="00ACED"/>
                </a:solidFill>
              </a:defRPr>
            </a:lvl3pPr>
            <a:lvl4pPr lvl="3">
              <a:buNone/>
              <a:defRPr>
                <a:solidFill>
                  <a:srgbClr val="00ACED"/>
                </a:solidFill>
              </a:defRPr>
            </a:lvl4pPr>
            <a:lvl5pPr lvl="4">
              <a:buNone/>
              <a:defRPr>
                <a:solidFill>
                  <a:srgbClr val="00ACED"/>
                </a:solidFill>
              </a:defRPr>
            </a:lvl5pPr>
            <a:lvl6pPr lvl="5">
              <a:buNone/>
              <a:defRPr>
                <a:solidFill>
                  <a:srgbClr val="00ACED"/>
                </a:solidFill>
              </a:defRPr>
            </a:lvl6pPr>
            <a:lvl7pPr lvl="6">
              <a:buNone/>
              <a:defRPr>
                <a:solidFill>
                  <a:srgbClr val="00ACED"/>
                </a:solidFill>
              </a:defRPr>
            </a:lvl7pPr>
            <a:lvl8pPr lvl="7">
              <a:buNone/>
              <a:defRPr>
                <a:solidFill>
                  <a:srgbClr val="00ACED"/>
                </a:solidFill>
              </a:defRPr>
            </a:lvl8pPr>
            <a:lvl9pPr lvl="8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00ACE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ACED"/>
                </a:solidFill>
              </a:defRPr>
            </a:lvl1pPr>
            <a:lvl2pPr lvl="1">
              <a:buNone/>
              <a:defRPr>
                <a:solidFill>
                  <a:srgbClr val="00ACED"/>
                </a:solidFill>
              </a:defRPr>
            </a:lvl2pPr>
            <a:lvl3pPr lvl="2">
              <a:buNone/>
              <a:defRPr>
                <a:solidFill>
                  <a:srgbClr val="00ACED"/>
                </a:solidFill>
              </a:defRPr>
            </a:lvl3pPr>
            <a:lvl4pPr lvl="3">
              <a:buNone/>
              <a:defRPr>
                <a:solidFill>
                  <a:srgbClr val="00ACED"/>
                </a:solidFill>
              </a:defRPr>
            </a:lvl4pPr>
            <a:lvl5pPr lvl="4">
              <a:buNone/>
              <a:defRPr>
                <a:solidFill>
                  <a:srgbClr val="00ACED"/>
                </a:solidFill>
              </a:defRPr>
            </a:lvl5pPr>
            <a:lvl6pPr lvl="5">
              <a:buNone/>
              <a:defRPr>
                <a:solidFill>
                  <a:srgbClr val="00ACED"/>
                </a:solidFill>
              </a:defRPr>
            </a:lvl6pPr>
            <a:lvl7pPr lvl="6">
              <a:buNone/>
              <a:defRPr>
                <a:solidFill>
                  <a:srgbClr val="00ACED"/>
                </a:solidFill>
              </a:defRPr>
            </a:lvl7pPr>
            <a:lvl8pPr lvl="7">
              <a:buNone/>
              <a:defRPr>
                <a:solidFill>
                  <a:srgbClr val="00ACED"/>
                </a:solidFill>
              </a:defRPr>
            </a:lvl8pPr>
            <a:lvl9pPr lvl="8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00ACE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ACED"/>
                </a:solidFill>
              </a:defRPr>
            </a:lvl1pPr>
            <a:lvl2pPr lvl="1">
              <a:buNone/>
              <a:defRPr>
                <a:solidFill>
                  <a:srgbClr val="00ACED"/>
                </a:solidFill>
              </a:defRPr>
            </a:lvl2pPr>
            <a:lvl3pPr lvl="2">
              <a:buNone/>
              <a:defRPr>
                <a:solidFill>
                  <a:srgbClr val="00ACED"/>
                </a:solidFill>
              </a:defRPr>
            </a:lvl3pPr>
            <a:lvl4pPr lvl="3">
              <a:buNone/>
              <a:defRPr>
                <a:solidFill>
                  <a:srgbClr val="00ACED"/>
                </a:solidFill>
              </a:defRPr>
            </a:lvl4pPr>
            <a:lvl5pPr lvl="4">
              <a:buNone/>
              <a:defRPr>
                <a:solidFill>
                  <a:srgbClr val="00ACED"/>
                </a:solidFill>
              </a:defRPr>
            </a:lvl5pPr>
            <a:lvl6pPr lvl="5">
              <a:buNone/>
              <a:defRPr>
                <a:solidFill>
                  <a:srgbClr val="00ACED"/>
                </a:solidFill>
              </a:defRPr>
            </a:lvl6pPr>
            <a:lvl7pPr lvl="6">
              <a:buNone/>
              <a:defRPr>
                <a:solidFill>
                  <a:srgbClr val="00ACED"/>
                </a:solidFill>
              </a:defRPr>
            </a:lvl7pPr>
            <a:lvl8pPr lvl="7">
              <a:buNone/>
              <a:defRPr>
                <a:solidFill>
                  <a:srgbClr val="00ACED"/>
                </a:solidFill>
              </a:defRPr>
            </a:lvl8pPr>
            <a:lvl9pPr lvl="8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ACED"/>
                </a:solidFill>
              </a:defRPr>
            </a:lvl1pPr>
            <a:lvl2pPr lvl="1">
              <a:buNone/>
              <a:defRPr>
                <a:solidFill>
                  <a:srgbClr val="00ACED"/>
                </a:solidFill>
              </a:defRPr>
            </a:lvl2pPr>
            <a:lvl3pPr lvl="2">
              <a:buNone/>
              <a:defRPr>
                <a:solidFill>
                  <a:srgbClr val="00ACED"/>
                </a:solidFill>
              </a:defRPr>
            </a:lvl3pPr>
            <a:lvl4pPr lvl="3">
              <a:buNone/>
              <a:defRPr>
                <a:solidFill>
                  <a:srgbClr val="00ACED"/>
                </a:solidFill>
              </a:defRPr>
            </a:lvl4pPr>
            <a:lvl5pPr lvl="4">
              <a:buNone/>
              <a:defRPr>
                <a:solidFill>
                  <a:srgbClr val="00ACED"/>
                </a:solidFill>
              </a:defRPr>
            </a:lvl5pPr>
            <a:lvl6pPr lvl="5">
              <a:buNone/>
              <a:defRPr>
                <a:solidFill>
                  <a:srgbClr val="00ACED"/>
                </a:solidFill>
              </a:defRPr>
            </a:lvl6pPr>
            <a:lvl7pPr lvl="6">
              <a:buNone/>
              <a:defRPr>
                <a:solidFill>
                  <a:srgbClr val="00ACED"/>
                </a:solidFill>
              </a:defRPr>
            </a:lvl7pPr>
            <a:lvl8pPr lvl="7">
              <a:buNone/>
              <a:defRPr>
                <a:solidFill>
                  <a:srgbClr val="00ACED"/>
                </a:solidFill>
              </a:defRPr>
            </a:lvl8pPr>
            <a:lvl9pPr lvl="8">
              <a:buNone/>
              <a:defRPr>
                <a:solidFill>
                  <a:srgbClr val="00ACED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00ACE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00ACED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ACED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00ACED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00ACED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witter.com/the_reaI_tim" TargetMode="External"/><Relationship Id="rId4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84B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850000"/>
            <a:ext cx="7772400" cy="3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making of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@the_reaI_tim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A.K.A. Tim Shore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200" y="274125"/>
            <a:ext cx="1062250" cy="8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5246600" y="4146825"/>
            <a:ext cx="3451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...</a:t>
            </a:r>
            <a:r>
              <a:rPr lang="en" sz="24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by </a:t>
            </a:r>
            <a:r>
              <a:rPr lang="en" sz="24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the real</a:t>
            </a:r>
            <a:r>
              <a:rPr lang="en" sz="24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24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Tim Shur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Engagement</a:t>
            </a:r>
            <a:endParaRPr/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 with general tweets to extend the bot’s reach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22000" y="739375"/>
            <a:ext cx="7235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</a:t>
            </a:r>
            <a:r>
              <a:rPr lang="en">
                <a:solidFill>
                  <a:srgbClr val="00ACED"/>
                </a:solidFill>
              </a:rPr>
              <a:t>engagement</a:t>
            </a:r>
            <a:r>
              <a:rPr lang="en"/>
              <a:t>?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22000" y="30321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Medium Popularity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tweet only has 10-50 favorites, then my favorite may be more meaningful</a:t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3373776" y="30321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Team Follow Back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user has a high ratio of following to followers, they are more likely to follow me back</a:t>
            </a:r>
            <a:endParaRPr/>
          </a:p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5825552" y="30321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Active User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Users that have posted or favorited over a thousand tweets are likely to favorite my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</a:t>
            </a:r>
            <a:endParaRPr/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where Tim Shore ended up and some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f the best tweets and interactions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00" y="1932376"/>
            <a:ext cx="6773800" cy="1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4294967295" type="title"/>
          </p:nvPr>
        </p:nvSpPr>
        <p:spPr>
          <a:xfrm>
            <a:off x="520750" y="536875"/>
            <a:ext cx="7633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Most Favorited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5" y="253875"/>
            <a:ext cx="1062250" cy="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520750" y="536875"/>
            <a:ext cx="7633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That Drunk Story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00" y="1932399"/>
            <a:ext cx="6773800" cy="12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5" y="253875"/>
            <a:ext cx="1062250" cy="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520750" y="536875"/>
            <a:ext cx="7633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Getting Political?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12" y="1810132"/>
            <a:ext cx="6773775" cy="152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5" y="253875"/>
            <a:ext cx="1062250" cy="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Shape 217"/>
          <p:cNvSpPr txBox="1"/>
          <p:nvPr>
            <p:ph idx="4294967295" type="title"/>
          </p:nvPr>
        </p:nvSpPr>
        <p:spPr>
          <a:xfrm>
            <a:off x="520750" y="536875"/>
            <a:ext cx="7633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Twitter Beef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25" y="2802175"/>
            <a:ext cx="5619750" cy="10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625" y="1804238"/>
            <a:ext cx="56197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825" y="253875"/>
            <a:ext cx="1062250" cy="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25" y="2955373"/>
            <a:ext cx="2135850" cy="20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525" y="2962538"/>
            <a:ext cx="2135850" cy="206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idx="4294967295" type="title"/>
          </p:nvPr>
        </p:nvSpPr>
        <p:spPr>
          <a:xfrm>
            <a:off x="520750" y="269500"/>
            <a:ext cx="7633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Best Followers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825" y="253875"/>
            <a:ext cx="1062250" cy="8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400" y="1172673"/>
            <a:ext cx="2135850" cy="20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4675" y="1172575"/>
            <a:ext cx="2135850" cy="20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9950" y="1161538"/>
            <a:ext cx="2135850" cy="210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685800" y="546750"/>
            <a:ext cx="7918500" cy="39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Let’s see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ED"/>
                </a:solidFill>
                <a:uFill>
                  <a:noFill/>
                </a:uFill>
                <a:hlinkClick r:id="rId3"/>
              </a:rPr>
              <a:t>@the_reaI_tim</a:t>
            </a:r>
            <a:endParaRPr sz="4800">
              <a:solidFill>
                <a:srgbClr val="00ACE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 action</a:t>
            </a:r>
            <a:endParaRPr sz="4800">
              <a:solidFill>
                <a:srgbClr val="00ACED"/>
              </a:solidFill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9175" y="268050"/>
            <a:ext cx="961200" cy="961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CED"/>
                </a:solidFill>
              </a:rPr>
              <a:t>challenges</a:t>
            </a:r>
            <a:r>
              <a:rPr lang="en"/>
              <a:t> I faced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Twitter API Rate Limit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Twitter API has a built in rate limit to prevent people like me from requesting 20k+ tweets at once. Workaround with github.com/haccer/twint</a:t>
            </a:r>
            <a:endParaRPr/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Other Bots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I accidentally followed another bot, I got swarmed by ~10 empty follows. Now, I try my best to filter them out so I don’t like/follow them!</a:t>
            </a:r>
            <a:endParaRPr/>
          </a:p>
        </p:txBody>
      </p:sp>
      <p:sp>
        <p:nvSpPr>
          <p:cNvPr id="247" name="Shape 247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Poor Corpus Filtering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things just don’t make sense to tweet, like advertisements for Red Robin. These tweets are tricky to filter from the corpus.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Shape 249"/>
          <p:cNvGrpSpPr/>
          <p:nvPr/>
        </p:nvGrpSpPr>
        <p:grpSpPr>
          <a:xfrm>
            <a:off x="8005876" y="263670"/>
            <a:ext cx="865467" cy="860176"/>
            <a:chOff x="3955900" y="2984500"/>
            <a:chExt cx="414000" cy="422525"/>
          </a:xfrm>
        </p:grpSpPr>
        <p:sp>
          <p:nvSpPr>
            <p:cNvPr id="250" name="Shape 250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685800" y="1278550"/>
            <a:ext cx="5571600" cy="32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ACE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ACE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My Goal:</a:t>
            </a:r>
            <a:endParaRPr sz="4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ED"/>
                </a:solidFill>
              </a:rPr>
              <a:t>Make a </a:t>
            </a:r>
            <a:r>
              <a:rPr lang="en" sz="4800"/>
              <a:t>bot</a:t>
            </a:r>
            <a:r>
              <a:rPr lang="en" sz="4800">
                <a:solidFill>
                  <a:srgbClr val="00ACED"/>
                </a:solidFill>
              </a:rPr>
              <a:t> as </a:t>
            </a:r>
            <a:r>
              <a:rPr lang="en" sz="4800"/>
              <a:t>popular</a:t>
            </a:r>
            <a:r>
              <a:rPr lang="en" sz="4800">
                <a:solidFill>
                  <a:srgbClr val="00ACED"/>
                </a:solidFill>
              </a:rPr>
              <a:t> as possible in three weeks</a:t>
            </a:r>
            <a:endParaRPr sz="4800">
              <a:solidFill>
                <a:srgbClr val="00ACED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334564" y="2384367"/>
            <a:ext cx="299775" cy="28623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67" name="Shape 6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 rot="2466717">
            <a:off x="5819909" y="1025895"/>
            <a:ext cx="416526" cy="3977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1609245">
            <a:off x="6429073" y="1276138"/>
            <a:ext cx="299725" cy="28620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2926063">
            <a:off x="8246537" y="1502870"/>
            <a:ext cx="224479" cy="2143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1609158">
            <a:off x="8202241" y="284727"/>
            <a:ext cx="202232" cy="19309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Shape 73"/>
          <p:cNvGrpSpPr/>
          <p:nvPr/>
        </p:nvGrpSpPr>
        <p:grpSpPr>
          <a:xfrm rot="290934">
            <a:off x="6207714" y="2216476"/>
            <a:ext cx="848543" cy="848624"/>
            <a:chOff x="570875" y="4322250"/>
            <a:chExt cx="443300" cy="443325"/>
          </a:xfrm>
        </p:grpSpPr>
        <p:sp>
          <p:nvSpPr>
            <p:cNvPr id="74" name="Shape 7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Shape 258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ACED"/>
                </a:solidFill>
              </a:rPr>
              <a:t>Thanks</a:t>
            </a:r>
            <a:r>
              <a:rPr lang="en" sz="9600">
                <a:solidFill>
                  <a:srgbClr val="00ACED"/>
                </a:solidFill>
              </a:rPr>
              <a:t>!</a:t>
            </a:r>
            <a:endParaRPr sz="9600">
              <a:solidFill>
                <a:srgbClr val="00ACED"/>
              </a:solidFill>
            </a:endParaRPr>
          </a:p>
        </p:txBody>
      </p:sp>
      <p:sp>
        <p:nvSpPr>
          <p:cNvPr id="259" name="Shape 25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Follow my bot @the_reai_tim </a:t>
            </a:r>
            <a:r>
              <a:rPr lang="en" sz="2400">
                <a:solidFill>
                  <a:srgbClr val="00ACED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1" sz="2400">
              <a:solidFill>
                <a:srgbClr val="00ACED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054234" y="327815"/>
            <a:ext cx="798007" cy="72583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ACED"/>
                </a:solidFill>
                <a:hlinkClick r:id="rId3"/>
              </a:rPr>
              <a:t>SlidesCarnival</a:t>
            </a:r>
            <a:endParaRPr sz="2400">
              <a:solidFill>
                <a:srgbClr val="00ACED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ACED"/>
                </a:solidFill>
                <a:hlinkClick r:id="rId4"/>
              </a:rPr>
              <a:t>Unsplash</a:t>
            </a:r>
            <a:endParaRPr sz="2400">
              <a:solidFill>
                <a:srgbClr val="00ACED"/>
              </a:solidFill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269" name="Shape 26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Meet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ACED"/>
                </a:solidFill>
              </a:rPr>
              <a:t>Tim Shore</a:t>
            </a:r>
            <a:endParaRPr sz="3600">
              <a:solidFill>
                <a:srgbClr val="00ACED"/>
              </a:solidFill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alter-ego created with the dream that other users might think he (it?) was a real person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88" name="Shape 88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Master Plan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164963" y="30863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151886" y="27953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00AC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30625" y="2849400"/>
            <a:ext cx="436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</a:t>
            </a:r>
            <a:endParaRPr sz="1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94488" y="33467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Trendy Tweets</a:t>
            </a:r>
            <a:endParaRPr sz="12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594500" y="3803525"/>
            <a:ext cx="17919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Generate tweets using currently trending topics and hashtags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256823" y="27953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00AC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699425" y="33467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Reciprocity</a:t>
            </a:r>
            <a:endParaRPr sz="12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691825" y="38035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When people follow me, follow back and/or like their tweets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338808" y="27953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00AC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699462" y="3346725"/>
            <a:ext cx="188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Random Engagement</a:t>
            </a:r>
            <a:endParaRPr sz="12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789150" y="38035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Engage with general activity by liking, following, or retweeting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420786" y="27953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00AC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863388" y="33467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Profit?</a:t>
            </a:r>
            <a:endParaRPr sz="12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886475" y="38035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Gain as many followers, favorites, and retweets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as possible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337175" y="30863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419150" y="30863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CED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13" name="Shape 11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/>
        </p:nvSpPr>
        <p:spPr>
          <a:xfrm>
            <a:off x="3329825" y="2855175"/>
            <a:ext cx="436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2</a:t>
            </a:r>
            <a:endParaRPr sz="1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417550" y="2834925"/>
            <a:ext cx="436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3</a:t>
            </a:r>
            <a:endParaRPr sz="1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499500" y="2834925"/>
            <a:ext cx="436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4</a:t>
            </a:r>
            <a:endParaRPr sz="1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Tweeting Trendy</a:t>
            </a:r>
            <a:endParaRPr/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fire tweets on today’s most relevant topics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22000" y="891775"/>
            <a:ext cx="7633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Tweet generation</a:t>
            </a:r>
            <a:endParaRPr sz="4800"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a trending topic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Scrape ~20k tweets to create a corpus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 out tweets with links, images, and gifs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Markov chains to generate a new tweet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result: (usually) sensible tweets about popular topics!</a:t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3" name="Shape 133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073363"/>
            <a:ext cx="56102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888" y="2224088"/>
            <a:ext cx="56102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650" y="3212888"/>
            <a:ext cx="5600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825" y="253875"/>
            <a:ext cx="1062250" cy="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Reciprocity</a:t>
            </a:r>
            <a:endParaRPr/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people feel good about following you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22000" y="891775"/>
            <a:ext cx="7633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Reciprocating</a:t>
            </a:r>
            <a:endParaRPr sz="4800"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users that follow my bot (unless they seem like a bot):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them back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favorite a few tweets from their recent history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Build trust by engaging back with users that follow me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7976415" y="287685"/>
            <a:ext cx="780378" cy="914331"/>
            <a:chOff x="5975075" y="2327500"/>
            <a:chExt cx="420100" cy="388350"/>
          </a:xfrm>
        </p:grpSpPr>
        <p:sp>
          <p:nvSpPr>
            <p:cNvPr id="162" name="Shape 16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