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4" r:id="rId21"/>
    <p:sldId id="278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8971C-0F71-456D-ADD7-17B707586D99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1A756-A6CD-4ED7-8544-E258E532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859EDA-E675-478D-A199-D60FE0583FFA}" type="datetimeFigureOut">
              <a:rPr lang="en-US" smtClean="0"/>
              <a:t>09/15/20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4ADE219-8DD9-4B3F-9B8D-34E1D942A7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8784" y="48491"/>
            <a:ext cx="63020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>
              <a:latin typeface="Constantia" pitchFamily="18" charset="0"/>
            </a:endParaRPr>
          </a:p>
          <a:p>
            <a:pPr algn="ctr"/>
            <a:r>
              <a:rPr lang="en-US" dirty="0" smtClean="0">
                <a:latin typeface="Constantia" pitchFamily="18" charset="0"/>
              </a:rPr>
              <a:t>A </a:t>
            </a:r>
            <a:r>
              <a:rPr lang="en-US" dirty="0" smtClean="0">
                <a:latin typeface="Constantia" pitchFamily="18" charset="0"/>
              </a:rPr>
              <a:t>PROJECT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smtClean="0">
                <a:latin typeface="Constantia" pitchFamily="18" charset="0"/>
              </a:rPr>
              <a:t>ON</a:t>
            </a:r>
            <a:endParaRPr lang="en-US" dirty="0" smtClean="0">
              <a:latin typeface="Constantia" pitchFamily="18" charset="0"/>
            </a:endParaRPr>
          </a:p>
          <a:p>
            <a:pPr algn="ctr"/>
            <a:endParaRPr lang="en-US" dirty="0" smtClean="0">
              <a:latin typeface="Constantia" pitchFamily="18" charset="0"/>
            </a:endParaRPr>
          </a:p>
          <a:p>
            <a:pPr algn="ctr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oper Black" pitchFamily="18" charset="0"/>
              </a:rPr>
              <a:t>DESIGN AND DEVELOPMENT OF A LOW COST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Cooper Black" pitchFamily="18" charset="0"/>
              </a:rPr>
              <a:t>3-DIMENSIONAL PRINTER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7271" y="1752600"/>
            <a:ext cx="305724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 smtClean="0">
              <a:latin typeface="Cambria" pitchFamily="18" charset="0"/>
            </a:endParaRPr>
          </a:p>
          <a:p>
            <a:pPr algn="ctr"/>
            <a:r>
              <a:rPr lang="en-US" sz="1400" dirty="0" smtClean="0">
                <a:latin typeface="Cambria" pitchFamily="18" charset="0"/>
              </a:rPr>
              <a:t>BY</a:t>
            </a:r>
            <a:endParaRPr lang="en-US" sz="1400" dirty="0">
              <a:latin typeface="Cambria" pitchFamily="18" charset="0"/>
            </a:endParaRPr>
          </a:p>
          <a:p>
            <a:pPr algn="ctr"/>
            <a:r>
              <a:rPr lang="en-US" sz="1600" b="1" i="1" dirty="0">
                <a:solidFill>
                  <a:srgbClr val="002060"/>
                </a:solidFill>
                <a:latin typeface="Bodoni MT" pitchFamily="18" charset="0"/>
              </a:rPr>
              <a:t>SHIMRAN </a:t>
            </a:r>
            <a:r>
              <a:rPr lang="en-US" sz="1600" b="1" i="1" dirty="0" smtClean="0">
                <a:solidFill>
                  <a:srgbClr val="002060"/>
                </a:solidFill>
                <a:latin typeface="Bodoni MT" pitchFamily="18" charset="0"/>
              </a:rPr>
              <a:t> BHATIA </a:t>
            </a:r>
            <a:r>
              <a:rPr lang="en-US" sz="1600" b="1" i="1" dirty="0">
                <a:solidFill>
                  <a:srgbClr val="002060"/>
                </a:solidFill>
                <a:latin typeface="Bodoni MT" pitchFamily="18" charset="0"/>
              </a:rPr>
              <a:t>– 16444</a:t>
            </a:r>
          </a:p>
          <a:p>
            <a:pPr algn="ctr"/>
            <a:r>
              <a:rPr lang="en-US" sz="1600" b="1" i="1" dirty="0" smtClean="0">
                <a:solidFill>
                  <a:srgbClr val="002060"/>
                </a:solidFill>
                <a:latin typeface="Bodoni MT" pitchFamily="18" charset="0"/>
              </a:rPr>
              <a:t>SHUBHAM  </a:t>
            </a:r>
            <a:r>
              <a:rPr lang="en-US" sz="1600" b="1" i="1" dirty="0">
                <a:solidFill>
                  <a:srgbClr val="002060"/>
                </a:solidFill>
                <a:latin typeface="Bodoni MT" pitchFamily="18" charset="0"/>
              </a:rPr>
              <a:t>MISHRA – 16449</a:t>
            </a:r>
          </a:p>
          <a:p>
            <a:pPr algn="ctr"/>
            <a:r>
              <a:rPr lang="en-US" sz="1600" b="1" i="1" dirty="0" smtClean="0">
                <a:solidFill>
                  <a:srgbClr val="002060"/>
                </a:solidFill>
                <a:latin typeface="Bodoni MT" pitchFamily="18" charset="0"/>
              </a:rPr>
              <a:t>SHUBHAM  </a:t>
            </a:r>
            <a:r>
              <a:rPr lang="en-US" sz="1600" b="1" i="1" dirty="0">
                <a:solidFill>
                  <a:srgbClr val="002060"/>
                </a:solidFill>
                <a:latin typeface="Bodoni MT" pitchFamily="18" charset="0"/>
              </a:rPr>
              <a:t>PANDEY – 16450</a:t>
            </a:r>
          </a:p>
          <a:p>
            <a:pPr algn="ctr"/>
            <a:r>
              <a:rPr lang="en-US" sz="1600" b="1" i="1" dirty="0" smtClean="0">
                <a:solidFill>
                  <a:srgbClr val="002060"/>
                </a:solidFill>
                <a:latin typeface="Bodoni MT" pitchFamily="18" charset="0"/>
              </a:rPr>
              <a:t>SONI  </a:t>
            </a:r>
            <a:r>
              <a:rPr lang="en-US" sz="1600" b="1" i="1" dirty="0">
                <a:solidFill>
                  <a:srgbClr val="002060"/>
                </a:solidFill>
                <a:latin typeface="Bodoni MT" pitchFamily="18" charset="0"/>
              </a:rPr>
              <a:t>GANGWAR – 178411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3164681"/>
            <a:ext cx="674133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Cambria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ambria" pitchFamily="18" charset="0"/>
              </a:rPr>
              <a:t>UNDER </a:t>
            </a:r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THE SUPERVISION OF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Cambria" pitchFamily="18" charset="0"/>
              </a:rPr>
              <a:t>PROF. </a:t>
            </a:r>
            <a:r>
              <a:rPr lang="en-US" b="1" dirty="0" smtClean="0">
                <a:solidFill>
                  <a:srgbClr val="002060"/>
                </a:solidFill>
                <a:latin typeface="Cambria" pitchFamily="18" charset="0"/>
              </a:rPr>
              <a:t>Rakesh Kumar Singh</a:t>
            </a:r>
            <a:endParaRPr lang="en-US" dirty="0">
              <a:solidFill>
                <a:srgbClr val="002060"/>
              </a:solidFill>
              <a:latin typeface="Cambria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A Dissertation submitted in partial fulfillment of the requirements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For the award of the degree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Cambria" pitchFamily="18" charset="0"/>
              </a:rPr>
              <a:t>BACHELOR OF TECHNOLOGY</a:t>
            </a:r>
            <a:endParaRPr lang="en-US" dirty="0">
              <a:solidFill>
                <a:srgbClr val="7030A0"/>
              </a:solidFill>
              <a:latin typeface="Cambria" pitchFamily="18" charset="0"/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  <a:latin typeface="Cambria" pitchFamily="18" charset="0"/>
              </a:rPr>
              <a:t>IN</a:t>
            </a:r>
            <a:endParaRPr lang="en-US" dirty="0">
              <a:solidFill>
                <a:srgbClr val="7030A0"/>
              </a:solidFill>
              <a:latin typeface="Cambria" pitchFamily="18" charset="0"/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  <a:latin typeface="Cambria" pitchFamily="18" charset="0"/>
              </a:rPr>
              <a:t>ELECTRONICS </a:t>
            </a:r>
            <a:r>
              <a:rPr lang="en-US" b="1" dirty="0" smtClean="0">
                <a:solidFill>
                  <a:srgbClr val="7030A0"/>
                </a:solidFill>
                <a:latin typeface="Cambria" pitchFamily="18" charset="0"/>
              </a:rPr>
              <a:t>ENGINEERING</a:t>
            </a:r>
          </a:p>
          <a:p>
            <a:pPr algn="ctr"/>
            <a:endParaRPr lang="en-US" b="1" dirty="0" smtClean="0">
              <a:latin typeface="Cambria" pitchFamily="18" charset="0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Cambria" pitchFamily="18" charset="0"/>
              </a:rPr>
              <a:t>DEPARTMENT OF ELECTRONICS ENGINEERING</a:t>
            </a:r>
            <a:endParaRPr lang="en-US" sz="1600" dirty="0">
              <a:solidFill>
                <a:srgbClr val="C00000"/>
              </a:solidFill>
              <a:latin typeface="Cambria" pitchFamily="18" charset="0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Cambria" pitchFamily="18" charset="0"/>
              </a:rPr>
              <a:t>KAMLA NEHRU INSTITUTE OF TECHNOLOGY</a:t>
            </a:r>
            <a:endParaRPr lang="en-US" sz="1600" dirty="0">
              <a:solidFill>
                <a:srgbClr val="C00000"/>
              </a:solidFill>
              <a:latin typeface="Cambria" pitchFamily="18" charset="0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Cambria" pitchFamily="18" charset="0"/>
              </a:rPr>
              <a:t>SULTANPUR – </a:t>
            </a:r>
            <a:r>
              <a:rPr lang="en-US" sz="1600" b="1" dirty="0" smtClean="0">
                <a:solidFill>
                  <a:srgbClr val="C00000"/>
                </a:solidFill>
                <a:latin typeface="Cambria" pitchFamily="18" charset="0"/>
              </a:rPr>
              <a:t>UP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Cambria" pitchFamily="18" charset="0"/>
              </a:rPr>
              <a:t>2019-20</a:t>
            </a:r>
            <a:endParaRPr lang="en-US" sz="1600" dirty="0">
              <a:solidFill>
                <a:srgbClr val="C00000"/>
              </a:solidFill>
              <a:latin typeface="Cambria" pitchFamily="18" charset="0"/>
            </a:endParaRPr>
          </a:p>
          <a:p>
            <a:pPr algn="ctr"/>
            <a:endParaRPr lang="en-US" dirty="0">
              <a:latin typeface="Cambria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762000"/>
            <a:ext cx="3656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ambria" pitchFamily="18" charset="0"/>
              </a:rPr>
              <a:t>THE FINAL PRODUCT</a:t>
            </a:r>
            <a:endParaRPr lang="en-US" sz="2800" b="1" dirty="0">
              <a:solidFill>
                <a:srgbClr val="FFFF00"/>
              </a:solidFill>
              <a:latin typeface="Cambria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4952999" cy="4295213"/>
          </a:xfrm>
          <a:prstGeom prst="roundRect">
            <a:avLst>
              <a:gd name="adj" fmla="val 16667"/>
            </a:avLst>
          </a:prstGeom>
          <a:ln w="28575"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6682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mbria" pitchFamily="18" charset="0"/>
              </a:rPr>
              <a:t>Calibration, Boundary conditions and Failures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1752600"/>
            <a:ext cx="420480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 smtClean="0">
                <a:solidFill>
                  <a:srgbClr val="FFFF00"/>
                </a:solidFill>
              </a:rPr>
              <a:t>Bed-leveling</a:t>
            </a:r>
          </a:p>
          <a:p>
            <a:endParaRPr lang="en-US" sz="2000" i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</a:rPr>
              <a:t>Current limiting for A4988 </a:t>
            </a:r>
            <a:r>
              <a:rPr lang="en-US" sz="2000" i="1" dirty="0" smtClean="0">
                <a:solidFill>
                  <a:srgbClr val="FFFF00"/>
                </a:solidFill>
              </a:rPr>
              <a:t>drivers</a:t>
            </a:r>
          </a:p>
          <a:p>
            <a:endParaRPr lang="en-US" sz="2000" i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</a:rPr>
              <a:t>Z-offset </a:t>
            </a:r>
            <a:r>
              <a:rPr lang="en-US" sz="2000" i="1" dirty="0" smtClean="0">
                <a:solidFill>
                  <a:srgbClr val="FFFF00"/>
                </a:solidFill>
              </a:rPr>
              <a:t>measurement </a:t>
            </a:r>
          </a:p>
          <a:p>
            <a:endParaRPr lang="en-US" sz="2000" i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</a:rPr>
              <a:t>Object </a:t>
            </a:r>
            <a:r>
              <a:rPr lang="en-US" sz="2000" i="1" dirty="0" smtClean="0">
                <a:solidFill>
                  <a:srgbClr val="FFFF00"/>
                </a:solidFill>
              </a:rPr>
              <a:t>Placement</a:t>
            </a:r>
          </a:p>
          <a:p>
            <a:endParaRPr lang="en-US" sz="2000" i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</a:rPr>
              <a:t>PLA </a:t>
            </a:r>
            <a:r>
              <a:rPr lang="en-US" sz="2000" i="1" dirty="0" smtClean="0">
                <a:solidFill>
                  <a:srgbClr val="FFFF00"/>
                </a:solidFill>
              </a:rPr>
              <a:t>damage</a:t>
            </a:r>
          </a:p>
          <a:p>
            <a:endParaRPr lang="en-US" sz="2000" i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</a:rPr>
              <a:t>Cooling for </a:t>
            </a:r>
            <a:r>
              <a:rPr lang="en-US" sz="2000" i="1" dirty="0" smtClean="0">
                <a:solidFill>
                  <a:srgbClr val="FFFF00"/>
                </a:solidFill>
              </a:rPr>
              <a:t>drivers</a:t>
            </a:r>
          </a:p>
          <a:p>
            <a:endParaRPr lang="en-US" sz="2000" i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</a:rPr>
              <a:t>Level </a:t>
            </a:r>
            <a:r>
              <a:rPr lang="en-US" sz="2000" i="1" dirty="0" smtClean="0">
                <a:solidFill>
                  <a:srgbClr val="FFFF00"/>
                </a:solidFill>
              </a:rPr>
              <a:t>Shifting 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3327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</a:rPr>
              <a:t>APPLICATIONS</a:t>
            </a:r>
            <a:endParaRPr lang="en-US" sz="36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72" y="2057400"/>
            <a:ext cx="90470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</a:rPr>
              <a:t>RAPID </a:t>
            </a:r>
            <a:r>
              <a:rPr lang="en-US" sz="2000" i="1" dirty="0" smtClean="0">
                <a:solidFill>
                  <a:srgbClr val="FFFF00"/>
                </a:solidFill>
              </a:rPr>
              <a:t>PROTOTYPING – </a:t>
            </a:r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A technique </a:t>
            </a:r>
            <a:r>
              <a:rPr lang="en-US" sz="2000" i="1" dirty="0">
                <a:solidFill>
                  <a:srgbClr val="33DD6C"/>
                </a:solidFill>
                <a:latin typeface="Cambria" pitchFamily="18" charset="0"/>
              </a:rPr>
              <a:t>used to quickly fabricate a scale </a:t>
            </a:r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model</a:t>
            </a:r>
          </a:p>
          <a:p>
            <a:r>
              <a:rPr lang="en-US" sz="2000" i="1" dirty="0">
                <a:solidFill>
                  <a:srgbClr val="33DD6C"/>
                </a:solidFill>
                <a:latin typeface="Cambria" pitchFamily="18" charset="0"/>
              </a:rPr>
              <a:t> </a:t>
            </a:r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                                                of </a:t>
            </a:r>
            <a:r>
              <a:rPr lang="en-US" sz="2000" i="1" dirty="0">
                <a:solidFill>
                  <a:srgbClr val="33DD6C"/>
                </a:solidFill>
                <a:latin typeface="Cambria" pitchFamily="18" charset="0"/>
              </a:rPr>
              <a:t>a physical part or assembly using </a:t>
            </a:r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3-D CAD data</a:t>
            </a:r>
          </a:p>
          <a:p>
            <a:endParaRPr lang="en-US" sz="2000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 MASS 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CUSTOMISATION – </a:t>
            </a:r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It is a method </a:t>
            </a:r>
            <a:r>
              <a:rPr lang="en-US" sz="2000" i="1" dirty="0">
                <a:solidFill>
                  <a:srgbClr val="33DD6C"/>
                </a:solidFill>
                <a:latin typeface="Cambria" pitchFamily="18" charset="0"/>
              </a:rPr>
              <a:t>of "effectively postponing the task of </a:t>
            </a:r>
            <a:endParaRPr lang="en-US" sz="2000" i="1" dirty="0" smtClean="0">
              <a:solidFill>
                <a:srgbClr val="33DD6C"/>
              </a:solidFill>
              <a:latin typeface="Cambria" pitchFamily="18" charset="0"/>
            </a:endParaRPr>
          </a:p>
          <a:p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                                                    differentiating </a:t>
            </a:r>
            <a:r>
              <a:rPr lang="en-US" sz="2000" i="1" dirty="0">
                <a:solidFill>
                  <a:srgbClr val="33DD6C"/>
                </a:solidFill>
                <a:latin typeface="Cambria" pitchFamily="18" charset="0"/>
              </a:rPr>
              <a:t>product for a specific customer </a:t>
            </a:r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until</a:t>
            </a:r>
          </a:p>
          <a:p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                                                    the </a:t>
            </a:r>
            <a:r>
              <a:rPr lang="en-US" sz="2000" i="1" dirty="0">
                <a:solidFill>
                  <a:srgbClr val="33DD6C"/>
                </a:solidFill>
                <a:latin typeface="Cambria" pitchFamily="18" charset="0"/>
              </a:rPr>
              <a:t>latest possible </a:t>
            </a:r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point in </a:t>
            </a:r>
            <a:r>
              <a:rPr lang="en-US" sz="2000" i="1" dirty="0">
                <a:solidFill>
                  <a:srgbClr val="33DD6C"/>
                </a:solidFill>
                <a:latin typeface="Cambria" pitchFamily="18" charset="0"/>
              </a:rPr>
              <a:t>the supply </a:t>
            </a:r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network" </a:t>
            </a:r>
          </a:p>
          <a:p>
            <a:endParaRPr lang="en-US" sz="2000" i="1" dirty="0" smtClean="0">
              <a:solidFill>
                <a:srgbClr val="33DD6C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WEARABLES - </a:t>
            </a:r>
            <a:r>
              <a:rPr lang="en-US" sz="2000" i="1" dirty="0">
                <a:solidFill>
                  <a:srgbClr val="33DD6C"/>
                </a:solidFill>
                <a:latin typeface="Cambria" pitchFamily="18" charset="0"/>
              </a:rPr>
              <a:t>San Francisco-based clothing company, Continuum is among </a:t>
            </a:r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the</a:t>
            </a:r>
          </a:p>
          <a:p>
            <a:r>
              <a:rPr lang="en-US" sz="2000" i="1" dirty="0">
                <a:solidFill>
                  <a:srgbClr val="33DD6C"/>
                </a:solidFill>
                <a:latin typeface="Cambria" pitchFamily="18" charset="0"/>
              </a:rPr>
              <a:t> </a:t>
            </a:r>
            <a:r>
              <a:rPr lang="en-US" sz="2000" i="1" dirty="0" smtClean="0">
                <a:solidFill>
                  <a:srgbClr val="33DD6C"/>
                </a:solidFill>
                <a:latin typeface="Cambria" pitchFamily="18" charset="0"/>
              </a:rPr>
              <a:t>                                 first </a:t>
            </a:r>
            <a:r>
              <a:rPr lang="en-US" sz="2000" i="1" dirty="0">
                <a:solidFill>
                  <a:srgbClr val="33DD6C"/>
                </a:solidFill>
                <a:latin typeface="Cambria" pitchFamily="18" charset="0"/>
              </a:rPr>
              <a:t>to create wearable, 3D printed pieces</a:t>
            </a:r>
            <a:endParaRPr lang="en-US" sz="2000" i="1" dirty="0" smtClean="0">
              <a:solidFill>
                <a:srgbClr val="33DD6C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3429000" cy="2247441"/>
          </a:xfrm>
          <a:prstGeom prst="roundRect">
            <a:avLst>
              <a:gd name="adj" fmla="val 16667"/>
            </a:avLst>
          </a:prstGeom>
          <a:ln w="28575"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0"/>
            <a:ext cx="3581400" cy="2286000"/>
          </a:xfrm>
          <a:prstGeom prst="roundRect">
            <a:avLst>
              <a:gd name="adj" fmla="val 16667"/>
            </a:avLst>
          </a:prstGeom>
          <a:ln w="28575"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09600"/>
            <a:ext cx="3657600" cy="2209800"/>
          </a:xfrm>
          <a:prstGeom prst="roundRect">
            <a:avLst>
              <a:gd name="adj" fmla="val 16667"/>
            </a:avLst>
          </a:prstGeom>
          <a:ln w="28575"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447800" y="3048000"/>
            <a:ext cx="201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Rapid Prototyping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3048000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Mass Customization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6172200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Wearables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mbria" pitchFamily="18" charset="0"/>
              </a:rPr>
              <a:t>ADVANTAGES</a:t>
            </a:r>
            <a:endParaRPr lang="en-US" sz="32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7540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Create anything with great geometrical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complexity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Ability to personalize every product with individual customer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needs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Produce products which involve great level of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complexity</a:t>
            </a:r>
          </a:p>
          <a:p>
            <a:pPr algn="just"/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that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simply could not be produced physically in any other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way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Additive manufacturing can eliminate the need for tool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production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3D printing is an energy efficient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technology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Lighter and stronger products can be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printed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Increased operating life for the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products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Production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has been brought closer to the end user or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consumer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Spare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parts can be printed on site which will eliminate shipping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cost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Wider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adoption of 3D printing would likely cause re-invention of a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number</a:t>
            </a:r>
          </a:p>
          <a:p>
            <a:pPr lvl="0" algn="just"/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 of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already invented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products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3D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printing can create new industries and completely new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professions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Printing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3D organs can revolutionarise the medical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industry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Rapid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prototyping causes faster product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development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endParaRPr lang="en-US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71182"/>
            <a:ext cx="3325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mbria" pitchFamily="18" charset="0"/>
              </a:rPr>
              <a:t>DISADVANTAGES</a:t>
            </a:r>
            <a:endParaRPr lang="en-US" sz="32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8353184" cy="2118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Since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the technology is new, limited materials are available for printing.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Consumes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more time for less complicated pats.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Size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of printable object is limited by the movement of extruder.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In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additive manufacturing previous layer has to harden before creating next layer.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Curved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geometry will not be much accurate while printing</a:t>
            </a: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.</a:t>
            </a:r>
            <a:endParaRPr lang="en-US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1999"/>
            <a:ext cx="2625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srgbClr val="002060"/>
                </a:solidFill>
                <a:latin typeface="Cambria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600200"/>
            <a:ext cx="7612533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As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the 3D printer is a device, it should be analyzed with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the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 advantages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and disadvantages, how the device can change the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society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 and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engineering etc in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mind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With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so many potential benefits of 3D printing, there’s no surprise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that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 this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method is making its way through a diverse number of industries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 quickly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becoming a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favorite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tool of progressive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marketers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Comparing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the numerous advantages, applications and future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scope,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 we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can conclude that the 3D printer and its technology is able to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create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  next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industrial revolution</a:t>
            </a:r>
          </a:p>
        </p:txBody>
      </p:sp>
    </p:spTree>
    <p:extLst>
      <p:ext uri="{BB962C8B-B14F-4D97-AF65-F5344CB8AC3E}">
        <p14:creationId xmlns:p14="http://schemas.microsoft.com/office/powerpoint/2010/main" val="25075090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339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</a:rPr>
              <a:t>FUTURE SCOPE</a:t>
            </a:r>
            <a:endParaRPr lang="en-US" sz="36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2057400"/>
            <a:ext cx="4430315" cy="1702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Engineering in Space Station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Medicine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Concrete Buildings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Replacement Organs for the human body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8200"/>
            <a:ext cx="2887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mbria" pitchFamily="18" charset="0"/>
              </a:rPr>
              <a:t>ROCKET ENGINE</a:t>
            </a:r>
            <a:endParaRPr lang="en-US" sz="28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8356711" cy="2118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NASA's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first attempt at using 3D-printed parts for rocket engines has passed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its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biggest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, and hottest, test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yet</a:t>
            </a:r>
          </a:p>
          <a:p>
            <a:pPr>
              <a:lnSpc>
                <a:spcPct val="150000"/>
              </a:lnSpc>
            </a:pPr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SpaceX's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Dragon capsule has been taking cargo to the International Space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Station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since 2012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33800"/>
            <a:ext cx="3505200" cy="2819400"/>
          </a:xfrm>
          <a:prstGeom prst="roundRect">
            <a:avLst>
              <a:gd name="adj" fmla="val 16667"/>
            </a:avLst>
          </a:prstGeom>
          <a:ln w="28575"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34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mbria" pitchFamily="18" charset="0"/>
              </a:rPr>
              <a:t>3 D BIO </a:t>
            </a:r>
            <a:r>
              <a:rPr lang="en-US" sz="2800" b="1" dirty="0" smtClean="0">
                <a:solidFill>
                  <a:srgbClr val="002060"/>
                </a:solidFill>
                <a:latin typeface="Cambria" pitchFamily="18" charset="0"/>
              </a:rPr>
              <a:t>PRINTING</a:t>
            </a:r>
            <a:endParaRPr lang="en-US" sz="28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066800"/>
            <a:ext cx="706552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A process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of generating spatially-controlled cell patterns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using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3D printing technologies, where cell function and viability are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preserved within the printed construct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3D-bioprinting attributes to significant advances in the medical field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of tissue engineering by allowing for research to be done on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innovative materials called biomaterials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41991" y="3058811"/>
            <a:ext cx="2329655" cy="4594034"/>
          </a:xfrm>
          <a:prstGeom prst="roundRect">
            <a:avLst>
              <a:gd name="adj" fmla="val 16667"/>
            </a:avLst>
          </a:prstGeom>
          <a:ln w="28575"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7274461" cy="5464563"/>
          </a:xfrm>
          <a:prstGeom prst="roundRect">
            <a:avLst>
              <a:gd name="adj" fmla="val 16667"/>
            </a:avLst>
          </a:prstGeom>
          <a:ln w="28575"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352800" y="381000"/>
            <a:ext cx="274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 3-D PRINTER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61664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</a:rPr>
              <a:t>REFERENCES</a:t>
            </a:r>
            <a:endParaRPr lang="en-US" sz="36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71275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 err="1" smtClean="0">
                <a:solidFill>
                  <a:srgbClr val="FFFF00"/>
                </a:solidFill>
                <a:latin typeface="Cambria" pitchFamily="18" charset="0"/>
              </a:rPr>
              <a:t>Guilherme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Ruggeri Pereira , Fernando </a:t>
            </a:r>
            <a:r>
              <a:rPr lang="en-US" sz="2000" i="1" dirty="0" err="1">
                <a:solidFill>
                  <a:srgbClr val="FFFF00"/>
                </a:solidFill>
                <a:latin typeface="Cambria" pitchFamily="18" charset="0"/>
              </a:rPr>
              <a:t>Gasi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,</a:t>
            </a:r>
          </a:p>
          <a:p>
            <a:pPr lvl="0">
              <a:lnSpc>
                <a:spcPct val="150000"/>
              </a:lnSpc>
            </a:pP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Sergio 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Ricardo Lourenco; "Review, Analysis, and 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Classification</a:t>
            </a:r>
          </a:p>
          <a:p>
            <a:pPr lvl="0">
              <a:lnSpc>
                <a:spcPct val="150000"/>
              </a:lnSpc>
            </a:pP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of 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3D Printing Literature: Types of Research and 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Technology</a:t>
            </a:r>
          </a:p>
          <a:p>
            <a:pPr lvl="0">
              <a:lnSpc>
                <a:spcPct val="150000"/>
              </a:lnSpc>
            </a:pP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Benefits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". International Journal of Advanced 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Engineering</a:t>
            </a:r>
          </a:p>
          <a:p>
            <a:pPr lvl="0">
              <a:lnSpc>
                <a:spcPct val="150000"/>
              </a:lnSpc>
            </a:pP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Research 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and Science (IJAERS), Vol-6, 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Issue-6,</a:t>
            </a:r>
          </a:p>
          <a:p>
            <a:pPr lvl="0">
              <a:lnSpc>
                <a:spcPct val="150000"/>
              </a:lnSpc>
            </a:pP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June- 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2019. ISSN: 2349-6495 (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P)</a:t>
            </a:r>
          </a:p>
          <a:p>
            <a:pPr lvl="0">
              <a:lnSpc>
                <a:spcPct val="150000"/>
              </a:lnSpc>
            </a:pPr>
            <a:endParaRPr lang="en-US" sz="2000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i="1" dirty="0" err="1">
                <a:solidFill>
                  <a:srgbClr val="FFFF00"/>
                </a:solidFill>
                <a:latin typeface="Cambria" pitchFamily="18" charset="0"/>
              </a:rPr>
              <a:t>Chandrashekhar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Cambria" pitchFamily="18" charset="0"/>
              </a:rPr>
              <a:t>Kalnad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; "A review on 3D Printing". 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International</a:t>
            </a:r>
          </a:p>
          <a:p>
            <a:pPr lvl="0">
              <a:lnSpc>
                <a:spcPct val="150000"/>
              </a:lnSpc>
            </a:pP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Journal 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of Advanced Research in Electronics and 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Communication</a:t>
            </a:r>
          </a:p>
          <a:p>
            <a:pPr lvl="0">
              <a:lnSpc>
                <a:spcPct val="150000"/>
              </a:lnSpc>
            </a:pP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Engineering 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(IJARECE), Volume 5, Issue 7, July 2016. ISSN: 2278 – 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909X</a:t>
            </a:r>
            <a:endParaRPr lang="en-US" sz="2000" i="1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78828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err="1">
                <a:solidFill>
                  <a:srgbClr val="FFFF00"/>
                </a:solidFill>
                <a:latin typeface="Cambria" pitchFamily="18" charset="0"/>
              </a:rPr>
              <a:t>Lalit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Kumar, </a:t>
            </a:r>
            <a:r>
              <a:rPr lang="en-US" i="1" dirty="0" err="1">
                <a:solidFill>
                  <a:srgbClr val="FFFF00"/>
                </a:solidFill>
                <a:latin typeface="Cambria" pitchFamily="18" charset="0"/>
              </a:rPr>
              <a:t>Qamar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err="1">
                <a:solidFill>
                  <a:srgbClr val="FFFF00"/>
                </a:solidFill>
                <a:latin typeface="Cambria" pitchFamily="18" charset="0"/>
              </a:rPr>
              <a:t>Tanveer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, </a:t>
            </a:r>
            <a:r>
              <a:rPr lang="en-US" i="1" dirty="0" err="1">
                <a:solidFill>
                  <a:srgbClr val="FFFF00"/>
                </a:solidFill>
                <a:latin typeface="Cambria" pitchFamily="18" charset="0"/>
              </a:rPr>
              <a:t>Vineet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Kumar, </a:t>
            </a:r>
            <a:r>
              <a:rPr lang="en-US" i="1" dirty="0" err="1">
                <a:solidFill>
                  <a:srgbClr val="FFFF00"/>
                </a:solidFill>
                <a:latin typeface="Cambria" pitchFamily="18" charset="0"/>
              </a:rPr>
              <a:t>Mohd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. </a:t>
            </a:r>
            <a:r>
              <a:rPr lang="en-US" i="1" dirty="0" err="1">
                <a:solidFill>
                  <a:srgbClr val="FFFF00"/>
                </a:solidFill>
                <a:latin typeface="Cambria" pitchFamily="18" charset="0"/>
              </a:rPr>
              <a:t>Javaid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, </a:t>
            </a:r>
            <a:r>
              <a:rPr lang="en-US" i="1" dirty="0" err="1">
                <a:solidFill>
                  <a:srgbClr val="FFFF00"/>
                </a:solidFill>
                <a:latin typeface="Cambria" pitchFamily="18" charset="0"/>
              </a:rPr>
              <a:t>Abid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err="1">
                <a:solidFill>
                  <a:srgbClr val="FFFF00"/>
                </a:solidFill>
                <a:latin typeface="Cambria" pitchFamily="18" charset="0"/>
              </a:rPr>
              <a:t>Haleem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; </a:t>
            </a:r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"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Developing low cost 3 D printer". International Journal of Applied Sciences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and</a:t>
            </a:r>
          </a:p>
          <a:p>
            <a:pPr lvl="0">
              <a:lnSpc>
                <a:spcPct val="150000"/>
              </a:lnSpc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Engineering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Research, Vol. 5, Issue 6, 2016.  ISSN: 2277 –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944</a:t>
            </a:r>
          </a:p>
          <a:p>
            <a:pPr lvl="0">
              <a:lnSpc>
                <a:spcPct val="150000"/>
              </a:lnSpc>
            </a:pP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http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://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en.wikipedia.org/wiki/reprap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www.marlinfw.org</a:t>
            </a:r>
          </a:p>
          <a:p>
            <a:pPr lvl="0">
              <a:lnSpc>
                <a:spcPct val="150000"/>
              </a:lnSpc>
            </a:pP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www.prusa3d.com</a:t>
            </a:r>
          </a:p>
          <a:p>
            <a:pPr lvl="0">
              <a:lnSpc>
                <a:spcPct val="150000"/>
              </a:lnSpc>
            </a:pP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www.all3dp.com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4065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667000"/>
            <a:ext cx="5686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Algerian" pitchFamily="82" charset="0"/>
              </a:rPr>
              <a:t>THANK YOU</a:t>
            </a:r>
            <a:endParaRPr lang="en-US" sz="80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286" y="1295400"/>
            <a:ext cx="88837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i="1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It is a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machine reminiscent of the Star Trek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Replicator</a:t>
            </a:r>
          </a:p>
          <a:p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It can “print” in plastic, metal, nylon, and over a hundred other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materials</a:t>
            </a:r>
          </a:p>
          <a:p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The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printed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layers are thinly-sliced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, horizontal cross-section of the eventual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object</a:t>
            </a:r>
          </a:p>
          <a:p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A 3D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printer also needs to have instructions for what to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print</a:t>
            </a:r>
          </a:p>
          <a:p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A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Computer Aided Design (CAD) file is created with the use of a 3D modeling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program</a:t>
            </a:r>
          </a:p>
          <a:p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Software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slices the design into hundreds, or more likely thousands, of horizontal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layers</a:t>
            </a:r>
          </a:p>
          <a:p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These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layers will be printed one atop the other until the 3D object is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done</a:t>
            </a: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685800"/>
            <a:ext cx="5893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WHAT IS A 3 DIMENSIONAL PRINTER ?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838200"/>
            <a:ext cx="707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WHAT IS ADDITIVE MANUFACTURING ?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3956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It refers to the technology that creates objects through sequential layering</a:t>
            </a:r>
          </a:p>
          <a:p>
            <a:pPr>
              <a:buFont typeface="Wingdings" pitchFamily="2" charset="2"/>
              <a:buChar char="Ø"/>
            </a:pPr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The manufacturing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process starts with a CAD file that conveys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information</a:t>
            </a:r>
          </a:p>
          <a:p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 about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how the finished product is supposed to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look</a:t>
            </a:r>
          </a:p>
          <a:p>
            <a:pPr>
              <a:buFont typeface="Wingdings" pitchFamily="2" charset="2"/>
              <a:buChar char="Ø"/>
            </a:pPr>
            <a:endParaRPr lang="en-US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The CAD file is then sent to a specialized printer where the product is created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by</a:t>
            </a:r>
          </a:p>
          <a:p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 the repeated laying of finely powdered material (including sand, metal and glass)</a:t>
            </a:r>
          </a:p>
          <a:p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   and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binder to gradually build the finished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product</a:t>
            </a:r>
          </a:p>
          <a:p>
            <a:pPr>
              <a:buFont typeface="Wingdings" pitchFamily="2" charset="2"/>
              <a:buChar char="Ø"/>
            </a:pP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There are tremendous cost advantages to using additive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manufacturing</a:t>
            </a:r>
          </a:p>
          <a:p>
            <a:pPr>
              <a:buFont typeface="Wingdings" pitchFamily="2" charset="2"/>
              <a:buChar char="Ø"/>
            </a:pPr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It is </a:t>
            </a: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a very energy efficient and environmentally friendly manufacturing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option</a:t>
            </a:r>
          </a:p>
          <a:p>
            <a:endParaRPr lang="en-US" i="1" dirty="0">
              <a:solidFill>
                <a:srgbClr val="FFFF00"/>
              </a:solidFill>
              <a:latin typeface="Cambria" pitchFamily="18" charset="0"/>
            </a:endParaRPr>
          </a:p>
          <a:p>
            <a:endParaRPr lang="en-US" i="1" dirty="0" smtClean="0">
              <a:latin typeface="Cambr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66800"/>
            <a:ext cx="6771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mbria" pitchFamily="18" charset="0"/>
              </a:rPr>
              <a:t>PRESENT 3-D PRINTING </a:t>
            </a:r>
            <a:r>
              <a:rPr lang="en-US" sz="2800" b="1" dirty="0" smtClean="0">
                <a:solidFill>
                  <a:srgbClr val="002060"/>
                </a:solidFill>
                <a:latin typeface="Cambria" pitchFamily="18" charset="0"/>
              </a:rPr>
              <a:t>TECHNOLOGIES</a:t>
            </a:r>
            <a:endParaRPr lang="en-US" sz="28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438400"/>
            <a:ext cx="40538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i="1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Stereo 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lithography (SLA) </a:t>
            </a:r>
            <a:endParaRPr lang="en-US" sz="2000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endParaRPr lang="en-US" sz="2000" i="1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 Fused 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Deposition Modeling (FDM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)</a:t>
            </a:r>
          </a:p>
          <a:p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 Selective Laser Sintering 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(SLS</a:t>
            </a: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)</a:t>
            </a:r>
          </a:p>
          <a:p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solidFill>
                  <a:srgbClr val="FFFF00"/>
                </a:solidFill>
                <a:latin typeface="Cambria" pitchFamily="18" charset="0"/>
              </a:rPr>
              <a:t> Selective </a:t>
            </a:r>
            <a:r>
              <a:rPr lang="en-US" sz="2000" i="1" dirty="0">
                <a:solidFill>
                  <a:srgbClr val="FFFF00"/>
                </a:solidFill>
                <a:latin typeface="Cambria" pitchFamily="18" charset="0"/>
              </a:rPr>
              <a:t>Laser Melting (SLM</a:t>
            </a:r>
            <a:r>
              <a:rPr lang="en-US" sz="2000" b="1" i="1" dirty="0">
                <a:solidFill>
                  <a:srgbClr val="FFFF00"/>
                </a:solidFill>
                <a:latin typeface="Cambria" pitchFamily="18" charset="0"/>
              </a:rPr>
              <a:t>) </a:t>
            </a:r>
            <a:endParaRPr lang="en-US" sz="2000" i="1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14400"/>
            <a:ext cx="785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ambria" pitchFamily="18" charset="0"/>
              </a:rPr>
              <a:t>SIMPLIFIED BLOCK DIAGRAM OF THE PROJECT</a:t>
            </a:r>
            <a:endParaRPr lang="en-US" sz="2800" b="1" dirty="0">
              <a:solidFill>
                <a:srgbClr val="FFFF00"/>
              </a:solidFill>
              <a:latin typeface="Cambria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543800" cy="4571999"/>
          </a:xfrm>
          <a:prstGeom prst="roundRect">
            <a:avLst>
              <a:gd name="adj" fmla="val 16667"/>
            </a:avLst>
          </a:prstGeom>
          <a:ln w="28575"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609600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itchFamily="82" charset="0"/>
              </a:rPr>
              <a:t>THE  PRINTER</a:t>
            </a:r>
            <a:endParaRPr lang="en-US" sz="3200" dirty="0">
              <a:solidFill>
                <a:srgbClr val="FFFF00"/>
              </a:solidFill>
              <a:latin typeface="Algerian" pitchFamily="82" charset="0"/>
            </a:endParaRPr>
          </a:p>
        </p:txBody>
      </p:sp>
      <p:pic>
        <p:nvPicPr>
          <p:cNvPr id="14338" name="Picture 2" descr="C:\Documents and Settings\Administrator\My Documents\IMG-20200902-WA0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315200" cy="4611414"/>
          </a:xfrm>
          <a:prstGeom prst="roundRect">
            <a:avLst>
              <a:gd name="adj" fmla="val 16667"/>
            </a:avLst>
          </a:prstGeom>
          <a:ln w="28575"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4405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mbria" pitchFamily="18" charset="0"/>
              </a:rPr>
              <a:t>THE  COMPONENTS  USED</a:t>
            </a:r>
            <a:endParaRPr lang="en-US" sz="28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0"/>
            <a:ext cx="52809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FRAME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EXTRUDER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STEPPER MOTOR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DRIVER  A4988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PLASTICS -   </a:t>
            </a:r>
            <a:r>
              <a:rPr lang="en-US" i="1" dirty="0" smtClean="0">
                <a:solidFill>
                  <a:srgbClr val="33DD6C"/>
                </a:solidFill>
                <a:latin typeface="Cambria" pitchFamily="18" charset="0"/>
              </a:rPr>
              <a:t>Acrylonitrile </a:t>
            </a:r>
            <a:r>
              <a:rPr lang="en-US" i="1" dirty="0">
                <a:solidFill>
                  <a:srgbClr val="33DD6C"/>
                </a:solidFill>
                <a:latin typeface="Cambria" pitchFamily="18" charset="0"/>
              </a:rPr>
              <a:t>Butadiene Styrene (</a:t>
            </a:r>
            <a:r>
              <a:rPr lang="en-US" i="1" dirty="0" smtClean="0">
                <a:solidFill>
                  <a:srgbClr val="33DD6C"/>
                </a:solidFill>
                <a:latin typeface="Cambria" pitchFamily="18" charset="0"/>
              </a:rPr>
              <a:t>ABS)</a:t>
            </a:r>
          </a:p>
          <a:p>
            <a:r>
              <a:rPr lang="en-US" i="1" dirty="0">
                <a:solidFill>
                  <a:srgbClr val="33DD6C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33DD6C"/>
                </a:solidFill>
                <a:latin typeface="Cambria" pitchFamily="18" charset="0"/>
              </a:rPr>
              <a:t>                           Polylactic </a:t>
            </a:r>
            <a:r>
              <a:rPr lang="en-US" i="1" dirty="0">
                <a:solidFill>
                  <a:srgbClr val="33DD6C"/>
                </a:solidFill>
                <a:latin typeface="Cambria" pitchFamily="18" charset="0"/>
              </a:rPr>
              <a:t>Acid or Polyactide (PLA</a:t>
            </a:r>
            <a:r>
              <a:rPr lang="en-US" i="1" dirty="0" smtClean="0">
                <a:solidFill>
                  <a:srgbClr val="33DD6C"/>
                </a:solidFill>
                <a:latin typeface="Cambria" pitchFamily="18" charset="0"/>
              </a:rPr>
              <a:t>)</a:t>
            </a:r>
          </a:p>
          <a:p>
            <a:endParaRPr lang="en-US" i="1" dirty="0" smtClean="0">
              <a:solidFill>
                <a:srgbClr val="33DD6C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SOFTWARE REQUIRED -  </a:t>
            </a:r>
            <a:r>
              <a:rPr lang="en-US" i="1" dirty="0" smtClean="0">
                <a:solidFill>
                  <a:srgbClr val="33DD6C"/>
                </a:solidFill>
                <a:latin typeface="Cambria" pitchFamily="18" charset="0"/>
              </a:rPr>
              <a:t>Arduino Software</a:t>
            </a:r>
          </a:p>
          <a:p>
            <a:r>
              <a:rPr lang="en-US" i="1" dirty="0" smtClean="0">
                <a:solidFill>
                  <a:srgbClr val="33DD6C"/>
                </a:solidFill>
                <a:latin typeface="Cambria" pitchFamily="18" charset="0"/>
              </a:rPr>
              <a:t>                                                      Repetier Software</a:t>
            </a:r>
          </a:p>
          <a:p>
            <a:endParaRPr lang="en-US" i="1" dirty="0" smtClean="0">
              <a:solidFill>
                <a:srgbClr val="33DD6C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 GT2 TIMING BELT AND PULLEY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ARDUINO MEGA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RAMPS 1.4 STEPPER SHIELD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SWITCHED MODE POWER SUPPLY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ENDSTOPS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i="1" dirty="0" smtClean="0">
                <a:solidFill>
                  <a:srgbClr val="FFFF00"/>
                </a:solidFill>
                <a:latin typeface="Cambria" pitchFamily="18" charset="0"/>
              </a:rPr>
              <a:t>EXTRUDER FEEDER MOTOR ASSEMBLY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" y="1537855"/>
            <a:ext cx="8382000" cy="4849091"/>
          </a:xfrm>
          <a:prstGeom prst="rect">
            <a:avLst/>
          </a:prstGeom>
          <a:ln w="28575"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576590"/>
            <a:ext cx="5665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ambria" pitchFamily="18" charset="0"/>
              </a:rPr>
              <a:t>OBJECT PLACEMENT ON THE BED</a:t>
            </a:r>
            <a:endParaRPr lang="en-US" sz="2800" b="1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970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1080</Words>
  <Application>Microsoft Office PowerPoint</Application>
  <PresentationFormat>On-screen Show (4:3)</PresentationFormat>
  <Paragraphs>185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Presentation1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2020-09-02T15:46:10Z</dcterms:created>
  <dcterms:modified xsi:type="dcterms:W3CDTF">2020-09-15T14:04:45Z</dcterms:modified>
</cp:coreProperties>
</file>