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 id="279" r:id="rId22"/>
    <p:sldId id="280" r:id="rId23"/>
    <p:sldId id="281" r:id="rId24"/>
    <p:sldId id="276" r:id="rId25"/>
    <p:sldId id="277" r:id="rId26"/>
    <p:sldId id="278"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D03A-E08E-4772-AF87-2EDF1D96A8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2FCC1-BB6E-471F-8BA5-4D97F2DE9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3E5C81-6702-4B12-AA26-934955D6C99F}"/>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DF96B3F0-AC50-4108-AE91-A62A3BC150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B11ABB-8A4E-4075-8C02-F6BEB0952945}"/>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684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2454C-9853-42F5-9D90-0F4214B3C7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67D1A4-CD8A-460E-9D3A-8DE44C2493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FF5F83-65E8-4F6B-A0F6-674F341A794D}"/>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8BBBA4D2-9A7C-43FC-B0C4-BA00DA2ACA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D9C4F-7FC1-4B93-BA2B-EA31125503CF}"/>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45974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5A4996-A0D6-4EB8-9050-A32E0B3EB6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4D040B-27BA-4AA4-82CA-9D73D03BA6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8131A0-C66A-43DF-9F84-767095F059BF}"/>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44B9642C-23C1-4F01-8C1D-C493FD7386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19CD7B-CB14-4EC7-AA14-D986281194DA}"/>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40219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F838-0F76-4C06-97F0-E02372AE16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A766E-5E6B-4036-A39F-2D42874D136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5E2481-138D-4CA6-9875-C4B8A76F67E8}"/>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FB9D5FB7-507D-4EB6-BAE6-3136A9B86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9C4C0-C02F-4BAA-87F0-B8F852C38958}"/>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186968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8649-1349-4488-B087-20A3119496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A17AA7-AE77-4A3E-8B5C-3556F559C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C321ABF-B660-4DF6-9EB5-FAE98E6578B5}"/>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A3EB7D49-8501-44C5-917A-E1944EA043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28CD12-9C00-4EFD-BA58-2F9B8803D94C}"/>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74548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DF975-138F-4731-BAF1-90A5F8F5BD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B36C09-9760-41CB-81C2-E23D8FEE20B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6077923-7D30-46C4-905C-38ADECCD5D6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3A4ED0A-04B7-4D3D-805C-4C1FD5A73C07}"/>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6" name="页脚占位符 5">
            <a:extLst>
              <a:ext uri="{FF2B5EF4-FFF2-40B4-BE49-F238E27FC236}">
                <a16:creationId xmlns:a16="http://schemas.microsoft.com/office/drawing/2014/main" id="{0301ECD2-547E-4BF9-84B2-D5C0A5B8A0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7893B1-ED64-47FC-96A0-69C6F105EDF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68124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A6854-6A72-432F-9269-D2BA99FB7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C42E9C-5AA8-4B71-8EE2-E9BBFF21B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FFA3B2-FC9A-4C78-B1A5-8FC541ABDE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2B6EF8-99FA-42D6-B6D2-4ED904BFA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F6D8EA5-EEF5-4C88-BAC4-25A593A944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33C9CA4-0DA0-4E7A-82D9-4FB19963F6EE}"/>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8" name="页脚占位符 7">
            <a:extLst>
              <a:ext uri="{FF2B5EF4-FFF2-40B4-BE49-F238E27FC236}">
                <a16:creationId xmlns:a16="http://schemas.microsoft.com/office/drawing/2014/main" id="{64755121-8ACB-4533-99BD-3E89D9B460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4CCAE7-8597-48C5-8F50-CF00E5BAC58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1171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F5749-328D-4599-A11C-1FAEA60BDF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7D796-2C80-4CA8-92DA-3275E76E3927}"/>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4" name="页脚占位符 3">
            <a:extLst>
              <a:ext uri="{FF2B5EF4-FFF2-40B4-BE49-F238E27FC236}">
                <a16:creationId xmlns:a16="http://schemas.microsoft.com/office/drawing/2014/main" id="{E9EEA053-93D4-4EDF-9E9B-1D10A9E226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C414A6-6BCB-404C-9924-2E4CEA3218C8}"/>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66612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CA13DE-2CCE-4128-9F77-182FC30C57DF}"/>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3" name="页脚占位符 2">
            <a:extLst>
              <a:ext uri="{FF2B5EF4-FFF2-40B4-BE49-F238E27FC236}">
                <a16:creationId xmlns:a16="http://schemas.microsoft.com/office/drawing/2014/main" id="{896C1C88-1425-459E-8C8F-7D4A4ACF1B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6FAA7B-1ED4-462C-8D33-A2D9FBAA1395}"/>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17481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E068A-E25D-46C4-B70B-C8F48656D3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029DD5-2A3F-4D27-B3C0-3B39CF28A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B5812A-571E-4F37-8CB9-B04504268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FA148E1-335A-42A4-80B0-7948A7DAF55B}"/>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6" name="页脚占位符 5">
            <a:extLst>
              <a:ext uri="{FF2B5EF4-FFF2-40B4-BE49-F238E27FC236}">
                <a16:creationId xmlns:a16="http://schemas.microsoft.com/office/drawing/2014/main" id="{B48FA693-E4B2-4F12-93B6-95D69DE26B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D2DDBF-A0C6-4002-8C9A-60F68479778A}"/>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54683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1424C-3C57-4890-8A85-65632DF9D2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1E25B5-E99F-499C-B323-683BADADC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EFAE81-5417-4001-AA3F-F66A01A42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6426EE-23F3-4CEE-BE73-2D299DDF0DF9}"/>
              </a:ext>
            </a:extLst>
          </p:cNvPr>
          <p:cNvSpPr>
            <a:spLocks noGrp="1"/>
          </p:cNvSpPr>
          <p:nvPr>
            <p:ph type="dt" sz="half" idx="10"/>
          </p:nvPr>
        </p:nvSpPr>
        <p:spPr/>
        <p:txBody>
          <a:bodyPr/>
          <a:lstStyle/>
          <a:p>
            <a:fld id="{25635617-246A-447A-BFC3-28E8DE6520AE}" type="datetimeFigureOut">
              <a:rPr lang="zh-CN" altLang="en-US" smtClean="0"/>
              <a:t>2017/6/27</a:t>
            </a:fld>
            <a:endParaRPr lang="zh-CN" altLang="en-US"/>
          </a:p>
        </p:txBody>
      </p:sp>
      <p:sp>
        <p:nvSpPr>
          <p:cNvPr id="6" name="页脚占位符 5">
            <a:extLst>
              <a:ext uri="{FF2B5EF4-FFF2-40B4-BE49-F238E27FC236}">
                <a16:creationId xmlns:a16="http://schemas.microsoft.com/office/drawing/2014/main" id="{CD1C5168-2977-4EE2-9673-0E3C780892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080922-8F5F-476C-9B44-AD09BEB7F650}"/>
              </a:ext>
            </a:extLst>
          </p:cNvPr>
          <p:cNvSpPr>
            <a:spLocks noGrp="1"/>
          </p:cNvSpPr>
          <p:nvPr>
            <p:ph type="sldNum" sz="quarter" idx="12"/>
          </p:nvPr>
        </p:nvSpPr>
        <p:spPr/>
        <p:txBody>
          <a:body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289128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5ED530-A51B-45DA-97CA-1D8420B2D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090F22-D5EE-4F80-B6E6-F4E5EFDA7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FA57C2-4924-4B14-91BE-0B58476E3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5617-246A-447A-BFC3-28E8DE6520AE}" type="datetimeFigureOut">
              <a:rPr lang="zh-CN" altLang="en-US" smtClean="0"/>
              <a:t>2017/6/27</a:t>
            </a:fld>
            <a:endParaRPr lang="zh-CN" altLang="en-US"/>
          </a:p>
        </p:txBody>
      </p:sp>
      <p:sp>
        <p:nvSpPr>
          <p:cNvPr id="5" name="页脚占位符 4">
            <a:extLst>
              <a:ext uri="{FF2B5EF4-FFF2-40B4-BE49-F238E27FC236}">
                <a16:creationId xmlns:a16="http://schemas.microsoft.com/office/drawing/2014/main" id="{A1C3BEC0-958C-4AC4-8861-F227C8D8A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200B86-773C-4123-96ED-2BC2E6340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EE99-7379-4917-810F-FF9A66094E38}" type="slidenum">
              <a:rPr lang="zh-CN" altLang="en-US" smtClean="0"/>
              <a:t>‹#›</a:t>
            </a:fld>
            <a:endParaRPr lang="zh-CN" altLang="en-US"/>
          </a:p>
        </p:txBody>
      </p:sp>
    </p:spTree>
    <p:extLst>
      <p:ext uri="{BB962C8B-B14F-4D97-AF65-F5344CB8AC3E}">
        <p14:creationId xmlns:p14="http://schemas.microsoft.com/office/powerpoint/2010/main" val="326183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qiuhaifeng/oa.git"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CC5E-D7E9-48D7-AEA9-1F2FF6E31B4D}"/>
              </a:ext>
            </a:extLst>
          </p:cNvPr>
          <p:cNvSpPr>
            <a:spLocks noGrp="1"/>
          </p:cNvSpPr>
          <p:nvPr>
            <p:ph type="ctrTitle"/>
          </p:nvPr>
        </p:nvSpPr>
        <p:spPr/>
        <p:txBody>
          <a:bodyPr/>
          <a:lstStyle/>
          <a:p>
            <a:r>
              <a:rPr lang="en-US" altLang="zh-CN" dirty="0"/>
              <a:t>Git</a:t>
            </a:r>
            <a:r>
              <a:rPr lang="zh-CN" altLang="en-US" dirty="0"/>
              <a:t>与</a:t>
            </a:r>
            <a:r>
              <a:rPr lang="en-US" altLang="zh-CN" dirty="0"/>
              <a:t>GitHub</a:t>
            </a:r>
            <a:endParaRPr lang="zh-CN" altLang="en-US" dirty="0"/>
          </a:p>
        </p:txBody>
      </p:sp>
      <p:sp>
        <p:nvSpPr>
          <p:cNvPr id="3" name="副标题 2">
            <a:extLst>
              <a:ext uri="{FF2B5EF4-FFF2-40B4-BE49-F238E27FC236}">
                <a16:creationId xmlns:a16="http://schemas.microsoft.com/office/drawing/2014/main" id="{1426F253-7887-4990-9CE9-3A97093862C3}"/>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5221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56032-C4E4-4988-9DE1-24052F7F74EB}"/>
              </a:ext>
            </a:extLst>
          </p:cNvPr>
          <p:cNvSpPr>
            <a:spLocks noGrp="1"/>
          </p:cNvSpPr>
          <p:nvPr>
            <p:ph type="title"/>
          </p:nvPr>
        </p:nvSpPr>
        <p:spPr/>
        <p:txBody>
          <a:bodyPr/>
          <a:lstStyle/>
          <a:p>
            <a:r>
              <a:rPr lang="en-US" altLang="zh-CN" dirty="0"/>
              <a:t>Git</a:t>
            </a:r>
            <a:r>
              <a:rPr lang="zh-CN" altLang="en-US" dirty="0"/>
              <a:t>的安装</a:t>
            </a:r>
            <a:br>
              <a:rPr lang="en-US" altLang="zh-CN" dirty="0"/>
            </a:br>
            <a:endParaRPr lang="zh-CN" altLang="en-US" dirty="0"/>
          </a:p>
        </p:txBody>
      </p:sp>
      <p:sp>
        <p:nvSpPr>
          <p:cNvPr id="3" name="文本占位符 2">
            <a:extLst>
              <a:ext uri="{FF2B5EF4-FFF2-40B4-BE49-F238E27FC236}">
                <a16:creationId xmlns:a16="http://schemas.microsoft.com/office/drawing/2014/main" id="{B79D9F7A-95C9-4445-A138-98C23A8E605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611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C3E5B-C3BF-4502-B697-703538521FD9}"/>
              </a:ext>
            </a:extLst>
          </p:cNvPr>
          <p:cNvSpPr>
            <a:spLocks noGrp="1"/>
          </p:cNvSpPr>
          <p:nvPr>
            <p:ph type="title"/>
          </p:nvPr>
        </p:nvSpPr>
        <p:spPr/>
        <p:txBody>
          <a:bodyPr>
            <a:normAutofit/>
          </a:bodyPr>
          <a:lstStyle/>
          <a:p>
            <a:r>
              <a:rPr lang="en-US" altLang="zh-CN" sz="2000" dirty="0"/>
              <a:t>Windows</a:t>
            </a:r>
            <a:r>
              <a:rPr lang="zh-CN" altLang="en-US" sz="2000" dirty="0"/>
              <a:t>版的</a:t>
            </a:r>
            <a:r>
              <a:rPr lang="en-US" altLang="zh-CN" sz="2000" dirty="0"/>
              <a:t>Git</a:t>
            </a:r>
            <a:r>
              <a:rPr lang="zh-CN" altLang="en-US" sz="2000" dirty="0"/>
              <a:t>，从</a:t>
            </a:r>
            <a:r>
              <a:rPr lang="en-US" altLang="zh-CN" sz="2000" dirty="0">
                <a:hlinkClick r:id="rId2"/>
              </a:rPr>
              <a:t>https://git-for-windows.github.io</a:t>
            </a:r>
            <a:r>
              <a:rPr lang="zh-CN" altLang="en-US" sz="2000" dirty="0"/>
              <a:t>下载然后按默认选项安装即可。</a:t>
            </a:r>
          </a:p>
        </p:txBody>
      </p:sp>
      <p:pic>
        <p:nvPicPr>
          <p:cNvPr id="5" name="内容占位符 4">
            <a:extLst>
              <a:ext uri="{FF2B5EF4-FFF2-40B4-BE49-F238E27FC236}">
                <a16:creationId xmlns:a16="http://schemas.microsoft.com/office/drawing/2014/main" id="{573C8BAE-533B-4584-8EC6-806DC38DF1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682" y="2231531"/>
            <a:ext cx="7154384" cy="4145384"/>
          </a:xfrm>
        </p:spPr>
      </p:pic>
      <p:sp>
        <p:nvSpPr>
          <p:cNvPr id="6" name="矩形 5">
            <a:extLst>
              <a:ext uri="{FF2B5EF4-FFF2-40B4-BE49-F238E27FC236}">
                <a16:creationId xmlns:a16="http://schemas.microsoft.com/office/drawing/2014/main" id="{2E977735-6ACC-44DA-B622-112465B6879F}"/>
              </a:ext>
            </a:extLst>
          </p:cNvPr>
          <p:cNvSpPr/>
          <p:nvPr/>
        </p:nvSpPr>
        <p:spPr>
          <a:xfrm>
            <a:off x="838199" y="1523867"/>
            <a:ext cx="10762899" cy="369332"/>
          </a:xfrm>
          <a:prstGeom prst="rect">
            <a:avLst/>
          </a:prstGeom>
        </p:spPr>
        <p:txBody>
          <a:bodyPr wrap="square">
            <a:spAutoFit/>
          </a:bodyPr>
          <a:lstStyle/>
          <a:p>
            <a:r>
              <a:rPr lang="zh-CN" altLang="en-US" b="0" i="0" dirty="0">
                <a:solidFill>
                  <a:srgbClr val="666666"/>
                </a:solidFill>
                <a:effectLst/>
                <a:latin typeface="Helvetica Neue"/>
              </a:rPr>
              <a:t>安装完成后，在开始菜单里找到“</a:t>
            </a:r>
            <a:r>
              <a:rPr lang="en-US" altLang="zh-CN" b="0" i="0" dirty="0">
                <a:solidFill>
                  <a:srgbClr val="666666"/>
                </a:solidFill>
                <a:effectLst/>
                <a:latin typeface="Helvetica Neue"/>
              </a:rPr>
              <a:t>Git”-&gt;“Git Bash”</a:t>
            </a:r>
            <a:r>
              <a:rPr lang="zh-CN" altLang="en-US" b="0" i="0" dirty="0">
                <a:solidFill>
                  <a:srgbClr val="666666"/>
                </a:solidFill>
                <a:effectLst/>
                <a:latin typeface="Helvetica Neue"/>
              </a:rPr>
              <a:t>，蹦出一个类似命令行窗口的东西，就说明</a:t>
            </a:r>
            <a:r>
              <a:rPr lang="en-US" altLang="zh-CN" b="0" i="0" dirty="0">
                <a:solidFill>
                  <a:srgbClr val="666666"/>
                </a:solidFill>
                <a:effectLst/>
                <a:latin typeface="Helvetica Neue"/>
              </a:rPr>
              <a:t>Git</a:t>
            </a:r>
            <a:r>
              <a:rPr lang="zh-CN" altLang="en-US" b="0" i="0" dirty="0">
                <a:solidFill>
                  <a:srgbClr val="666666"/>
                </a:solidFill>
                <a:effectLst/>
                <a:latin typeface="Helvetica Neue"/>
              </a:rPr>
              <a:t>安装成功！</a:t>
            </a:r>
            <a:endParaRPr lang="zh-CN" altLang="en-US" dirty="0"/>
          </a:p>
        </p:txBody>
      </p:sp>
    </p:spTree>
    <p:extLst>
      <p:ext uri="{BB962C8B-B14F-4D97-AF65-F5344CB8AC3E}">
        <p14:creationId xmlns:p14="http://schemas.microsoft.com/office/powerpoint/2010/main" val="33768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5C2EA-ADF1-436B-A46C-B8AD510D9888}"/>
              </a:ext>
            </a:extLst>
          </p:cNvPr>
          <p:cNvSpPr>
            <a:spLocks noGrp="1"/>
          </p:cNvSpPr>
          <p:nvPr>
            <p:ph type="title"/>
          </p:nvPr>
        </p:nvSpPr>
        <p:spPr/>
        <p:txBody>
          <a:bodyPr>
            <a:normAutofit/>
          </a:bodyPr>
          <a:lstStyle/>
          <a:p>
            <a:r>
              <a:rPr lang="zh-CN" altLang="en-US" sz="2000" dirty="0"/>
              <a:t>安装完成后，还需要最后一步设置，在命令行输入：</a:t>
            </a:r>
          </a:p>
        </p:txBody>
      </p:sp>
      <p:sp>
        <p:nvSpPr>
          <p:cNvPr id="4" name="Rectangle 1">
            <a:extLst>
              <a:ext uri="{FF2B5EF4-FFF2-40B4-BE49-F238E27FC236}">
                <a16:creationId xmlns:a16="http://schemas.microsoft.com/office/drawing/2014/main" id="{073328C8-2AF1-4E58-BFED-835C164B221D}"/>
              </a:ext>
            </a:extLst>
          </p:cNvPr>
          <p:cNvSpPr>
            <a:spLocks noGrp="1" noChangeArrowheads="1"/>
          </p:cNvSpPr>
          <p:nvPr>
            <p:ph idx="1"/>
          </p:nvPr>
        </p:nvSpPr>
        <p:spPr bwMode="auto">
          <a:xfrm>
            <a:off x="1119534" y="1448214"/>
            <a:ext cx="5314925" cy="60782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config --global user.name </a:t>
            </a:r>
            <a:r>
              <a:rPr kumimoji="0" lang="zh-CN" altLang="zh-CN" sz="1600" b="0" i="0" u="none" strike="noStrike" cap="none" normalizeH="0" baseline="0" dirty="0">
                <a:ln>
                  <a:noFill/>
                </a:ln>
                <a:solidFill>
                  <a:srgbClr val="DD1144"/>
                </a:solidFill>
                <a:effectLst/>
                <a:latin typeface="Arial Unicode MS"/>
              </a:rPr>
              <a:t>"Your Name"</a:t>
            </a:r>
            <a:r>
              <a:rPr kumimoji="0" lang="zh-CN" altLang="zh-CN" sz="1600" b="0" i="0" u="none" strike="noStrike" cap="none" normalizeH="0" baseline="0" dirty="0">
                <a:ln>
                  <a:noFill/>
                </a:ln>
                <a:solidFill>
                  <a:srgbClr val="444444"/>
                </a:solidFill>
                <a:effectLst/>
                <a:latin typeface="Arial Unicode MS"/>
              </a:rPr>
              <a: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config --global user.email </a:t>
            </a:r>
            <a:r>
              <a:rPr kumimoji="0" lang="zh-CN" altLang="zh-CN" sz="1600" b="0" i="0" u="none" strike="noStrike" cap="none" normalizeH="0" baseline="0" dirty="0">
                <a:ln>
                  <a:noFill/>
                </a:ln>
                <a:solidFill>
                  <a:srgbClr val="DD1144"/>
                </a:solidFill>
                <a:effectLst/>
                <a:latin typeface="Arial Unicode MS"/>
              </a:rPr>
              <a:t>"email@example.com"</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B27ACB5-03A1-422F-80E5-786A628904B1}"/>
              </a:ext>
            </a:extLst>
          </p:cNvPr>
          <p:cNvSpPr>
            <a:spLocks noChangeArrowheads="1"/>
          </p:cNvSpPr>
          <p:nvPr/>
        </p:nvSpPr>
        <p:spPr bwMode="auto">
          <a:xfrm>
            <a:off x="1119534" y="2702768"/>
            <a:ext cx="9598394"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因为Git是分布式版本控制系统，所以，每个机器都必须自报家门：你的名字和Email地址。你也许会担心，如果有人故意冒充别人怎么办？这个不必担心，首先我们相信大家都是善良无知的群众，其次，真的有冒充的也是有办法可查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注意</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config</a:t>
            </a:r>
            <a:r>
              <a:rPr kumimoji="0" lang="zh-CN" altLang="zh-CN" sz="1600" b="0" i="0" u="none" strike="noStrike" cap="none" normalizeH="0" baseline="0" dirty="0">
                <a:ln>
                  <a:noFill/>
                </a:ln>
                <a:solidFill>
                  <a:srgbClr val="666666"/>
                </a:solidFill>
                <a:effectLst/>
                <a:ea typeface="Helvetica Neue"/>
              </a:rPr>
              <a:t>命令的</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--global</a:t>
            </a:r>
            <a:r>
              <a:rPr kumimoji="0" lang="zh-CN" altLang="zh-CN" sz="1600" b="0" i="0" u="none" strike="noStrike" cap="none" normalizeH="0" baseline="0" dirty="0">
                <a:ln>
                  <a:noFill/>
                </a:ln>
                <a:solidFill>
                  <a:srgbClr val="666666"/>
                </a:solidFill>
                <a:effectLst/>
                <a:ea typeface="Helvetica Neue"/>
              </a:rPr>
              <a:t>参数，用了这个参数，表示你这台机器上所有的Git仓库都会使用这个配置，当然也可以对某个仓库指定不同的用户名和Email地址。</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48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112ECD-344F-47C2-B3C0-BF0935B3D9D5}"/>
              </a:ext>
            </a:extLst>
          </p:cNvPr>
          <p:cNvSpPr txBox="1"/>
          <p:nvPr/>
        </p:nvSpPr>
        <p:spPr>
          <a:xfrm>
            <a:off x="2016034" y="1460136"/>
            <a:ext cx="8200572" cy="2806025"/>
          </a:xfrm>
          <a:prstGeom prst="rect">
            <a:avLst/>
          </a:prstGeom>
          <a:noFill/>
        </p:spPr>
        <p:txBody>
          <a:bodyPr wrap="square" rtlCol="0">
            <a:spAutoFit/>
          </a:bodyPr>
          <a:lstStyle/>
          <a:p>
            <a:pPr>
              <a:lnSpc>
                <a:spcPct val="150000"/>
              </a:lnSpc>
            </a:pPr>
            <a:r>
              <a:rPr lang="en-US" altLang="zh-CN" sz="2400" dirty="0"/>
              <a:t>1</a:t>
            </a:r>
            <a:r>
              <a:rPr lang="zh-CN" altLang="en-US" sz="2400" dirty="0"/>
              <a:t>、创建版本库</a:t>
            </a:r>
            <a:endParaRPr lang="en-US" altLang="zh-CN" sz="2400" dirty="0"/>
          </a:p>
          <a:p>
            <a:pPr>
              <a:lnSpc>
                <a:spcPct val="150000"/>
              </a:lnSpc>
            </a:pPr>
            <a:r>
              <a:rPr lang="en-US" altLang="zh-CN" sz="2400" dirty="0"/>
              <a:t>2</a:t>
            </a:r>
            <a:r>
              <a:rPr lang="zh-CN" altLang="en-US" sz="2400" dirty="0"/>
              <a:t>、文件新建</a:t>
            </a:r>
            <a:r>
              <a:rPr lang="en-US" altLang="zh-CN" sz="2400" dirty="0"/>
              <a:t>+</a:t>
            </a:r>
            <a:r>
              <a:rPr lang="zh-CN" altLang="en-US" sz="2400" dirty="0"/>
              <a:t>状态查看</a:t>
            </a:r>
            <a:r>
              <a:rPr lang="en-US" altLang="zh-CN" sz="2400" dirty="0"/>
              <a:t>+</a:t>
            </a:r>
            <a:r>
              <a:rPr lang="zh-CN" altLang="en-US" sz="2400" dirty="0"/>
              <a:t>新增</a:t>
            </a:r>
            <a:r>
              <a:rPr lang="en-US" altLang="zh-CN" sz="2400" dirty="0"/>
              <a:t>+</a:t>
            </a:r>
            <a:r>
              <a:rPr lang="zh-CN" altLang="en-US" sz="2400" dirty="0"/>
              <a:t>提交</a:t>
            </a:r>
            <a:r>
              <a:rPr lang="en-US" altLang="zh-CN" sz="2400" dirty="0"/>
              <a:t>+</a:t>
            </a:r>
            <a:r>
              <a:rPr lang="zh-CN" altLang="en-US" sz="2400" dirty="0"/>
              <a:t>新增文件内容</a:t>
            </a:r>
            <a:endParaRPr lang="en-US" altLang="zh-CN" sz="2400" dirty="0"/>
          </a:p>
          <a:p>
            <a:pPr>
              <a:lnSpc>
                <a:spcPct val="150000"/>
              </a:lnSpc>
            </a:pPr>
            <a:r>
              <a:rPr lang="en-US" altLang="zh-CN" sz="2400" dirty="0"/>
              <a:t>3</a:t>
            </a:r>
            <a:r>
              <a:rPr lang="zh-CN" altLang="en-US" sz="2400" dirty="0"/>
              <a:t>、日志</a:t>
            </a:r>
            <a:r>
              <a:rPr lang="en-US" altLang="zh-CN" sz="2400" dirty="0"/>
              <a:t>+</a:t>
            </a:r>
            <a:r>
              <a:rPr lang="zh-CN" altLang="en-US" sz="2400" dirty="0"/>
              <a:t>版本号</a:t>
            </a:r>
            <a:r>
              <a:rPr lang="en-US" altLang="zh-CN" sz="2400" dirty="0"/>
              <a:t>+</a:t>
            </a:r>
            <a:r>
              <a:rPr lang="zh-CN" altLang="en-US" sz="2400" dirty="0"/>
              <a:t>对比不同</a:t>
            </a:r>
            <a:endParaRPr lang="en-US" altLang="zh-CN" sz="2400" dirty="0"/>
          </a:p>
          <a:p>
            <a:pPr>
              <a:lnSpc>
                <a:spcPct val="150000"/>
              </a:lnSpc>
            </a:pPr>
            <a:r>
              <a:rPr lang="en-US" altLang="zh-CN" sz="2400" dirty="0"/>
              <a:t>4</a:t>
            </a:r>
            <a:r>
              <a:rPr lang="zh-CN" altLang="en-US" sz="2400" dirty="0"/>
              <a:t>、版本回退</a:t>
            </a:r>
            <a:r>
              <a:rPr lang="en-US" altLang="zh-CN" sz="2400" dirty="0"/>
              <a:t>+</a:t>
            </a:r>
            <a:r>
              <a:rPr lang="zh-CN" altLang="en-US" sz="2400" dirty="0"/>
              <a:t>版本穿梭</a:t>
            </a:r>
            <a:r>
              <a:rPr lang="en-US" altLang="zh-CN" sz="2400" dirty="0"/>
              <a:t>+</a:t>
            </a:r>
            <a:r>
              <a:rPr lang="zh-CN" altLang="en-US" sz="2400" dirty="0"/>
              <a:t>版本撤销</a:t>
            </a:r>
            <a:br>
              <a:rPr lang="en-US" altLang="zh-CN" sz="2400" dirty="0"/>
            </a:br>
            <a:r>
              <a:rPr lang="en-US" altLang="zh-CN" sz="2400" dirty="0"/>
              <a:t>5</a:t>
            </a:r>
            <a:r>
              <a:rPr lang="zh-CN" altLang="en-US" sz="2400" dirty="0"/>
              <a:t>、理解工作区</a:t>
            </a:r>
            <a:r>
              <a:rPr lang="en-US" altLang="zh-CN" sz="2400" dirty="0"/>
              <a:t>+</a:t>
            </a:r>
            <a:r>
              <a:rPr lang="zh-CN" altLang="en-US" sz="2400" dirty="0"/>
              <a:t>版本库</a:t>
            </a:r>
            <a:r>
              <a:rPr lang="en-US" altLang="zh-CN" sz="2400" dirty="0"/>
              <a:t>+</a:t>
            </a:r>
            <a:r>
              <a:rPr lang="zh-CN" altLang="en-US" sz="2400" dirty="0"/>
              <a:t>暂存区</a:t>
            </a:r>
          </a:p>
        </p:txBody>
      </p:sp>
    </p:spTree>
    <p:extLst>
      <p:ext uri="{BB962C8B-B14F-4D97-AF65-F5344CB8AC3E}">
        <p14:creationId xmlns:p14="http://schemas.microsoft.com/office/powerpoint/2010/main" val="129155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8FDCB-9C42-4675-9A72-AFCB2257CD01}"/>
              </a:ext>
            </a:extLst>
          </p:cNvPr>
          <p:cNvSpPr>
            <a:spLocks noGrp="1"/>
          </p:cNvSpPr>
          <p:nvPr>
            <p:ph type="title"/>
          </p:nvPr>
        </p:nvSpPr>
        <p:spPr>
          <a:xfrm>
            <a:off x="831850" y="941193"/>
            <a:ext cx="10515600" cy="2852737"/>
          </a:xfrm>
        </p:spPr>
        <p:txBody>
          <a:bodyPr/>
          <a:lstStyle/>
          <a:p>
            <a:r>
              <a:rPr lang="zh-CN" altLang="en-US" dirty="0"/>
              <a:t>创建版本库</a:t>
            </a:r>
            <a:br>
              <a:rPr lang="zh-CN" altLang="en-US" dirty="0"/>
            </a:br>
            <a:endParaRPr lang="zh-CN" altLang="en-US" dirty="0"/>
          </a:p>
        </p:txBody>
      </p:sp>
      <p:sp>
        <p:nvSpPr>
          <p:cNvPr id="3" name="文本占位符 2">
            <a:extLst>
              <a:ext uri="{FF2B5EF4-FFF2-40B4-BE49-F238E27FC236}">
                <a16:creationId xmlns:a16="http://schemas.microsoft.com/office/drawing/2014/main" id="{FC75A1E0-C4C5-4934-BAC5-612F86FCF1E9}"/>
              </a:ext>
            </a:extLst>
          </p:cNvPr>
          <p:cNvSpPr>
            <a:spLocks noGrp="1"/>
          </p:cNvSpPr>
          <p:nvPr>
            <p:ph type="body" idx="1"/>
          </p:nvPr>
        </p:nvSpPr>
        <p:spPr>
          <a:xfrm>
            <a:off x="831850" y="3793930"/>
            <a:ext cx="10515600" cy="1500187"/>
          </a:xfrm>
        </p:spPr>
        <p:txBody>
          <a:bodyPr/>
          <a:lstStyle/>
          <a:p>
            <a:r>
              <a:rPr lang="zh-CN" altLang="en-US" dirty="0"/>
              <a:t>什么是版本库呢？版本库又名仓库，英文名</a:t>
            </a:r>
            <a:r>
              <a:rPr lang="en-US" altLang="zh-CN" b="1" dirty="0"/>
              <a:t>repository</a:t>
            </a:r>
            <a:r>
              <a:rPr lang="zh-CN" altLang="en-US" dirty="0"/>
              <a:t>，你可以简单理解成一个目录，这个目录里面的所有文件都可以被</a:t>
            </a:r>
            <a:r>
              <a:rPr lang="en-US" altLang="zh-CN" dirty="0"/>
              <a:t>Git</a:t>
            </a:r>
            <a:r>
              <a:rPr lang="zh-CN" altLang="en-US" dirty="0"/>
              <a:t>管理起来，每个文件的修改、删除，</a:t>
            </a:r>
            <a:r>
              <a:rPr lang="en-US" altLang="zh-CN" dirty="0"/>
              <a:t>Git</a:t>
            </a:r>
            <a:r>
              <a:rPr lang="zh-CN" altLang="en-US" dirty="0"/>
              <a:t>都能跟踪，以便任何时刻都可以追踪历史，或者在将来某个时刻可以“还原”。</a:t>
            </a:r>
          </a:p>
        </p:txBody>
      </p:sp>
    </p:spTree>
    <p:extLst>
      <p:ext uri="{BB962C8B-B14F-4D97-AF65-F5344CB8AC3E}">
        <p14:creationId xmlns:p14="http://schemas.microsoft.com/office/powerpoint/2010/main" val="53322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066A7-75FB-4BB5-9DD8-443EE7D5668E}"/>
              </a:ext>
            </a:extLst>
          </p:cNvPr>
          <p:cNvSpPr>
            <a:spLocks noGrp="1"/>
          </p:cNvSpPr>
          <p:nvPr>
            <p:ph type="title"/>
          </p:nvPr>
        </p:nvSpPr>
        <p:spPr/>
        <p:txBody>
          <a:bodyPr>
            <a:normAutofit/>
          </a:bodyPr>
          <a:lstStyle/>
          <a:p>
            <a:r>
              <a:rPr lang="zh-CN" altLang="en-US" sz="2000" dirty="0"/>
              <a:t>所以，创建一个版本库非常简单，首先，选择一个合适的地方，创建一个空目录</a:t>
            </a:r>
          </a:p>
        </p:txBody>
      </p:sp>
      <p:sp>
        <p:nvSpPr>
          <p:cNvPr id="4" name="Rectangle 1">
            <a:extLst>
              <a:ext uri="{FF2B5EF4-FFF2-40B4-BE49-F238E27FC236}">
                <a16:creationId xmlns:a16="http://schemas.microsoft.com/office/drawing/2014/main" id="{65B2835B-9B37-4E05-A3BC-5BC8E6571075}"/>
              </a:ext>
            </a:extLst>
          </p:cNvPr>
          <p:cNvSpPr>
            <a:spLocks noGrp="1" noChangeArrowheads="1"/>
          </p:cNvSpPr>
          <p:nvPr>
            <p:ph idx="1"/>
          </p:nvPr>
        </p:nvSpPr>
        <p:spPr bwMode="auto">
          <a:xfrm>
            <a:off x="916737" y="1572026"/>
            <a:ext cx="9152882" cy="122337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a:t>
            </a:r>
            <a:r>
              <a:rPr kumimoji="0" lang="zh-CN" altLang="zh-CN" sz="1800" b="0" i="0" u="none" strike="noStrike" cap="none" normalizeH="0" baseline="0" dirty="0">
                <a:ln>
                  <a:noFill/>
                </a:ln>
                <a:solidFill>
                  <a:srgbClr val="444444"/>
                </a:solidFill>
                <a:effectLst/>
                <a:latin typeface="Arial Unicode MS"/>
              </a:rPr>
              <a:t>mkdir learngit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 </a:t>
            </a:r>
            <a:r>
              <a:rPr kumimoji="0" lang="zh-CN" altLang="zh-CN" sz="1800" b="0" i="0" u="none" strike="noStrike" cap="none" normalizeH="0" baseline="0" dirty="0">
                <a:ln>
                  <a:noFill/>
                </a:ln>
                <a:solidFill>
                  <a:srgbClr val="444444"/>
                </a:solidFill>
                <a:effectLst/>
                <a:latin typeface="Arial Unicode MS"/>
              </a:rPr>
              <a:t>cd learngit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8080"/>
                </a:solidFill>
                <a:effectLst/>
                <a:latin typeface="Arial Unicode MS"/>
              </a:rPr>
              <a:t>$ </a:t>
            </a:r>
            <a:r>
              <a:rPr kumimoji="0" lang="zh-CN" altLang="zh-CN" sz="1800" b="0" i="0" u="none" strike="noStrike" cap="none" normalizeH="0" baseline="0" dirty="0">
                <a:ln>
                  <a:noFill/>
                </a:ln>
                <a:solidFill>
                  <a:srgbClr val="444444"/>
                </a:solidFill>
                <a:effectLst/>
                <a:latin typeface="Arial Unicode MS"/>
              </a:rPr>
              <a:t>pwd </a:t>
            </a:r>
            <a:endParaRPr kumimoji="0" lang="en-US" altLang="zh-CN" sz="18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444444"/>
                </a:solidFill>
                <a:effectLst/>
                <a:latin typeface="Arial Unicode MS"/>
              </a:rPr>
              <a:t>/</a:t>
            </a:r>
            <a:r>
              <a:rPr kumimoji="0" lang="zh-CN" altLang="zh-CN" sz="1800" b="0" i="0" u="none" strike="noStrike" cap="none" normalizeH="0" baseline="0" dirty="0">
                <a:ln>
                  <a:noFill/>
                </a:ln>
                <a:solidFill>
                  <a:srgbClr val="009999"/>
                </a:solidFill>
                <a:effectLst/>
                <a:latin typeface="Arial Unicode MS"/>
              </a:rPr>
              <a:t>Users</a:t>
            </a:r>
            <a:r>
              <a:rPr kumimoji="0" lang="zh-CN" altLang="zh-CN" sz="1800" b="0" i="0" u="none" strike="noStrike" cap="none" normalizeH="0" baseline="0" dirty="0">
                <a:ln>
                  <a:noFill/>
                </a:ln>
                <a:solidFill>
                  <a:srgbClr val="444444"/>
                </a:solidFill>
                <a:effectLst/>
                <a:latin typeface="Arial Unicode MS"/>
              </a:rPr>
              <a:t>/michael/learngit</a:t>
            </a:r>
            <a:r>
              <a:rPr kumimoji="0" lang="zh-CN" altLang="zh-CN" sz="1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08EFCE3-2BAD-4896-BCC2-47F9C3262A89}"/>
              </a:ext>
            </a:extLst>
          </p:cNvPr>
          <p:cNvSpPr>
            <a:spLocks noChangeArrowheads="1"/>
          </p:cNvSpPr>
          <p:nvPr/>
        </p:nvSpPr>
        <p:spPr bwMode="auto">
          <a:xfrm>
            <a:off x="916737" y="3036588"/>
            <a:ext cx="9152882" cy="33855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DD0055"/>
                </a:solidFill>
                <a:effectLst/>
                <a:latin typeface="Consolas" panose="020B0609020204030204" pitchFamily="49" charset="0"/>
              </a:rPr>
              <a:t>pwd</a:t>
            </a:r>
            <a:r>
              <a:rPr kumimoji="0" lang="zh-CN" altLang="zh-CN" sz="1600" b="0" i="0" u="none" strike="noStrike" cap="none" normalizeH="0" baseline="0" dirty="0">
                <a:ln>
                  <a:noFill/>
                </a:ln>
                <a:solidFill>
                  <a:srgbClr val="666666"/>
                </a:solidFill>
                <a:effectLst/>
                <a:ea typeface="Helvetica Neue"/>
              </a:rPr>
              <a:t>命令用于显示当前目录。</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6" name="矩形 5">
            <a:extLst>
              <a:ext uri="{FF2B5EF4-FFF2-40B4-BE49-F238E27FC236}">
                <a16:creationId xmlns:a16="http://schemas.microsoft.com/office/drawing/2014/main" id="{DE8221ED-9E64-47CF-B5B5-8F371D0443CA}"/>
              </a:ext>
            </a:extLst>
          </p:cNvPr>
          <p:cNvSpPr/>
          <p:nvPr/>
        </p:nvSpPr>
        <p:spPr>
          <a:xfrm>
            <a:off x="916737" y="3525862"/>
            <a:ext cx="9152882" cy="646331"/>
          </a:xfrm>
          <a:prstGeom prst="rect">
            <a:avLst/>
          </a:prstGeom>
        </p:spPr>
        <p:txBody>
          <a:bodyPr wrap="square">
            <a:spAutoFit/>
          </a:bodyPr>
          <a:lstStyle/>
          <a:p>
            <a:r>
              <a:rPr lang="zh-CN" altLang="en-US" b="0" i="0" dirty="0">
                <a:solidFill>
                  <a:srgbClr val="FF0000"/>
                </a:solidFill>
                <a:effectLst/>
                <a:latin typeface="Helvetica Neue"/>
              </a:rPr>
              <a:t>如果你使用</a:t>
            </a:r>
            <a:r>
              <a:rPr lang="en-US" altLang="zh-CN" b="0" i="0" dirty="0">
                <a:solidFill>
                  <a:srgbClr val="FF0000"/>
                </a:solidFill>
                <a:effectLst/>
                <a:latin typeface="Helvetica Neue"/>
              </a:rPr>
              <a:t>Windows</a:t>
            </a:r>
            <a:r>
              <a:rPr lang="zh-CN" altLang="en-US" b="0" i="0" dirty="0">
                <a:solidFill>
                  <a:srgbClr val="FF0000"/>
                </a:solidFill>
                <a:effectLst/>
                <a:latin typeface="Helvetica Neue"/>
              </a:rPr>
              <a:t>系统，为了避免遇到各种莫名其妙的问题，请确保目录名（包括父目录）不包含中文。</a:t>
            </a:r>
            <a:endParaRPr lang="zh-CN" altLang="en-US" dirty="0"/>
          </a:p>
        </p:txBody>
      </p:sp>
      <p:sp>
        <p:nvSpPr>
          <p:cNvPr id="7" name="Rectangle 3">
            <a:extLst>
              <a:ext uri="{FF2B5EF4-FFF2-40B4-BE49-F238E27FC236}">
                <a16:creationId xmlns:a16="http://schemas.microsoft.com/office/drawing/2014/main" id="{A19E09EB-1E70-426A-887E-FF6A52975102}"/>
              </a:ext>
            </a:extLst>
          </p:cNvPr>
          <p:cNvSpPr>
            <a:spLocks noChangeArrowheads="1"/>
          </p:cNvSpPr>
          <p:nvPr/>
        </p:nvSpPr>
        <p:spPr bwMode="auto">
          <a:xfrm>
            <a:off x="916737" y="4213531"/>
            <a:ext cx="9152882"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第二步，通过</a:t>
            </a:r>
            <a:r>
              <a:rPr kumimoji="0" lang="zh-CN" altLang="zh-CN" b="0" i="0" u="none" strike="noStrike" cap="none" normalizeH="0" baseline="0" dirty="0">
                <a:ln>
                  <a:noFill/>
                </a:ln>
                <a:solidFill>
                  <a:srgbClr val="DD0055"/>
                </a:solidFill>
                <a:effectLst/>
                <a:latin typeface="Consolas" panose="020B0609020204030204" pitchFamily="49" charset="0"/>
              </a:rPr>
              <a:t>git init</a:t>
            </a:r>
            <a:r>
              <a:rPr kumimoji="0" lang="zh-CN" altLang="zh-CN" b="0" i="0" u="none" strike="noStrike" cap="none" normalizeH="0" baseline="0" dirty="0">
                <a:ln>
                  <a:noFill/>
                </a:ln>
                <a:solidFill>
                  <a:srgbClr val="666666"/>
                </a:solidFill>
                <a:effectLst/>
                <a:ea typeface="Helvetica Neue"/>
              </a:rPr>
              <a:t>命令把这个目录变成Git可以管理的仓库：</a:t>
            </a:r>
            <a:r>
              <a:rPr kumimoji="0" lang="zh-CN" altLang="zh-CN" b="0" i="0" u="none" strike="noStrike" cap="none" normalizeH="0" baseline="0" dirty="0">
                <a:ln>
                  <a:noFill/>
                </a:ln>
                <a:solidFill>
                  <a:schemeClr val="tx1"/>
                </a:solidFill>
                <a:effectLst/>
                <a:latin typeface="Arial" panose="020B0604020202020204" pitchFamily="34" charset="0"/>
              </a:rPr>
              <a:t> </a:t>
            </a:r>
          </a:p>
        </p:txBody>
      </p:sp>
      <p:sp>
        <p:nvSpPr>
          <p:cNvPr id="8" name="Rectangle 4">
            <a:extLst>
              <a:ext uri="{FF2B5EF4-FFF2-40B4-BE49-F238E27FC236}">
                <a16:creationId xmlns:a16="http://schemas.microsoft.com/office/drawing/2014/main" id="{17DA2BC7-BE2D-4BB1-9AB4-CD6AC601EF71}"/>
              </a:ext>
            </a:extLst>
          </p:cNvPr>
          <p:cNvSpPr>
            <a:spLocks noChangeArrowheads="1"/>
          </p:cNvSpPr>
          <p:nvPr/>
        </p:nvSpPr>
        <p:spPr bwMode="auto">
          <a:xfrm>
            <a:off x="916737" y="4679385"/>
            <a:ext cx="9152882" cy="66937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8080"/>
                </a:solidFill>
                <a:effectLst/>
                <a:latin typeface="Arial Unicode MS"/>
              </a:rPr>
              <a:t>$ </a:t>
            </a:r>
            <a:r>
              <a:rPr kumimoji="0" lang="zh-CN" altLang="zh-CN" b="0" i="0" u="none" strike="noStrike" cap="none" normalizeH="0" baseline="0" dirty="0">
                <a:ln>
                  <a:noFill/>
                </a:ln>
                <a:solidFill>
                  <a:srgbClr val="444444"/>
                </a:solidFill>
                <a:effectLst/>
                <a:latin typeface="Arial Unicode MS"/>
              </a:rPr>
              <a:t>git init </a:t>
            </a:r>
            <a:endParaRPr kumimoji="0" lang="en-US" altLang="zh-CN"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9999"/>
                </a:solidFill>
                <a:effectLst/>
                <a:latin typeface="Arial Unicode MS"/>
              </a:rPr>
              <a:t>Initialized</a:t>
            </a:r>
            <a:r>
              <a:rPr kumimoji="0" lang="zh-CN" altLang="zh-CN" b="0" i="0" u="none" strike="noStrike" cap="none" normalizeH="0" baseline="0" dirty="0">
                <a:ln>
                  <a:noFill/>
                </a:ln>
                <a:solidFill>
                  <a:srgbClr val="444444"/>
                </a:solidFill>
                <a:effectLst/>
                <a:latin typeface="Arial Unicode MS"/>
              </a:rPr>
              <a:t> empty </a:t>
            </a:r>
            <a:r>
              <a:rPr kumimoji="0" lang="zh-CN" altLang="zh-CN" b="0" i="0" u="none" strike="noStrike" cap="none" normalizeH="0" baseline="0" dirty="0">
                <a:ln>
                  <a:noFill/>
                </a:ln>
                <a:solidFill>
                  <a:srgbClr val="009999"/>
                </a:solidFill>
                <a:effectLst/>
                <a:latin typeface="Arial Unicode MS"/>
              </a:rPr>
              <a:t>Git</a:t>
            </a:r>
            <a:r>
              <a:rPr kumimoji="0" lang="zh-CN" altLang="zh-CN" b="0" i="0" u="none" strike="noStrike" cap="none" normalizeH="0" baseline="0" dirty="0">
                <a:ln>
                  <a:noFill/>
                </a:ln>
                <a:solidFill>
                  <a:srgbClr val="444444"/>
                </a:solidFill>
                <a:effectLst/>
                <a:latin typeface="Arial Unicode MS"/>
              </a:rPr>
              <a:t> repository </a:t>
            </a:r>
            <a:r>
              <a:rPr kumimoji="0" lang="zh-CN" altLang="zh-CN" b="1" i="0" u="none" strike="noStrike" cap="none" normalizeH="0" baseline="0" dirty="0">
                <a:ln>
                  <a:noFill/>
                </a:ln>
                <a:solidFill>
                  <a:srgbClr val="333333"/>
                </a:solidFill>
                <a:effectLst/>
                <a:latin typeface="Arial Unicode MS"/>
              </a:rPr>
              <a:t>in</a:t>
            </a:r>
            <a:r>
              <a:rPr kumimoji="0" lang="zh-CN" altLang="zh-CN" b="0" i="0" u="none" strike="noStrike" cap="none" normalizeH="0" baseline="0" dirty="0">
                <a:ln>
                  <a:noFill/>
                </a:ln>
                <a:solidFill>
                  <a:srgbClr val="444444"/>
                </a:solidFill>
                <a:effectLst/>
                <a:latin typeface="Arial Unicode MS"/>
              </a:rPr>
              <a:t> /</a:t>
            </a:r>
            <a:r>
              <a:rPr kumimoji="0" lang="zh-CN" altLang="zh-CN" b="0" i="0" u="none" strike="noStrike" cap="none" normalizeH="0" baseline="0" dirty="0">
                <a:ln>
                  <a:noFill/>
                </a:ln>
                <a:solidFill>
                  <a:srgbClr val="009999"/>
                </a:solidFill>
                <a:effectLst/>
                <a:latin typeface="Arial Unicode MS"/>
              </a:rPr>
              <a:t>Users</a:t>
            </a:r>
            <a:r>
              <a:rPr kumimoji="0" lang="zh-CN" altLang="zh-CN" b="0" i="0" u="none" strike="noStrike" cap="none" normalizeH="0" baseline="0" dirty="0">
                <a:ln>
                  <a:noFill/>
                </a:ln>
                <a:solidFill>
                  <a:srgbClr val="444444"/>
                </a:solidFill>
                <a:effectLst/>
                <a:latin typeface="Arial Unicode MS"/>
              </a:rPr>
              <a:t>/michael/learngit/.git/</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39490FC-F605-48F7-BDD2-5379B14C4CA5}"/>
              </a:ext>
            </a:extLst>
          </p:cNvPr>
          <p:cNvSpPr>
            <a:spLocks noChangeArrowheads="1"/>
          </p:cNvSpPr>
          <p:nvPr/>
        </p:nvSpPr>
        <p:spPr bwMode="auto">
          <a:xfrm>
            <a:off x="916737" y="5445285"/>
            <a:ext cx="9152882" cy="83099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瞬间Git就把仓库建好了，而且告诉你是一个空的仓库（empty Git repository），细心的读者可以发现当前目录下多了一个</a:t>
            </a:r>
            <a:r>
              <a:rPr kumimoji="0" lang="zh-CN" altLang="zh-CN" sz="1600" b="0" i="0" u="none" strike="noStrike" cap="none" normalizeH="0" baseline="0" dirty="0">
                <a:ln>
                  <a:noFill/>
                </a:ln>
                <a:solidFill>
                  <a:srgbClr val="DD0055"/>
                </a:solidFill>
                <a:effectLst/>
                <a:latin typeface="Consolas" panose="020B0609020204030204" pitchFamily="49" charset="0"/>
              </a:rPr>
              <a:t>.git</a:t>
            </a:r>
            <a:r>
              <a:rPr kumimoji="0" lang="zh-CN" altLang="zh-CN" sz="1600" b="0" i="0" u="none" strike="noStrike" cap="none" normalizeH="0" baseline="0" dirty="0">
                <a:ln>
                  <a:noFill/>
                </a:ln>
                <a:solidFill>
                  <a:srgbClr val="666666"/>
                </a:solidFill>
                <a:effectLst/>
                <a:ea typeface="Helvetica Neue"/>
              </a:rPr>
              <a:t>的目录，这个目录是Git来跟踪管理版本库的，没事千万不要手动修改这个目录里面的文件，不然改乱了，就把Git仓库给破坏了。</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2916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C52DB-606A-443B-BC6D-0C45DB4C35BC}"/>
              </a:ext>
            </a:extLst>
          </p:cNvPr>
          <p:cNvSpPr>
            <a:spLocks noGrp="1"/>
          </p:cNvSpPr>
          <p:nvPr>
            <p:ph type="title"/>
          </p:nvPr>
        </p:nvSpPr>
        <p:spPr>
          <a:xfrm>
            <a:off x="831850" y="699971"/>
            <a:ext cx="10515600" cy="2852737"/>
          </a:xfrm>
        </p:spPr>
        <p:txBody>
          <a:bodyPr/>
          <a:lstStyle/>
          <a:p>
            <a:r>
              <a:rPr lang="zh-CN" altLang="en-US" dirty="0"/>
              <a:t>把文件添加到版本库</a:t>
            </a:r>
            <a:br>
              <a:rPr lang="zh-CN" altLang="en-US" dirty="0"/>
            </a:br>
            <a:endParaRPr lang="zh-CN" altLang="en-US" dirty="0"/>
          </a:p>
        </p:txBody>
      </p:sp>
      <p:sp>
        <p:nvSpPr>
          <p:cNvPr id="3" name="文本占位符 2">
            <a:extLst>
              <a:ext uri="{FF2B5EF4-FFF2-40B4-BE49-F238E27FC236}">
                <a16:creationId xmlns:a16="http://schemas.microsoft.com/office/drawing/2014/main" id="{4A5480FD-0177-4028-8EB8-4ABFD0C5D5DA}"/>
              </a:ext>
            </a:extLst>
          </p:cNvPr>
          <p:cNvSpPr>
            <a:spLocks noGrp="1"/>
          </p:cNvSpPr>
          <p:nvPr>
            <p:ph type="body" idx="1"/>
          </p:nvPr>
        </p:nvSpPr>
        <p:spPr>
          <a:xfrm>
            <a:off x="831850" y="4207996"/>
            <a:ext cx="10515600" cy="1500187"/>
          </a:xfrm>
        </p:spPr>
        <p:txBody>
          <a:bodyPr>
            <a:normAutofit fontScale="70000" lnSpcReduction="20000"/>
          </a:bodyPr>
          <a:lstStyle/>
          <a:p>
            <a:pPr>
              <a:lnSpc>
                <a:spcPct val="120000"/>
              </a:lnSpc>
            </a:pPr>
            <a:r>
              <a:rPr lang="zh-CN" altLang="en-US" dirty="0"/>
              <a:t>首先这里再明确一下，所有的版本控制系统，其实只能跟踪文本文件的改动，比如</a:t>
            </a:r>
            <a:r>
              <a:rPr lang="en-US" altLang="zh-CN" dirty="0"/>
              <a:t>TXT</a:t>
            </a:r>
            <a:r>
              <a:rPr lang="zh-CN" altLang="en-US" dirty="0"/>
              <a:t>文件，网页，所有的程序代码等等，</a:t>
            </a:r>
            <a:r>
              <a:rPr lang="en-US" altLang="zh-CN" dirty="0"/>
              <a:t>Git</a:t>
            </a:r>
            <a:r>
              <a:rPr lang="zh-CN" altLang="en-US" dirty="0"/>
              <a:t>也不例外。版本控制系统可以告诉你每次的改动，比如在第</a:t>
            </a:r>
            <a:r>
              <a:rPr lang="en-US" altLang="zh-CN" dirty="0"/>
              <a:t>5</a:t>
            </a:r>
            <a:r>
              <a:rPr lang="zh-CN" altLang="en-US" dirty="0"/>
              <a:t>行加了一个单词“</a:t>
            </a:r>
            <a:r>
              <a:rPr lang="en-US" altLang="zh-CN" dirty="0"/>
              <a:t>Linux”</a:t>
            </a:r>
            <a:r>
              <a:rPr lang="zh-CN" altLang="en-US" dirty="0"/>
              <a:t>，在第</a:t>
            </a:r>
            <a:r>
              <a:rPr lang="en-US" altLang="zh-CN" dirty="0"/>
              <a:t>8</a:t>
            </a:r>
            <a:r>
              <a:rPr lang="zh-CN" altLang="en-US" dirty="0"/>
              <a:t>行删了一个单词“</a:t>
            </a:r>
            <a:r>
              <a:rPr lang="en-US" altLang="zh-CN" dirty="0"/>
              <a:t>Windows”</a:t>
            </a:r>
            <a:r>
              <a:rPr lang="zh-CN" altLang="en-US" dirty="0"/>
              <a:t>。而图片、视频这些二进制文件，虽然也能由版本控制系统管理，但没法跟踪文件的变化，只能把二进制文件每次改动串起来，也就是只知道图片从</a:t>
            </a:r>
            <a:r>
              <a:rPr lang="en-US" altLang="zh-CN" dirty="0"/>
              <a:t>100KB</a:t>
            </a:r>
            <a:r>
              <a:rPr lang="zh-CN" altLang="en-US" dirty="0"/>
              <a:t>改成了</a:t>
            </a:r>
            <a:r>
              <a:rPr lang="en-US" altLang="zh-CN" dirty="0"/>
              <a:t>120KB</a:t>
            </a:r>
            <a:r>
              <a:rPr lang="zh-CN" altLang="en-US" dirty="0"/>
              <a:t>，但到底改了啥，版本控制系统不知道，也没法知道。</a:t>
            </a:r>
          </a:p>
        </p:txBody>
      </p:sp>
    </p:spTree>
    <p:extLst>
      <p:ext uri="{BB962C8B-B14F-4D97-AF65-F5344CB8AC3E}">
        <p14:creationId xmlns:p14="http://schemas.microsoft.com/office/powerpoint/2010/main" val="308568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68A3C2-96CE-4A31-99A4-EB3376051C83}"/>
              </a:ext>
            </a:extLst>
          </p:cNvPr>
          <p:cNvSpPr>
            <a:spLocks noGrp="1" noChangeArrowheads="1"/>
          </p:cNvSpPr>
          <p:nvPr>
            <p:ph type="title"/>
          </p:nvPr>
        </p:nvSpPr>
        <p:spPr bwMode="auto">
          <a:xfrm>
            <a:off x="838200" y="827851"/>
            <a:ext cx="3525324" cy="40011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666666"/>
                </a:solidFill>
                <a:effectLst/>
                <a:latin typeface="Arial" panose="020B0604020202020204" pitchFamily="34" charset="0"/>
                <a:ea typeface="Helvetica Neue"/>
              </a:rPr>
              <a:t>现在我们编写一个</a:t>
            </a:r>
            <a:r>
              <a:rPr kumimoji="0" lang="en-US" altLang="zh-CN" sz="2000" b="0" i="0" u="none" strike="noStrike" cap="none" normalizeH="0" baseline="0" dirty="0">
                <a:ln>
                  <a:noFill/>
                </a:ln>
                <a:solidFill>
                  <a:srgbClr val="DD0055"/>
                </a:solidFill>
                <a:effectLst/>
                <a:latin typeface="Consolas" panose="020B0609020204030204" pitchFamily="49" charset="0"/>
              </a:rPr>
              <a:t>a</a:t>
            </a:r>
            <a:r>
              <a:rPr kumimoji="0" lang="zh-CN" altLang="zh-CN" sz="2000" b="0" i="0" u="none" strike="noStrike" cap="none" normalizeH="0" baseline="0" dirty="0">
                <a:ln>
                  <a:noFill/>
                </a:ln>
                <a:solidFill>
                  <a:srgbClr val="DD0055"/>
                </a:solidFill>
                <a:effectLst/>
                <a:latin typeface="Consolas" panose="020B0609020204030204" pitchFamily="49" charset="0"/>
              </a:rPr>
              <a:t>.txt</a:t>
            </a:r>
            <a:r>
              <a:rPr kumimoji="0" lang="zh-CN" altLang="zh-CN" sz="2000" b="0" i="0" u="none" strike="noStrike" cap="none" normalizeH="0" baseline="0" dirty="0">
                <a:ln>
                  <a:noFill/>
                </a:ln>
                <a:solidFill>
                  <a:srgbClr val="666666"/>
                </a:solidFill>
                <a:effectLst/>
                <a:ea typeface="Helvetica Neue"/>
              </a:rPr>
              <a:t>文件</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D15E47D0-FFB7-49BC-8B5E-62F44E59C5CD}"/>
              </a:ext>
            </a:extLst>
          </p:cNvPr>
          <p:cNvSpPr>
            <a:spLocks noChangeArrowheads="1"/>
          </p:cNvSpPr>
          <p:nvPr/>
        </p:nvSpPr>
        <p:spPr bwMode="auto">
          <a:xfrm>
            <a:off x="838200" y="1401109"/>
            <a:ext cx="10314114" cy="33855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一定要放到</a:t>
            </a:r>
            <a:r>
              <a:rPr kumimoji="0" lang="en-US" altLang="zh-CN" sz="1600" b="0" i="0" u="none" strike="noStrike" cap="none" normalizeH="0" baseline="0" dirty="0" err="1">
                <a:ln>
                  <a:noFill/>
                </a:ln>
                <a:solidFill>
                  <a:srgbClr val="DD0055"/>
                </a:solidFill>
                <a:effectLst/>
                <a:latin typeface="Consolas" panose="020B0609020204030204" pitchFamily="49" charset="0"/>
              </a:rPr>
              <a:t>oa</a:t>
            </a:r>
            <a:r>
              <a:rPr kumimoji="0" lang="zh-CN" altLang="zh-CN" sz="1600" b="0" i="0" u="none" strike="noStrike" cap="none" normalizeH="0" baseline="0" dirty="0">
                <a:ln>
                  <a:noFill/>
                </a:ln>
                <a:solidFill>
                  <a:srgbClr val="666666"/>
                </a:solidFill>
                <a:effectLst/>
                <a:ea typeface="Helvetica Neue"/>
              </a:rPr>
              <a:t>目录下（子目录也行），因为这是一个Git仓库，放到其他地方Git再厉害也找不到这个文件</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A69B7520-EE77-4500-9A70-F9447B0B46B7}"/>
              </a:ext>
            </a:extLst>
          </p:cNvPr>
          <p:cNvSpPr>
            <a:spLocks noGrp="1" noChangeArrowheads="1"/>
          </p:cNvSpPr>
          <p:nvPr>
            <p:ph idx="1"/>
          </p:nvPr>
        </p:nvSpPr>
        <p:spPr bwMode="auto">
          <a:xfrm>
            <a:off x="838200" y="2100026"/>
            <a:ext cx="10314114"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latin typeface="Arial" panose="020B0604020202020204" pitchFamily="34" charset="0"/>
                <a:ea typeface="Helvetica Neue"/>
              </a:rPr>
              <a:t>第一步，用命令</a:t>
            </a:r>
            <a:r>
              <a:rPr kumimoji="0" lang="zh-CN" altLang="zh-CN" sz="1800" b="0" i="0" u="none" strike="noStrike" cap="none" normalizeH="0" baseline="0" dirty="0">
                <a:ln>
                  <a:noFill/>
                </a:ln>
                <a:solidFill>
                  <a:srgbClr val="DD0055"/>
                </a:solidFill>
                <a:effectLst/>
                <a:latin typeface="Consolas" panose="020B0609020204030204" pitchFamily="49" charset="0"/>
              </a:rPr>
              <a:t>git add</a:t>
            </a:r>
            <a:r>
              <a:rPr kumimoji="0" lang="zh-CN" altLang="zh-CN" sz="1800" b="0" i="0" u="none" strike="noStrike" cap="none" normalizeH="0" baseline="0" dirty="0">
                <a:ln>
                  <a:noFill/>
                </a:ln>
                <a:solidFill>
                  <a:srgbClr val="666666"/>
                </a:solidFill>
                <a:effectLst/>
                <a:ea typeface="Helvetica Neue"/>
              </a:rPr>
              <a:t>告诉Git，把文件添加到仓库：</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7" name="Rectangle 4">
            <a:extLst>
              <a:ext uri="{FF2B5EF4-FFF2-40B4-BE49-F238E27FC236}">
                <a16:creationId xmlns:a16="http://schemas.microsoft.com/office/drawing/2014/main" id="{C969E712-2466-4C5F-994E-2CB9CBAD8E86}"/>
              </a:ext>
            </a:extLst>
          </p:cNvPr>
          <p:cNvSpPr>
            <a:spLocks noChangeArrowheads="1"/>
          </p:cNvSpPr>
          <p:nvPr/>
        </p:nvSpPr>
        <p:spPr bwMode="auto">
          <a:xfrm>
            <a:off x="838200" y="2549777"/>
            <a:ext cx="10314114" cy="36160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readme.txt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5F9D3C9-38FE-46B3-AFF3-7D7E14406256}"/>
              </a:ext>
            </a:extLst>
          </p:cNvPr>
          <p:cNvSpPr>
            <a:spLocks noChangeArrowheads="1"/>
          </p:cNvSpPr>
          <p:nvPr/>
        </p:nvSpPr>
        <p:spPr bwMode="auto">
          <a:xfrm>
            <a:off x="838200" y="3007186"/>
            <a:ext cx="10314114"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第二步，用命令</a:t>
            </a:r>
            <a:r>
              <a:rPr kumimoji="0" lang="zh-CN" altLang="zh-CN" b="0" i="0" u="none" strike="noStrike" cap="none" normalizeH="0" baseline="0" dirty="0">
                <a:ln>
                  <a:noFill/>
                </a:ln>
                <a:solidFill>
                  <a:srgbClr val="DD0055"/>
                </a:solidFill>
                <a:effectLst/>
                <a:latin typeface="Consolas" panose="020B0609020204030204" pitchFamily="49" charset="0"/>
              </a:rPr>
              <a:t>git commit</a:t>
            </a:r>
            <a:r>
              <a:rPr kumimoji="0" lang="zh-CN" altLang="zh-CN" b="0" i="0" u="none" strike="noStrike" cap="none" normalizeH="0" baseline="0" dirty="0">
                <a:ln>
                  <a:noFill/>
                </a:ln>
                <a:solidFill>
                  <a:srgbClr val="666666"/>
                </a:solidFill>
                <a:effectLst/>
                <a:ea typeface="Helvetica Neue"/>
              </a:rPr>
              <a:t>告诉Git，把文件提交到仓库：</a:t>
            </a:r>
            <a:r>
              <a:rPr kumimoji="0" lang="zh-CN" altLang="zh-CN" b="0" i="0" u="none" strike="noStrike" cap="none" normalizeH="0" baseline="0" dirty="0">
                <a:ln>
                  <a:noFill/>
                </a:ln>
                <a:solidFill>
                  <a:schemeClr val="tx1"/>
                </a:solidFill>
                <a:effectLst/>
                <a:latin typeface="Arial" panose="020B0604020202020204" pitchFamily="34" charset="0"/>
              </a:rPr>
              <a:t> </a:t>
            </a:r>
          </a:p>
        </p:txBody>
      </p:sp>
      <p:sp>
        <p:nvSpPr>
          <p:cNvPr id="9" name="Rectangle 6">
            <a:extLst>
              <a:ext uri="{FF2B5EF4-FFF2-40B4-BE49-F238E27FC236}">
                <a16:creationId xmlns:a16="http://schemas.microsoft.com/office/drawing/2014/main" id="{C295DB4F-A687-45E8-B7BC-426D16359E1E}"/>
              </a:ext>
            </a:extLst>
          </p:cNvPr>
          <p:cNvSpPr>
            <a:spLocks noChangeArrowheads="1"/>
          </p:cNvSpPr>
          <p:nvPr/>
        </p:nvSpPr>
        <p:spPr bwMode="auto">
          <a:xfrm>
            <a:off x="838200" y="3472326"/>
            <a:ext cx="10314114" cy="110026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git </a:t>
            </a:r>
            <a:r>
              <a:rPr kumimoji="0" lang="zh-CN" altLang="zh-CN" sz="1600" b="1" i="0" u="none" strike="noStrike" cap="none" normalizeH="0" baseline="0" dirty="0">
                <a:ln>
                  <a:noFill/>
                </a:ln>
                <a:solidFill>
                  <a:srgbClr val="333333"/>
                </a:solidFill>
                <a:effectLst/>
                <a:latin typeface="Arial Unicode MS"/>
              </a:rPr>
              <a:t>commit</a:t>
            </a:r>
            <a:r>
              <a:rPr kumimoji="0" lang="zh-CN" altLang="zh-CN" sz="1600" b="0" i="0" u="none" strike="noStrike" cap="none" normalizeH="0" baseline="0" dirty="0">
                <a:ln>
                  <a:noFill/>
                </a:ln>
                <a:solidFill>
                  <a:srgbClr val="444444"/>
                </a:solidFill>
                <a:effectLst/>
                <a:latin typeface="Arial Unicode MS"/>
              </a:rPr>
              <a:t> -m </a:t>
            </a:r>
            <a:r>
              <a:rPr kumimoji="0" lang="zh-CN" altLang="zh-CN" sz="1600" b="0" i="0" u="none" strike="noStrike" cap="none" normalizeH="0" baseline="0" dirty="0">
                <a:ln>
                  <a:noFill/>
                </a:ln>
                <a:solidFill>
                  <a:srgbClr val="DD1144"/>
                </a:solidFill>
                <a:effectLst/>
                <a:latin typeface="Arial Unicode MS"/>
              </a:rPr>
              <a:t>"wrote a readme file"</a:t>
            </a:r>
            <a:r>
              <a:rPr kumimoji="0" lang="zh-CN" altLang="zh-CN" sz="1600" b="0" i="0" u="none" strike="noStrike" cap="none" normalizeH="0" baseline="0" dirty="0">
                <a:ln>
                  <a:noFill/>
                </a:ln>
                <a:solidFill>
                  <a:srgbClr val="444444"/>
                </a:solidFill>
                <a:effectLst/>
                <a:latin typeface="Arial Unicode MS"/>
              </a:rPr>
              <a: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[master (root-</a:t>
            </a:r>
            <a:r>
              <a:rPr kumimoji="0" lang="zh-CN" altLang="zh-CN" sz="1600" b="1" i="0" u="none" strike="noStrike" cap="none" normalizeH="0" baseline="0" dirty="0">
                <a:ln>
                  <a:noFill/>
                </a:ln>
                <a:solidFill>
                  <a:srgbClr val="333333"/>
                </a:solidFill>
                <a:effectLst/>
                <a:latin typeface="Arial Unicode MS"/>
              </a:rPr>
              <a:t>commit</a:t>
            </a:r>
            <a:r>
              <a:rPr kumimoji="0" lang="zh-CN" altLang="zh-CN" sz="1600" b="0" i="0" u="none" strike="noStrike" cap="none" normalizeH="0" baseline="0" dirty="0">
                <a:ln>
                  <a:noFill/>
                </a:ln>
                <a:solidFill>
                  <a:srgbClr val="444444"/>
                </a:solidFill>
                <a:effectLst/>
                <a:latin typeface="Arial Unicode MS"/>
              </a:rPr>
              <a:t>) cb926e7] wrote a readme file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9999"/>
                </a:solidFill>
                <a:effectLst/>
                <a:latin typeface="Arial Unicode MS"/>
              </a:rPr>
              <a:t>1</a:t>
            </a:r>
            <a:r>
              <a:rPr kumimoji="0" lang="zh-CN" altLang="zh-CN" sz="1600" b="0" i="0" u="none" strike="noStrike" cap="none" normalizeH="0" baseline="0" dirty="0">
                <a:ln>
                  <a:noFill/>
                </a:ln>
                <a:solidFill>
                  <a:srgbClr val="444444"/>
                </a:solidFill>
                <a:effectLst/>
                <a:latin typeface="Arial Unicode MS"/>
              </a:rPr>
              <a:t> file changed, </a:t>
            </a:r>
            <a:r>
              <a:rPr kumimoji="0" lang="zh-CN" altLang="zh-CN" sz="1600" b="0" i="0" u="none" strike="noStrike" cap="none" normalizeH="0" baseline="0" dirty="0">
                <a:ln>
                  <a:noFill/>
                </a:ln>
                <a:solidFill>
                  <a:srgbClr val="009999"/>
                </a:solidFill>
                <a:effectLst/>
                <a:latin typeface="Arial Unicode MS"/>
              </a:rPr>
              <a:t>2</a:t>
            </a:r>
            <a:r>
              <a:rPr kumimoji="0" lang="zh-CN" altLang="zh-CN" sz="1600" b="0" i="0" u="none" strike="noStrike" cap="none" normalizeH="0" baseline="0" dirty="0">
                <a:ln>
                  <a:noFill/>
                </a:ln>
                <a:solidFill>
                  <a:srgbClr val="444444"/>
                </a:solidFill>
                <a:effectLst/>
                <a:latin typeface="Arial Unicode MS"/>
              </a:rPr>
              <a:t> insertions(+)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Arial Unicode MS"/>
              </a:rPr>
              <a:t>create</a:t>
            </a:r>
            <a:r>
              <a:rPr kumimoji="0" lang="zh-CN" altLang="zh-CN" sz="1600" b="0" i="0" u="none" strike="noStrike" cap="none" normalizeH="0" baseline="0" dirty="0">
                <a:ln>
                  <a:noFill/>
                </a:ln>
                <a:solidFill>
                  <a:srgbClr val="444444"/>
                </a:solidFill>
                <a:effectLst/>
                <a:latin typeface="Arial Unicode MS"/>
              </a:rPr>
              <a:t> mode </a:t>
            </a:r>
            <a:r>
              <a:rPr kumimoji="0" lang="zh-CN" altLang="zh-CN" sz="1600" b="0" i="0" u="none" strike="noStrike" cap="none" normalizeH="0" baseline="0" dirty="0">
                <a:ln>
                  <a:noFill/>
                </a:ln>
                <a:solidFill>
                  <a:srgbClr val="009999"/>
                </a:solidFill>
                <a:effectLst/>
                <a:latin typeface="Arial Unicode MS"/>
              </a:rPr>
              <a:t>100644</a:t>
            </a:r>
            <a:r>
              <a:rPr kumimoji="0" lang="zh-CN" altLang="zh-CN" sz="1600" b="0" i="0" u="none" strike="noStrike" cap="none" normalizeH="0" baseline="0" dirty="0">
                <a:ln>
                  <a:noFill/>
                </a:ln>
                <a:solidFill>
                  <a:srgbClr val="444444"/>
                </a:solidFill>
                <a:effectLst/>
                <a:latin typeface="Arial Unicode MS"/>
              </a:rPr>
              <a:t> readme.txt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7D0772C1-AEB3-4615-8B3D-0BC20B451EA0}"/>
              </a:ext>
            </a:extLst>
          </p:cNvPr>
          <p:cNvSpPr>
            <a:spLocks noChangeArrowheads="1"/>
          </p:cNvSpPr>
          <p:nvPr/>
        </p:nvSpPr>
        <p:spPr bwMode="auto">
          <a:xfrm>
            <a:off x="838200" y="4711387"/>
            <a:ext cx="10314114"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简单解释一下</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-m</a:t>
            </a:r>
            <a:r>
              <a:rPr kumimoji="0" lang="zh-CN" altLang="zh-CN" sz="1600" b="0" i="0" u="none" strike="noStrike" cap="none" normalizeH="0" baseline="0" dirty="0">
                <a:ln>
                  <a:noFill/>
                </a:ln>
                <a:solidFill>
                  <a:srgbClr val="666666"/>
                </a:solidFill>
                <a:effectLst/>
                <a:ea typeface="Helvetica Neue"/>
              </a:rPr>
              <a:t>后面输入的是本次提交的说明，可以输入任意内容，当然最好是有意义的，这样你就能从历史记录里方便地找到改动记录。</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嫌麻烦不想输入</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-m "xxx"</a:t>
            </a:r>
            <a:r>
              <a:rPr kumimoji="0" lang="zh-CN" altLang="zh-CN" sz="1600" b="0" i="0" u="none" strike="noStrike" cap="none" normalizeH="0" baseline="0" dirty="0">
                <a:ln>
                  <a:noFill/>
                </a:ln>
                <a:solidFill>
                  <a:srgbClr val="666666"/>
                </a:solidFill>
                <a:effectLst/>
                <a:ea typeface="Helvetica Neue"/>
              </a:rPr>
              <a:t>行不行？确实有办法可以这么干，但是强烈不建议你这么干，因为输入说明对自己对别人阅读都很重要。实在不想输入说明的童鞋请自行Google，我不告诉你这个参数。</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命令执行成功后会告诉你，1个文件被改动（我们新添加的readme.txt文件），插入了两行内容（readme.txt有两行内容）。</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16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3E838CB-1BF5-4906-94F8-C031A557BF8B}"/>
              </a:ext>
            </a:extLst>
          </p:cNvPr>
          <p:cNvSpPr>
            <a:spLocks noGrp="1" noChangeArrowheads="1"/>
          </p:cNvSpPr>
          <p:nvPr>
            <p:ph type="title"/>
          </p:nvPr>
        </p:nvSpPr>
        <p:spPr bwMode="auto">
          <a:xfrm>
            <a:off x="842174" y="2738224"/>
            <a:ext cx="7875874" cy="584775"/>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为什么Git添加文件需要</a:t>
            </a:r>
            <a:r>
              <a:rPr kumimoji="0" lang="zh-CN" altLang="zh-CN" sz="1600" b="0" i="0" u="none" strike="noStrike" cap="none" normalizeH="0" baseline="0" dirty="0">
                <a:ln>
                  <a:noFill/>
                </a:ln>
                <a:solidFill>
                  <a:srgbClr val="DD0055"/>
                </a:solidFill>
                <a:effectLst/>
                <a:latin typeface="Consolas" panose="020B0609020204030204" pitchFamily="49" charset="0"/>
              </a:rPr>
              <a:t>add</a:t>
            </a:r>
            <a:r>
              <a:rPr kumimoji="0" lang="zh-CN" altLang="zh-CN" sz="1600" b="0" i="0" u="none" strike="noStrike" cap="none" normalizeH="0" baseline="0" dirty="0">
                <a:ln>
                  <a:noFill/>
                </a:ln>
                <a:solidFill>
                  <a:srgbClr val="666666"/>
                </a:solidFill>
                <a:effectLst/>
                <a:ea typeface="Helvetica Neue"/>
              </a:rPr>
              <a:t>，</a:t>
            </a:r>
            <a:r>
              <a:rPr kumimoji="0" lang="zh-CN" altLang="zh-CN" sz="1600" b="0" i="0" u="none" strike="noStrike" cap="none" normalizeH="0" baseline="0" dirty="0">
                <a:ln>
                  <a:noFill/>
                </a:ln>
                <a:solidFill>
                  <a:srgbClr val="DD0055"/>
                </a:solidFill>
                <a:effectLst/>
                <a:latin typeface="Consolas" panose="020B0609020204030204" pitchFamily="49" charset="0"/>
              </a:rPr>
              <a:t>commit</a:t>
            </a:r>
            <a:r>
              <a:rPr kumimoji="0" lang="zh-CN" altLang="zh-CN" sz="1600" b="0" i="0" u="none" strike="noStrike" cap="none" normalizeH="0" baseline="0" dirty="0">
                <a:ln>
                  <a:noFill/>
                </a:ln>
                <a:solidFill>
                  <a:srgbClr val="666666"/>
                </a:solidFill>
                <a:effectLst/>
                <a:ea typeface="Helvetica Neue"/>
              </a:rPr>
              <a:t>一共两步呢？因为</a:t>
            </a:r>
            <a:r>
              <a:rPr kumimoji="0" lang="zh-CN" altLang="zh-CN" sz="1600" b="0" i="0" u="none" strike="noStrike" cap="none" normalizeH="0" baseline="0" dirty="0">
                <a:ln>
                  <a:noFill/>
                </a:ln>
                <a:solidFill>
                  <a:srgbClr val="DD0055"/>
                </a:solidFill>
                <a:effectLst/>
                <a:latin typeface="Consolas" panose="020B0609020204030204" pitchFamily="49" charset="0"/>
              </a:rPr>
              <a:t>commit</a:t>
            </a:r>
            <a:r>
              <a:rPr kumimoji="0" lang="zh-CN" altLang="zh-CN" sz="1600" b="0" i="0" u="none" strike="noStrike" cap="none" normalizeH="0" baseline="0" dirty="0">
                <a:ln>
                  <a:noFill/>
                </a:ln>
                <a:solidFill>
                  <a:srgbClr val="666666"/>
                </a:solidFill>
                <a:effectLst/>
                <a:ea typeface="Helvetica Neue"/>
              </a:rPr>
              <a:t>可以一次提交很多文件</a:t>
            </a:r>
            <a:br>
              <a:rPr kumimoji="0" lang="en-US" altLang="zh-CN" sz="1600" b="0" i="0" u="none" strike="noStrike" cap="none" normalizeH="0" baseline="0" dirty="0">
                <a:ln>
                  <a:noFill/>
                </a:ln>
                <a:solidFill>
                  <a:srgbClr val="666666"/>
                </a:solidFill>
                <a:effectLst/>
                <a:ea typeface="Helvetica Neue"/>
              </a:rPr>
            </a:br>
            <a:r>
              <a:rPr kumimoji="0" lang="zh-CN" altLang="zh-CN" sz="1600" b="0" i="0" u="none" strike="noStrike" cap="none" normalizeH="0" baseline="0" dirty="0">
                <a:ln>
                  <a:noFill/>
                </a:ln>
                <a:solidFill>
                  <a:srgbClr val="666666"/>
                </a:solidFill>
                <a:effectLst/>
                <a:ea typeface="Helvetica Neue"/>
              </a:rPr>
              <a:t>所以你可以多次</a:t>
            </a:r>
            <a:r>
              <a:rPr kumimoji="0" lang="zh-CN" altLang="zh-CN" sz="1600" b="0" i="0" u="none" strike="noStrike" cap="none" normalizeH="0" baseline="0" dirty="0">
                <a:ln>
                  <a:noFill/>
                </a:ln>
                <a:solidFill>
                  <a:srgbClr val="DD0055"/>
                </a:solidFill>
                <a:effectLst/>
                <a:latin typeface="Consolas" panose="020B0609020204030204" pitchFamily="49" charset="0"/>
              </a:rPr>
              <a:t>add</a:t>
            </a:r>
            <a:r>
              <a:rPr kumimoji="0" lang="zh-CN" altLang="zh-CN" sz="1600" b="0" i="0" u="none" strike="noStrike" cap="none" normalizeH="0" baseline="0" dirty="0">
                <a:ln>
                  <a:noFill/>
                </a:ln>
                <a:solidFill>
                  <a:srgbClr val="666666"/>
                </a:solidFill>
                <a:effectLst/>
                <a:ea typeface="Helvetica Neue"/>
              </a:rPr>
              <a:t>不同的文件，比如：</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06DC7394-43D5-49DD-BEBD-4D0DB40623B8}"/>
              </a:ext>
            </a:extLst>
          </p:cNvPr>
          <p:cNvSpPr>
            <a:spLocks noGrp="1" noChangeArrowheads="1"/>
          </p:cNvSpPr>
          <p:nvPr>
            <p:ph idx="1"/>
          </p:nvPr>
        </p:nvSpPr>
        <p:spPr bwMode="auto">
          <a:xfrm>
            <a:off x="842174" y="3944521"/>
            <a:ext cx="9652156" cy="85404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7132"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file1.txt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add file2.txt file3.txt </a:t>
            </a:r>
            <a:endParaRPr kumimoji="0" lang="en-US" altLang="zh-CN" sz="1600" b="0" i="0" u="none" strike="noStrike" cap="none" normalizeH="0" baseline="0" dirty="0">
              <a:ln>
                <a:noFill/>
              </a:ln>
              <a:solidFill>
                <a:srgbClr val="444444"/>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8080"/>
                </a:solidFill>
                <a:effectLst/>
                <a:latin typeface="Arial Unicode MS"/>
              </a:rPr>
              <a:t>$ </a:t>
            </a:r>
            <a:r>
              <a:rPr kumimoji="0" lang="zh-CN" altLang="zh-CN" sz="1600" b="0" i="0" u="none" strike="noStrike" cap="none" normalizeH="0" baseline="0" dirty="0">
                <a:ln>
                  <a:noFill/>
                </a:ln>
                <a:solidFill>
                  <a:srgbClr val="444444"/>
                </a:solidFill>
                <a:effectLst/>
                <a:latin typeface="Arial Unicode MS"/>
              </a:rPr>
              <a:t>git commit -m </a:t>
            </a:r>
            <a:r>
              <a:rPr kumimoji="0" lang="zh-CN" altLang="zh-CN" sz="1600" b="0" i="0" u="none" strike="noStrike" cap="none" normalizeH="0" baseline="0" dirty="0">
                <a:ln>
                  <a:noFill/>
                </a:ln>
                <a:solidFill>
                  <a:srgbClr val="DD1144"/>
                </a:solidFill>
                <a:effectLst/>
                <a:latin typeface="Arial Unicode MS"/>
              </a:rPr>
              <a:t>"add 3 files."</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42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43A77-5248-4F67-BB2D-2DC0D08B985E}"/>
              </a:ext>
            </a:extLst>
          </p:cNvPr>
          <p:cNvSpPr>
            <a:spLocks noGrp="1"/>
          </p:cNvSpPr>
          <p:nvPr>
            <p:ph type="title"/>
          </p:nvPr>
        </p:nvSpPr>
        <p:spPr/>
        <p:txBody>
          <a:bodyPr/>
          <a:lstStyle/>
          <a:p>
            <a:r>
              <a:rPr lang="zh-CN" altLang="en-US" dirty="0"/>
              <a:t>时光穿梭</a:t>
            </a:r>
          </a:p>
        </p:txBody>
      </p:sp>
      <p:sp>
        <p:nvSpPr>
          <p:cNvPr id="3" name="文本占位符 2">
            <a:extLst>
              <a:ext uri="{FF2B5EF4-FFF2-40B4-BE49-F238E27FC236}">
                <a16:creationId xmlns:a16="http://schemas.microsoft.com/office/drawing/2014/main" id="{731D0362-8573-47EC-B753-CB8D904A12F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300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14119-95F2-48EA-B6E0-529EF6885841}"/>
              </a:ext>
            </a:extLst>
          </p:cNvPr>
          <p:cNvSpPr>
            <a:spLocks noGrp="1"/>
          </p:cNvSpPr>
          <p:nvPr>
            <p:ph type="title"/>
          </p:nvPr>
        </p:nvSpPr>
        <p:spPr>
          <a:xfrm rot="10800000" flipV="1">
            <a:off x="7543515" y="555372"/>
            <a:ext cx="3932237" cy="1256598"/>
          </a:xfrm>
        </p:spPr>
        <p:txBody>
          <a:bodyPr>
            <a:normAutofit fontScale="90000"/>
          </a:bodyPr>
          <a:lstStyle/>
          <a:p>
            <a:r>
              <a:rPr lang="zh-CN" altLang="en-US" dirty="0"/>
              <a:t>颠覆世界的“自由主义教皇”林纳斯</a:t>
            </a:r>
            <a:br>
              <a:rPr lang="zh-CN" altLang="en-US" dirty="0"/>
            </a:br>
            <a:endParaRPr lang="zh-CN" altLang="en-US" dirty="0"/>
          </a:p>
        </p:txBody>
      </p:sp>
      <p:pic>
        <p:nvPicPr>
          <p:cNvPr id="6" name="图片占位符 5">
            <a:extLst>
              <a:ext uri="{FF2B5EF4-FFF2-40B4-BE49-F238E27FC236}">
                <a16:creationId xmlns:a16="http://schemas.microsoft.com/office/drawing/2014/main" id="{886CE75E-6AF4-4CB9-B878-8D5D6F7605B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776" r="-130" b="32728"/>
          <a:stretch/>
        </p:blipFill>
        <p:spPr>
          <a:xfrm>
            <a:off x="601248" y="555372"/>
            <a:ext cx="6172200" cy="4873625"/>
          </a:xfrm>
        </p:spPr>
      </p:pic>
      <p:sp>
        <p:nvSpPr>
          <p:cNvPr id="4" name="文本占位符 3">
            <a:extLst>
              <a:ext uri="{FF2B5EF4-FFF2-40B4-BE49-F238E27FC236}">
                <a16:creationId xmlns:a16="http://schemas.microsoft.com/office/drawing/2014/main" id="{6694B39F-E202-469C-B26A-EC6FF859473F}"/>
              </a:ext>
            </a:extLst>
          </p:cNvPr>
          <p:cNvSpPr>
            <a:spLocks noGrp="1"/>
          </p:cNvSpPr>
          <p:nvPr>
            <p:ph type="body" sz="half" idx="2"/>
          </p:nvPr>
        </p:nvSpPr>
        <p:spPr>
          <a:xfrm rot="10800000" flipV="1">
            <a:off x="7582787" y="4201753"/>
            <a:ext cx="3932237" cy="465614"/>
          </a:xfrm>
        </p:spPr>
        <p:txBody>
          <a:bodyPr/>
          <a:lstStyle/>
          <a:p>
            <a:endParaRPr lang="zh-CN" altLang="en-US" dirty="0"/>
          </a:p>
        </p:txBody>
      </p:sp>
    </p:spTree>
    <p:extLst>
      <p:ext uri="{BB962C8B-B14F-4D97-AF65-F5344CB8AC3E}">
        <p14:creationId xmlns:p14="http://schemas.microsoft.com/office/powerpoint/2010/main" val="257543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AF6FBA-D4B3-4A1B-806E-8FFC7393BEB2}"/>
              </a:ext>
            </a:extLst>
          </p:cNvPr>
          <p:cNvSpPr>
            <a:spLocks noGrp="1" noChangeArrowheads="1"/>
          </p:cNvSpPr>
          <p:nvPr>
            <p:ph type="title"/>
          </p:nvPr>
        </p:nvSpPr>
        <p:spPr bwMode="auto">
          <a:xfrm>
            <a:off x="838201" y="1472773"/>
            <a:ext cx="10515600" cy="6463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latin typeface="Arial" panose="020B0604020202020204" pitchFamily="34" charset="0"/>
                <a:ea typeface="Helvetica Neue"/>
              </a:rPr>
              <a:t>在实际工作中，我们脑子里怎么可能记得一个几千行的文件每次都改了什么内容，不然要版本控制系统干什么。版本控制系统肯定有某个命令可以告诉我们历史记录，在Git中，我们用</a:t>
            </a:r>
            <a:r>
              <a:rPr kumimoji="0" lang="zh-CN" altLang="zh-CN" sz="1800" b="0" i="0" u="none" strike="noStrike" cap="none" normalizeH="0" baseline="0" dirty="0">
                <a:ln>
                  <a:noFill/>
                </a:ln>
                <a:solidFill>
                  <a:srgbClr val="DD0055"/>
                </a:solidFill>
                <a:effectLst/>
                <a:latin typeface="Consolas" panose="020B0609020204030204" pitchFamily="49" charset="0"/>
              </a:rPr>
              <a:t>git log</a:t>
            </a:r>
            <a:r>
              <a:rPr kumimoji="0" lang="zh-CN" altLang="zh-CN" sz="1800" b="0" i="0" u="none" strike="noStrike" cap="none" normalizeH="0" baseline="0" dirty="0">
                <a:ln>
                  <a:noFill/>
                </a:ln>
                <a:solidFill>
                  <a:srgbClr val="666666"/>
                </a:solidFill>
                <a:effectLst/>
                <a:ea typeface="Helvetica Neue"/>
              </a:rPr>
              <a:t>命令查看</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BA036D79-4CC7-4948-AE6C-05E8813278B7}"/>
              </a:ext>
            </a:extLst>
          </p:cNvPr>
          <p:cNvSpPr>
            <a:spLocks noGrp="1" noChangeArrowheads="1"/>
          </p:cNvSpPr>
          <p:nvPr>
            <p:ph idx="1"/>
          </p:nvPr>
        </p:nvSpPr>
        <p:spPr bwMode="auto">
          <a:xfrm>
            <a:off x="943431" y="3033535"/>
            <a:ext cx="10410370" cy="6463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DD0055"/>
                </a:solidFill>
                <a:effectLst/>
                <a:latin typeface="Consolas" panose="020B0609020204030204" pitchFamily="49" charset="0"/>
              </a:rPr>
              <a:t>git log</a:t>
            </a:r>
            <a:r>
              <a:rPr kumimoji="0" lang="zh-CN" altLang="zh-CN" sz="1800" b="0" i="0" u="none" strike="noStrike" cap="none" normalizeH="0" baseline="0" dirty="0">
                <a:ln>
                  <a:noFill/>
                </a:ln>
                <a:solidFill>
                  <a:srgbClr val="666666"/>
                </a:solidFill>
                <a:effectLst/>
                <a:ea typeface="Helvetica Neue"/>
              </a:rPr>
              <a:t>命令显示从最近到最远的提交日志，如果嫌输出信息太多，看得眼花缭乱的，</a:t>
            </a:r>
            <a:endParaRPr kumimoji="0" lang="en-US" altLang="zh-CN" sz="1800" b="0" i="0" u="none" strike="noStrike" cap="none" normalizeH="0" baseline="0" dirty="0">
              <a:ln>
                <a:noFill/>
              </a:ln>
              <a:solidFill>
                <a:srgbClr val="666666"/>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666666"/>
                </a:solidFill>
                <a:effectLst/>
                <a:ea typeface="Helvetica Neue"/>
              </a:rPr>
              <a:t>可以试试加上</a:t>
            </a:r>
            <a:r>
              <a:rPr kumimoji="0" lang="zh-CN" altLang="zh-CN" sz="1800" b="0" i="0" u="none" strike="noStrike" cap="none" normalizeH="0" baseline="0" dirty="0">
                <a:ln>
                  <a:noFill/>
                </a:ln>
                <a:solidFill>
                  <a:srgbClr val="DD0055"/>
                </a:solidFill>
                <a:effectLst/>
                <a:latin typeface="Consolas" panose="020B0609020204030204" pitchFamily="49" charset="0"/>
              </a:rPr>
              <a:t>--pretty=oneline</a:t>
            </a:r>
            <a:r>
              <a:rPr kumimoji="0" lang="zh-CN" altLang="zh-CN" sz="1800" b="0" i="0" u="none" strike="noStrike" cap="none" normalizeH="0" baseline="0" dirty="0">
                <a:ln>
                  <a:noFill/>
                </a:ln>
                <a:solidFill>
                  <a:srgbClr val="666666"/>
                </a:solidFill>
                <a:effectLst/>
                <a:ea typeface="Helvetica Neue"/>
              </a:rPr>
              <a:t>参数：</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
        <p:nvSpPr>
          <p:cNvPr id="6" name="Rectangle 3">
            <a:extLst>
              <a:ext uri="{FF2B5EF4-FFF2-40B4-BE49-F238E27FC236}">
                <a16:creationId xmlns:a16="http://schemas.microsoft.com/office/drawing/2014/main" id="{5BCEC679-3C3C-419D-A8F0-71D196FA89B9}"/>
              </a:ext>
            </a:extLst>
          </p:cNvPr>
          <p:cNvSpPr>
            <a:spLocks noChangeArrowheads="1"/>
          </p:cNvSpPr>
          <p:nvPr/>
        </p:nvSpPr>
        <p:spPr bwMode="auto">
          <a:xfrm>
            <a:off x="838201" y="4594298"/>
            <a:ext cx="10515600"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66666"/>
                </a:solidFill>
                <a:effectLst/>
                <a:latin typeface="Arial" panose="020B0604020202020204" pitchFamily="34" charset="0"/>
                <a:ea typeface="Helvetica Neue"/>
              </a:rPr>
              <a:t>需要友情提示的是，你看到的一大串类似</a:t>
            </a:r>
            <a:r>
              <a:rPr kumimoji="0" lang="zh-CN" altLang="zh-CN" b="0" i="0" u="none" strike="noStrike" cap="none" normalizeH="0" baseline="0" dirty="0">
                <a:ln>
                  <a:noFill/>
                </a:ln>
                <a:solidFill>
                  <a:srgbClr val="DD0055"/>
                </a:solidFill>
                <a:effectLst/>
                <a:latin typeface="Consolas" panose="020B0609020204030204" pitchFamily="49" charset="0"/>
              </a:rPr>
              <a:t>3628164...882e1e0</a:t>
            </a:r>
            <a:r>
              <a:rPr kumimoji="0" lang="zh-CN" altLang="zh-CN" b="0" i="0" u="none" strike="noStrike" cap="none" normalizeH="0" baseline="0" dirty="0">
                <a:ln>
                  <a:noFill/>
                </a:ln>
                <a:solidFill>
                  <a:srgbClr val="666666"/>
                </a:solidFill>
                <a:effectLst/>
                <a:ea typeface="Helvetica Neue"/>
              </a:rPr>
              <a:t>的是</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（版本号），和SVN不一样，Git的</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不是1，2，3……递增的数字，而是一个SHA1计算出来的一个非常大的数字，用十六进制表示，而且你看到的</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和我的肯定不一样，以你自己的为准。为什么</a:t>
            </a:r>
            <a:r>
              <a:rPr kumimoji="0" lang="zh-CN" altLang="zh-CN" b="0" i="0" u="none" strike="noStrike" cap="none" normalizeH="0" baseline="0" dirty="0">
                <a:ln>
                  <a:noFill/>
                </a:ln>
                <a:solidFill>
                  <a:srgbClr val="DD0055"/>
                </a:solidFill>
                <a:effectLst/>
                <a:latin typeface="Consolas" panose="020B0609020204030204" pitchFamily="49" charset="0"/>
              </a:rPr>
              <a:t>commit id</a:t>
            </a:r>
            <a:r>
              <a:rPr kumimoji="0" lang="zh-CN" altLang="zh-CN" b="0" i="0" u="none" strike="noStrike" cap="none" normalizeH="0" baseline="0" dirty="0">
                <a:ln>
                  <a:noFill/>
                </a:ln>
                <a:solidFill>
                  <a:srgbClr val="666666"/>
                </a:solidFill>
                <a:effectLst/>
                <a:ea typeface="Helvetica Neue"/>
              </a:rPr>
              <a:t>需要用这么一大串数字表示呢？因为Git是分布式的版本控制系统，后面我们还要研究多人在同一个版本库里工作，如果大家都用1，2，3……作为版本号，那肯定就冲突了。</a:t>
            </a:r>
            <a:r>
              <a:rPr kumimoji="0" lang="zh-CN" altLang="zh-CN"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0482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E3A7B5-DF41-475D-837B-269B868F1C54}"/>
              </a:ext>
            </a:extLst>
          </p:cNvPr>
          <p:cNvSpPr txBox="1"/>
          <p:nvPr/>
        </p:nvSpPr>
        <p:spPr>
          <a:xfrm>
            <a:off x="1233714" y="1117600"/>
            <a:ext cx="9782629" cy="646331"/>
          </a:xfrm>
          <a:prstGeom prst="rect">
            <a:avLst/>
          </a:prstGeom>
          <a:noFill/>
        </p:spPr>
        <p:txBody>
          <a:bodyPr wrap="square" rtlCol="0">
            <a:spAutoFit/>
          </a:bodyPr>
          <a:lstStyle/>
          <a:p>
            <a:r>
              <a:rPr lang="zh-CN" altLang="en-US" dirty="0"/>
              <a:t>好了，现在我们启动时光穿梭机，准备把</a:t>
            </a:r>
            <a:r>
              <a:rPr lang="en-US" altLang="zh-CN" dirty="0"/>
              <a:t>readme.txt</a:t>
            </a:r>
            <a:r>
              <a:rPr lang="zh-CN" altLang="en-US" dirty="0"/>
              <a:t>回退到上一个版本</a:t>
            </a:r>
            <a:endParaRPr lang="en-US" altLang="zh-CN" dirty="0"/>
          </a:p>
          <a:p>
            <a:endParaRPr lang="zh-CN" altLang="en-US" dirty="0"/>
          </a:p>
        </p:txBody>
      </p:sp>
      <p:sp>
        <p:nvSpPr>
          <p:cNvPr id="3" name="Rectangle 1">
            <a:extLst>
              <a:ext uri="{FF2B5EF4-FFF2-40B4-BE49-F238E27FC236}">
                <a16:creationId xmlns:a16="http://schemas.microsoft.com/office/drawing/2014/main" id="{71F212ED-B071-48F9-A84C-2EFFFEFC7E79}"/>
              </a:ext>
            </a:extLst>
          </p:cNvPr>
          <p:cNvSpPr>
            <a:spLocks noChangeArrowheads="1"/>
          </p:cNvSpPr>
          <p:nvPr/>
        </p:nvSpPr>
        <p:spPr bwMode="auto">
          <a:xfrm rot="10800000" flipV="1">
            <a:off x="1233714" y="1763931"/>
            <a:ext cx="9927771" cy="83099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首先，Git必须知道当前版本是哪个版本，在Git中，用</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表示当前版本，也就是最新的提交</a:t>
            </a:r>
            <a:r>
              <a:rPr kumimoji="0" lang="zh-CN" altLang="zh-CN" sz="1600" b="0" i="0" u="none" strike="noStrike" cap="none" normalizeH="0" baseline="0" dirty="0">
                <a:ln>
                  <a:noFill/>
                </a:ln>
                <a:solidFill>
                  <a:srgbClr val="DD0055"/>
                </a:solidFill>
                <a:effectLst/>
                <a:latin typeface="Consolas" panose="020B0609020204030204" pitchFamily="49" charset="0"/>
              </a:rPr>
              <a:t>3628164...882e1e0</a:t>
            </a:r>
            <a:r>
              <a:rPr kumimoji="0" lang="zh-CN" altLang="zh-CN" sz="1600" b="0" i="0" u="none" strike="noStrike" cap="none" normalizeH="0" baseline="0" dirty="0">
                <a:ln>
                  <a:noFill/>
                </a:ln>
                <a:solidFill>
                  <a:srgbClr val="666666"/>
                </a:solidFill>
                <a:effectLst/>
                <a:ea typeface="Helvetica Neue"/>
              </a:rPr>
              <a:t>（注意我的提交ID和你的肯定不一样），上一个版本就是</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，上上一个版本就是</a:t>
            </a:r>
            <a:r>
              <a:rPr kumimoji="0" lang="zh-CN" altLang="zh-CN" sz="1600" b="0" i="0" u="none" strike="noStrike" cap="none" normalizeH="0" baseline="0" dirty="0">
                <a:ln>
                  <a:noFill/>
                </a:ln>
                <a:solidFill>
                  <a:srgbClr val="DD0055"/>
                </a:solidFill>
                <a:effectLst/>
                <a:latin typeface="Consolas" panose="020B0609020204030204" pitchFamily="49" charset="0"/>
              </a:rPr>
              <a:t>HEAD^^</a:t>
            </a:r>
            <a:r>
              <a:rPr kumimoji="0" lang="zh-CN" altLang="zh-CN" sz="1600" b="0" i="0" u="none" strike="noStrike" cap="none" normalizeH="0" baseline="0" dirty="0">
                <a:ln>
                  <a:noFill/>
                </a:ln>
                <a:solidFill>
                  <a:srgbClr val="666666"/>
                </a:solidFill>
                <a:effectLst/>
                <a:ea typeface="Helvetica Neue"/>
              </a:rPr>
              <a:t>，当然往上100个版本写100个</a:t>
            </a:r>
            <a:r>
              <a:rPr kumimoji="0" lang="zh-CN" altLang="zh-CN" sz="1600" b="0" i="0" u="none" strike="noStrike" cap="none" normalizeH="0" baseline="0" dirty="0">
                <a:ln>
                  <a:noFill/>
                </a:ln>
                <a:solidFill>
                  <a:srgbClr val="DD0055"/>
                </a:solidFill>
                <a:effectLst/>
                <a:latin typeface="Consolas" panose="020B0609020204030204" pitchFamily="49" charset="0"/>
              </a:rPr>
              <a:t>^</a:t>
            </a:r>
            <a:r>
              <a:rPr kumimoji="0" lang="zh-CN" altLang="zh-CN" sz="1600" b="0" i="0" u="none" strike="noStrike" cap="none" normalizeH="0" baseline="0" dirty="0">
                <a:ln>
                  <a:noFill/>
                </a:ln>
                <a:solidFill>
                  <a:srgbClr val="666666"/>
                </a:solidFill>
                <a:effectLst/>
                <a:ea typeface="Helvetica Neue"/>
              </a:rPr>
              <a:t>比较容易数不过来，所以写成</a:t>
            </a:r>
            <a:r>
              <a:rPr kumimoji="0" lang="zh-CN" altLang="zh-CN" sz="1600" b="0" i="0" u="none" strike="noStrike" cap="none" normalizeH="0" baseline="0" dirty="0">
                <a:ln>
                  <a:noFill/>
                </a:ln>
                <a:solidFill>
                  <a:srgbClr val="DD0055"/>
                </a:solidFill>
                <a:effectLst/>
                <a:latin typeface="Consolas" panose="020B0609020204030204" pitchFamily="49" charset="0"/>
              </a:rPr>
              <a:t>HEAD~100</a:t>
            </a:r>
            <a:r>
              <a:rPr kumimoji="0" lang="zh-CN" altLang="zh-CN" sz="1600" b="0" i="0" u="none" strike="noStrike" cap="none" normalizeH="0" baseline="0" dirty="0">
                <a:ln>
                  <a:noFill/>
                </a:ln>
                <a:solidFill>
                  <a:srgbClr val="666666"/>
                </a:solidFill>
                <a:effectLst/>
                <a:ea typeface="Helvetica Neue"/>
              </a:rPr>
              <a:t>。</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77797E0C-17F5-416B-BBFA-71823E1ACB5F}"/>
              </a:ext>
            </a:extLst>
          </p:cNvPr>
          <p:cNvSpPr>
            <a:spLocks noChangeArrowheads="1"/>
          </p:cNvSpPr>
          <p:nvPr/>
        </p:nvSpPr>
        <p:spPr bwMode="auto">
          <a:xfrm>
            <a:off x="1233714" y="3149508"/>
            <a:ext cx="9927771" cy="51544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git re</a:t>
            </a:r>
            <a:r>
              <a:rPr kumimoji="0" lang="zh-CN" altLang="zh-CN" sz="1600" b="1" i="0" u="none" strike="noStrike" cap="none" normalizeH="0" baseline="0" dirty="0">
                <a:ln>
                  <a:noFill/>
                </a:ln>
                <a:solidFill>
                  <a:srgbClr val="333333"/>
                </a:solidFill>
                <a:effectLst/>
                <a:latin typeface="Arial Unicode MS"/>
              </a:rPr>
              <a:t>set</a:t>
            </a:r>
            <a:r>
              <a:rPr kumimoji="0" lang="zh-CN" altLang="zh-CN" sz="1600" b="0" i="0" u="none" strike="noStrike" cap="none" normalizeH="0" baseline="0" dirty="0">
                <a:ln>
                  <a:noFill/>
                </a:ln>
                <a:solidFill>
                  <a:srgbClr val="444444"/>
                </a:solidFill>
                <a:effectLst/>
                <a:latin typeface="Arial Unicode MS"/>
              </a:rPr>
              <a:t> --hard HEAD^</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86867549-DA34-4E97-AD8A-A31B3DEDD623}"/>
              </a:ext>
            </a:extLst>
          </p:cNvPr>
          <p:cNvSpPr/>
          <p:nvPr/>
        </p:nvSpPr>
        <p:spPr>
          <a:xfrm>
            <a:off x="1233713" y="4219528"/>
            <a:ext cx="9927771" cy="646331"/>
          </a:xfrm>
          <a:prstGeom prst="rect">
            <a:avLst/>
          </a:prstGeom>
        </p:spPr>
        <p:txBody>
          <a:bodyPr wrap="square">
            <a:spAutoFit/>
          </a:bodyPr>
          <a:lstStyle/>
          <a:p>
            <a:r>
              <a:rPr lang="zh-CN" altLang="en-US" dirty="0">
                <a:solidFill>
                  <a:srgbClr val="666666"/>
                </a:solidFill>
                <a:latin typeface="Helvetica Neue"/>
              </a:rPr>
              <a:t>版本号没必要写全，前几位就可以了，</a:t>
            </a:r>
            <a:r>
              <a:rPr lang="en-US" altLang="zh-CN" dirty="0">
                <a:solidFill>
                  <a:srgbClr val="666666"/>
                </a:solidFill>
                <a:latin typeface="Helvetica Neue"/>
              </a:rPr>
              <a:t>Git</a:t>
            </a:r>
            <a:r>
              <a:rPr lang="zh-CN" altLang="en-US" dirty="0">
                <a:solidFill>
                  <a:srgbClr val="666666"/>
                </a:solidFill>
                <a:latin typeface="Helvetica Neue"/>
              </a:rPr>
              <a:t>会自动去找。当然也不能只写前一两位，因为</a:t>
            </a:r>
            <a:r>
              <a:rPr lang="en-US" altLang="zh-CN" dirty="0">
                <a:solidFill>
                  <a:srgbClr val="666666"/>
                </a:solidFill>
                <a:latin typeface="Helvetica Neue"/>
              </a:rPr>
              <a:t>Git</a:t>
            </a:r>
            <a:r>
              <a:rPr lang="zh-CN" altLang="en-US" dirty="0">
                <a:solidFill>
                  <a:srgbClr val="666666"/>
                </a:solidFill>
                <a:latin typeface="Helvetica Neue"/>
              </a:rPr>
              <a:t>可能会找到多个版本号，就无法确定是哪一个了。</a:t>
            </a:r>
            <a:endParaRPr lang="zh-CN" altLang="en-US" dirty="0"/>
          </a:p>
        </p:txBody>
      </p:sp>
    </p:spTree>
    <p:extLst>
      <p:ext uri="{BB962C8B-B14F-4D97-AF65-F5344CB8AC3E}">
        <p14:creationId xmlns:p14="http://schemas.microsoft.com/office/powerpoint/2010/main" val="311450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1CF2D8F-5D33-4CE2-AB48-F15824E3C5A2}"/>
              </a:ext>
            </a:extLst>
          </p:cNvPr>
          <p:cNvSpPr>
            <a:spLocks noChangeArrowheads="1"/>
          </p:cNvSpPr>
          <p:nvPr/>
        </p:nvSpPr>
        <p:spPr bwMode="auto">
          <a:xfrm>
            <a:off x="1045028" y="546334"/>
            <a:ext cx="10145485" cy="107721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现在，你回退到了某个版本，关掉了电脑，第二天早上就后悔了，想恢复到新版本怎么办？找不到新版本的</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commit id</a:t>
            </a:r>
            <a:r>
              <a:rPr kumimoji="0" lang="zh-CN" altLang="zh-CN" sz="1600" b="0" i="0" u="none" strike="noStrike" cap="none" normalizeH="0" baseline="0" dirty="0">
                <a:ln>
                  <a:noFill/>
                </a:ln>
                <a:solidFill>
                  <a:srgbClr val="666666"/>
                </a:solidFill>
                <a:effectLst/>
                <a:ea typeface="Helvetica Neue"/>
              </a:rPr>
              <a:t>怎么办？</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在Git中，总是有后悔药可以吃的。当你用</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 git reset --hard HEAD^</a:t>
            </a:r>
            <a:r>
              <a:rPr kumimoji="0" lang="zh-CN" altLang="zh-CN" sz="1600" b="0" i="0" u="none" strike="noStrike" cap="none" normalizeH="0" baseline="0" dirty="0">
                <a:ln>
                  <a:noFill/>
                </a:ln>
                <a:solidFill>
                  <a:srgbClr val="666666"/>
                </a:solidFill>
                <a:effectLst/>
                <a:ea typeface="Helvetica Neue"/>
              </a:rPr>
              <a:t>回退到</a:t>
            </a:r>
            <a:r>
              <a:rPr kumimoji="0" lang="zh-CN" altLang="en-US" sz="1600" b="0" i="0" u="none" strike="noStrike" cap="none" normalizeH="0" baseline="0" dirty="0">
                <a:ln>
                  <a:noFill/>
                </a:ln>
                <a:solidFill>
                  <a:srgbClr val="DD0055"/>
                </a:solidFill>
                <a:effectLst/>
                <a:latin typeface="Consolas" panose="020B0609020204030204" pitchFamily="49" charset="0"/>
                <a:ea typeface="Helvetica Neue"/>
              </a:rPr>
              <a:t>之前</a:t>
            </a:r>
            <a:r>
              <a:rPr kumimoji="0" lang="zh-CN" altLang="zh-CN" sz="1600" b="0" i="0" u="none" strike="noStrike" cap="none" normalizeH="0" baseline="0" dirty="0">
                <a:ln>
                  <a:noFill/>
                </a:ln>
                <a:solidFill>
                  <a:srgbClr val="666666"/>
                </a:solidFill>
                <a:effectLst/>
                <a:ea typeface="Helvetica Neue"/>
              </a:rPr>
              <a:t>版本时，就必须找到</a:t>
            </a:r>
            <a:r>
              <a:rPr kumimoji="0" lang="zh-CN" altLang="en-US" sz="1600" b="0" i="0" u="none" strike="noStrike" cap="none" normalizeH="0" baseline="0" dirty="0">
                <a:ln>
                  <a:noFill/>
                </a:ln>
                <a:solidFill>
                  <a:srgbClr val="DD0055"/>
                </a:solidFill>
                <a:effectLst/>
                <a:latin typeface="Consolas" panose="020B0609020204030204" pitchFamily="49" charset="0"/>
                <a:ea typeface="Helvetica Neue"/>
              </a:rPr>
              <a:t>之前</a:t>
            </a:r>
            <a:r>
              <a:rPr kumimoji="0" lang="zh-CN" altLang="zh-CN" sz="1600" b="0" i="0" u="none" strike="noStrike" cap="none" normalizeH="0" baseline="0" dirty="0">
                <a:ln>
                  <a:noFill/>
                </a:ln>
                <a:solidFill>
                  <a:srgbClr val="666666"/>
                </a:solidFill>
                <a:effectLst/>
                <a:ea typeface="Helvetica Neue"/>
              </a:rPr>
              <a:t>的commit id。Git提供了一个命令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reflog</a:t>
            </a:r>
            <a:r>
              <a:rPr kumimoji="0" lang="zh-CN" altLang="zh-CN" sz="1600" b="0" i="0" u="none" strike="noStrike" cap="none" normalizeH="0" baseline="0" dirty="0">
                <a:ln>
                  <a:noFill/>
                </a:ln>
                <a:solidFill>
                  <a:srgbClr val="666666"/>
                </a:solidFill>
                <a:effectLst/>
                <a:ea typeface="Helvetica Neue"/>
              </a:rPr>
              <a:t>用来记录你的每一次命令：</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DF57742-EFB0-4488-87FC-56473FF27F66}"/>
              </a:ext>
            </a:extLst>
          </p:cNvPr>
          <p:cNvSpPr>
            <a:spLocks noChangeArrowheads="1"/>
          </p:cNvSpPr>
          <p:nvPr/>
        </p:nvSpPr>
        <p:spPr bwMode="auto">
          <a:xfrm>
            <a:off x="1045028" y="1717543"/>
            <a:ext cx="10145485" cy="51544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44444"/>
                </a:solidFill>
                <a:effectLst/>
                <a:latin typeface="Arial Unicode MS"/>
              </a:rPr>
              <a:t>$ </a:t>
            </a:r>
            <a:r>
              <a:rPr kumimoji="0" lang="zh-CN" altLang="zh-CN" sz="1600" b="0" i="0" u="none" strike="noStrike" cap="none" normalizeH="0" baseline="0" dirty="0">
                <a:ln>
                  <a:noFill/>
                </a:ln>
                <a:solidFill>
                  <a:srgbClr val="000080"/>
                </a:solidFill>
                <a:effectLst/>
                <a:latin typeface="Arial Unicode MS"/>
              </a:rPr>
              <a:t>git</a:t>
            </a:r>
            <a:r>
              <a:rPr kumimoji="0" lang="zh-CN" altLang="zh-CN" sz="1600" b="0" i="0" u="none" strike="noStrike" cap="none" normalizeH="0" baseline="0" dirty="0">
                <a:ln>
                  <a:noFill/>
                </a:ln>
                <a:solidFill>
                  <a:srgbClr val="444444"/>
                </a:solidFill>
                <a:effectLst/>
                <a:latin typeface="Arial Unicode MS"/>
              </a:rPr>
              <a:t> </a:t>
            </a:r>
            <a:r>
              <a:rPr kumimoji="0" lang="zh-CN" altLang="zh-CN" sz="1600" b="0" i="0" u="none" strike="noStrike" cap="none" normalizeH="0" baseline="0" dirty="0">
                <a:ln>
                  <a:noFill/>
                </a:ln>
                <a:solidFill>
                  <a:srgbClr val="000080"/>
                </a:solidFill>
                <a:effectLst/>
                <a:latin typeface="Arial Unicode MS"/>
              </a:rPr>
              <a:t>reflog</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D4D929B-FE81-45A3-BA4C-1566066B29D6}"/>
              </a:ext>
            </a:extLst>
          </p:cNvPr>
          <p:cNvSpPr>
            <a:spLocks noChangeArrowheads="1"/>
          </p:cNvSpPr>
          <p:nvPr/>
        </p:nvSpPr>
        <p:spPr bwMode="auto">
          <a:xfrm>
            <a:off x="1045027" y="3398653"/>
            <a:ext cx="10145485" cy="13234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命令</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checkout -- readme.txt</a:t>
            </a:r>
            <a:r>
              <a:rPr kumimoji="0" lang="zh-CN" altLang="zh-CN" sz="1600" b="0" i="0" u="none" strike="noStrike" cap="none" normalizeH="0" baseline="0" dirty="0">
                <a:ln>
                  <a:noFill/>
                </a:ln>
                <a:solidFill>
                  <a:srgbClr val="666666"/>
                </a:solidFill>
                <a:effectLst/>
                <a:ea typeface="Helvetica Neue"/>
              </a:rPr>
              <a:t>意思就是，把</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文件在工作区的修改全部撤销，这里有两种情况：</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一种是</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自修改后还没有被放到暂存区，现在，撤销修改就回到和版本库一模一样的状态；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一种是</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readme.txt</a:t>
            </a:r>
            <a:r>
              <a:rPr kumimoji="0" lang="zh-CN" altLang="zh-CN" sz="1600" b="0" i="0" u="none" strike="noStrike" cap="none" normalizeH="0" baseline="0" dirty="0">
                <a:ln>
                  <a:noFill/>
                </a:ln>
                <a:solidFill>
                  <a:srgbClr val="666666"/>
                </a:solidFill>
                <a:effectLst/>
                <a:ea typeface="Helvetica Neue"/>
              </a:rPr>
              <a:t>已经添加到暂存区后，又作了修改，现在，撤销修改就回到添加到暂存区后的状态。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66666"/>
                </a:solidFill>
                <a:effectLst/>
                <a:latin typeface="Arial" panose="020B0604020202020204" pitchFamily="34" charset="0"/>
                <a:ea typeface="Helvetica Neue"/>
              </a:rPr>
              <a:t>总之，就是让这个文件回到最近一次</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commit</a:t>
            </a:r>
            <a:r>
              <a:rPr kumimoji="0" lang="zh-CN" altLang="zh-CN" sz="1600" b="0" i="0" u="none" strike="noStrike" cap="none" normalizeH="0" baseline="0" dirty="0">
                <a:ln>
                  <a:noFill/>
                </a:ln>
                <a:solidFill>
                  <a:srgbClr val="666666"/>
                </a:solidFill>
                <a:effectLst/>
                <a:ea typeface="Helvetica Neue"/>
              </a:rPr>
              <a:t>或</a:t>
            </a:r>
            <a:r>
              <a:rPr kumimoji="0" lang="zh-CN" altLang="zh-CN" sz="1600" b="0" i="0" u="none" strike="noStrike" cap="none" normalizeH="0" baseline="0" dirty="0">
                <a:ln>
                  <a:noFill/>
                </a:ln>
                <a:solidFill>
                  <a:srgbClr val="DD0055"/>
                </a:solidFill>
                <a:effectLst/>
                <a:latin typeface="Consolas" panose="020B0609020204030204" pitchFamily="49" charset="0"/>
                <a:ea typeface="Helvetica Neue"/>
              </a:rPr>
              <a:t>git add</a:t>
            </a:r>
            <a:r>
              <a:rPr kumimoji="0" lang="zh-CN" altLang="zh-CN" sz="1600" b="0" i="0" u="none" strike="noStrike" cap="none" normalizeH="0" baseline="0" dirty="0">
                <a:ln>
                  <a:noFill/>
                </a:ln>
                <a:solidFill>
                  <a:srgbClr val="666666"/>
                </a:solidFill>
                <a:effectLst/>
                <a:ea typeface="Helvetica Neue"/>
              </a:rPr>
              <a:t>时的状态。</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19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2BE364-18B9-4323-8A02-212D9FE12FA2}"/>
              </a:ext>
            </a:extLst>
          </p:cNvPr>
          <p:cNvSpPr txBox="1"/>
          <p:nvPr/>
        </p:nvSpPr>
        <p:spPr>
          <a:xfrm>
            <a:off x="1451429" y="453730"/>
            <a:ext cx="9506857" cy="2031325"/>
          </a:xfrm>
          <a:prstGeom prst="rect">
            <a:avLst/>
          </a:prstGeom>
          <a:noFill/>
        </p:spPr>
        <p:txBody>
          <a:bodyPr wrap="square" rtlCol="0">
            <a:spAutoFit/>
          </a:bodyPr>
          <a:lstStyle/>
          <a:p>
            <a:r>
              <a:rPr lang="zh-CN" altLang="en-US" dirty="0"/>
              <a:t>理解工作区</a:t>
            </a:r>
            <a:r>
              <a:rPr lang="en-US" altLang="zh-CN" dirty="0"/>
              <a:t>+</a:t>
            </a:r>
            <a:r>
              <a:rPr lang="zh-CN" altLang="en-US" dirty="0"/>
              <a:t>版本库</a:t>
            </a:r>
            <a:r>
              <a:rPr lang="en-US" altLang="zh-CN" dirty="0"/>
              <a:t>+</a:t>
            </a:r>
            <a:r>
              <a:rPr lang="zh-CN" altLang="en-US" dirty="0"/>
              <a:t>暂存区</a:t>
            </a:r>
            <a:endParaRPr lang="en-US" altLang="zh-CN" dirty="0"/>
          </a:p>
          <a:p>
            <a:endParaRPr lang="en-US" altLang="zh-CN" dirty="0"/>
          </a:p>
          <a:p>
            <a:r>
              <a:rPr lang="zh-CN" altLang="en-US" dirty="0"/>
              <a:t>工作区（</a:t>
            </a:r>
            <a:r>
              <a:rPr lang="en-US" altLang="zh-CN" dirty="0"/>
              <a:t>working Directory</a:t>
            </a:r>
            <a:r>
              <a:rPr lang="zh-CN" altLang="en-US" dirty="0"/>
              <a:t>）：就是你电脑本地硬盘目录</a:t>
            </a:r>
            <a:endParaRPr lang="en-US" altLang="zh-CN" dirty="0"/>
          </a:p>
          <a:p>
            <a:r>
              <a:rPr lang="zh-CN" altLang="en-US" dirty="0"/>
              <a:t>版本库（</a:t>
            </a:r>
            <a:r>
              <a:rPr lang="en-US" altLang="zh-CN" dirty="0"/>
              <a:t>Repository</a:t>
            </a:r>
            <a:r>
              <a:rPr lang="zh-CN" altLang="en-US" dirty="0"/>
              <a:t>）：工作区有个隐藏目录</a:t>
            </a:r>
            <a:r>
              <a:rPr lang="en-US" altLang="zh-CN" dirty="0"/>
              <a:t>.git</a:t>
            </a:r>
            <a:r>
              <a:rPr lang="zh-CN" altLang="en-US" dirty="0"/>
              <a:t>，他就是</a:t>
            </a:r>
            <a:r>
              <a:rPr lang="en-US" altLang="zh-CN" dirty="0"/>
              <a:t>Git</a:t>
            </a:r>
            <a:r>
              <a:rPr lang="zh-CN" altLang="en-US" dirty="0"/>
              <a:t>的本地版本库</a:t>
            </a:r>
            <a:endParaRPr lang="en-US" altLang="zh-CN" dirty="0"/>
          </a:p>
          <a:p>
            <a:r>
              <a:rPr lang="zh-CN" altLang="en-US" dirty="0"/>
              <a:t>暂存区（</a:t>
            </a:r>
            <a:r>
              <a:rPr lang="en-US" altLang="zh-CN" dirty="0"/>
              <a:t>stage</a:t>
            </a:r>
            <a:r>
              <a:rPr lang="zh-CN" altLang="en-US" dirty="0"/>
              <a:t>）：一般存放在“</a:t>
            </a:r>
            <a:r>
              <a:rPr lang="en-US" altLang="zh-CN" dirty="0"/>
              <a:t>git</a:t>
            </a:r>
            <a:r>
              <a:rPr lang="zh-CN" altLang="en-US" dirty="0"/>
              <a:t>目录”下的</a:t>
            </a:r>
            <a:r>
              <a:rPr lang="en-US" altLang="zh-CN" dirty="0"/>
              <a:t>index</a:t>
            </a:r>
            <a:r>
              <a:rPr lang="zh-CN" altLang="en-US" dirty="0"/>
              <a:t>文件（</a:t>
            </a:r>
            <a:r>
              <a:rPr lang="en-US" altLang="zh-CN" dirty="0"/>
              <a:t>.git/index</a:t>
            </a:r>
            <a:r>
              <a:rPr lang="zh-CN" altLang="en-US" dirty="0"/>
              <a:t>）中，所以我们把暂存区有时也叫作索引（</a:t>
            </a:r>
            <a:r>
              <a:rPr lang="en-US" altLang="zh-CN" dirty="0"/>
              <a:t>index</a:t>
            </a:r>
            <a:r>
              <a:rPr lang="zh-CN" altLang="en-US" dirty="0"/>
              <a:t>）。</a:t>
            </a:r>
            <a:endParaRPr lang="en-US" altLang="zh-CN" dirty="0"/>
          </a:p>
          <a:p>
            <a:r>
              <a:rPr lang="en-US" altLang="zh-CN" dirty="0"/>
              <a:t>Git</a:t>
            </a:r>
            <a:r>
              <a:rPr lang="zh-CN" altLang="en-US" dirty="0"/>
              <a:t>为我们自动创建的第一个分支</a:t>
            </a:r>
            <a:r>
              <a:rPr lang="en-US" altLang="zh-CN" dirty="0"/>
              <a:t>master</a:t>
            </a:r>
            <a:r>
              <a:rPr lang="zh-CN" altLang="en-US" dirty="0"/>
              <a:t>，以及只想</a:t>
            </a:r>
            <a:r>
              <a:rPr lang="en-US" altLang="zh-CN" dirty="0"/>
              <a:t>master</a:t>
            </a:r>
            <a:r>
              <a:rPr lang="zh-CN" altLang="en-US" dirty="0"/>
              <a:t>的一个指针叫</a:t>
            </a:r>
            <a:r>
              <a:rPr lang="en-US" altLang="zh-CN" dirty="0"/>
              <a:t>HEAD</a:t>
            </a:r>
            <a:endParaRPr lang="zh-CN" altLang="en-US" dirty="0"/>
          </a:p>
        </p:txBody>
      </p:sp>
      <p:pic>
        <p:nvPicPr>
          <p:cNvPr id="4098" name="Picture 2" descr="git-repo">
            <a:extLst>
              <a:ext uri="{FF2B5EF4-FFF2-40B4-BE49-F238E27FC236}">
                <a16:creationId xmlns:a16="http://schemas.microsoft.com/office/drawing/2014/main" id="{74F9C590-76ED-4492-9F01-F90E41118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693" y="2795980"/>
            <a:ext cx="7354324" cy="37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99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552C89-E63E-4448-9251-779A573EA019}"/>
              </a:ext>
            </a:extLst>
          </p:cNvPr>
          <p:cNvSpPr txBox="1"/>
          <p:nvPr/>
        </p:nvSpPr>
        <p:spPr>
          <a:xfrm>
            <a:off x="1232452" y="781878"/>
            <a:ext cx="10018644" cy="4247317"/>
          </a:xfrm>
          <a:prstGeom prst="rect">
            <a:avLst/>
          </a:prstGeom>
          <a:noFill/>
        </p:spPr>
        <p:txBody>
          <a:bodyPr wrap="square" rtlCol="0">
            <a:spAutoFit/>
          </a:bodyPr>
          <a:lstStyle/>
          <a:p>
            <a:r>
              <a:rPr lang="zh-CN" altLang="en-US" dirty="0"/>
              <a:t>我们把文件往</a:t>
            </a:r>
            <a:r>
              <a:rPr lang="en-US" altLang="zh-CN" dirty="0"/>
              <a:t>Git</a:t>
            </a:r>
            <a:r>
              <a:rPr lang="zh-CN" altLang="en-US" dirty="0"/>
              <a:t>版本库里添加的时候，是分两步执行的：</a:t>
            </a:r>
            <a:endParaRPr lang="en-US" altLang="zh-CN" dirty="0"/>
          </a:p>
          <a:p>
            <a:r>
              <a:rPr lang="zh-CN" altLang="en-US" dirty="0"/>
              <a:t>第一步是用“</a:t>
            </a:r>
            <a:r>
              <a:rPr lang="en-US" altLang="zh-CN" dirty="0"/>
              <a:t>git add</a:t>
            </a:r>
            <a:r>
              <a:rPr lang="zh-CN" altLang="en-US" dirty="0"/>
              <a:t>”把文件纳入</a:t>
            </a:r>
            <a:r>
              <a:rPr lang="en-US" altLang="zh-CN" dirty="0"/>
              <a:t>Git</a:t>
            </a:r>
            <a:r>
              <a:rPr lang="zh-CN" altLang="en-US" dirty="0"/>
              <a:t>管理，实际是把本地文件修改添加到暂存区</a:t>
            </a:r>
            <a:endParaRPr lang="en-US" altLang="zh-CN" dirty="0"/>
          </a:p>
          <a:p>
            <a:r>
              <a:rPr lang="zh-CN" altLang="en-US" dirty="0"/>
              <a:t>第二部使用“</a:t>
            </a:r>
            <a:r>
              <a:rPr lang="en-US" altLang="zh-CN" dirty="0"/>
              <a:t>git commit</a:t>
            </a:r>
            <a:r>
              <a:rPr lang="zh-CN" altLang="en-US" dirty="0"/>
              <a:t>”提交更改，实际上是把暂存区的所有内容提交到当前分支。</a:t>
            </a:r>
            <a:endParaRPr lang="en-US" altLang="zh-CN" dirty="0"/>
          </a:p>
          <a:p>
            <a:endParaRPr lang="en-US" altLang="zh-CN" dirty="0"/>
          </a:p>
          <a:p>
            <a:r>
              <a:rPr lang="zh-CN" altLang="en-US" dirty="0"/>
              <a:t>因为我们创建</a:t>
            </a:r>
            <a:r>
              <a:rPr lang="en-US" altLang="zh-CN" dirty="0"/>
              <a:t>Git</a:t>
            </a:r>
            <a:r>
              <a:rPr lang="zh-CN" altLang="en-US" dirty="0"/>
              <a:t>版本库时，</a:t>
            </a:r>
            <a:r>
              <a:rPr lang="en-US" altLang="zh-CN" dirty="0"/>
              <a:t>Git</a:t>
            </a:r>
            <a:r>
              <a:rPr lang="zh-CN" altLang="en-US" dirty="0"/>
              <a:t>自动为我们创建了唯一一个</a:t>
            </a:r>
            <a:r>
              <a:rPr lang="en-US" altLang="zh-CN" dirty="0"/>
              <a:t>master</a:t>
            </a:r>
            <a:r>
              <a:rPr lang="zh-CN" altLang="en-US" dirty="0"/>
              <a:t>分支，所以</a:t>
            </a:r>
            <a:r>
              <a:rPr lang="en-US" altLang="zh-CN" dirty="0"/>
              <a:t>commit</a:t>
            </a:r>
            <a:r>
              <a:rPr lang="zh-CN" altLang="en-US" dirty="0"/>
              <a:t>就是往</a:t>
            </a:r>
            <a:r>
              <a:rPr lang="en-US" altLang="zh-CN" dirty="0"/>
              <a:t>master</a:t>
            </a:r>
            <a:r>
              <a:rPr lang="zh-CN" altLang="en-US" dirty="0"/>
              <a:t>分支上提交更改。</a:t>
            </a:r>
            <a:endParaRPr lang="en-US" altLang="zh-CN" dirty="0"/>
          </a:p>
          <a:p>
            <a:endParaRPr lang="en-US" altLang="zh-CN" dirty="0"/>
          </a:p>
          <a:p>
            <a:r>
              <a:rPr lang="zh-CN" altLang="en-US" dirty="0"/>
              <a:t>可以简单的理解为，需要提交的文件修改统统放到暂存区，然后一次性提交残存区的所有修改，一旦提交完成后，如果你又没有对工作区做什么修改，那么工作区就是“干净”的。</a:t>
            </a:r>
            <a:endParaRPr lang="en-US" altLang="zh-CN" dirty="0"/>
          </a:p>
          <a:p>
            <a:r>
              <a:rPr lang="zh-CN" altLang="en-US" dirty="0"/>
              <a:t>即：</a:t>
            </a:r>
            <a:r>
              <a:rPr lang="en-US" altLang="zh-CN" dirty="0"/>
              <a:t>nothing to commit</a:t>
            </a:r>
            <a:r>
              <a:rPr lang="zh-CN" altLang="en-US" dirty="0"/>
              <a:t>（</a:t>
            </a:r>
            <a:r>
              <a:rPr lang="en-US" altLang="zh-CN" dirty="0"/>
              <a:t>working directory clean</a:t>
            </a:r>
            <a:r>
              <a:rPr lang="zh-CN" altLang="en-US" dirty="0"/>
              <a:t>）。</a:t>
            </a:r>
            <a:endParaRPr lang="en-US" altLang="zh-CN" dirty="0"/>
          </a:p>
          <a:p>
            <a:endParaRPr lang="en-US" altLang="zh-CN" dirty="0"/>
          </a:p>
          <a:p>
            <a:r>
              <a:rPr lang="zh-CN" altLang="en-US" dirty="0"/>
              <a:t>用‘</a:t>
            </a:r>
            <a:r>
              <a:rPr lang="en-US" altLang="zh-CN" dirty="0"/>
              <a:t>git diff HEAD -- filename</a:t>
            </a:r>
            <a:r>
              <a:rPr lang="zh-CN" altLang="en-US" dirty="0"/>
              <a:t>’命令可以查看工作区和暂存区里边最新版本的区别。</a:t>
            </a:r>
            <a:endParaRPr lang="en-US" altLang="zh-CN" dirty="0"/>
          </a:p>
          <a:p>
            <a:r>
              <a:rPr lang="zh-CN" altLang="en-US" dirty="0"/>
              <a:t>新建过撤销未</a:t>
            </a:r>
            <a:r>
              <a:rPr lang="en-US" altLang="zh-CN" dirty="0"/>
              <a:t>add</a:t>
            </a:r>
            <a:r>
              <a:rPr lang="zh-CN" altLang="en-US" dirty="0"/>
              <a:t>：</a:t>
            </a:r>
            <a:r>
              <a:rPr lang="en-US" altLang="zh-CN" dirty="0"/>
              <a:t>git checkout -- </a:t>
            </a:r>
            <a:r>
              <a:rPr lang="zh-CN" altLang="en-US" dirty="0"/>
              <a:t>文件名</a:t>
            </a:r>
            <a:endParaRPr lang="en-US" altLang="zh-CN" dirty="0"/>
          </a:p>
          <a:p>
            <a:r>
              <a:rPr lang="zh-CN" altLang="en-US" dirty="0"/>
              <a:t>撤销已</a:t>
            </a:r>
            <a:r>
              <a:rPr lang="en-US" altLang="zh-CN" dirty="0"/>
              <a:t>add</a:t>
            </a:r>
            <a:r>
              <a:rPr lang="zh-CN" altLang="en-US" dirty="0"/>
              <a:t>未</a:t>
            </a:r>
            <a:r>
              <a:rPr lang="en-US" altLang="zh-CN" dirty="0"/>
              <a:t>commit</a:t>
            </a:r>
            <a:r>
              <a:rPr lang="zh-CN" altLang="en-US" dirty="0"/>
              <a:t>：先</a:t>
            </a:r>
            <a:r>
              <a:rPr lang="en-US" altLang="zh-CN" dirty="0"/>
              <a:t>git reset HEAD </a:t>
            </a:r>
            <a:r>
              <a:rPr lang="zh-CN" altLang="en-US" dirty="0"/>
              <a:t>文件名 再 </a:t>
            </a:r>
            <a:r>
              <a:rPr lang="en-US" altLang="zh-CN" dirty="0"/>
              <a:t>git checkout -- </a:t>
            </a:r>
            <a:r>
              <a:rPr lang="zh-CN" altLang="en-US" dirty="0"/>
              <a:t>文件名</a:t>
            </a:r>
            <a:endParaRPr lang="en-US" altLang="zh-CN" dirty="0"/>
          </a:p>
          <a:p>
            <a:r>
              <a:rPr lang="zh-CN" altLang="en-US" dirty="0"/>
              <a:t>撤销已</a:t>
            </a:r>
            <a:r>
              <a:rPr lang="en-US" altLang="zh-CN" dirty="0"/>
              <a:t>add</a:t>
            </a:r>
            <a:r>
              <a:rPr lang="zh-CN" altLang="en-US" dirty="0"/>
              <a:t>已</a:t>
            </a:r>
            <a:r>
              <a:rPr lang="en-US" altLang="zh-CN" dirty="0"/>
              <a:t>commit</a:t>
            </a:r>
            <a:r>
              <a:rPr lang="zh-CN" altLang="en-US" dirty="0"/>
              <a:t>：</a:t>
            </a:r>
            <a:r>
              <a:rPr lang="en-US" altLang="zh-CN" dirty="0"/>
              <a:t>git reset –hard HEAD^</a:t>
            </a:r>
            <a:endParaRPr lang="zh-CN" altLang="en-US" dirty="0"/>
          </a:p>
        </p:txBody>
      </p:sp>
    </p:spTree>
    <p:extLst>
      <p:ext uri="{BB962C8B-B14F-4D97-AF65-F5344CB8AC3E}">
        <p14:creationId xmlns:p14="http://schemas.microsoft.com/office/powerpoint/2010/main" val="344342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2FA0CB-C52F-418F-818E-DA123694B8C1}"/>
              </a:ext>
            </a:extLst>
          </p:cNvPr>
          <p:cNvSpPr txBox="1"/>
          <p:nvPr/>
        </p:nvSpPr>
        <p:spPr>
          <a:xfrm>
            <a:off x="1989719" y="1279781"/>
            <a:ext cx="9329530" cy="1698029"/>
          </a:xfrm>
          <a:prstGeom prst="rect">
            <a:avLst/>
          </a:prstGeom>
          <a:noFill/>
        </p:spPr>
        <p:txBody>
          <a:bodyPr wrap="square" rtlCol="0">
            <a:spAutoFit/>
          </a:bodyPr>
          <a:lstStyle/>
          <a:p>
            <a:pPr>
              <a:lnSpc>
                <a:spcPct val="150000"/>
              </a:lnSpc>
            </a:pPr>
            <a:r>
              <a:rPr lang="en-US" altLang="zh-CN" sz="2400" dirty="0"/>
              <a:t>6</a:t>
            </a:r>
            <a:r>
              <a:rPr lang="zh-CN" altLang="en-US" sz="2400" dirty="0"/>
              <a:t>、删除文件、删完提交</a:t>
            </a:r>
            <a:endParaRPr lang="en-US" altLang="zh-CN" sz="2400" dirty="0"/>
          </a:p>
          <a:p>
            <a:pPr>
              <a:lnSpc>
                <a:spcPct val="150000"/>
              </a:lnSpc>
            </a:pPr>
            <a:r>
              <a:rPr lang="en-US" altLang="zh-CN" sz="2400" dirty="0"/>
              <a:t>7</a:t>
            </a:r>
            <a:r>
              <a:rPr lang="zh-CN" altLang="en-US" sz="2400" dirty="0"/>
              <a:t>、分支（查看</a:t>
            </a:r>
            <a:r>
              <a:rPr lang="en-US" altLang="zh-CN" sz="2400" dirty="0"/>
              <a:t>+</a:t>
            </a:r>
            <a:r>
              <a:rPr lang="zh-CN" altLang="en-US" sz="2400" dirty="0"/>
              <a:t>新建</a:t>
            </a:r>
            <a:r>
              <a:rPr lang="en-US" altLang="zh-CN" sz="2400" dirty="0"/>
              <a:t>+</a:t>
            </a:r>
            <a:r>
              <a:rPr lang="zh-CN" altLang="en-US" sz="2400" dirty="0"/>
              <a:t>切换</a:t>
            </a:r>
            <a:r>
              <a:rPr lang="en-US" altLang="zh-CN" sz="2400" dirty="0"/>
              <a:t>+</a:t>
            </a:r>
            <a:r>
              <a:rPr lang="zh-CN" altLang="en-US" sz="2400" dirty="0"/>
              <a:t>合并（分知名）</a:t>
            </a:r>
            <a:r>
              <a:rPr lang="en-US" altLang="zh-CN" sz="2400" dirty="0"/>
              <a:t>+</a:t>
            </a:r>
            <a:r>
              <a:rPr lang="zh-CN" altLang="en-US" sz="2400" dirty="0"/>
              <a:t>删除）</a:t>
            </a:r>
            <a:endParaRPr lang="en-US" altLang="zh-CN" sz="2400" dirty="0"/>
          </a:p>
          <a:p>
            <a:pPr>
              <a:lnSpc>
                <a:spcPct val="150000"/>
              </a:lnSpc>
            </a:pPr>
            <a:r>
              <a:rPr lang="en-US" altLang="zh-CN" sz="2400" dirty="0"/>
              <a:t>8</a:t>
            </a:r>
            <a:r>
              <a:rPr lang="zh-CN" altLang="en-US" sz="2400" dirty="0"/>
              <a:t>、版本冲突</a:t>
            </a:r>
          </a:p>
        </p:txBody>
      </p:sp>
    </p:spTree>
    <p:extLst>
      <p:ext uri="{BB962C8B-B14F-4D97-AF65-F5344CB8AC3E}">
        <p14:creationId xmlns:p14="http://schemas.microsoft.com/office/powerpoint/2010/main" val="3299260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45F2B-9FEF-48F7-8219-3D26CCCDD285}"/>
              </a:ext>
            </a:extLst>
          </p:cNvPr>
          <p:cNvSpPr>
            <a:spLocks noGrp="1"/>
          </p:cNvSpPr>
          <p:nvPr>
            <p:ph type="title"/>
          </p:nvPr>
        </p:nvSpPr>
        <p:spPr/>
        <p:txBody>
          <a:bodyPr/>
          <a:lstStyle/>
          <a:p>
            <a:r>
              <a:rPr lang="en-US" altLang="zh-CN" dirty="0"/>
              <a:t>GitHub</a:t>
            </a:r>
            <a:r>
              <a:rPr lang="zh-CN" altLang="en-US" dirty="0"/>
              <a:t>与</a:t>
            </a:r>
            <a:r>
              <a:rPr lang="en-US" altLang="zh-CN" dirty="0"/>
              <a:t>Git</a:t>
            </a:r>
            <a:r>
              <a:rPr lang="zh-CN" altLang="en-US" dirty="0"/>
              <a:t>协同办公</a:t>
            </a:r>
          </a:p>
        </p:txBody>
      </p:sp>
      <p:sp>
        <p:nvSpPr>
          <p:cNvPr id="3" name="文本占位符 2">
            <a:extLst>
              <a:ext uri="{FF2B5EF4-FFF2-40B4-BE49-F238E27FC236}">
                <a16:creationId xmlns:a16="http://schemas.microsoft.com/office/drawing/2014/main" id="{A360D792-1C3B-4335-ADF2-ED49D2B1210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723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5F92EE-367B-412A-BBB6-1AC151F5FFDC}"/>
              </a:ext>
            </a:extLst>
          </p:cNvPr>
          <p:cNvSpPr txBox="1"/>
          <p:nvPr/>
        </p:nvSpPr>
        <p:spPr>
          <a:xfrm>
            <a:off x="1484243" y="1020417"/>
            <a:ext cx="9634331" cy="3139321"/>
          </a:xfrm>
          <a:prstGeom prst="rect">
            <a:avLst/>
          </a:prstGeom>
          <a:noFill/>
        </p:spPr>
        <p:txBody>
          <a:bodyPr wrap="square" rtlCol="0">
            <a:spAutoFit/>
          </a:bodyPr>
          <a:lstStyle/>
          <a:p>
            <a:pPr algn="ctr"/>
            <a:r>
              <a:rPr lang="en-US" altLang="zh-CN" sz="5400" dirty="0"/>
              <a:t>GitHub</a:t>
            </a:r>
            <a:r>
              <a:rPr lang="zh-CN" altLang="en-US" sz="5400" dirty="0"/>
              <a:t>简介</a:t>
            </a:r>
            <a:endParaRPr lang="en-US" altLang="zh-CN" sz="5400" dirty="0"/>
          </a:p>
          <a:p>
            <a:r>
              <a:rPr lang="en-US" altLang="zh-CN" dirty="0"/>
              <a:t>1</a:t>
            </a:r>
            <a:r>
              <a:rPr lang="zh-CN" altLang="en-US" dirty="0"/>
              <a:t>、是什么：</a:t>
            </a:r>
            <a:r>
              <a:rPr lang="en-US" altLang="zh-CN" dirty="0" err="1"/>
              <a:t>github</a:t>
            </a:r>
            <a:r>
              <a:rPr lang="zh-CN" altLang="en-US" dirty="0"/>
              <a:t>是一个</a:t>
            </a:r>
            <a:r>
              <a:rPr lang="en-US" altLang="zh-CN" dirty="0"/>
              <a:t>git</a:t>
            </a:r>
            <a:r>
              <a:rPr lang="zh-CN" altLang="en-US" dirty="0"/>
              <a:t>项目托管网站，主要提供基于</a:t>
            </a:r>
            <a:r>
              <a:rPr lang="en-US" altLang="zh-CN" dirty="0"/>
              <a:t>git</a:t>
            </a:r>
            <a:r>
              <a:rPr lang="zh-CN" altLang="en-US" dirty="0"/>
              <a:t>的版本托管服务</a:t>
            </a:r>
            <a:endParaRPr lang="en-US" altLang="zh-CN" dirty="0"/>
          </a:p>
          <a:p>
            <a:endParaRPr lang="en-US" altLang="zh-CN" dirty="0"/>
          </a:p>
          <a:p>
            <a:r>
              <a:rPr lang="en-US" altLang="zh-CN" dirty="0"/>
              <a:t>2</a:t>
            </a:r>
            <a:r>
              <a:rPr lang="zh-CN" altLang="en-US" dirty="0"/>
              <a:t>、能干嘛：</a:t>
            </a:r>
            <a:r>
              <a:rPr lang="en-US" altLang="zh-CN" dirty="0" err="1"/>
              <a:t>github</a:t>
            </a:r>
            <a:r>
              <a:rPr lang="zh-CN" altLang="en-US" dirty="0"/>
              <a:t>是一个基于</a:t>
            </a:r>
            <a:r>
              <a:rPr lang="en-US" altLang="zh-CN" dirty="0"/>
              <a:t>git</a:t>
            </a:r>
            <a:r>
              <a:rPr lang="zh-CN" altLang="en-US" dirty="0"/>
              <a:t>的代码托管平台，</a:t>
            </a:r>
            <a:r>
              <a:rPr lang="en-US" altLang="zh-CN" dirty="0"/>
              <a:t>Git</a:t>
            </a:r>
            <a:r>
              <a:rPr lang="zh-CN" altLang="en-US" dirty="0"/>
              <a:t>并不像</a:t>
            </a:r>
            <a:r>
              <a:rPr lang="en-US" altLang="zh-CN" dirty="0"/>
              <a:t>SVN</a:t>
            </a:r>
            <a:r>
              <a:rPr lang="zh-CN" altLang="en-US" dirty="0"/>
              <a:t>那样有一个中心服务器。目前我们使用到的</a:t>
            </a:r>
            <a:r>
              <a:rPr lang="en-US" altLang="zh-CN" dirty="0"/>
              <a:t>Git</a:t>
            </a:r>
            <a:r>
              <a:rPr lang="zh-CN" altLang="en-US" dirty="0"/>
              <a:t>命令都是在本地执行，如果你想通过</a:t>
            </a:r>
            <a:r>
              <a:rPr lang="en-US" altLang="zh-CN" dirty="0"/>
              <a:t>Git</a:t>
            </a:r>
            <a:r>
              <a:rPr lang="zh-CN" altLang="en-US" dirty="0"/>
              <a:t>分享你的代码或者其他开发人员配合。你就需要将数据放到一台奇特开发人员能够连接的服务器上。</a:t>
            </a:r>
            <a:endParaRPr lang="en-US" altLang="zh-CN" dirty="0"/>
          </a:p>
          <a:p>
            <a:endParaRPr lang="en-US" altLang="zh-CN" dirty="0"/>
          </a:p>
          <a:p>
            <a:r>
              <a:rPr lang="en-US" altLang="zh-CN" dirty="0"/>
              <a:t>3</a:t>
            </a:r>
            <a:r>
              <a:rPr lang="zh-CN" altLang="en-US" dirty="0"/>
              <a:t>、去哪下：</a:t>
            </a:r>
            <a:r>
              <a:rPr lang="en-US" altLang="zh-CN" dirty="0">
                <a:hlinkClick r:id="rId2"/>
              </a:rPr>
              <a:t>https://github.com/</a:t>
            </a:r>
            <a:endParaRPr lang="en-US" altLang="zh-CN" dirty="0"/>
          </a:p>
          <a:p>
            <a:endParaRPr lang="en-US" altLang="zh-CN" dirty="0"/>
          </a:p>
        </p:txBody>
      </p:sp>
    </p:spTree>
    <p:extLst>
      <p:ext uri="{BB962C8B-B14F-4D97-AF65-F5344CB8AC3E}">
        <p14:creationId xmlns:p14="http://schemas.microsoft.com/office/powerpoint/2010/main" val="295904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75E822-1C3A-4B2E-80FA-FD9B5887D034}"/>
              </a:ext>
            </a:extLst>
          </p:cNvPr>
          <p:cNvPicPr>
            <a:picLocks noChangeAspect="1"/>
          </p:cNvPicPr>
          <p:nvPr/>
        </p:nvPicPr>
        <p:blipFill>
          <a:blip r:embed="rId2"/>
          <a:stretch>
            <a:fillRect/>
          </a:stretch>
        </p:blipFill>
        <p:spPr>
          <a:xfrm>
            <a:off x="2563699" y="2484818"/>
            <a:ext cx="7038095" cy="3876190"/>
          </a:xfrm>
          <a:prstGeom prst="rect">
            <a:avLst/>
          </a:prstGeom>
        </p:spPr>
      </p:pic>
      <p:sp>
        <p:nvSpPr>
          <p:cNvPr id="3" name="文本框 2">
            <a:extLst>
              <a:ext uri="{FF2B5EF4-FFF2-40B4-BE49-F238E27FC236}">
                <a16:creationId xmlns:a16="http://schemas.microsoft.com/office/drawing/2014/main" id="{C22F5FFC-425E-4099-A6FE-5A2094DFBD49}"/>
              </a:ext>
            </a:extLst>
          </p:cNvPr>
          <p:cNvSpPr txBox="1"/>
          <p:nvPr/>
        </p:nvSpPr>
        <p:spPr>
          <a:xfrm>
            <a:off x="2425148" y="728870"/>
            <a:ext cx="7023652" cy="923330"/>
          </a:xfrm>
          <a:prstGeom prst="rect">
            <a:avLst/>
          </a:prstGeom>
          <a:noFill/>
        </p:spPr>
        <p:txBody>
          <a:bodyPr wrap="square" rtlCol="0">
            <a:spAutoFit/>
          </a:bodyPr>
          <a:lstStyle/>
          <a:p>
            <a:r>
              <a:rPr lang="en-US" altLang="zh-CN" dirty="0"/>
              <a:t>1</a:t>
            </a:r>
            <a:r>
              <a:rPr lang="zh-CN" altLang="en-US" dirty="0"/>
              <a:t>、注册</a:t>
            </a:r>
            <a:r>
              <a:rPr lang="en-US" altLang="zh-CN" dirty="0"/>
              <a:t>+</a:t>
            </a:r>
            <a:r>
              <a:rPr lang="zh-CN" altLang="en-US" dirty="0"/>
              <a:t>检查</a:t>
            </a:r>
            <a:r>
              <a:rPr lang="en-US" altLang="zh-CN" dirty="0"/>
              <a:t>.</a:t>
            </a:r>
            <a:r>
              <a:rPr lang="en-US" altLang="zh-CN" dirty="0" err="1"/>
              <a:t>ssh</a:t>
            </a:r>
            <a:r>
              <a:rPr lang="zh-CN" altLang="en-US" dirty="0"/>
              <a:t>秘钥：由于你的本地</a:t>
            </a:r>
            <a:r>
              <a:rPr lang="en-US" altLang="zh-CN" dirty="0"/>
              <a:t>Git</a:t>
            </a:r>
            <a:r>
              <a:rPr lang="zh-CN" altLang="en-US" dirty="0"/>
              <a:t>仓库和</a:t>
            </a:r>
            <a:r>
              <a:rPr lang="en-US" altLang="zh-CN" dirty="0"/>
              <a:t>GitHub</a:t>
            </a:r>
            <a:r>
              <a:rPr lang="zh-CN" altLang="en-US" dirty="0"/>
              <a:t>仓库之间的传输是通过</a:t>
            </a:r>
            <a:r>
              <a:rPr lang="en-US" altLang="zh-CN" dirty="0"/>
              <a:t>SSH</a:t>
            </a:r>
            <a:r>
              <a:rPr lang="zh-CN" altLang="en-US" dirty="0"/>
              <a:t>加密的，所以我们需要配置验证信息（</a:t>
            </a:r>
            <a:r>
              <a:rPr lang="en-US" altLang="zh-CN" dirty="0"/>
              <a:t>No such file or directory </a:t>
            </a:r>
            <a:r>
              <a:rPr lang="zh-CN" altLang="en-US" dirty="0"/>
              <a:t>表示第一次）</a:t>
            </a:r>
          </a:p>
        </p:txBody>
      </p:sp>
    </p:spTree>
    <p:extLst>
      <p:ext uri="{BB962C8B-B14F-4D97-AF65-F5344CB8AC3E}">
        <p14:creationId xmlns:p14="http://schemas.microsoft.com/office/powerpoint/2010/main" val="231940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9C79D0-9014-4EDF-8E4A-C7650B32EE02}"/>
              </a:ext>
            </a:extLst>
          </p:cNvPr>
          <p:cNvSpPr txBox="1"/>
          <p:nvPr/>
        </p:nvSpPr>
        <p:spPr>
          <a:xfrm>
            <a:off x="2133600" y="795130"/>
            <a:ext cx="7792278" cy="646331"/>
          </a:xfrm>
          <a:prstGeom prst="rect">
            <a:avLst/>
          </a:prstGeom>
          <a:noFill/>
        </p:spPr>
        <p:txBody>
          <a:bodyPr wrap="square" rtlCol="0">
            <a:spAutoFit/>
          </a:bodyPr>
          <a:lstStyle/>
          <a:p>
            <a:r>
              <a:rPr lang="en-US" altLang="zh-CN" dirty="0"/>
              <a:t>2</a:t>
            </a:r>
            <a:r>
              <a:rPr lang="zh-CN" altLang="en-US" dirty="0"/>
              <a:t>、创建</a:t>
            </a:r>
            <a:r>
              <a:rPr lang="en-US" altLang="zh-CN" dirty="0"/>
              <a:t>SSH Key</a:t>
            </a:r>
            <a:r>
              <a:rPr lang="zh-CN" altLang="en-US" dirty="0"/>
              <a:t>：</a:t>
            </a:r>
            <a:r>
              <a:rPr lang="en-US" altLang="zh-CN" dirty="0" err="1"/>
              <a:t>ssh</a:t>
            </a:r>
            <a:r>
              <a:rPr lang="en-US" altLang="zh-CN" dirty="0"/>
              <a:t>-</a:t>
            </a:r>
            <a:r>
              <a:rPr lang="zh-CN" altLang="zh-CN" dirty="0">
                <a:solidFill>
                  <a:srgbClr val="444444"/>
                </a:solidFill>
                <a:latin typeface="Arial Unicode MS"/>
              </a:rPr>
              <a:t>keygen -t rsa -</a:t>
            </a:r>
            <a:r>
              <a:rPr lang="zh-CN" altLang="zh-CN" dirty="0">
                <a:solidFill>
                  <a:srgbClr val="009999"/>
                </a:solidFill>
                <a:latin typeface="Arial Unicode MS"/>
              </a:rPr>
              <a:t>C</a:t>
            </a:r>
            <a:r>
              <a:rPr lang="zh-CN" altLang="zh-CN" dirty="0">
                <a:solidFill>
                  <a:srgbClr val="444444"/>
                </a:solidFill>
                <a:latin typeface="Arial Unicode MS"/>
              </a:rPr>
              <a:t> </a:t>
            </a:r>
            <a:r>
              <a:rPr lang="en-US" altLang="zh-CN" dirty="0">
                <a:solidFill>
                  <a:srgbClr val="DD1144"/>
                </a:solidFill>
                <a:latin typeface="Arial Unicode MS"/>
              </a:rPr>
              <a:t>“qiuhaifeng01@163.com”</a:t>
            </a:r>
            <a:endParaRPr lang="zh-CN" altLang="zh-CN" sz="4000" dirty="0">
              <a:latin typeface="Arial" panose="020B0604020202020204" pitchFamily="34" charset="0"/>
            </a:endParaRPr>
          </a:p>
          <a:p>
            <a:r>
              <a:rPr lang="zh-CN" altLang="en-US" dirty="0"/>
              <a:t>成功的话会在</a:t>
            </a:r>
            <a:r>
              <a:rPr lang="en-US" altLang="zh-CN" dirty="0"/>
              <a:t>~/</a:t>
            </a:r>
            <a:r>
              <a:rPr lang="zh-CN" altLang="en-US" dirty="0"/>
              <a:t>下生成</a:t>
            </a:r>
            <a:r>
              <a:rPr lang="en-US" altLang="zh-CN" dirty="0" err="1"/>
              <a:t>ssh</a:t>
            </a:r>
            <a:r>
              <a:rPr lang="zh-CN" altLang="en-US" dirty="0"/>
              <a:t>文件夹，进去打开</a:t>
            </a:r>
            <a:r>
              <a:rPr lang="en-US" altLang="zh-CN" dirty="0"/>
              <a:t>id_rsa.pub</a:t>
            </a:r>
            <a:r>
              <a:rPr lang="zh-CN" altLang="en-US" dirty="0"/>
              <a:t>，复制里边的</a:t>
            </a:r>
            <a:r>
              <a:rPr lang="en-US" altLang="zh-CN" dirty="0"/>
              <a:t>key</a:t>
            </a:r>
            <a:endParaRPr lang="zh-CN" altLang="en-US" dirty="0"/>
          </a:p>
        </p:txBody>
      </p:sp>
      <p:sp>
        <p:nvSpPr>
          <p:cNvPr id="4" name="Rectangle 2">
            <a:extLst>
              <a:ext uri="{FF2B5EF4-FFF2-40B4-BE49-F238E27FC236}">
                <a16:creationId xmlns:a16="http://schemas.microsoft.com/office/drawing/2014/main" id="{68239E5C-350D-498E-9A24-62373BBB1350}"/>
              </a:ext>
            </a:extLst>
          </p:cNvPr>
          <p:cNvSpPr>
            <a:spLocks noChangeArrowheads="1"/>
          </p:cNvSpPr>
          <p:nvPr/>
        </p:nvSpPr>
        <p:spPr bwMode="auto">
          <a:xfrm>
            <a:off x="0" y="-44509"/>
            <a:ext cx="65" cy="54621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ED56C54F-7BB1-47AB-9F19-5D7EAC561FD1}"/>
              </a:ext>
            </a:extLst>
          </p:cNvPr>
          <p:cNvPicPr>
            <a:picLocks noChangeAspect="1"/>
          </p:cNvPicPr>
          <p:nvPr/>
        </p:nvPicPr>
        <p:blipFill>
          <a:blip r:embed="rId2"/>
          <a:stretch>
            <a:fillRect/>
          </a:stretch>
        </p:blipFill>
        <p:spPr>
          <a:xfrm>
            <a:off x="2133600" y="2346907"/>
            <a:ext cx="7657143" cy="3780952"/>
          </a:xfrm>
          <a:prstGeom prst="rect">
            <a:avLst/>
          </a:prstGeom>
        </p:spPr>
      </p:pic>
    </p:spTree>
    <p:extLst>
      <p:ext uri="{BB962C8B-B14F-4D97-AF65-F5344CB8AC3E}">
        <p14:creationId xmlns:p14="http://schemas.microsoft.com/office/powerpoint/2010/main" val="316008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B22E2-5FCD-4AE7-A187-3510001C247E}"/>
              </a:ext>
            </a:extLst>
          </p:cNvPr>
          <p:cNvSpPr>
            <a:spLocks noGrp="1"/>
          </p:cNvSpPr>
          <p:nvPr>
            <p:ph type="title"/>
          </p:nvPr>
        </p:nvSpPr>
        <p:spPr/>
        <p:txBody>
          <a:bodyPr/>
          <a:lstStyle/>
          <a:p>
            <a:r>
              <a:rPr lang="en-US" altLang="zh-CN" dirty="0"/>
              <a:t>Git</a:t>
            </a:r>
            <a:r>
              <a:rPr lang="zh-CN" altLang="en-US" dirty="0"/>
              <a:t>的诞生</a:t>
            </a:r>
          </a:p>
        </p:txBody>
      </p:sp>
      <p:sp>
        <p:nvSpPr>
          <p:cNvPr id="3" name="内容占位符 2">
            <a:extLst>
              <a:ext uri="{FF2B5EF4-FFF2-40B4-BE49-F238E27FC236}">
                <a16:creationId xmlns:a16="http://schemas.microsoft.com/office/drawing/2014/main" id="{430F7ED2-407C-45B8-A227-B066FD200FF5}"/>
              </a:ext>
            </a:extLst>
          </p:cNvPr>
          <p:cNvSpPr>
            <a:spLocks noGrp="1"/>
          </p:cNvSpPr>
          <p:nvPr>
            <p:ph idx="1"/>
          </p:nvPr>
        </p:nvSpPr>
        <p:spPr>
          <a:xfrm>
            <a:off x="838200" y="1825624"/>
            <a:ext cx="10515600" cy="4698591"/>
          </a:xfrm>
        </p:spPr>
        <p:txBody>
          <a:bodyPr>
            <a:normAutofit fontScale="25000" lnSpcReduction="20000"/>
          </a:bodyPr>
          <a:lstStyle/>
          <a:p>
            <a:pPr>
              <a:lnSpc>
                <a:spcPct val="170000"/>
              </a:lnSpc>
            </a:pPr>
            <a:r>
              <a:rPr lang="zh-CN" altLang="en-US" sz="4400" dirty="0"/>
              <a:t>很多人都知道，</a:t>
            </a:r>
            <a:r>
              <a:rPr lang="en-US" altLang="zh-CN" sz="4400" dirty="0"/>
              <a:t>Linus</a:t>
            </a:r>
            <a:r>
              <a:rPr lang="zh-CN" altLang="en-US" sz="4400" dirty="0"/>
              <a:t>在</a:t>
            </a:r>
            <a:r>
              <a:rPr lang="en-US" altLang="zh-CN" sz="4400" dirty="0"/>
              <a:t>1991</a:t>
            </a:r>
            <a:r>
              <a:rPr lang="zh-CN" altLang="en-US" sz="4400" dirty="0"/>
              <a:t>年创建了开源的</a:t>
            </a:r>
            <a:r>
              <a:rPr lang="en-US" altLang="zh-CN" sz="4400" dirty="0"/>
              <a:t>Linux</a:t>
            </a:r>
            <a:r>
              <a:rPr lang="zh-CN" altLang="en-US" sz="4400" dirty="0"/>
              <a:t>，从此，</a:t>
            </a:r>
            <a:r>
              <a:rPr lang="en-US" altLang="zh-CN" sz="4400" dirty="0"/>
              <a:t>Linux</a:t>
            </a:r>
            <a:r>
              <a:rPr lang="zh-CN" altLang="en-US" sz="4400" dirty="0"/>
              <a:t>系统不断发展，已经成为最大的服务器系统软件了。</a:t>
            </a:r>
          </a:p>
          <a:p>
            <a:pPr>
              <a:lnSpc>
                <a:spcPct val="170000"/>
              </a:lnSpc>
            </a:pPr>
            <a:r>
              <a:rPr lang="en-US" altLang="zh-CN" sz="4400" dirty="0"/>
              <a:t>Linus</a:t>
            </a:r>
            <a:r>
              <a:rPr lang="zh-CN" altLang="en-US" sz="4400" dirty="0"/>
              <a:t>虽然创建了</a:t>
            </a:r>
            <a:r>
              <a:rPr lang="en-US" altLang="zh-CN" sz="4400" dirty="0"/>
              <a:t>Linux</a:t>
            </a:r>
            <a:r>
              <a:rPr lang="zh-CN" altLang="en-US" sz="4400" dirty="0"/>
              <a:t>，但</a:t>
            </a:r>
            <a:r>
              <a:rPr lang="en-US" altLang="zh-CN" sz="4400" dirty="0"/>
              <a:t>Linux</a:t>
            </a:r>
            <a:r>
              <a:rPr lang="zh-CN" altLang="en-US" sz="4400" dirty="0"/>
              <a:t>的壮大是靠全世界热心的志愿者参与的，这么多人在世界各地为</a:t>
            </a:r>
            <a:r>
              <a:rPr lang="en-US" altLang="zh-CN" sz="4400" dirty="0"/>
              <a:t>Linux</a:t>
            </a:r>
            <a:r>
              <a:rPr lang="zh-CN" altLang="en-US" sz="4400" dirty="0"/>
              <a:t>编写代码，那</a:t>
            </a:r>
            <a:r>
              <a:rPr lang="en-US" altLang="zh-CN" sz="4400" dirty="0"/>
              <a:t>Linux</a:t>
            </a:r>
            <a:r>
              <a:rPr lang="zh-CN" altLang="en-US" sz="4400" dirty="0"/>
              <a:t>的代码是如何管理的呢？</a:t>
            </a:r>
          </a:p>
          <a:p>
            <a:pPr>
              <a:lnSpc>
                <a:spcPct val="170000"/>
              </a:lnSpc>
            </a:pPr>
            <a:r>
              <a:rPr lang="zh-CN" altLang="en-US" sz="4400" dirty="0"/>
              <a:t>事实是，在</a:t>
            </a:r>
            <a:r>
              <a:rPr lang="en-US" altLang="zh-CN" sz="4400" dirty="0"/>
              <a:t>2002</a:t>
            </a:r>
            <a:r>
              <a:rPr lang="zh-CN" altLang="en-US" sz="4400" dirty="0"/>
              <a:t>年以前，世界各地的志愿者把源代码文件通过</a:t>
            </a:r>
            <a:r>
              <a:rPr lang="en-US" altLang="zh-CN" sz="4400" dirty="0"/>
              <a:t>diff</a:t>
            </a:r>
            <a:r>
              <a:rPr lang="zh-CN" altLang="en-US" sz="4400" dirty="0"/>
              <a:t>的方式发给</a:t>
            </a:r>
            <a:r>
              <a:rPr lang="en-US" altLang="zh-CN" sz="4400" dirty="0"/>
              <a:t>Linus</a:t>
            </a:r>
            <a:r>
              <a:rPr lang="zh-CN" altLang="en-US" sz="4400" dirty="0"/>
              <a:t>，然后由</a:t>
            </a:r>
            <a:r>
              <a:rPr lang="en-US" altLang="zh-CN" sz="4400" dirty="0"/>
              <a:t>Linus</a:t>
            </a:r>
            <a:r>
              <a:rPr lang="zh-CN" altLang="en-US" sz="4400" dirty="0"/>
              <a:t>本人通过手工方式合并代码！</a:t>
            </a:r>
          </a:p>
          <a:p>
            <a:pPr>
              <a:lnSpc>
                <a:spcPct val="170000"/>
              </a:lnSpc>
            </a:pPr>
            <a:r>
              <a:rPr lang="zh-CN" altLang="en-US" sz="4400" dirty="0"/>
              <a:t>你也许会想，为什么</a:t>
            </a:r>
            <a:r>
              <a:rPr lang="en-US" altLang="zh-CN" sz="4400" dirty="0"/>
              <a:t>Linus</a:t>
            </a:r>
            <a:r>
              <a:rPr lang="zh-CN" altLang="en-US" sz="4400" dirty="0"/>
              <a:t>不把</a:t>
            </a:r>
            <a:r>
              <a:rPr lang="en-US" altLang="zh-CN" sz="4400" dirty="0"/>
              <a:t>Linux</a:t>
            </a:r>
            <a:r>
              <a:rPr lang="zh-CN" altLang="en-US" sz="4400" dirty="0"/>
              <a:t>代码放到版本控制系统里呢？不是有</a:t>
            </a:r>
            <a:r>
              <a:rPr lang="en-US" altLang="zh-CN" sz="4400" dirty="0"/>
              <a:t>CVS</a:t>
            </a:r>
            <a:r>
              <a:rPr lang="zh-CN" altLang="en-US" sz="4400" dirty="0"/>
              <a:t>、</a:t>
            </a:r>
            <a:r>
              <a:rPr lang="en-US" altLang="zh-CN" sz="4400" dirty="0"/>
              <a:t>SVN</a:t>
            </a:r>
            <a:r>
              <a:rPr lang="zh-CN" altLang="en-US" sz="4400" dirty="0"/>
              <a:t>这些免费的版本控制系统吗？因为</a:t>
            </a:r>
            <a:r>
              <a:rPr lang="en-US" altLang="zh-CN" sz="4400" dirty="0"/>
              <a:t>Linus</a:t>
            </a:r>
            <a:r>
              <a:rPr lang="zh-CN" altLang="en-US" sz="4400" dirty="0"/>
              <a:t>坚定地反对</a:t>
            </a:r>
            <a:r>
              <a:rPr lang="en-US" altLang="zh-CN" sz="4400" dirty="0"/>
              <a:t>CVS</a:t>
            </a:r>
            <a:r>
              <a:rPr lang="zh-CN" altLang="en-US" sz="4400" dirty="0"/>
              <a:t>和</a:t>
            </a:r>
            <a:r>
              <a:rPr lang="en-US" altLang="zh-CN" sz="4400" dirty="0"/>
              <a:t>SVN</a:t>
            </a:r>
            <a:r>
              <a:rPr lang="zh-CN" altLang="en-US" sz="4400" dirty="0"/>
              <a:t>，这些集中式的版本控制系统不但速度慢，而且必须联网才能使用。有一些商用的版本控制系统，虽然比</a:t>
            </a:r>
            <a:r>
              <a:rPr lang="en-US" altLang="zh-CN" sz="4400" dirty="0"/>
              <a:t>CVS</a:t>
            </a:r>
            <a:r>
              <a:rPr lang="zh-CN" altLang="en-US" sz="4400" dirty="0"/>
              <a:t>、</a:t>
            </a:r>
            <a:r>
              <a:rPr lang="en-US" altLang="zh-CN" sz="4400" dirty="0"/>
              <a:t>SVN</a:t>
            </a:r>
            <a:r>
              <a:rPr lang="zh-CN" altLang="en-US" sz="4400" dirty="0"/>
              <a:t>好用，但那是付费的，和</a:t>
            </a:r>
            <a:r>
              <a:rPr lang="en-US" altLang="zh-CN" sz="4400" dirty="0"/>
              <a:t>Linux</a:t>
            </a:r>
            <a:r>
              <a:rPr lang="zh-CN" altLang="en-US" sz="4400" dirty="0"/>
              <a:t>的开源精神不符。</a:t>
            </a:r>
          </a:p>
          <a:p>
            <a:pPr>
              <a:lnSpc>
                <a:spcPct val="170000"/>
              </a:lnSpc>
            </a:pPr>
            <a:r>
              <a:rPr lang="zh-CN" altLang="en-US" sz="4400" dirty="0"/>
              <a:t>不过，到了</a:t>
            </a:r>
            <a:r>
              <a:rPr lang="en-US" altLang="zh-CN" sz="4400" dirty="0"/>
              <a:t>2002</a:t>
            </a:r>
            <a:r>
              <a:rPr lang="zh-CN" altLang="en-US" sz="4400" dirty="0"/>
              <a:t>年，</a:t>
            </a:r>
            <a:r>
              <a:rPr lang="en-US" altLang="zh-CN" sz="4400" dirty="0"/>
              <a:t>Linux</a:t>
            </a:r>
            <a:r>
              <a:rPr lang="zh-CN" altLang="en-US" sz="4400" dirty="0"/>
              <a:t>系统已经发展了十年了，代码库之大让</a:t>
            </a:r>
            <a:r>
              <a:rPr lang="en-US" altLang="zh-CN" sz="4400" dirty="0"/>
              <a:t>Linus</a:t>
            </a:r>
            <a:r>
              <a:rPr lang="zh-CN" altLang="en-US" sz="4400" dirty="0"/>
              <a:t>很难继续通过手工方式管理了，社区的弟兄们也对这种方式表达了强烈不满，于是</a:t>
            </a:r>
            <a:r>
              <a:rPr lang="en-US" altLang="zh-CN" sz="4400" dirty="0"/>
              <a:t>Linus</a:t>
            </a:r>
            <a:r>
              <a:rPr lang="zh-CN" altLang="en-US" sz="4400" dirty="0"/>
              <a:t>选择了一个商业的版本控制系统</a:t>
            </a:r>
            <a:r>
              <a:rPr lang="en-US" altLang="zh-CN" sz="4400" dirty="0" err="1"/>
              <a:t>BitKeeper</a:t>
            </a:r>
            <a:r>
              <a:rPr lang="zh-CN" altLang="en-US" sz="4400" dirty="0"/>
              <a:t>，</a:t>
            </a:r>
            <a:r>
              <a:rPr lang="en-US" altLang="zh-CN" sz="4400" dirty="0" err="1"/>
              <a:t>BitKeeper</a:t>
            </a:r>
            <a:r>
              <a:rPr lang="zh-CN" altLang="en-US" sz="4400" dirty="0"/>
              <a:t>的东家</a:t>
            </a:r>
            <a:r>
              <a:rPr lang="en-US" altLang="zh-CN" sz="4400" dirty="0" err="1"/>
              <a:t>BitMover</a:t>
            </a:r>
            <a:r>
              <a:rPr lang="zh-CN" altLang="en-US" sz="4400" dirty="0"/>
              <a:t>公司出于人道主义精神，授权</a:t>
            </a:r>
            <a:r>
              <a:rPr lang="en-US" altLang="zh-CN" sz="4400" dirty="0"/>
              <a:t>Linux</a:t>
            </a:r>
            <a:r>
              <a:rPr lang="zh-CN" altLang="en-US" sz="4400" dirty="0"/>
              <a:t>社区免费使用这个版本控制系统。</a:t>
            </a:r>
          </a:p>
          <a:p>
            <a:pPr>
              <a:lnSpc>
                <a:spcPct val="170000"/>
              </a:lnSpc>
            </a:pPr>
            <a:r>
              <a:rPr lang="zh-CN" altLang="en-US" sz="4400" dirty="0"/>
              <a:t>安定团结的大好局面在</a:t>
            </a:r>
            <a:r>
              <a:rPr lang="en-US" altLang="zh-CN" sz="4400" dirty="0"/>
              <a:t>2005</a:t>
            </a:r>
            <a:r>
              <a:rPr lang="zh-CN" altLang="en-US" sz="4400" dirty="0"/>
              <a:t>年就被打破了，原因是</a:t>
            </a:r>
            <a:r>
              <a:rPr lang="en-US" altLang="zh-CN" sz="4400" dirty="0"/>
              <a:t>Linux</a:t>
            </a:r>
            <a:r>
              <a:rPr lang="zh-CN" altLang="en-US" sz="4400" dirty="0"/>
              <a:t>社区牛人聚集，不免沾染了一些梁山好汉的江湖习气。开发</a:t>
            </a:r>
            <a:r>
              <a:rPr lang="en-US" altLang="zh-CN" sz="4400" dirty="0"/>
              <a:t>Samba</a:t>
            </a:r>
            <a:r>
              <a:rPr lang="zh-CN" altLang="en-US" sz="4400" dirty="0"/>
              <a:t>的</a:t>
            </a:r>
            <a:r>
              <a:rPr lang="en-US" altLang="zh-CN" sz="4400" dirty="0"/>
              <a:t>Andrew</a:t>
            </a:r>
            <a:r>
              <a:rPr lang="zh-CN" altLang="en-US" sz="4400" dirty="0"/>
              <a:t>试图破解</a:t>
            </a:r>
            <a:r>
              <a:rPr lang="en-US" altLang="zh-CN" sz="4400" dirty="0" err="1"/>
              <a:t>BitKeeper</a:t>
            </a:r>
            <a:r>
              <a:rPr lang="zh-CN" altLang="en-US" sz="4400" dirty="0"/>
              <a:t>的协议（这么干的其实也不只他一个），被</a:t>
            </a:r>
            <a:r>
              <a:rPr lang="en-US" altLang="zh-CN" sz="4400" dirty="0" err="1"/>
              <a:t>BitMover</a:t>
            </a:r>
            <a:r>
              <a:rPr lang="zh-CN" altLang="en-US" sz="4400" dirty="0"/>
              <a:t>公司发现了（监控工作做得不错！），于是</a:t>
            </a:r>
            <a:r>
              <a:rPr lang="en-US" altLang="zh-CN" sz="4400" dirty="0" err="1"/>
              <a:t>BitMover</a:t>
            </a:r>
            <a:r>
              <a:rPr lang="zh-CN" altLang="en-US" sz="4400" dirty="0"/>
              <a:t>公司怒了，要收回</a:t>
            </a:r>
            <a:r>
              <a:rPr lang="en-US" altLang="zh-CN" sz="4400" dirty="0"/>
              <a:t>Linux</a:t>
            </a:r>
            <a:r>
              <a:rPr lang="zh-CN" altLang="en-US" sz="4400" dirty="0"/>
              <a:t>社区的免费使用权。</a:t>
            </a:r>
          </a:p>
          <a:p>
            <a:pPr>
              <a:lnSpc>
                <a:spcPct val="170000"/>
              </a:lnSpc>
            </a:pPr>
            <a:r>
              <a:rPr lang="en-US" altLang="zh-CN" sz="4400" dirty="0"/>
              <a:t>Linus</a:t>
            </a:r>
            <a:r>
              <a:rPr lang="zh-CN" altLang="en-US" sz="4400" dirty="0"/>
              <a:t>可以向</a:t>
            </a:r>
            <a:r>
              <a:rPr lang="en-US" altLang="zh-CN" sz="4400" dirty="0" err="1"/>
              <a:t>BitMover</a:t>
            </a:r>
            <a:r>
              <a:rPr lang="zh-CN" altLang="en-US" sz="4400" dirty="0"/>
              <a:t>公司道个歉，保证以后严格管教弟兄们，嗯，这是不可能的。实际情况是这样的：</a:t>
            </a:r>
          </a:p>
          <a:p>
            <a:pPr>
              <a:lnSpc>
                <a:spcPct val="170000"/>
              </a:lnSpc>
            </a:pPr>
            <a:r>
              <a:rPr lang="en-US" altLang="zh-CN" sz="4400" dirty="0"/>
              <a:t>Linus</a:t>
            </a:r>
            <a:r>
              <a:rPr lang="zh-CN" altLang="en-US" sz="4400" dirty="0"/>
              <a:t>花了两周时间自己用</a:t>
            </a:r>
            <a:r>
              <a:rPr lang="en-US" altLang="zh-CN" sz="4400" dirty="0"/>
              <a:t>C</a:t>
            </a:r>
            <a:r>
              <a:rPr lang="zh-CN" altLang="en-US" sz="4400" dirty="0"/>
              <a:t>写了一个分布式版本控制系统，这就是</a:t>
            </a:r>
            <a:r>
              <a:rPr lang="en-US" altLang="zh-CN" sz="4400" dirty="0"/>
              <a:t>Git</a:t>
            </a:r>
            <a:r>
              <a:rPr lang="zh-CN" altLang="en-US" sz="4400" dirty="0"/>
              <a:t>！一个月之内，</a:t>
            </a:r>
            <a:r>
              <a:rPr lang="en-US" altLang="zh-CN" sz="4400" dirty="0"/>
              <a:t>Linux</a:t>
            </a:r>
            <a:r>
              <a:rPr lang="zh-CN" altLang="en-US" sz="4400" dirty="0"/>
              <a:t>系统的源码已经由</a:t>
            </a:r>
            <a:r>
              <a:rPr lang="en-US" altLang="zh-CN" sz="4400" dirty="0"/>
              <a:t>Git</a:t>
            </a:r>
            <a:r>
              <a:rPr lang="zh-CN" altLang="en-US" sz="4400" dirty="0"/>
              <a:t>管理了！牛是怎么定义的呢？大家可以体会一下。</a:t>
            </a:r>
          </a:p>
          <a:p>
            <a:pPr>
              <a:lnSpc>
                <a:spcPct val="170000"/>
              </a:lnSpc>
            </a:pPr>
            <a:r>
              <a:rPr lang="en-US" altLang="zh-CN" sz="4400" dirty="0"/>
              <a:t>Git</a:t>
            </a:r>
            <a:r>
              <a:rPr lang="zh-CN" altLang="en-US" sz="4400" dirty="0"/>
              <a:t>迅速成为最流行的分布式版本控制系统，尤其是</a:t>
            </a:r>
            <a:r>
              <a:rPr lang="en-US" altLang="zh-CN" sz="4400" dirty="0"/>
              <a:t>2008</a:t>
            </a:r>
            <a:r>
              <a:rPr lang="zh-CN" altLang="en-US" sz="4400" dirty="0"/>
              <a:t>年，</a:t>
            </a:r>
            <a:r>
              <a:rPr lang="en-US" altLang="zh-CN" sz="4400" dirty="0"/>
              <a:t>GitHub</a:t>
            </a:r>
            <a:r>
              <a:rPr lang="zh-CN" altLang="en-US" sz="4400" dirty="0"/>
              <a:t>网站上线了，它为开源项目免费提供</a:t>
            </a:r>
            <a:r>
              <a:rPr lang="en-US" altLang="zh-CN" sz="4400" dirty="0"/>
              <a:t>Git</a:t>
            </a:r>
            <a:r>
              <a:rPr lang="zh-CN" altLang="en-US" sz="4400" dirty="0"/>
              <a:t>存储，无数开源项目开始迁移至</a:t>
            </a:r>
            <a:r>
              <a:rPr lang="en-US" altLang="zh-CN" sz="4400" dirty="0"/>
              <a:t>GitHub</a:t>
            </a:r>
            <a:r>
              <a:rPr lang="zh-CN" altLang="en-US" sz="4400" dirty="0"/>
              <a:t>，包括</a:t>
            </a:r>
            <a:r>
              <a:rPr lang="en-US" altLang="zh-CN" sz="4400" dirty="0"/>
              <a:t>jQuery</a:t>
            </a:r>
            <a:r>
              <a:rPr lang="zh-CN" altLang="en-US" sz="4400" dirty="0"/>
              <a:t>，</a:t>
            </a:r>
            <a:r>
              <a:rPr lang="en-US" altLang="zh-CN" sz="4400" dirty="0"/>
              <a:t>PHP</a:t>
            </a:r>
            <a:r>
              <a:rPr lang="zh-CN" altLang="en-US" sz="4400" dirty="0"/>
              <a:t>，</a:t>
            </a:r>
            <a:r>
              <a:rPr lang="en-US" altLang="zh-CN" sz="4400" dirty="0"/>
              <a:t>Ruby</a:t>
            </a:r>
            <a:r>
              <a:rPr lang="zh-CN" altLang="en-US" sz="4400" dirty="0"/>
              <a:t>等等。</a:t>
            </a:r>
          </a:p>
          <a:p>
            <a:pPr>
              <a:lnSpc>
                <a:spcPct val="170000"/>
              </a:lnSpc>
            </a:pPr>
            <a:r>
              <a:rPr lang="zh-CN" altLang="en-US" sz="4400" dirty="0"/>
              <a:t>历史就是这么偶然，如果不是当年</a:t>
            </a:r>
            <a:r>
              <a:rPr lang="en-US" altLang="zh-CN" sz="4400" dirty="0" err="1"/>
              <a:t>BitMover</a:t>
            </a:r>
            <a:r>
              <a:rPr lang="zh-CN" altLang="en-US" sz="4400" dirty="0"/>
              <a:t>公司威胁</a:t>
            </a:r>
            <a:r>
              <a:rPr lang="en-US" altLang="zh-CN" sz="4400" dirty="0"/>
              <a:t>Linux</a:t>
            </a:r>
            <a:r>
              <a:rPr lang="zh-CN" altLang="en-US" sz="4400" dirty="0"/>
              <a:t>社区，可能现在我们就没有免费而超级好用的</a:t>
            </a:r>
            <a:r>
              <a:rPr lang="en-US" altLang="zh-CN" sz="4400" dirty="0"/>
              <a:t>Git</a:t>
            </a:r>
            <a:r>
              <a:rPr lang="zh-CN" altLang="en-US" sz="4400" dirty="0"/>
              <a:t>了。</a:t>
            </a:r>
          </a:p>
          <a:p>
            <a:pPr>
              <a:lnSpc>
                <a:spcPct val="120000"/>
              </a:lnSpc>
            </a:pPr>
            <a:endParaRPr lang="zh-CN" altLang="en-US" dirty="0"/>
          </a:p>
        </p:txBody>
      </p:sp>
    </p:spTree>
    <p:extLst>
      <p:ext uri="{BB962C8B-B14F-4D97-AF65-F5344CB8AC3E}">
        <p14:creationId xmlns:p14="http://schemas.microsoft.com/office/powerpoint/2010/main" val="1198694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E5FCA1-20CE-4FB9-8FB7-D2BC528D820B}"/>
              </a:ext>
            </a:extLst>
          </p:cNvPr>
          <p:cNvSpPr txBox="1"/>
          <p:nvPr/>
        </p:nvSpPr>
        <p:spPr>
          <a:xfrm>
            <a:off x="2173357" y="768626"/>
            <a:ext cx="8044069" cy="369332"/>
          </a:xfrm>
          <a:prstGeom prst="rect">
            <a:avLst/>
          </a:prstGeom>
          <a:noFill/>
        </p:spPr>
        <p:txBody>
          <a:bodyPr wrap="square" rtlCol="0">
            <a:spAutoFit/>
          </a:bodyPr>
          <a:lstStyle/>
          <a:p>
            <a:r>
              <a:rPr lang="en-US" altLang="zh-CN" dirty="0"/>
              <a:t>3</a:t>
            </a:r>
            <a:r>
              <a:rPr lang="zh-CN" altLang="en-US" dirty="0"/>
              <a:t>、测试连通性：</a:t>
            </a:r>
            <a:r>
              <a:rPr lang="en-US" altLang="zh-CN" dirty="0" err="1"/>
              <a:t>ssh</a:t>
            </a:r>
            <a:r>
              <a:rPr lang="en-US" altLang="zh-CN" dirty="0"/>
              <a:t> -T git@github.com</a:t>
            </a:r>
            <a:endParaRPr lang="zh-CN" altLang="en-US" dirty="0"/>
          </a:p>
        </p:txBody>
      </p:sp>
      <p:pic>
        <p:nvPicPr>
          <p:cNvPr id="3" name="图片 2">
            <a:extLst>
              <a:ext uri="{FF2B5EF4-FFF2-40B4-BE49-F238E27FC236}">
                <a16:creationId xmlns:a16="http://schemas.microsoft.com/office/drawing/2014/main" id="{CF042949-D5F5-4EE5-813C-B559C641EFC9}"/>
              </a:ext>
            </a:extLst>
          </p:cNvPr>
          <p:cNvPicPr>
            <a:picLocks noChangeAspect="1"/>
          </p:cNvPicPr>
          <p:nvPr/>
        </p:nvPicPr>
        <p:blipFill>
          <a:blip r:embed="rId2"/>
          <a:stretch>
            <a:fillRect/>
          </a:stretch>
        </p:blipFill>
        <p:spPr>
          <a:xfrm>
            <a:off x="1522612" y="2553108"/>
            <a:ext cx="7609524" cy="3209524"/>
          </a:xfrm>
          <a:prstGeom prst="rect">
            <a:avLst/>
          </a:prstGeom>
        </p:spPr>
      </p:pic>
    </p:spTree>
    <p:extLst>
      <p:ext uri="{BB962C8B-B14F-4D97-AF65-F5344CB8AC3E}">
        <p14:creationId xmlns:p14="http://schemas.microsoft.com/office/powerpoint/2010/main" val="57078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E27B43-4AC8-477B-A04E-81FC0E451274}"/>
              </a:ext>
            </a:extLst>
          </p:cNvPr>
          <p:cNvSpPr txBox="1"/>
          <p:nvPr/>
        </p:nvSpPr>
        <p:spPr>
          <a:xfrm>
            <a:off x="1431235" y="728870"/>
            <a:ext cx="9329530" cy="4801314"/>
          </a:xfrm>
          <a:prstGeom prst="rect">
            <a:avLst/>
          </a:prstGeom>
          <a:noFill/>
        </p:spPr>
        <p:txBody>
          <a:bodyPr wrap="square" rtlCol="0">
            <a:spAutoFit/>
          </a:bodyPr>
          <a:lstStyle/>
          <a:p>
            <a:r>
              <a:rPr lang="en-US" altLang="zh-CN" dirty="0"/>
              <a:t>4</a:t>
            </a:r>
            <a:r>
              <a:rPr lang="zh-CN" altLang="en-US" dirty="0"/>
              <a:t>、本地</a:t>
            </a:r>
            <a:r>
              <a:rPr lang="en-US" altLang="zh-CN" dirty="0"/>
              <a:t>——</a:t>
            </a:r>
            <a:r>
              <a:rPr lang="en-US" altLang="zh-CN" dirty="0" err="1"/>
              <a:t>github</a:t>
            </a:r>
            <a:r>
              <a:rPr lang="zh-CN" altLang="en-US" dirty="0"/>
              <a:t>远程库</a:t>
            </a:r>
            <a:endParaRPr lang="en-US" altLang="zh-CN" dirty="0"/>
          </a:p>
          <a:p>
            <a:endParaRPr lang="en-US" altLang="zh-CN" dirty="0"/>
          </a:p>
          <a:p>
            <a:r>
              <a:rPr lang="en-US" altLang="zh-CN" dirty="0"/>
              <a:t>	</a:t>
            </a:r>
            <a:r>
              <a:rPr lang="zh-CN" altLang="en-US" dirty="0"/>
              <a:t>现在的情景是，我在本地创建了一个</a:t>
            </a:r>
            <a:r>
              <a:rPr lang="en-US" altLang="zh-CN" dirty="0" err="1"/>
              <a:t>oa</a:t>
            </a:r>
            <a:r>
              <a:rPr lang="zh-CN" altLang="en-US" dirty="0"/>
              <a:t>项目后，我又想在</a:t>
            </a:r>
            <a:r>
              <a:rPr lang="en-US" altLang="zh-CN" dirty="0"/>
              <a:t>GitHub</a:t>
            </a:r>
            <a:r>
              <a:rPr lang="zh-CN" altLang="en-US" dirty="0"/>
              <a:t>创建一个</a:t>
            </a:r>
            <a:r>
              <a:rPr lang="en-US" altLang="zh-CN" dirty="0" err="1"/>
              <a:t>oa</a:t>
            </a:r>
            <a:r>
              <a:rPr lang="zh-CN" altLang="en-US" dirty="0"/>
              <a:t>项目，并且让这两个仓库进行远程同步</a:t>
            </a:r>
            <a:endParaRPr lang="en-US" altLang="zh-CN" dirty="0"/>
          </a:p>
          <a:p>
            <a:endParaRPr lang="en-US" altLang="zh-CN" dirty="0"/>
          </a:p>
          <a:p>
            <a:r>
              <a:rPr lang="en-US" altLang="zh-CN" dirty="0"/>
              <a:t>4.1</a:t>
            </a:r>
            <a:r>
              <a:rPr lang="zh-CN" altLang="en-US" dirty="0"/>
              <a:t>、现在本地新建号一个</a:t>
            </a:r>
            <a:r>
              <a:rPr lang="en-US" altLang="zh-CN" dirty="0"/>
              <a:t>git</a:t>
            </a:r>
            <a:r>
              <a:rPr lang="zh-CN" altLang="en-US" dirty="0"/>
              <a:t>项目</a:t>
            </a:r>
            <a:endParaRPr lang="en-US" altLang="zh-CN" dirty="0"/>
          </a:p>
          <a:p>
            <a:r>
              <a:rPr lang="en-US" altLang="zh-CN" dirty="0"/>
              <a:t>4.2</a:t>
            </a:r>
            <a:r>
              <a:rPr lang="zh-CN" altLang="en-US" dirty="0"/>
              <a:t>、到</a:t>
            </a:r>
            <a:r>
              <a:rPr lang="en-US" altLang="zh-CN" dirty="0"/>
              <a:t>GitHub</a:t>
            </a:r>
            <a:r>
              <a:rPr lang="zh-CN" altLang="en-US" dirty="0"/>
              <a:t>上新建一个同名的空项目</a:t>
            </a:r>
            <a:endParaRPr lang="en-US" altLang="zh-CN" dirty="0"/>
          </a:p>
          <a:p>
            <a:r>
              <a:rPr lang="en-US" altLang="zh-CN" dirty="0"/>
              <a:t>4.3</a:t>
            </a:r>
            <a:r>
              <a:rPr lang="zh-CN" altLang="en-US" dirty="0"/>
              <a:t>、本地和</a:t>
            </a:r>
            <a:r>
              <a:rPr lang="en-US" altLang="zh-CN" dirty="0" err="1"/>
              <a:t>github</a:t>
            </a:r>
            <a:r>
              <a:rPr lang="zh-CN" altLang="en-US" dirty="0"/>
              <a:t>上的仓库进行关联</a:t>
            </a:r>
            <a:endParaRPr lang="en-US" altLang="zh-CN" dirty="0"/>
          </a:p>
          <a:p>
            <a:endParaRPr lang="en-US" altLang="zh-CN" dirty="0"/>
          </a:p>
          <a:p>
            <a:r>
              <a:rPr lang="en-US" altLang="zh-CN" dirty="0"/>
              <a:t>Git remote add origin </a:t>
            </a:r>
            <a:r>
              <a:rPr lang="en-US" altLang="zh-CN" dirty="0">
                <a:hlinkClick r:id="rId2"/>
              </a:rPr>
              <a:t>https://github.com/qiuhaifeng/oa.git</a:t>
            </a:r>
            <a:endParaRPr lang="en-US" altLang="zh-CN" dirty="0"/>
          </a:p>
          <a:p>
            <a:endParaRPr lang="en-US" altLang="zh-CN" dirty="0"/>
          </a:p>
          <a:p>
            <a:r>
              <a:rPr lang="en-US" altLang="zh-CN" dirty="0"/>
              <a:t>4.4</a:t>
            </a:r>
            <a:r>
              <a:rPr lang="zh-CN" altLang="en-US" dirty="0"/>
              <a:t>、把本地库的内容推送到远程</a:t>
            </a:r>
            <a:r>
              <a:rPr lang="en-US" altLang="zh-CN" dirty="0"/>
              <a:t>git push</a:t>
            </a:r>
            <a:r>
              <a:rPr lang="zh-CN" altLang="en-US" dirty="0"/>
              <a:t>命令，实际上是把当前分支</a:t>
            </a:r>
            <a:r>
              <a:rPr lang="en-US" altLang="zh-CN" dirty="0"/>
              <a:t>master</a:t>
            </a:r>
            <a:r>
              <a:rPr lang="zh-CN" altLang="en-US" dirty="0"/>
              <a:t>推送到远程</a:t>
            </a:r>
            <a:endParaRPr lang="en-US" altLang="zh-CN" dirty="0"/>
          </a:p>
          <a:p>
            <a:r>
              <a:rPr lang="en-US" altLang="zh-CN" dirty="0"/>
              <a:t>Git push –u origin master</a:t>
            </a:r>
          </a:p>
          <a:p>
            <a:endParaRPr lang="en-US" altLang="zh-CN" dirty="0"/>
          </a:p>
          <a:p>
            <a:r>
              <a:rPr lang="zh-CN" altLang="en-US" dirty="0"/>
              <a:t>由于远程库是空的，我们第一次推送</a:t>
            </a:r>
            <a:r>
              <a:rPr lang="en-US" altLang="zh-CN" dirty="0"/>
              <a:t>master</a:t>
            </a:r>
            <a:r>
              <a:rPr lang="zh-CN" altLang="en-US" dirty="0"/>
              <a:t>分支时，加上了</a:t>
            </a:r>
            <a:r>
              <a:rPr lang="en-US" altLang="zh-CN" dirty="0"/>
              <a:t>-u</a:t>
            </a:r>
            <a:r>
              <a:rPr lang="zh-CN" altLang="en-US" dirty="0"/>
              <a:t>参数，</a:t>
            </a:r>
            <a:r>
              <a:rPr lang="en-US" altLang="zh-CN" dirty="0"/>
              <a:t>Git</a:t>
            </a:r>
            <a:r>
              <a:rPr lang="zh-CN" altLang="en-US" dirty="0"/>
              <a:t>不但会把本地的</a:t>
            </a:r>
            <a:r>
              <a:rPr lang="en-US" altLang="zh-CN" dirty="0"/>
              <a:t>master</a:t>
            </a:r>
            <a:r>
              <a:rPr lang="zh-CN" altLang="en-US" dirty="0"/>
              <a:t>分支内容推送到远程新的</a:t>
            </a:r>
            <a:r>
              <a:rPr lang="en-US" altLang="zh-CN" dirty="0"/>
              <a:t>master</a:t>
            </a:r>
            <a:r>
              <a:rPr lang="zh-CN" altLang="en-US" dirty="0"/>
              <a:t>分支，还会把本地</a:t>
            </a:r>
            <a:r>
              <a:rPr lang="en-US" altLang="zh-CN" dirty="0"/>
              <a:t>master</a:t>
            </a:r>
            <a:r>
              <a:rPr lang="zh-CN" altLang="en-US" dirty="0"/>
              <a:t>分支和远程的</a:t>
            </a:r>
            <a:r>
              <a:rPr lang="en-US" altLang="zh-CN" dirty="0"/>
              <a:t>master</a:t>
            </a:r>
            <a:r>
              <a:rPr lang="zh-CN" altLang="en-US" dirty="0"/>
              <a:t>分支关联起来，在以后的推送或者拉取时可以简化命令。</a:t>
            </a:r>
          </a:p>
        </p:txBody>
      </p:sp>
    </p:spTree>
    <p:extLst>
      <p:ext uri="{BB962C8B-B14F-4D97-AF65-F5344CB8AC3E}">
        <p14:creationId xmlns:p14="http://schemas.microsoft.com/office/powerpoint/2010/main" val="284883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F22BDF-A5D2-44CA-A5AA-6F76315F9129}"/>
              </a:ext>
            </a:extLst>
          </p:cNvPr>
          <p:cNvSpPr txBox="1"/>
          <p:nvPr/>
        </p:nvSpPr>
        <p:spPr>
          <a:xfrm>
            <a:off x="1770743" y="1001486"/>
            <a:ext cx="9100457" cy="3604961"/>
          </a:xfrm>
          <a:prstGeom prst="rect">
            <a:avLst/>
          </a:prstGeom>
          <a:noFill/>
        </p:spPr>
        <p:txBody>
          <a:bodyPr wrap="square" rtlCol="0">
            <a:spAutoFit/>
          </a:bodyPr>
          <a:lstStyle/>
          <a:p>
            <a:pPr>
              <a:lnSpc>
                <a:spcPct val="150000"/>
              </a:lnSpc>
            </a:pPr>
            <a:r>
              <a:rPr lang="en-US" altLang="zh-CN" sz="2800" dirty="0"/>
              <a:t>Git</a:t>
            </a:r>
            <a:r>
              <a:rPr lang="zh-CN" altLang="en-US" sz="2800" dirty="0"/>
              <a:t>交互模型</a:t>
            </a:r>
            <a:endParaRPr lang="en-US" altLang="zh-CN" sz="2800" dirty="0"/>
          </a:p>
          <a:p>
            <a:pPr>
              <a:lnSpc>
                <a:spcPct val="150000"/>
              </a:lnSpc>
            </a:pPr>
            <a:r>
              <a:rPr lang="zh-CN" altLang="en-US" dirty="0"/>
              <a:t>一般工作流程如下：</a:t>
            </a:r>
            <a:endParaRPr lang="en-US" altLang="zh-CN" dirty="0"/>
          </a:p>
          <a:p>
            <a:pPr>
              <a:lnSpc>
                <a:spcPct val="150000"/>
              </a:lnSpc>
            </a:pPr>
            <a:r>
              <a:rPr lang="en-US" altLang="zh-CN" dirty="0"/>
              <a:t>1</a:t>
            </a:r>
            <a:r>
              <a:rPr lang="zh-CN" altLang="en-US" dirty="0"/>
              <a:t>、克隆</a:t>
            </a:r>
            <a:r>
              <a:rPr lang="en-US" altLang="zh-CN" dirty="0"/>
              <a:t>Git</a:t>
            </a:r>
            <a:r>
              <a:rPr lang="zh-CN" altLang="en-US" dirty="0"/>
              <a:t>资源作为工作目录</a:t>
            </a:r>
            <a:endParaRPr lang="en-US" altLang="zh-CN" dirty="0"/>
          </a:p>
          <a:p>
            <a:pPr>
              <a:lnSpc>
                <a:spcPct val="150000"/>
              </a:lnSpc>
            </a:pPr>
            <a:r>
              <a:rPr lang="en-US" altLang="zh-CN" dirty="0"/>
              <a:t>2</a:t>
            </a:r>
            <a:r>
              <a:rPr lang="zh-CN" altLang="en-US" dirty="0"/>
              <a:t>、在克隆的资源上添加或修改文件</a:t>
            </a:r>
            <a:endParaRPr lang="en-US" altLang="zh-CN" dirty="0"/>
          </a:p>
          <a:p>
            <a:pPr>
              <a:lnSpc>
                <a:spcPct val="150000"/>
              </a:lnSpc>
            </a:pPr>
            <a:r>
              <a:rPr lang="en-US" altLang="zh-CN" dirty="0"/>
              <a:t>3</a:t>
            </a:r>
            <a:r>
              <a:rPr lang="zh-CN" altLang="en-US" dirty="0"/>
              <a:t>、如果其他人修改了你可以更新资源</a:t>
            </a:r>
            <a:endParaRPr lang="en-US" altLang="zh-CN" dirty="0"/>
          </a:p>
          <a:p>
            <a:pPr>
              <a:lnSpc>
                <a:spcPct val="150000"/>
              </a:lnSpc>
            </a:pPr>
            <a:r>
              <a:rPr lang="en-US" altLang="zh-CN" dirty="0"/>
              <a:t>4</a:t>
            </a:r>
            <a:r>
              <a:rPr lang="zh-CN" altLang="en-US" dirty="0"/>
              <a:t>、在提交前查看修改</a:t>
            </a:r>
            <a:endParaRPr lang="en-US" altLang="zh-CN" dirty="0"/>
          </a:p>
          <a:p>
            <a:pPr>
              <a:lnSpc>
                <a:spcPct val="150000"/>
              </a:lnSpc>
            </a:pPr>
            <a:r>
              <a:rPr lang="en-US" altLang="zh-CN" dirty="0"/>
              <a:t>5</a:t>
            </a:r>
            <a:r>
              <a:rPr lang="zh-CN" altLang="en-US" dirty="0"/>
              <a:t>、提交修改</a:t>
            </a:r>
            <a:endParaRPr lang="en-US" altLang="zh-CN" dirty="0"/>
          </a:p>
          <a:p>
            <a:pPr>
              <a:lnSpc>
                <a:spcPct val="150000"/>
              </a:lnSpc>
            </a:pPr>
            <a:r>
              <a:rPr lang="en-US" altLang="zh-CN" dirty="0"/>
              <a:t>6</a:t>
            </a:r>
            <a:r>
              <a:rPr lang="zh-CN" altLang="en-US" dirty="0"/>
              <a:t>、在修改完成后，如果发现错误，可以撤回提交并再次修改并提交。</a:t>
            </a:r>
          </a:p>
        </p:txBody>
      </p:sp>
    </p:spTree>
    <p:extLst>
      <p:ext uri="{BB962C8B-B14F-4D97-AF65-F5344CB8AC3E}">
        <p14:creationId xmlns:p14="http://schemas.microsoft.com/office/powerpoint/2010/main" val="4219700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C3A72-0263-4710-A63F-693E1EBC3A98}"/>
              </a:ext>
            </a:extLst>
          </p:cNvPr>
          <p:cNvSpPr txBox="1"/>
          <p:nvPr/>
        </p:nvSpPr>
        <p:spPr>
          <a:xfrm>
            <a:off x="1582057" y="783771"/>
            <a:ext cx="9129486" cy="2585323"/>
          </a:xfrm>
          <a:prstGeom prst="rect">
            <a:avLst/>
          </a:prstGeom>
          <a:noFill/>
        </p:spPr>
        <p:txBody>
          <a:bodyPr wrap="square" rtlCol="0">
            <a:spAutoFit/>
          </a:bodyPr>
          <a:lstStyle/>
          <a:p>
            <a:r>
              <a:rPr lang="en-US" altLang="zh-CN" dirty="0"/>
              <a:t>Fork</a:t>
            </a:r>
          </a:p>
          <a:p>
            <a:r>
              <a:rPr lang="zh-CN" altLang="en-US" dirty="0"/>
              <a:t>现在的情景是，用叉子把别人的东西（</a:t>
            </a:r>
            <a:r>
              <a:rPr lang="en-US" altLang="zh-CN" dirty="0"/>
              <a:t>copy on cut</a:t>
            </a:r>
            <a:r>
              <a:rPr lang="zh-CN" altLang="en-US" dirty="0"/>
              <a:t>）叉到你碗里</a:t>
            </a:r>
            <a:endParaRPr lang="en-US" altLang="zh-CN" dirty="0"/>
          </a:p>
          <a:p>
            <a:r>
              <a:rPr lang="zh-CN" altLang="en-US" dirty="0"/>
              <a:t>就是把别人的项目</a:t>
            </a:r>
            <a:r>
              <a:rPr lang="en-US" altLang="zh-CN" dirty="0"/>
              <a:t>clone</a:t>
            </a:r>
            <a:r>
              <a:rPr lang="zh-CN" altLang="en-US" dirty="0"/>
              <a:t>一份，但是</a:t>
            </a:r>
            <a:r>
              <a:rPr lang="en-US" altLang="zh-CN" dirty="0"/>
              <a:t>owner</a:t>
            </a:r>
            <a:r>
              <a:rPr lang="zh-CN" altLang="en-US" dirty="0"/>
              <a:t>变成自己，这样你就可以在遵守</a:t>
            </a:r>
            <a:r>
              <a:rPr lang="en-US" altLang="zh-CN" dirty="0"/>
              <a:t>open source license</a:t>
            </a:r>
            <a:r>
              <a:rPr lang="zh-CN" altLang="en-US" dirty="0"/>
              <a:t>的前提下任意修改这个项目了。</a:t>
            </a:r>
            <a:endParaRPr lang="en-US" altLang="zh-CN" dirty="0"/>
          </a:p>
          <a:p>
            <a:endParaRPr lang="en-US" altLang="zh-CN" dirty="0"/>
          </a:p>
          <a:p>
            <a:r>
              <a:rPr lang="zh-CN" altLang="en-US" dirty="0"/>
              <a:t>相当于你在原项目的主分支上又建立了一个分支，你可以在该分支上任意修改如果想将你得修改合并到元项目中式，可以</a:t>
            </a:r>
            <a:r>
              <a:rPr lang="en-US" altLang="zh-CN" dirty="0"/>
              <a:t>pull request</a:t>
            </a:r>
            <a:r>
              <a:rPr lang="zh-CN" altLang="en-US" dirty="0"/>
              <a:t>，这样原项目的作者就可以将你修改的东西合并到原项目的主分支上去，这样你就为开源项目贡献了代码，开源项目就会在大家的努力下不断地壮大和完善。</a:t>
            </a:r>
          </a:p>
        </p:txBody>
      </p:sp>
    </p:spTree>
    <p:extLst>
      <p:ext uri="{BB962C8B-B14F-4D97-AF65-F5344CB8AC3E}">
        <p14:creationId xmlns:p14="http://schemas.microsoft.com/office/powerpoint/2010/main" val="123189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486F7-F45A-447F-9EF0-0445B8FE93E9}"/>
              </a:ext>
            </a:extLst>
          </p:cNvPr>
          <p:cNvSpPr>
            <a:spLocks noGrp="1"/>
          </p:cNvSpPr>
          <p:nvPr>
            <p:ph type="title"/>
          </p:nvPr>
        </p:nvSpPr>
        <p:spPr/>
        <p:txBody>
          <a:bodyPr/>
          <a:lstStyle/>
          <a:p>
            <a:r>
              <a:rPr lang="en-US" altLang="zh-CN" dirty="0"/>
              <a:t>Git</a:t>
            </a:r>
            <a:r>
              <a:rPr lang="zh-CN" altLang="en-US" dirty="0"/>
              <a:t>是什么？</a:t>
            </a:r>
          </a:p>
        </p:txBody>
      </p:sp>
      <p:sp>
        <p:nvSpPr>
          <p:cNvPr id="3" name="内容占位符 2">
            <a:extLst>
              <a:ext uri="{FF2B5EF4-FFF2-40B4-BE49-F238E27FC236}">
                <a16:creationId xmlns:a16="http://schemas.microsoft.com/office/drawing/2014/main" id="{7E7320D1-4A30-465A-9300-369DFBB60F2E}"/>
              </a:ext>
            </a:extLst>
          </p:cNvPr>
          <p:cNvSpPr>
            <a:spLocks noGrp="1"/>
          </p:cNvSpPr>
          <p:nvPr>
            <p:ph idx="1"/>
          </p:nvPr>
        </p:nvSpPr>
        <p:spPr/>
        <p:txBody>
          <a:bodyPr/>
          <a:lstStyle/>
          <a:p>
            <a:r>
              <a:rPr lang="en-US" altLang="zh-CN" dirty="0"/>
              <a:t>Git</a:t>
            </a:r>
            <a:r>
              <a:rPr lang="zh-CN" altLang="en-US" dirty="0"/>
              <a:t>是什么？</a:t>
            </a:r>
          </a:p>
          <a:p>
            <a:r>
              <a:rPr lang="en-US" altLang="zh-CN" dirty="0"/>
              <a:t>Git</a:t>
            </a:r>
            <a:r>
              <a:rPr lang="zh-CN" altLang="en-US" dirty="0"/>
              <a:t>是目前世界上最先进的分布式版本控制系统（没有之一）。</a:t>
            </a:r>
          </a:p>
          <a:p>
            <a:r>
              <a:rPr lang="en-US" altLang="zh-CN" dirty="0"/>
              <a:t>Git</a:t>
            </a:r>
            <a:r>
              <a:rPr lang="zh-CN" altLang="en-US" dirty="0"/>
              <a:t>有什么特点？简单来说就是：高端大气上档次！</a:t>
            </a:r>
          </a:p>
          <a:p>
            <a:r>
              <a:rPr lang="zh-CN" altLang="en-US" dirty="0"/>
              <a:t>那什么是版本控制系统？</a:t>
            </a:r>
          </a:p>
          <a:p>
            <a:endParaRPr lang="zh-CN" altLang="en-US" dirty="0"/>
          </a:p>
        </p:txBody>
      </p:sp>
    </p:spTree>
    <p:extLst>
      <p:ext uri="{BB962C8B-B14F-4D97-AF65-F5344CB8AC3E}">
        <p14:creationId xmlns:p14="http://schemas.microsoft.com/office/powerpoint/2010/main" val="238238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80FA2DF-675E-4FED-8BAB-5A98AC39E079}"/>
              </a:ext>
            </a:extLst>
          </p:cNvPr>
          <p:cNvSpPr>
            <a:spLocks noGrp="1"/>
          </p:cNvSpPr>
          <p:nvPr>
            <p:ph type="title"/>
          </p:nvPr>
        </p:nvSpPr>
        <p:spPr>
          <a:xfrm>
            <a:off x="839788" y="457200"/>
            <a:ext cx="3932237" cy="260856"/>
          </a:xfrm>
        </p:spPr>
        <p:txBody>
          <a:bodyPr>
            <a:normAutofit fontScale="90000"/>
          </a:bodyPr>
          <a:lstStyle/>
          <a:p>
            <a:endParaRPr lang="zh-CN" altLang="en-US" dirty="0"/>
          </a:p>
        </p:txBody>
      </p:sp>
      <p:pic>
        <p:nvPicPr>
          <p:cNvPr id="8" name="图片占位符 7">
            <a:extLst>
              <a:ext uri="{FF2B5EF4-FFF2-40B4-BE49-F238E27FC236}">
                <a16:creationId xmlns:a16="http://schemas.microsoft.com/office/drawing/2014/main" id="{E782B349-601B-4F19-899C-F60B1594129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031" r="7031"/>
          <a:stretch>
            <a:fillRect/>
          </a:stretch>
        </p:blipFill>
        <p:spPr>
          <a:xfrm>
            <a:off x="5654693" y="1175669"/>
            <a:ext cx="6239237" cy="4873625"/>
          </a:xfrm>
          <a:prstGeom prst="rect">
            <a:avLst/>
          </a:prstGeom>
          <a:ln>
            <a:noFill/>
          </a:ln>
          <a:effectLst>
            <a:outerShdw blurRad="190500" algn="tl" rotWithShape="0">
              <a:srgbClr val="000000">
                <a:alpha val="70000"/>
              </a:srgbClr>
            </a:outerShdw>
          </a:effectLst>
        </p:spPr>
      </p:pic>
      <p:sp>
        <p:nvSpPr>
          <p:cNvPr id="6" name="文本占位符 5">
            <a:extLst>
              <a:ext uri="{FF2B5EF4-FFF2-40B4-BE49-F238E27FC236}">
                <a16:creationId xmlns:a16="http://schemas.microsoft.com/office/drawing/2014/main" id="{B4A2A21E-C0AF-4052-AEB1-ADB293D3BEAD}"/>
              </a:ext>
            </a:extLst>
          </p:cNvPr>
          <p:cNvSpPr>
            <a:spLocks noGrp="1"/>
          </p:cNvSpPr>
          <p:nvPr>
            <p:ph type="body" sz="half" idx="2"/>
          </p:nvPr>
        </p:nvSpPr>
        <p:spPr>
          <a:xfrm>
            <a:off x="839787" y="1581968"/>
            <a:ext cx="3932237" cy="3811588"/>
          </a:xfrm>
        </p:spPr>
        <p:txBody>
          <a:bodyPr/>
          <a:lstStyle/>
          <a:p>
            <a:r>
              <a:rPr lang="zh-CN" altLang="en-US" dirty="0"/>
              <a:t>如果你用</a:t>
            </a:r>
            <a:r>
              <a:rPr lang="en-US" altLang="zh-CN" dirty="0"/>
              <a:t>Microsoft Word</a:t>
            </a:r>
            <a:r>
              <a:rPr lang="zh-CN" altLang="en-US" dirty="0"/>
              <a:t>写过长篇大论，那你一定有这样的经历：</a:t>
            </a:r>
          </a:p>
          <a:p>
            <a:r>
              <a:rPr lang="zh-CN" altLang="en-US" dirty="0"/>
              <a:t>想删除一个段落，又怕将来想恢复找不回来怎么办？有办法，先把当前文件“另存为</a:t>
            </a:r>
            <a:r>
              <a:rPr lang="en-US" altLang="zh-CN" dirty="0"/>
              <a:t>……”</a:t>
            </a:r>
            <a:r>
              <a:rPr lang="zh-CN" altLang="en-US" dirty="0"/>
              <a:t>一个新的</a:t>
            </a:r>
            <a:r>
              <a:rPr lang="en-US" altLang="zh-CN" dirty="0"/>
              <a:t>Word</a:t>
            </a:r>
            <a:r>
              <a:rPr lang="zh-CN" altLang="en-US" dirty="0"/>
              <a:t>文件，再接着改，改到一定程度，再“另存为</a:t>
            </a:r>
            <a:r>
              <a:rPr lang="en-US" altLang="zh-CN" dirty="0"/>
              <a:t>……”</a:t>
            </a:r>
            <a:r>
              <a:rPr lang="zh-CN" altLang="en-US" dirty="0"/>
              <a:t>一个新文件，这样一直改下去，最后你的</a:t>
            </a:r>
            <a:r>
              <a:rPr lang="en-US" altLang="zh-CN" dirty="0"/>
              <a:t>Word</a:t>
            </a:r>
            <a:r>
              <a:rPr lang="zh-CN" altLang="en-US" dirty="0"/>
              <a:t>文档变成了这样：</a:t>
            </a:r>
          </a:p>
          <a:p>
            <a:endParaRPr lang="zh-CN" altLang="en-US" dirty="0"/>
          </a:p>
        </p:txBody>
      </p:sp>
    </p:spTree>
    <p:extLst>
      <p:ext uri="{BB962C8B-B14F-4D97-AF65-F5344CB8AC3E}">
        <p14:creationId xmlns:p14="http://schemas.microsoft.com/office/powerpoint/2010/main" val="343178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DAB30-DF87-4143-96BF-9116ED1947D6}"/>
              </a:ext>
            </a:extLst>
          </p:cNvPr>
          <p:cNvSpPr>
            <a:spLocks noGrp="1"/>
          </p:cNvSpPr>
          <p:nvPr>
            <p:ph type="title"/>
          </p:nvPr>
        </p:nvSpPr>
        <p:spPr>
          <a:xfrm>
            <a:off x="839788" y="365126"/>
            <a:ext cx="10515600" cy="226710"/>
          </a:xfrm>
        </p:spPr>
        <p:txBody>
          <a:bodyPr>
            <a:noAutofit/>
          </a:bodyPr>
          <a:lstStyle/>
          <a:p>
            <a:r>
              <a:rPr lang="zh-CN" altLang="zh-CN" dirty="0">
                <a:solidFill>
                  <a:srgbClr val="666666"/>
                </a:solidFill>
                <a:latin typeface="Arial" panose="020B0604020202020204" pitchFamily="34" charset="0"/>
                <a:ea typeface="Helvetica Neue"/>
              </a:rPr>
              <a:t>。</a:t>
            </a:r>
            <a:br>
              <a:rPr kumimoji="0" lang="zh-CN" altLang="zh-CN" sz="8000" b="0" i="0" u="none" strike="noStrike" cap="none" normalizeH="0" baseline="0" dirty="0">
                <a:ln>
                  <a:noFill/>
                </a:ln>
                <a:solidFill>
                  <a:schemeClr val="tx1"/>
                </a:solidFill>
                <a:effectLst/>
                <a:latin typeface="Arial" panose="020B0604020202020204" pitchFamily="34" charset="0"/>
              </a:rPr>
            </a:br>
            <a:endParaRPr lang="zh-CN" altLang="en-US" dirty="0"/>
          </a:p>
        </p:txBody>
      </p:sp>
      <p:sp>
        <p:nvSpPr>
          <p:cNvPr id="3" name="文本占位符 2">
            <a:extLst>
              <a:ext uri="{FF2B5EF4-FFF2-40B4-BE49-F238E27FC236}">
                <a16:creationId xmlns:a16="http://schemas.microsoft.com/office/drawing/2014/main" id="{20D8E1D1-1EEB-4653-8AFA-61201FBDF402}"/>
              </a:ext>
            </a:extLst>
          </p:cNvPr>
          <p:cNvSpPr>
            <a:spLocks noGrp="1"/>
          </p:cNvSpPr>
          <p:nvPr>
            <p:ph type="body" idx="1"/>
          </p:nvPr>
        </p:nvSpPr>
        <p:spPr>
          <a:xfrm>
            <a:off x="880245" y="1021531"/>
            <a:ext cx="5157787" cy="823912"/>
          </a:xfrm>
        </p:spPr>
        <p:txBody>
          <a:bodyPr/>
          <a:lstStyle/>
          <a:p>
            <a:r>
              <a:rPr lang="zh-CN" altLang="en-US" dirty="0"/>
              <a:t>手动管理版本</a:t>
            </a:r>
          </a:p>
        </p:txBody>
      </p:sp>
      <p:sp>
        <p:nvSpPr>
          <p:cNvPr id="4" name="内容占位符 3">
            <a:extLst>
              <a:ext uri="{FF2B5EF4-FFF2-40B4-BE49-F238E27FC236}">
                <a16:creationId xmlns:a16="http://schemas.microsoft.com/office/drawing/2014/main" id="{09D1CDE6-2623-4D13-A1D9-A4A732CFA7F5}"/>
              </a:ext>
            </a:extLst>
          </p:cNvPr>
          <p:cNvSpPr>
            <a:spLocks noGrp="1"/>
          </p:cNvSpPr>
          <p:nvPr>
            <p:ph sz="half" idx="2"/>
          </p:nvPr>
        </p:nvSpPr>
        <p:spPr>
          <a:xfrm>
            <a:off x="733202" y="2129219"/>
            <a:ext cx="5157787" cy="2880348"/>
          </a:xfrm>
        </p:spPr>
        <p:txBody>
          <a:bodyPr>
            <a:noAutofit/>
          </a:bodyPr>
          <a:lstStyle/>
          <a:p>
            <a:pPr marL="0" indent="0">
              <a:lnSpc>
                <a:spcPct val="100000"/>
              </a:lnSpc>
              <a:buNone/>
            </a:pPr>
            <a:r>
              <a:rPr lang="zh-CN" altLang="en-US" sz="1800" dirty="0"/>
              <a:t>过了一周，你想找回被删除的文字，但是已经记不清删除前保存在哪个文件里了，只好一个一个文件去找，真麻烦。</a:t>
            </a:r>
          </a:p>
          <a:p>
            <a:pPr marL="0" indent="0">
              <a:lnSpc>
                <a:spcPct val="100000"/>
              </a:lnSpc>
              <a:buNone/>
            </a:pPr>
            <a:r>
              <a:rPr lang="zh-CN" altLang="en-US" sz="1800" dirty="0"/>
              <a:t>看着一堆乱七八糟的文件，想保留最新的一个，然后把其他的删掉，又怕哪天会用上，还不敢删，真郁闷。</a:t>
            </a:r>
          </a:p>
          <a:p>
            <a:pPr marL="0" indent="0">
              <a:lnSpc>
                <a:spcPct val="100000"/>
              </a:lnSpc>
              <a:buNone/>
            </a:pPr>
            <a:r>
              <a:rPr lang="zh-CN" altLang="en-US" sz="1800" dirty="0"/>
              <a:t>更要命的是，有些部分需要你的财务同事帮助填写，于是你把文件</a:t>
            </a:r>
            <a:r>
              <a:rPr lang="en-US" altLang="zh-CN" sz="1800" dirty="0"/>
              <a:t>Copy</a:t>
            </a:r>
            <a:r>
              <a:rPr lang="zh-CN" altLang="en-US" sz="1800" dirty="0"/>
              <a:t>到</a:t>
            </a:r>
            <a:r>
              <a:rPr lang="en-US" altLang="zh-CN" sz="1800" dirty="0"/>
              <a:t>U</a:t>
            </a:r>
            <a:r>
              <a:rPr lang="zh-CN" altLang="en-US" sz="1800" dirty="0"/>
              <a:t>盘里给她（也可能通过</a:t>
            </a:r>
            <a:r>
              <a:rPr lang="en-US" altLang="zh-CN" sz="1800" dirty="0"/>
              <a:t>Email</a:t>
            </a:r>
            <a:r>
              <a:rPr lang="zh-CN" altLang="en-US" sz="1800" dirty="0"/>
              <a:t>发送一份给她），然后，你继续修改</a:t>
            </a:r>
            <a:r>
              <a:rPr lang="en-US" altLang="zh-CN" sz="1800" dirty="0"/>
              <a:t>Word</a:t>
            </a:r>
            <a:r>
              <a:rPr lang="zh-CN" altLang="en-US" sz="1800" dirty="0"/>
              <a:t>文件。一天后，同事再把</a:t>
            </a:r>
            <a:r>
              <a:rPr lang="en-US" altLang="zh-CN" sz="1800" dirty="0"/>
              <a:t>Word</a:t>
            </a:r>
            <a:r>
              <a:rPr lang="zh-CN" altLang="en-US" sz="1800" dirty="0"/>
              <a:t>文件传给你，此时，你必须想想，发给她之后到你收到她的文件期间，你作了哪些改动，得把你的改动和她的部分合并，真困难。</a:t>
            </a:r>
          </a:p>
          <a:p>
            <a:pPr>
              <a:lnSpc>
                <a:spcPct val="100000"/>
              </a:lnSpc>
            </a:pPr>
            <a:endParaRPr lang="zh-CN" altLang="en-US" sz="1800" dirty="0"/>
          </a:p>
        </p:txBody>
      </p:sp>
      <p:sp>
        <p:nvSpPr>
          <p:cNvPr id="5" name="文本占位符 4">
            <a:extLst>
              <a:ext uri="{FF2B5EF4-FFF2-40B4-BE49-F238E27FC236}">
                <a16:creationId xmlns:a16="http://schemas.microsoft.com/office/drawing/2014/main" id="{08B431CB-FD31-4F10-AE61-318900D0483A}"/>
              </a:ext>
            </a:extLst>
          </p:cNvPr>
          <p:cNvSpPr>
            <a:spLocks noGrp="1"/>
          </p:cNvSpPr>
          <p:nvPr>
            <p:ph type="body" sz="quarter" idx="3"/>
          </p:nvPr>
        </p:nvSpPr>
        <p:spPr>
          <a:xfrm>
            <a:off x="6172200" y="928777"/>
            <a:ext cx="5183188" cy="823912"/>
          </a:xfrm>
        </p:spPr>
        <p:txBody>
          <a:bodyPr/>
          <a:lstStyle/>
          <a:p>
            <a:r>
              <a:rPr lang="zh-CN" altLang="en-US" dirty="0"/>
              <a:t>版本管理工具</a:t>
            </a:r>
          </a:p>
        </p:txBody>
      </p:sp>
      <p:graphicFrame>
        <p:nvGraphicFramePr>
          <p:cNvPr id="7" name="内容占位符 6">
            <a:extLst>
              <a:ext uri="{FF2B5EF4-FFF2-40B4-BE49-F238E27FC236}">
                <a16:creationId xmlns:a16="http://schemas.microsoft.com/office/drawing/2014/main" id="{EB51446B-2D00-41B3-ADF1-F0D8D05C970A}"/>
              </a:ext>
            </a:extLst>
          </p:cNvPr>
          <p:cNvGraphicFramePr>
            <a:graphicFrameLocks noGrp="1"/>
          </p:cNvGraphicFramePr>
          <p:nvPr>
            <p:ph sz="quarter" idx="4"/>
            <p:extLst>
              <p:ext uri="{D42A27DB-BD31-4B8C-83A1-F6EECF244321}">
                <p14:modId xmlns:p14="http://schemas.microsoft.com/office/powerpoint/2010/main" val="1130556526"/>
              </p:ext>
            </p:extLst>
          </p:nvPr>
        </p:nvGraphicFramePr>
        <p:xfrm>
          <a:off x="6172200" y="3817599"/>
          <a:ext cx="5183188" cy="2078318"/>
        </p:xfrm>
        <a:graphic>
          <a:graphicData uri="http://schemas.openxmlformats.org/drawingml/2006/table">
            <a:tbl>
              <a:tblPr/>
              <a:tblGrid>
                <a:gridCol w="1295797">
                  <a:extLst>
                    <a:ext uri="{9D8B030D-6E8A-4147-A177-3AD203B41FA5}">
                      <a16:colId xmlns:a16="http://schemas.microsoft.com/office/drawing/2014/main" val="4199356251"/>
                    </a:ext>
                  </a:extLst>
                </a:gridCol>
                <a:gridCol w="1295797">
                  <a:extLst>
                    <a:ext uri="{9D8B030D-6E8A-4147-A177-3AD203B41FA5}">
                      <a16:colId xmlns:a16="http://schemas.microsoft.com/office/drawing/2014/main" val="2043912337"/>
                    </a:ext>
                  </a:extLst>
                </a:gridCol>
                <a:gridCol w="1295797">
                  <a:extLst>
                    <a:ext uri="{9D8B030D-6E8A-4147-A177-3AD203B41FA5}">
                      <a16:colId xmlns:a16="http://schemas.microsoft.com/office/drawing/2014/main" val="2420398279"/>
                    </a:ext>
                  </a:extLst>
                </a:gridCol>
                <a:gridCol w="1295797">
                  <a:extLst>
                    <a:ext uri="{9D8B030D-6E8A-4147-A177-3AD203B41FA5}">
                      <a16:colId xmlns:a16="http://schemas.microsoft.com/office/drawing/2014/main" val="3546011056"/>
                    </a:ext>
                  </a:extLst>
                </a:gridCol>
              </a:tblGrid>
              <a:tr h="361279">
                <a:tc>
                  <a:txBody>
                    <a:bodyPr/>
                    <a:lstStyle/>
                    <a:p>
                      <a:r>
                        <a:rPr lang="zh-CN" altLang="en-US" sz="900"/>
                        <a:t>版本</a:t>
                      </a:r>
                    </a:p>
                  </a:txBody>
                  <a:tcPr marL="45071" marR="45071" marT="22536" marB="22536" anchor="ctr">
                    <a:lnL>
                      <a:noFill/>
                    </a:lnL>
                    <a:lnR>
                      <a:noFill/>
                    </a:lnR>
                    <a:lnT>
                      <a:noFill/>
                    </a:lnT>
                    <a:lnB>
                      <a:noFill/>
                    </a:lnB>
                    <a:solidFill>
                      <a:srgbClr val="FFFFFF"/>
                    </a:solidFill>
                  </a:tcPr>
                </a:tc>
                <a:tc>
                  <a:txBody>
                    <a:bodyPr/>
                    <a:lstStyle/>
                    <a:p>
                      <a:r>
                        <a:rPr lang="zh-CN" altLang="en-US" sz="900"/>
                        <a:t>用户</a:t>
                      </a:r>
                    </a:p>
                  </a:txBody>
                  <a:tcPr marL="45071" marR="45071" marT="22536" marB="22536" anchor="ctr">
                    <a:lnL>
                      <a:noFill/>
                    </a:lnL>
                    <a:lnR>
                      <a:noFill/>
                    </a:lnR>
                    <a:lnT>
                      <a:noFill/>
                    </a:lnT>
                    <a:lnB>
                      <a:noFill/>
                    </a:lnB>
                    <a:solidFill>
                      <a:srgbClr val="FFFFFF"/>
                    </a:solidFill>
                  </a:tcPr>
                </a:tc>
                <a:tc>
                  <a:txBody>
                    <a:bodyPr/>
                    <a:lstStyle/>
                    <a:p>
                      <a:r>
                        <a:rPr lang="zh-CN" altLang="en-US" sz="900"/>
                        <a:t>说明</a:t>
                      </a:r>
                    </a:p>
                  </a:txBody>
                  <a:tcPr marL="45071" marR="45071" marT="22536" marB="22536" anchor="ctr">
                    <a:lnL>
                      <a:noFill/>
                    </a:lnL>
                    <a:lnR>
                      <a:noFill/>
                    </a:lnR>
                    <a:lnT>
                      <a:noFill/>
                    </a:lnT>
                    <a:lnB>
                      <a:noFill/>
                    </a:lnB>
                    <a:solidFill>
                      <a:srgbClr val="FFFFFF"/>
                    </a:solidFill>
                  </a:tcPr>
                </a:tc>
                <a:tc>
                  <a:txBody>
                    <a:bodyPr/>
                    <a:lstStyle/>
                    <a:p>
                      <a:r>
                        <a:rPr lang="zh-CN" altLang="en-US" sz="900"/>
                        <a:t>日期</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551473483"/>
                  </a:ext>
                </a:extLst>
              </a:tr>
              <a:tr h="361279">
                <a:tc>
                  <a:txBody>
                    <a:bodyPr/>
                    <a:lstStyle/>
                    <a:p>
                      <a:r>
                        <a:rPr lang="en-US" altLang="zh-CN" sz="900"/>
                        <a:t>1</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删除了软件服务条款</a:t>
                      </a:r>
                      <a:r>
                        <a:rPr lang="en-US" altLang="zh-CN" sz="900"/>
                        <a:t>5</a:t>
                      </a:r>
                    </a:p>
                  </a:txBody>
                  <a:tcPr marL="45071" marR="45071" marT="22536" marB="22536" anchor="ctr">
                    <a:lnL>
                      <a:noFill/>
                    </a:lnL>
                    <a:lnR>
                      <a:noFill/>
                    </a:lnR>
                    <a:lnT>
                      <a:noFill/>
                    </a:lnT>
                    <a:lnB>
                      <a:noFill/>
                    </a:lnB>
                    <a:solidFill>
                      <a:srgbClr val="FFFFFF"/>
                    </a:solidFill>
                  </a:tcPr>
                </a:tc>
                <a:tc>
                  <a:txBody>
                    <a:bodyPr/>
                    <a:lstStyle/>
                    <a:p>
                      <a:r>
                        <a:rPr lang="en-US" altLang="zh-CN" sz="900"/>
                        <a:t>7/12 10:38</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941846328"/>
                  </a:ext>
                </a:extLst>
              </a:tr>
              <a:tr h="361279">
                <a:tc>
                  <a:txBody>
                    <a:bodyPr/>
                    <a:lstStyle/>
                    <a:p>
                      <a:r>
                        <a:rPr lang="en-US" altLang="zh-CN" sz="900"/>
                        <a:t>2</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增加了</a:t>
                      </a:r>
                      <a:r>
                        <a:rPr lang="en-US" sz="900"/>
                        <a:t>License</a:t>
                      </a:r>
                      <a:r>
                        <a:rPr lang="zh-CN" altLang="en-US" sz="900"/>
                        <a:t>人数限制</a:t>
                      </a:r>
                    </a:p>
                  </a:txBody>
                  <a:tcPr marL="45071" marR="45071" marT="22536" marB="22536" anchor="ctr">
                    <a:lnL>
                      <a:noFill/>
                    </a:lnL>
                    <a:lnR>
                      <a:noFill/>
                    </a:lnR>
                    <a:lnT>
                      <a:noFill/>
                    </a:lnT>
                    <a:lnB>
                      <a:noFill/>
                    </a:lnB>
                    <a:solidFill>
                      <a:srgbClr val="FFFFFF"/>
                    </a:solidFill>
                  </a:tcPr>
                </a:tc>
                <a:tc>
                  <a:txBody>
                    <a:bodyPr/>
                    <a:lstStyle/>
                    <a:p>
                      <a:r>
                        <a:rPr lang="en-US" altLang="zh-CN" sz="900"/>
                        <a:t>7/12 18:09</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3726181222"/>
                  </a:ext>
                </a:extLst>
              </a:tr>
              <a:tr h="633202">
                <a:tc>
                  <a:txBody>
                    <a:bodyPr/>
                    <a:lstStyle/>
                    <a:p>
                      <a:r>
                        <a:rPr lang="en-US" altLang="zh-CN" sz="900"/>
                        <a:t>3</a:t>
                      </a:r>
                    </a:p>
                  </a:txBody>
                  <a:tcPr marL="45071" marR="45071" marT="22536" marB="22536" anchor="ctr">
                    <a:lnL>
                      <a:noFill/>
                    </a:lnL>
                    <a:lnR>
                      <a:noFill/>
                    </a:lnR>
                    <a:lnT>
                      <a:noFill/>
                    </a:lnT>
                    <a:lnB>
                      <a:noFill/>
                    </a:lnB>
                    <a:solidFill>
                      <a:srgbClr val="FFFFFF"/>
                    </a:solidFill>
                  </a:tcPr>
                </a:tc>
                <a:tc>
                  <a:txBody>
                    <a:bodyPr/>
                    <a:lstStyle/>
                    <a:p>
                      <a:r>
                        <a:rPr lang="zh-CN" altLang="en-US" sz="900"/>
                        <a:t>李四</a:t>
                      </a:r>
                    </a:p>
                  </a:txBody>
                  <a:tcPr marL="45071" marR="45071" marT="22536" marB="22536" anchor="ctr">
                    <a:lnL>
                      <a:noFill/>
                    </a:lnL>
                    <a:lnR>
                      <a:noFill/>
                    </a:lnR>
                    <a:lnT>
                      <a:noFill/>
                    </a:lnT>
                    <a:lnB>
                      <a:noFill/>
                    </a:lnB>
                    <a:solidFill>
                      <a:srgbClr val="FFFFFF"/>
                    </a:solidFill>
                  </a:tcPr>
                </a:tc>
                <a:tc>
                  <a:txBody>
                    <a:bodyPr/>
                    <a:lstStyle/>
                    <a:p>
                      <a:r>
                        <a:rPr lang="zh-CN" altLang="en-US" sz="900"/>
                        <a:t>财务部门调整了合同金额</a:t>
                      </a:r>
                    </a:p>
                  </a:txBody>
                  <a:tcPr marL="45071" marR="45071" marT="22536" marB="22536" anchor="ctr">
                    <a:lnL>
                      <a:noFill/>
                    </a:lnL>
                    <a:lnR>
                      <a:noFill/>
                    </a:lnR>
                    <a:lnT>
                      <a:noFill/>
                    </a:lnT>
                    <a:lnB>
                      <a:noFill/>
                    </a:lnB>
                    <a:solidFill>
                      <a:srgbClr val="FFFFFF"/>
                    </a:solidFill>
                  </a:tcPr>
                </a:tc>
                <a:tc>
                  <a:txBody>
                    <a:bodyPr/>
                    <a:lstStyle/>
                    <a:p>
                      <a:r>
                        <a:rPr lang="en-US" altLang="zh-CN" sz="900"/>
                        <a:t>7/13 9:51</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862224162"/>
                  </a:ext>
                </a:extLst>
              </a:tr>
              <a:tr h="361279">
                <a:tc>
                  <a:txBody>
                    <a:bodyPr/>
                    <a:lstStyle/>
                    <a:p>
                      <a:r>
                        <a:rPr lang="en-US" altLang="zh-CN" sz="900"/>
                        <a:t>4</a:t>
                      </a:r>
                    </a:p>
                  </a:txBody>
                  <a:tcPr marL="45071" marR="45071" marT="22536" marB="22536" anchor="ctr">
                    <a:lnL>
                      <a:noFill/>
                    </a:lnL>
                    <a:lnR>
                      <a:noFill/>
                    </a:lnR>
                    <a:lnT>
                      <a:noFill/>
                    </a:lnT>
                    <a:lnB>
                      <a:noFill/>
                    </a:lnB>
                    <a:solidFill>
                      <a:srgbClr val="FFFFFF"/>
                    </a:solidFill>
                  </a:tcPr>
                </a:tc>
                <a:tc>
                  <a:txBody>
                    <a:bodyPr/>
                    <a:lstStyle/>
                    <a:p>
                      <a:r>
                        <a:rPr lang="zh-CN" altLang="en-US" sz="900"/>
                        <a:t>张三</a:t>
                      </a:r>
                    </a:p>
                  </a:txBody>
                  <a:tcPr marL="45071" marR="45071" marT="22536" marB="22536" anchor="ctr">
                    <a:lnL>
                      <a:noFill/>
                    </a:lnL>
                    <a:lnR>
                      <a:noFill/>
                    </a:lnR>
                    <a:lnT>
                      <a:noFill/>
                    </a:lnT>
                    <a:lnB>
                      <a:noFill/>
                    </a:lnB>
                    <a:solidFill>
                      <a:srgbClr val="FFFFFF"/>
                    </a:solidFill>
                  </a:tcPr>
                </a:tc>
                <a:tc>
                  <a:txBody>
                    <a:bodyPr/>
                    <a:lstStyle/>
                    <a:p>
                      <a:r>
                        <a:rPr lang="zh-CN" altLang="en-US" sz="900"/>
                        <a:t>延长了免费升级周期</a:t>
                      </a:r>
                    </a:p>
                  </a:txBody>
                  <a:tcPr marL="45071" marR="45071" marT="22536" marB="22536" anchor="ctr">
                    <a:lnL>
                      <a:noFill/>
                    </a:lnL>
                    <a:lnR>
                      <a:noFill/>
                    </a:lnR>
                    <a:lnT>
                      <a:noFill/>
                    </a:lnT>
                    <a:lnB>
                      <a:noFill/>
                    </a:lnB>
                    <a:solidFill>
                      <a:srgbClr val="FFFFFF"/>
                    </a:solidFill>
                  </a:tcPr>
                </a:tc>
                <a:tc>
                  <a:txBody>
                    <a:bodyPr/>
                    <a:lstStyle/>
                    <a:p>
                      <a:r>
                        <a:rPr lang="en-US" altLang="zh-CN" sz="900" dirty="0"/>
                        <a:t>7/14 15:17</a:t>
                      </a:r>
                    </a:p>
                  </a:txBody>
                  <a:tcPr marL="45071" marR="45071" marT="22536" marB="22536" anchor="ctr">
                    <a:lnL>
                      <a:noFill/>
                    </a:lnL>
                    <a:lnR>
                      <a:noFill/>
                    </a:lnR>
                    <a:lnT>
                      <a:noFill/>
                    </a:lnT>
                    <a:lnB>
                      <a:noFill/>
                    </a:lnB>
                    <a:solidFill>
                      <a:srgbClr val="FFFFFF"/>
                    </a:solidFill>
                  </a:tcPr>
                </a:tc>
                <a:extLst>
                  <a:ext uri="{0D108BD9-81ED-4DB2-BD59-A6C34878D82A}">
                    <a16:rowId xmlns:a16="http://schemas.microsoft.com/office/drawing/2014/main" val="811904301"/>
                  </a:ext>
                </a:extLst>
              </a:tr>
            </a:tbl>
          </a:graphicData>
        </a:graphic>
      </p:graphicFrame>
      <p:sp>
        <p:nvSpPr>
          <p:cNvPr id="9" name="矩形 8">
            <a:extLst>
              <a:ext uri="{FF2B5EF4-FFF2-40B4-BE49-F238E27FC236}">
                <a16:creationId xmlns:a16="http://schemas.microsoft.com/office/drawing/2014/main" id="{EDCA45E0-B2E2-4A42-A117-DB16BAC110EC}"/>
              </a:ext>
            </a:extLst>
          </p:cNvPr>
          <p:cNvSpPr/>
          <p:nvPr/>
        </p:nvSpPr>
        <p:spPr>
          <a:xfrm>
            <a:off x="6038032" y="1845443"/>
            <a:ext cx="6096000" cy="2031325"/>
          </a:xfrm>
          <a:prstGeom prst="rect">
            <a:avLst/>
          </a:prstGeom>
        </p:spPr>
        <p:txBody>
          <a:bodyPr>
            <a:spAutoFit/>
          </a:bodyPr>
          <a:lstStyle/>
          <a:p>
            <a:r>
              <a:rPr lang="zh-CN" altLang="en-US" b="0" i="0" dirty="0">
                <a:solidFill>
                  <a:srgbClr val="666666"/>
                </a:solidFill>
                <a:effectLst/>
                <a:latin typeface="Helvetica Neue"/>
              </a:rPr>
              <a:t>于是你想，如果有一个软件，不但能自动帮我记录每次文件的改动，还可以让同事协作编辑，这样就不用自己管理一堆类似的文件了，也不需要把文件传来传去。如果想查看某次改动，只需要在软件里瞄一眼就可以，岂不是很方便？</a:t>
            </a:r>
          </a:p>
          <a:p>
            <a:r>
              <a:rPr lang="zh-CN" altLang="en-US" b="0" i="0" dirty="0">
                <a:solidFill>
                  <a:srgbClr val="666666"/>
                </a:solidFill>
                <a:effectLst/>
                <a:latin typeface="Helvetica Neue"/>
              </a:rPr>
              <a:t>这个软件用起来就应该像这个样子，能记录每次文件的改动：</a:t>
            </a:r>
          </a:p>
        </p:txBody>
      </p:sp>
    </p:spTree>
    <p:extLst>
      <p:ext uri="{BB962C8B-B14F-4D97-AF65-F5344CB8AC3E}">
        <p14:creationId xmlns:p14="http://schemas.microsoft.com/office/powerpoint/2010/main" val="79423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7FF15-35AD-4019-95AE-3478CEE1FB44}"/>
              </a:ext>
            </a:extLst>
          </p:cNvPr>
          <p:cNvSpPr>
            <a:spLocks noGrp="1"/>
          </p:cNvSpPr>
          <p:nvPr>
            <p:ph type="ctrTitle"/>
          </p:nvPr>
        </p:nvSpPr>
        <p:spPr/>
        <p:txBody>
          <a:bodyPr/>
          <a:lstStyle/>
          <a:p>
            <a:r>
              <a:rPr lang="zh-CN" altLang="en-US" dirty="0"/>
              <a:t>集中式</a:t>
            </a:r>
            <a:r>
              <a:rPr lang="en-US" altLang="zh-CN" dirty="0"/>
              <a:t>vs</a:t>
            </a:r>
            <a:r>
              <a:rPr lang="zh-CN" altLang="en-US" dirty="0"/>
              <a:t>分布式</a:t>
            </a:r>
            <a:br>
              <a:rPr lang="zh-CN" altLang="en-US" dirty="0"/>
            </a:br>
            <a:endParaRPr lang="zh-CN" altLang="en-US" dirty="0"/>
          </a:p>
        </p:txBody>
      </p:sp>
      <p:sp>
        <p:nvSpPr>
          <p:cNvPr id="3" name="副标题 2">
            <a:extLst>
              <a:ext uri="{FF2B5EF4-FFF2-40B4-BE49-F238E27FC236}">
                <a16:creationId xmlns:a16="http://schemas.microsoft.com/office/drawing/2014/main" id="{DD7FD63C-7FC4-4DCD-8938-A2A78B477D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69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71F2C-6449-421F-892B-52C8C8F08678}"/>
              </a:ext>
            </a:extLst>
          </p:cNvPr>
          <p:cNvSpPr>
            <a:spLocks noGrp="1"/>
          </p:cNvSpPr>
          <p:nvPr>
            <p:ph type="title"/>
          </p:nvPr>
        </p:nvSpPr>
        <p:spPr/>
        <p:txBody>
          <a:bodyPr/>
          <a:lstStyle/>
          <a:p>
            <a:r>
              <a:rPr lang="zh-CN" altLang="en-US" dirty="0"/>
              <a:t>集中式版本管理工具</a:t>
            </a:r>
          </a:p>
        </p:txBody>
      </p:sp>
      <p:pic>
        <p:nvPicPr>
          <p:cNvPr id="5" name="内容占位符 4">
            <a:extLst>
              <a:ext uri="{FF2B5EF4-FFF2-40B4-BE49-F238E27FC236}">
                <a16:creationId xmlns:a16="http://schemas.microsoft.com/office/drawing/2014/main" id="{ED5B9EFA-7071-4D37-B384-CD0E0B6D9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693" y="1906709"/>
            <a:ext cx="3914775" cy="2828925"/>
          </a:xfrm>
        </p:spPr>
      </p:pic>
      <p:sp>
        <p:nvSpPr>
          <p:cNvPr id="7" name="矩形 6">
            <a:extLst>
              <a:ext uri="{FF2B5EF4-FFF2-40B4-BE49-F238E27FC236}">
                <a16:creationId xmlns:a16="http://schemas.microsoft.com/office/drawing/2014/main" id="{1EAF8EF2-D462-4E57-8DAA-9E5B2D3E7AC3}"/>
              </a:ext>
            </a:extLst>
          </p:cNvPr>
          <p:cNvSpPr/>
          <p:nvPr/>
        </p:nvSpPr>
        <p:spPr>
          <a:xfrm>
            <a:off x="787244" y="1906709"/>
            <a:ext cx="5843558" cy="3416320"/>
          </a:xfrm>
          <a:prstGeom prst="rect">
            <a:avLst/>
          </a:prstGeom>
        </p:spPr>
        <p:txBody>
          <a:bodyPr wrap="square">
            <a:spAutoFit/>
          </a:bodyPr>
          <a:lstStyle/>
          <a:p>
            <a:r>
              <a:rPr lang="en-US" altLang="zh-CN" b="0" i="0" dirty="0">
                <a:solidFill>
                  <a:srgbClr val="666666"/>
                </a:solidFill>
                <a:effectLst/>
                <a:latin typeface="Helvetica Neue"/>
              </a:rPr>
              <a:t>	</a:t>
            </a:r>
            <a:r>
              <a:rPr lang="zh-CN" altLang="en-US" b="0" i="0" dirty="0">
                <a:solidFill>
                  <a:srgbClr val="666666"/>
                </a:solidFill>
                <a:effectLst/>
                <a:latin typeface="Helvetica Neue"/>
              </a:rPr>
              <a:t>集中式版本控制系统，版本库是集中存放在中央服务器的，而干活的时候，用的都是自己的电脑，所以要先从中央服务器取得最新的版本，然后开始干活，干完活了，再把自己的活推送给中央服务器。中央服务器就好比是一个图书馆，你要改一本书，必须先从图书馆借出来，然后回到家自己改，改完了，再放回图书馆。</a:t>
            </a:r>
            <a:endParaRPr lang="en-US" altLang="zh-CN" b="0" i="0" dirty="0">
              <a:solidFill>
                <a:srgbClr val="666666"/>
              </a:solidFill>
              <a:effectLst/>
              <a:latin typeface="Helvetica Neue"/>
            </a:endParaRPr>
          </a:p>
          <a:p>
            <a:endParaRPr lang="en-US" altLang="zh-CN" dirty="0">
              <a:solidFill>
                <a:srgbClr val="666666"/>
              </a:solidFill>
              <a:latin typeface="Helvetica Neue"/>
            </a:endParaRPr>
          </a:p>
          <a:p>
            <a:endParaRPr lang="en-US" altLang="zh-CN" dirty="0">
              <a:solidFill>
                <a:srgbClr val="666666"/>
              </a:solidFill>
              <a:latin typeface="Helvetica Neue"/>
            </a:endParaRPr>
          </a:p>
          <a:p>
            <a:r>
              <a:rPr lang="en-US" altLang="zh-CN" dirty="0"/>
              <a:t>	</a:t>
            </a:r>
            <a:r>
              <a:rPr lang="zh-CN" altLang="en-US" dirty="0"/>
              <a:t>集中式版本控制系统最大的毛病就是必须联网才能工作，如果在局域网内还好，带宽够大，速度够快，可如果在互联网上，遇到网速慢的话，可能提交一个</a:t>
            </a:r>
            <a:r>
              <a:rPr lang="en-US" altLang="zh-CN" dirty="0"/>
              <a:t>10M</a:t>
            </a:r>
            <a:r>
              <a:rPr lang="zh-CN" altLang="en-US" dirty="0"/>
              <a:t>的文件就需要</a:t>
            </a:r>
            <a:r>
              <a:rPr lang="en-US" altLang="zh-CN" dirty="0"/>
              <a:t>5</a:t>
            </a:r>
            <a:r>
              <a:rPr lang="zh-CN" altLang="en-US" dirty="0"/>
              <a:t>分钟，这还不得把人给憋死啊。</a:t>
            </a:r>
          </a:p>
        </p:txBody>
      </p:sp>
    </p:spTree>
    <p:extLst>
      <p:ext uri="{BB962C8B-B14F-4D97-AF65-F5344CB8AC3E}">
        <p14:creationId xmlns:p14="http://schemas.microsoft.com/office/powerpoint/2010/main" val="281942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0CC12-7316-49F7-B657-80A177D617CD}"/>
              </a:ext>
            </a:extLst>
          </p:cNvPr>
          <p:cNvSpPr>
            <a:spLocks noGrp="1"/>
          </p:cNvSpPr>
          <p:nvPr>
            <p:ph type="title"/>
          </p:nvPr>
        </p:nvSpPr>
        <p:spPr/>
        <p:txBody>
          <a:bodyPr/>
          <a:lstStyle/>
          <a:p>
            <a:r>
              <a:rPr lang="zh-CN" altLang="en-US" dirty="0"/>
              <a:t>分布式版本管理工具（</a:t>
            </a:r>
            <a:r>
              <a:rPr lang="en-US" altLang="zh-CN" dirty="0"/>
              <a:t>Git</a:t>
            </a:r>
            <a:r>
              <a:rPr lang="zh-CN" altLang="en-US" dirty="0"/>
              <a:t>）</a:t>
            </a:r>
          </a:p>
        </p:txBody>
      </p:sp>
      <p:pic>
        <p:nvPicPr>
          <p:cNvPr id="5" name="内容占位符 4">
            <a:extLst>
              <a:ext uri="{FF2B5EF4-FFF2-40B4-BE49-F238E27FC236}">
                <a16:creationId xmlns:a16="http://schemas.microsoft.com/office/drawing/2014/main" id="{5F7A03BC-3654-49BF-84AE-522757DC1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200" y="1690688"/>
            <a:ext cx="4800600" cy="4124325"/>
          </a:xfrm>
        </p:spPr>
      </p:pic>
      <p:sp>
        <p:nvSpPr>
          <p:cNvPr id="6" name="矩形 5">
            <a:extLst>
              <a:ext uri="{FF2B5EF4-FFF2-40B4-BE49-F238E27FC236}">
                <a16:creationId xmlns:a16="http://schemas.microsoft.com/office/drawing/2014/main" id="{FD47EC87-2793-4B65-8093-F240FCACDAA8}"/>
              </a:ext>
            </a:extLst>
          </p:cNvPr>
          <p:cNvSpPr/>
          <p:nvPr/>
        </p:nvSpPr>
        <p:spPr>
          <a:xfrm>
            <a:off x="838200" y="1760109"/>
            <a:ext cx="6096000" cy="3416320"/>
          </a:xfrm>
          <a:prstGeom prst="rect">
            <a:avLst/>
          </a:prstGeom>
        </p:spPr>
        <p:txBody>
          <a:bodyPr>
            <a:spAutoFit/>
          </a:bodyPr>
          <a:lstStyle/>
          <a:p>
            <a:r>
              <a:rPr lang="en-US" altLang="zh-CN" b="0" i="0" dirty="0">
                <a:solidFill>
                  <a:srgbClr val="666666"/>
                </a:solidFill>
                <a:effectLst/>
                <a:latin typeface="Helvetica Neue"/>
              </a:rPr>
              <a:t>	</a:t>
            </a:r>
            <a:r>
              <a:rPr lang="zh-CN" altLang="en-US" b="0" i="0" dirty="0">
                <a:solidFill>
                  <a:srgbClr val="666666"/>
                </a:solidFill>
                <a:effectLst/>
                <a:latin typeface="Helvetica Neue"/>
              </a:rPr>
              <a:t>和集中式版本控制系统相比，分布式版本控制系统的安全性要高很多，因为每个人电脑里都有完整的版本库，某一个人的电脑坏掉了不要紧，随便从其他人那里复制一个就可以了。而集中式版本控制系统的中央服务器要是出了问题，所有人都没法干活了。</a:t>
            </a:r>
          </a:p>
          <a:p>
            <a:r>
              <a:rPr lang="en-US" altLang="zh-CN" b="0" i="0" dirty="0">
                <a:solidFill>
                  <a:srgbClr val="666666"/>
                </a:solidFill>
                <a:effectLst/>
                <a:latin typeface="Helvetica Neue"/>
              </a:rPr>
              <a:t>	</a:t>
            </a:r>
            <a:r>
              <a:rPr lang="zh-CN" altLang="en-US" b="0" i="0" dirty="0">
                <a:solidFill>
                  <a:srgbClr val="666666"/>
                </a:solidFill>
                <a:effectLst/>
                <a:latin typeface="Helvetica Neue"/>
              </a:rPr>
              <a:t>在实际使用分布式版本控制系统的时候，其实很少在两人之间的电脑上推送版本库的修改，因为可能你们俩不在一个局域网内，两台电脑互相访问不了，也可能今天你的同事病了，他的电脑压根没有开机。因此，分布式版本控制系统通常也有一台充当“中央服务器”的电脑，但这个服务器的作用仅仅是用来方便“交换”大家的修改，没有它大家也一样干活，只是交换修改不方便而已。</a:t>
            </a:r>
          </a:p>
        </p:txBody>
      </p:sp>
    </p:spTree>
    <p:extLst>
      <p:ext uri="{BB962C8B-B14F-4D97-AF65-F5344CB8AC3E}">
        <p14:creationId xmlns:p14="http://schemas.microsoft.com/office/powerpoint/2010/main" val="38902430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3213</Words>
  <Application>Microsoft Office PowerPoint</Application>
  <PresentationFormat>宽屏</PresentationFormat>
  <Paragraphs>176</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 Unicode MS</vt:lpstr>
      <vt:lpstr>Helvetica Neue</vt:lpstr>
      <vt:lpstr>等线</vt:lpstr>
      <vt:lpstr>等线 Light</vt:lpstr>
      <vt:lpstr>Arial</vt:lpstr>
      <vt:lpstr>Consolas</vt:lpstr>
      <vt:lpstr>Office 主题​​</vt:lpstr>
      <vt:lpstr>Git与GitHub</vt:lpstr>
      <vt:lpstr>颠覆世界的“自由主义教皇”林纳斯 </vt:lpstr>
      <vt:lpstr>Git的诞生</vt:lpstr>
      <vt:lpstr>Git是什么？</vt:lpstr>
      <vt:lpstr>PowerPoint 演示文稿</vt:lpstr>
      <vt:lpstr>。 </vt:lpstr>
      <vt:lpstr>集中式vs分布式 </vt:lpstr>
      <vt:lpstr>集中式版本管理工具</vt:lpstr>
      <vt:lpstr>分布式版本管理工具（Git）</vt:lpstr>
      <vt:lpstr>Git的安装 </vt:lpstr>
      <vt:lpstr>Windows版的Git，从https://git-for-windows.github.io下载然后按默认选项安装即可。</vt:lpstr>
      <vt:lpstr>安装完成后，还需要最后一步设置，在命令行输入：</vt:lpstr>
      <vt:lpstr>PowerPoint 演示文稿</vt:lpstr>
      <vt:lpstr>创建版本库 </vt:lpstr>
      <vt:lpstr>所以，创建一个版本库非常简单，首先，选择一个合适的地方，创建一个空目录</vt:lpstr>
      <vt:lpstr>把文件添加到版本库 </vt:lpstr>
      <vt:lpstr>现在我们编写一个a.txt文件 </vt:lpstr>
      <vt:lpstr>为什么Git添加文件需要add，commit一共两步呢？因为commit可以一次提交很多文件 所以你可以多次add不同的文件，比如： </vt:lpstr>
      <vt:lpstr>时光穿梭</vt:lpstr>
      <vt:lpstr>在实际工作中，我们脑子里怎么可能记得一个几千行的文件每次都改了什么内容，不然要版本控制系统干什么。版本控制系统肯定有某个命令可以告诉我们历史记录，在Git中，我们用git log命令查看 </vt:lpstr>
      <vt:lpstr>PowerPoint 演示文稿</vt:lpstr>
      <vt:lpstr>PowerPoint 演示文稿</vt:lpstr>
      <vt:lpstr>PowerPoint 演示文稿</vt:lpstr>
      <vt:lpstr>PowerPoint 演示文稿</vt:lpstr>
      <vt:lpstr>PowerPoint 演示文稿</vt:lpstr>
      <vt:lpstr>GitHub与Git协同办公</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Git与GitHub</dc:title>
  <dc:creator>qiuhaifeng</dc:creator>
  <cp:lastModifiedBy>qiuhaifeng</cp:lastModifiedBy>
  <cp:revision>36</cp:revision>
  <dcterms:created xsi:type="dcterms:W3CDTF">2017-06-24T01:56:40Z</dcterms:created>
  <dcterms:modified xsi:type="dcterms:W3CDTF">2017-06-27T06:41:22Z</dcterms:modified>
</cp:coreProperties>
</file>