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65" r:id="rId5"/>
    <p:sldId id="266" r:id="rId6"/>
    <p:sldId id="268" r:id="rId7"/>
    <p:sldId id="267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apraszamy!" id="{E75E278A-FF0E-49A4-B170-79828D63BBAD}">
          <p14:sldIdLst>
            <p14:sldId id="256"/>
          </p14:sldIdLst>
        </p14:section>
        <p14:section name="Projektuj, Zadziwiaj, Pracuj z innymi" id="{B9B51309-D148-4332-87C2-07BE32FBCA3B}">
          <p14:sldIdLst>
            <p14:sldId id="262"/>
            <p14:sldId id="265"/>
            <p14:sldId id="266"/>
            <p14:sldId id="268"/>
            <p14:sldId id="267"/>
            <p14:sldId id="269"/>
          </p14:sldIdLst>
        </p14:section>
        <p14:section name="Dowiedz się więcej" id="{2CC34DB2-6590-42C0-AD4B-A04C6060184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BCABC-D0BB-4B76-AF0F-92C8B4ADCAD8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614A5-FE89-4E3C-979B-4EB99F48126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60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pl-PL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1412586"/>
            <a:ext cx="5156200" cy="717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89664" y="1412586"/>
            <a:ext cx="5157787" cy="717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pl-PL" smtClean="0"/>
              <a:t>2015-11-12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projects" TargetMode="External"/><Relationship Id="rId2" Type="http://schemas.openxmlformats.org/officeDocument/2006/relationships/hyperlink" Target="http://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ring.io/guides#tutorials" TargetMode="External"/><Relationship Id="rId4" Type="http://schemas.openxmlformats.org/officeDocument/2006/relationships/hyperlink" Target="http://spring.io/docs/referen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817392" cy="2387600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pl-PL" sz="7200" b="0" i="0" dirty="0" smtClean="0">
                <a:solidFill>
                  <a:schemeClr val="bg1"/>
                </a:solidFill>
                <a:latin typeface="Segoe UI Light"/>
              </a:rPr>
              <a:t>Spring</a:t>
            </a:r>
            <a:endParaRPr lang="pl-PL" sz="72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pl-PL" dirty="0" smtClean="0">
                <a:latin typeface="Segoe UI Light"/>
              </a:rPr>
              <a:t>Spring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776284" cy="4447761"/>
          </a:xfrm>
        </p:spPr>
        <p:txBody>
          <a:bodyPr>
            <a:normAutofit/>
          </a:bodyPr>
          <a:lstStyle/>
          <a:p>
            <a:r>
              <a:rPr lang="pl-PL" dirty="0"/>
              <a:t>Strona projektu:</a:t>
            </a:r>
            <a:br>
              <a:rPr lang="pl-PL" dirty="0"/>
            </a:br>
            <a:r>
              <a:rPr lang="pl-PL" dirty="0">
                <a:hlinkClick r:id="rId2"/>
              </a:rPr>
              <a:t>http://spring.io</a:t>
            </a:r>
            <a:r>
              <a:rPr lang="pl-PL" dirty="0" smtClean="0">
                <a:hlinkClick r:id="rId2"/>
              </a:rPr>
              <a:t>/</a:t>
            </a:r>
            <a:endParaRPr lang="pl-PL" dirty="0"/>
          </a:p>
          <a:p>
            <a:r>
              <a:rPr lang="pl-PL" dirty="0" smtClean="0"/>
              <a:t>Główne </a:t>
            </a:r>
            <a:r>
              <a:rPr lang="pl-PL" dirty="0"/>
              <a:t>projekty:</a:t>
            </a:r>
            <a:br>
              <a:rPr lang="pl-PL" dirty="0"/>
            </a:b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spring.io/projects</a:t>
            </a:r>
            <a:endParaRPr lang="pl-PL" dirty="0" smtClean="0"/>
          </a:p>
          <a:p>
            <a:r>
              <a:rPr lang="pl-PL" dirty="0" smtClean="0"/>
              <a:t>Dokumentacja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spring.io/docs/reference</a:t>
            </a:r>
            <a:endParaRPr lang="pl-PL" dirty="0" smtClean="0"/>
          </a:p>
          <a:p>
            <a:r>
              <a:rPr lang="pl-PL" dirty="0" err="1" smtClean="0">
                <a:latin typeface="Segoe UI"/>
              </a:rPr>
              <a:t>Tuoriale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5"/>
              </a:rPr>
              <a:t>http://</a:t>
            </a:r>
            <a:r>
              <a:rPr lang="pl-PL" dirty="0" smtClean="0">
                <a:hlinkClick r:id="rId5"/>
              </a:rPr>
              <a:t>spring.io/guides#tutorials</a:t>
            </a:r>
            <a:endParaRPr lang="pl-PL" dirty="0" smtClean="0"/>
          </a:p>
          <a:p>
            <a:endParaRPr lang="pl-PL" sz="1600" b="0" i="0" dirty="0" smtClean="0">
              <a:solidFill>
                <a:schemeClr val="bg1">
                  <a:lumMod val="50000"/>
                </a:schemeClr>
              </a:solidFill>
              <a:latin typeface="Segoe UI"/>
            </a:endParaRPr>
          </a:p>
          <a:p>
            <a:pPr marL="0" indent="0" algn="l" defTabSz="914400">
              <a:lnSpc>
                <a:spcPct val="150000"/>
              </a:lnSpc>
              <a:spcBef>
                <a:spcPct val="30000"/>
              </a:spcBef>
              <a:buNone/>
            </a:pPr>
            <a:endParaRPr lang="pl-PL" dirty="0" smtClean="0"/>
          </a:p>
          <a:p>
            <a:pPr marL="0" indent="0" algn="l" defTabSz="914400">
              <a:lnSpc>
                <a:spcPct val="150000"/>
              </a:lnSpc>
              <a:spcBef>
                <a:spcPct val="30000"/>
              </a:spcBef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en-US" dirty="0"/>
              <a:t>DI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647946" cy="4351338"/>
          </a:xfrm>
        </p:spPr>
        <p:txBody>
          <a:bodyPr/>
          <a:lstStyle/>
          <a:p>
            <a:r>
              <a:rPr lang="en-US" b="1" dirty="0"/>
              <a:t>Dependency Injection</a:t>
            </a:r>
            <a:r>
              <a:rPr lang="pl-PL" b="1" dirty="0"/>
              <a:t> (</a:t>
            </a:r>
            <a:r>
              <a:rPr lang="en-US" b="1" dirty="0"/>
              <a:t>DI</a:t>
            </a:r>
            <a:r>
              <a:rPr lang="pl-PL" b="1" dirty="0" smtClean="0"/>
              <a:t>) </a:t>
            </a:r>
            <a:r>
              <a:rPr lang="pl-PL" dirty="0" smtClean="0"/>
              <a:t>– (</a:t>
            </a:r>
            <a:r>
              <a:rPr lang="pl-PL" dirty="0"/>
              <a:t>Wstrzykiwanie zależności</a:t>
            </a:r>
            <a:r>
              <a:rPr lang="pl-PL" dirty="0" smtClean="0"/>
              <a:t>) wzorzec </a:t>
            </a:r>
            <a:r>
              <a:rPr lang="pl-PL" dirty="0"/>
              <a:t>projektowy i wzorzec architektury oprogramowania polegający na usuwaniu bezpośrednich zależności pomiędzy komponentami na rzecz architektury typu plug-in. Jest on często utożsamiany z odwróceniem sterowania (ang. </a:t>
            </a:r>
            <a:r>
              <a:rPr lang="pl-PL" dirty="0" err="1"/>
              <a:t>Inversion</a:t>
            </a:r>
            <a:r>
              <a:rPr lang="pl-PL" dirty="0"/>
              <a:t> of Control, </a:t>
            </a:r>
            <a:r>
              <a:rPr lang="pl-PL" dirty="0" err="1"/>
              <a:t>IoC</a:t>
            </a:r>
            <a:r>
              <a:rPr lang="pl-PL" dirty="0"/>
              <a:t>), jakkolwiek z technicznego punktu widzenia DI jest jedną ze szczególnych (obecnie najpopularniejszą) realizacji paradygmatu </a:t>
            </a:r>
            <a:r>
              <a:rPr lang="pl-PL" dirty="0" err="1" smtClean="0"/>
              <a:t>IoC</a:t>
            </a:r>
            <a:r>
              <a:rPr lang="pl-PL" dirty="0" smtClean="0"/>
              <a:t>.</a:t>
            </a:r>
          </a:p>
          <a:p>
            <a:pPr algn="r"/>
            <a:r>
              <a:rPr lang="pl-PL" dirty="0" smtClean="0"/>
              <a:t>Źródło: </a:t>
            </a:r>
            <a:r>
              <a:rPr lang="en-US" dirty="0"/>
              <a:t>https://pl.wikipedia.org/wiki/Wstrzykiwanie_zale%C5%BCno%C5%9Bci</a:t>
            </a:r>
          </a:p>
        </p:txBody>
      </p:sp>
    </p:spTree>
    <p:extLst>
      <p:ext uri="{BB962C8B-B14F-4D97-AF65-F5344CB8AC3E}">
        <p14:creationId xmlns:p14="http://schemas.microsoft.com/office/powerpoint/2010/main" val="904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</a:t>
            </a:r>
            <a:r>
              <a:rPr lang="pl-PL" dirty="0" err="1" smtClean="0"/>
              <a:t>Bean’ow</a:t>
            </a:r>
            <a:r>
              <a:rPr lang="pl-PL" dirty="0" smtClean="0"/>
              <a:t> - konfiguracja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09583"/>
            <a:ext cx="10712115" cy="4351338"/>
          </a:xfrm>
        </p:spPr>
        <p:txBody>
          <a:bodyPr/>
          <a:lstStyle/>
          <a:p>
            <a:r>
              <a:rPr lang="pl-PL" dirty="0" smtClean="0"/>
              <a:t>Konfiguracja w XML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Konfiguracja w Javie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Konfiguracja przy użyciu adnotacji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035" y="1903316"/>
            <a:ext cx="8076281" cy="85765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76" y="3230951"/>
            <a:ext cx="6458047" cy="112514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5050548"/>
            <a:ext cx="3926558" cy="12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Wstrzykiwanie zależność</a:t>
            </a:r>
            <a:r>
              <a:rPr lang="pl-PL" dirty="0"/>
              <a:t>	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7724718" cy="36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@Adnotacje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728157" cy="4351338"/>
          </a:xfrm>
        </p:spPr>
        <p:txBody>
          <a:bodyPr/>
          <a:lstStyle/>
          <a:p>
            <a:r>
              <a:rPr lang="pl-PL" b="1" dirty="0" smtClean="0"/>
              <a:t>Adnotacje  </a:t>
            </a:r>
            <a:r>
              <a:rPr lang="pl-PL" b="1" smtClean="0"/>
              <a:t>- metadane</a:t>
            </a:r>
          </a:p>
          <a:p>
            <a:r>
              <a:rPr lang="pl-PL" b="1" dirty="0" smtClean="0"/>
              <a:t>@</a:t>
            </a:r>
            <a:r>
              <a:rPr lang="pl-PL" b="1" dirty="0" err="1" smtClean="0"/>
              <a:t>Configuration</a:t>
            </a:r>
            <a:r>
              <a:rPr lang="pl-PL" b="1" dirty="0" smtClean="0"/>
              <a:t> </a:t>
            </a:r>
            <a:r>
              <a:rPr lang="pl-PL" dirty="0" smtClean="0"/>
              <a:t>– klasa z tą adnotacją będzie wykorzystana do konfiguracji aplikacji przy jej uruchamianiu</a:t>
            </a:r>
            <a:br>
              <a:rPr lang="pl-PL" dirty="0" smtClean="0"/>
            </a:br>
            <a:r>
              <a:rPr lang="pl-PL" b="1" dirty="0" smtClean="0"/>
              <a:t>@Bean </a:t>
            </a:r>
            <a:r>
              <a:rPr lang="pl-PL" dirty="0" smtClean="0"/>
              <a:t>–  oznacza że funkcja będzie zwracała obiekt, który będzie </a:t>
            </a:r>
            <a:r>
              <a:rPr lang="pl-PL" dirty="0" err="1" smtClean="0"/>
              <a:t>bean’em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/>
              <a:t>@</a:t>
            </a:r>
            <a:r>
              <a:rPr lang="pl-PL" b="1" dirty="0" smtClean="0"/>
              <a:t>Component </a:t>
            </a:r>
            <a:r>
              <a:rPr lang="pl-PL" dirty="0" smtClean="0"/>
              <a:t>– dzięki tej adnotacji zostanie utworzony bean klasy, w której został użyty</a:t>
            </a:r>
            <a:r>
              <a:rPr lang="pl-PL" dirty="0"/>
              <a:t/>
            </a:r>
            <a:br>
              <a:rPr lang="pl-PL" dirty="0"/>
            </a:br>
            <a:r>
              <a:rPr lang="pl-PL" b="1" dirty="0" smtClean="0"/>
              <a:t>@</a:t>
            </a:r>
            <a:r>
              <a:rPr lang="pl-PL" b="1" dirty="0" err="1" smtClean="0"/>
              <a:t>Autowired</a:t>
            </a:r>
            <a:r>
              <a:rPr lang="pl-PL" b="1" dirty="0" smtClean="0"/>
              <a:t> </a:t>
            </a:r>
            <a:r>
              <a:rPr lang="pl-PL" dirty="0" smtClean="0"/>
              <a:t>– pozwala wstrzyknąć bean (obiekt danej klasy)</a:t>
            </a:r>
            <a:r>
              <a:rPr lang="pl-PL" dirty="0"/>
              <a:t/>
            </a:r>
            <a:br>
              <a:rPr lang="pl-PL" dirty="0"/>
            </a:br>
            <a:r>
              <a:rPr lang="pl-PL" b="1" dirty="0"/>
              <a:t>@</a:t>
            </a:r>
            <a:r>
              <a:rPr lang="pl-PL" b="1" dirty="0" err="1" smtClean="0"/>
              <a:t>Qualifier</a:t>
            </a:r>
            <a:r>
              <a:rPr lang="pl-PL" b="1" dirty="0" smtClean="0"/>
              <a:t> </a:t>
            </a:r>
            <a:r>
              <a:rPr lang="pl-PL" dirty="0" smtClean="0"/>
              <a:t>– w przypadku gdy istnieje wiele </a:t>
            </a:r>
            <a:r>
              <a:rPr lang="pl-PL" dirty="0" err="1" smtClean="0"/>
              <a:t>bean’ów</a:t>
            </a:r>
            <a:r>
              <a:rPr lang="pl-PL" dirty="0" smtClean="0"/>
              <a:t> danej klasy pozwala jawnie  skazać, który bean ma być wstrzyknięty</a:t>
            </a:r>
          </a:p>
        </p:txBody>
      </p:sp>
    </p:spTree>
    <p:extLst>
      <p:ext uri="{BB962C8B-B14F-4D97-AF65-F5344CB8AC3E}">
        <p14:creationId xmlns:p14="http://schemas.microsoft.com/office/powerpoint/2010/main" val="27808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Tutoriale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http://spring.io/guides/gs/gradle/</a:t>
            </a:r>
          </a:p>
          <a:p>
            <a:r>
              <a:rPr lang="en-US" dirty="0"/>
              <a:t>http://spring.io/guides/gs/maven/</a:t>
            </a:r>
          </a:p>
          <a:p>
            <a:r>
              <a:rPr lang="en-US" dirty="0"/>
              <a:t>http://spring.io/guides/gs/serving-web-content/</a:t>
            </a:r>
          </a:p>
          <a:p>
            <a:r>
              <a:rPr lang="en-US" dirty="0"/>
              <a:t>http://spring.io/guides/gs/accessing-data-jpa/</a:t>
            </a:r>
          </a:p>
          <a:p>
            <a:r>
              <a:rPr lang="en-US" dirty="0"/>
              <a:t>https://kiranreddykasa.wordpress.com/2015/03/31/spring-freemarker-sample-with-spring-boot/</a:t>
            </a:r>
          </a:p>
          <a:p>
            <a:r>
              <a:rPr lang="en-US" dirty="0"/>
              <a:t>http://spring.io/guides/gs/consuming-rest-angularjs/</a:t>
            </a:r>
          </a:p>
          <a:p>
            <a:r>
              <a:rPr lang="en-US" dirty="0"/>
              <a:t>http://spring.io/guides/gs/consuming-rest-jquery/</a:t>
            </a:r>
          </a:p>
          <a:p>
            <a:r>
              <a:rPr lang="en-US" dirty="0"/>
              <a:t>http://www.mkyong.com/tutorials/spring-tutorials/</a:t>
            </a:r>
          </a:p>
        </p:txBody>
      </p:sp>
    </p:spTree>
    <p:extLst>
      <p:ext uri="{BB962C8B-B14F-4D97-AF65-F5344CB8AC3E}">
        <p14:creationId xmlns:p14="http://schemas.microsoft.com/office/powerpoint/2010/main" val="76786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01FC8EAD-4A0B-4F26-87F4-4BA89417ECDB}" vid="{16E11136-12C7-4FC0-81A3-8AEFAFB807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Panoramiczny</PresentationFormat>
  <Paragraphs>30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Spring</vt:lpstr>
      <vt:lpstr>Spring </vt:lpstr>
      <vt:lpstr>Dependency Injection (DI)</vt:lpstr>
      <vt:lpstr>Tworzenie Bean’ow - konfiguracja</vt:lpstr>
      <vt:lpstr>Wstrzykiwanie zależność </vt:lpstr>
      <vt:lpstr>@Adnotacje</vt:lpstr>
      <vt:lpstr>Tutoriale</vt:lpstr>
      <vt:lpstr>Dziękuję!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2015-11-09T17:33:09Z</dcterms:created>
  <dcterms:modified xsi:type="dcterms:W3CDTF">2015-11-11T23:11:27Z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