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7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pl-PL" sz="3200">
                <a:latin typeface="Roboto"/>
              </a:rPr>
              <a:t>Click to edit the notes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pl-PL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pl-PL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pl-PL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E811A03-5F58-4FE3-B34C-4C578B2D4DC9}" type="slidenum">
              <a:rPr lang="pl-PL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pl-PL" sz="3200">
                <a:latin typeface="Roboto"/>
              </a:rPr>
              <a:t>To jest ryś na miarę naszych możliwości...</a:t>
            </a: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pl-PL" sz="3200">
                <a:latin typeface="Roboto"/>
              </a:rPr>
              <a:t>Na początku Javy były sobie takie narzędzia linii poleceń... No może nie wszystkie z nich. W każdym razie javac to „kompilator” Javy, jar służy do budowania archiwów, jarsigner ich podpisywania, javadoc generuje dokumentację, xjc klasy do XML-a, wsgen usługi sieciowe</a:t>
            </a: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pl-PL" sz="3200">
                <a:latin typeface="Roboto"/>
              </a:rPr>
              <a:t>Potem pewien geniusz, niekoniecznie prezentowany tu Albercik wpadł na jedyny w swoim rodzaju pomysł, żeby to zautomatyzować. I tak powstał Ant.</a:t>
            </a:r>
            <a:endParaRPr/>
          </a:p>
          <a:p>
            <a:r>
              <a:rPr lang="pl-PL" sz="3200">
                <a:latin typeface="Roboto"/>
              </a:rPr>
              <a:t>Oczywiście ludzie automatyzowali to skryptami powłoki, ale nie było standardowego narzędzia...</a:t>
            </a: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pl-PL" sz="3200">
                <a:latin typeface="Roboto"/>
              </a:rPr>
              <a:t>Wspomniany geniusz wymyślił, że znakomitym formatem dla pliku konfiguracji projektu będzie XML. No jasne: budowanie parserów i lekserów nie jest zbyt proste, a w XML-u masz to za darmo. Tyle tylko, że plik konfiguracji </a:t>
            </a:r>
            <a:r>
              <a:rPr b="1" lang="pl-PL" sz="3200">
                <a:latin typeface="Roboto"/>
              </a:rPr>
              <a:t>nie jest dokumentem</a:t>
            </a:r>
            <a:r>
              <a:rPr lang="pl-PL" sz="3200">
                <a:latin typeface="Roboto"/>
              </a:rPr>
              <a:t>...</a:t>
            </a:r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pl-PL" sz="3200">
                <a:latin typeface="Roboto"/>
              </a:rPr>
              <a:t>Problem: gdy programujemy w Javie, to nie staramy się wynajdować koła, tylko korzystamy z mnóstwa bibliotek, które już ktoś stworzył. Tu się zaczynają schody: trzeba je umieścić na ClassPath, podczas kompilacji lub testowania, wersje muszą się zgadzać... Jar hell. Ant jest w tym beznadziejny.</a:t>
            </a:r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pl-PL" sz="3200">
                <a:latin typeface="Roboto"/>
              </a:rPr>
              <a:t>Maven na pomoc!</a:t>
            </a:r>
            <a:endParaRPr/>
          </a:p>
          <a:p>
            <a:r>
              <a:rPr lang="pl-PL" sz="3200">
                <a:latin typeface="Roboto"/>
              </a:rPr>
              <a:t>Problemy  z zależnościami miał i w znaczącym stopniu rozwiązał Maven.</a:t>
            </a:r>
            <a:endParaRPr/>
          </a:p>
          <a:p>
            <a:r>
              <a:rPr lang="pl-PL" sz="3200">
                <a:latin typeface="Roboto"/>
              </a:rPr>
              <a:t>Jednakże, twórcom Mavena nie przyszło do głowy, że plik konfiguracji często powinien być plikiem wykonywalnym... Dalej używają XML-a, do tego, do czego on się nie nadaje.</a:t>
            </a:r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pl-PL" sz="3200">
                <a:latin typeface="Roboto"/>
              </a:rPr>
              <a:t>Gradle stara się rozwiązać problemy z Mavenem. Po pierwsze sam został napisany w Groovy i plik projektu jest wykonywalnym skryptem tego języka. Poza tym, nie musicie za każdym razem wpisywać adresu repozytorium głównego Mavena i bardzo łatwo jest zbudować coś potężnego. Konkrety – demo.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0680" y="1768680"/>
            <a:ext cx="549792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0680" y="1768680"/>
            <a:ext cx="549792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l-PL" sz="4400">
                <a:latin typeface="Roboto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Roboto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 sz="2800">
                <a:latin typeface="Roboto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 sz="2400">
                <a:latin typeface="Roboto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 sz="2000">
                <a:latin typeface="Roboto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 sz="2000">
                <a:latin typeface="Roboto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 sz="2000">
                <a:latin typeface="Roboto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 sz="2000">
                <a:latin typeface="Roboto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pl-PL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pl-PL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0C30BE7-D3A9-42E8-A78D-98EA9558201F}" type="slidenum">
              <a:rPr lang="pl-PL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pl-PL" sz="7200">
                <a:latin typeface="Roboto"/>
              </a:rPr>
              <a:t>Gradle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l-PL" sz="4400">
                <a:latin typeface="Roboto"/>
              </a:rPr>
              <a:t>Podstawowe wtyczki</a:t>
            </a:r>
            <a:endParaRPr/>
          </a:p>
        </p:txBody>
      </p:sp>
      <p:sp>
        <p:nvSpPr>
          <p:cNvPr id="6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r>
              <a:rPr b="1" lang="pl-PL" sz="3200">
                <a:latin typeface="Roboto"/>
              </a:rPr>
              <a:t>apply plugin: 'x', gdzie x to jego nazwa: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pl-PL" sz="3200">
                <a:latin typeface="Roboto"/>
              </a:rPr>
              <a:t>java</a:t>
            </a:r>
            <a:r>
              <a:rPr lang="pl-PL" sz="3200">
                <a:latin typeface="Roboto"/>
              </a:rPr>
              <a:t> – pozwala obsługiwać kod Javy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pl-PL" sz="3200">
                <a:latin typeface="Roboto"/>
              </a:rPr>
              <a:t>eclipse</a:t>
            </a:r>
            <a:r>
              <a:rPr lang="pl-PL" sz="3200">
                <a:latin typeface="Roboto"/>
              </a:rPr>
              <a:t> – pozwala m.in. stworzyć projekt dla...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pl-PL" sz="3200">
                <a:latin typeface="Roboto"/>
              </a:rPr>
              <a:t>eclipse-wtp</a:t>
            </a:r>
            <a:r>
              <a:rPr lang="pl-PL" sz="3200">
                <a:latin typeface="Roboto"/>
              </a:rPr>
              <a:t> – jw. dla aplikacji internetowych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pl-PL" sz="3200">
                <a:latin typeface="Roboto"/>
              </a:rPr>
              <a:t>idea</a:t>
            </a:r>
            <a:r>
              <a:rPr lang="pl-PL" sz="3200">
                <a:latin typeface="Roboto"/>
              </a:rPr>
              <a:t> – projekty dla JetBrains IntelliJ Idea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pl-PL" sz="3200">
                <a:latin typeface="Roboto"/>
              </a:rPr>
              <a:t>maven</a:t>
            </a:r>
            <a:r>
              <a:rPr lang="pl-PL" sz="3200">
                <a:latin typeface="Roboto"/>
              </a:rPr>
              <a:t> – m.in.  tworzy projekt Mavena, aby można było współdzielić go przez zależności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pl-PL" sz="3200">
                <a:latin typeface="Roboto"/>
              </a:rPr>
              <a:t>war</a:t>
            </a:r>
            <a:r>
              <a:rPr lang="pl-PL" sz="3200">
                <a:latin typeface="Roboto"/>
              </a:rPr>
              <a:t> – pozwala pakować do archiwum war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l-PL" sz="4400">
                <a:latin typeface="Roboto"/>
              </a:rPr>
              <a:t>Przykładowy plik konfiguracji</a:t>
            </a:r>
            <a:endParaRPr/>
          </a:p>
        </p:txBody>
      </p:sp>
      <p:sp>
        <p:nvSpPr>
          <p:cNvPr id="69" name="TextShape 2"/>
          <p:cNvSpPr txBox="1"/>
          <p:nvPr/>
        </p:nvSpPr>
        <p:spPr>
          <a:xfrm>
            <a:off x="504000" y="1769040"/>
            <a:ext cx="9071640" cy="4926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l-PL" sz="1200">
                <a:latin typeface="Courier New"/>
              </a:rPr>
              <a:t>// domyślne zadania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1200">
                <a:latin typeface="Courier New"/>
              </a:rPr>
              <a:t>defaultTasks 'clean', 'build', 'copyDepends'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1200">
                <a:latin typeface="Courier New"/>
              </a:rPr>
              <a:t>apply plugin: 'java'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1200">
                <a:latin typeface="Courier New"/>
              </a:rPr>
              <a:t>apply plugin: 'eclipse' // lub idea – IDE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1200">
                <a:latin typeface="Courier New"/>
              </a:rPr>
              <a:t>sourceCompatibility = 1.8 // używaj Javy 8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1200">
                <a:latin typeface="Courier New"/>
              </a:rPr>
              <a:t>targetCompatibility = 1.8 // i na 8 uruchamiaj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1200">
                <a:latin typeface="Courier New"/>
              </a:rPr>
              <a:t>repositories 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1200">
                <a:latin typeface="Courier New"/>
              </a:rPr>
              <a:t>  </a:t>
            </a:r>
            <a:r>
              <a:rPr lang="pl-PL" sz="1200">
                <a:latin typeface="Courier New"/>
              </a:rPr>
              <a:t>mavenCentral() // korzystaj z głownego repo Mavena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1200">
                <a:latin typeface="Courier New"/>
              </a:rPr>
              <a:t>}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1200">
                <a:latin typeface="Courier New"/>
              </a:rPr>
              <a:t>dependencies 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1200">
                <a:latin typeface="Courier New"/>
              </a:rPr>
              <a:t>  </a:t>
            </a:r>
            <a:r>
              <a:rPr lang="pl-PL" sz="1200">
                <a:latin typeface="Courier New"/>
              </a:rPr>
              <a:t>// zależności czasu kompilacji - polecam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1200">
                <a:latin typeface="Courier New"/>
              </a:rPr>
              <a:t>  </a:t>
            </a:r>
            <a:r>
              <a:rPr lang="pl-PL" sz="1200">
                <a:latin typeface="Courier New"/>
              </a:rPr>
              <a:t>compile 'org.apache.commons:commons-lang3:3.+'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1200">
                <a:latin typeface="Courier New"/>
              </a:rPr>
              <a:t>  </a:t>
            </a:r>
            <a:r>
              <a:rPr lang="pl-PL" sz="1200">
                <a:latin typeface="Courier New"/>
              </a:rPr>
              <a:t>// zależności dostarczone przez środowisko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1200">
                <a:latin typeface="Courier New"/>
              </a:rPr>
              <a:t>  </a:t>
            </a:r>
            <a:r>
              <a:rPr lang="pl-PL" sz="1200">
                <a:latin typeface="Courier New"/>
              </a:rPr>
              <a:t>providedCompile 'javax.servlet:servlet-api:2.5'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1200">
                <a:latin typeface="Courier New"/>
              </a:rPr>
              <a:t>  </a:t>
            </a:r>
            <a:r>
              <a:rPr lang="pl-PL" sz="1200">
                <a:latin typeface="Courier New"/>
              </a:rPr>
              <a:t>// zależności potrzebne podczas działania, ale nie kompilacji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1200">
                <a:latin typeface="Courier New"/>
              </a:rPr>
              <a:t>  </a:t>
            </a:r>
            <a:r>
              <a:rPr lang="pl-PL" sz="1200">
                <a:latin typeface="Courier New"/>
              </a:rPr>
              <a:t>runtime 'javax.servlet:jstl:1.1.2'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1200">
                <a:latin typeface="Courier New"/>
              </a:rPr>
              <a:t>  </a:t>
            </a:r>
            <a:r>
              <a:rPr lang="pl-PL" sz="1200">
                <a:latin typeface="Courier New"/>
              </a:rPr>
              <a:t>// zależności potrzebne do uruchamiania testów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1200">
                <a:latin typeface="Courier New"/>
              </a:rPr>
              <a:t>  </a:t>
            </a:r>
            <a:r>
              <a:rPr lang="pl-PL" sz="1200">
                <a:latin typeface="Courier New"/>
              </a:rPr>
              <a:t>testCompile 'junit:junit:4.+' // narzędzie testowe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1200">
                <a:latin typeface="Courier New"/>
              </a:rPr>
              <a:t>  </a:t>
            </a:r>
            <a:r>
              <a:rPr lang="pl-PL" sz="1200">
                <a:latin typeface="Courier New"/>
              </a:rPr>
              <a:t>testCompile 'org.assertj:assertj-core:3.+' // ładne asercje (można inaczej)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1200">
                <a:latin typeface="Courier New"/>
              </a:rPr>
              <a:t>  </a:t>
            </a:r>
            <a:r>
              <a:rPr lang="pl-PL" sz="1200">
                <a:latin typeface="Courier New"/>
              </a:rPr>
              <a:t>testCompile 'org.mockito:mockito-all:1+' // narzędzie do mockowania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1200">
                <a:latin typeface="Courier New"/>
              </a:rPr>
              <a:t>  </a:t>
            </a:r>
            <a:r>
              <a:rPr lang="pl-PL" sz="1200">
                <a:latin typeface="Courier New"/>
              </a:rPr>
              <a:t>testCompile 'pl.pragmatists:JUnitParams:1.0.+' // testy sparametryzowane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1200">
                <a:latin typeface="Courier New"/>
              </a:rPr>
              <a:t>}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l-PL" sz="4400">
                <a:latin typeface="Roboto"/>
              </a:rPr>
              <a:t>Przykładowy plik konfiguracji c.d.</a:t>
            </a:r>
            <a:endParaRPr/>
          </a:p>
        </p:txBody>
      </p:sp>
      <p:sp>
        <p:nvSpPr>
          <p:cNvPr id="7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l-PL" sz="1200">
                <a:latin typeface="Courier New"/>
              </a:rPr>
              <a:t>// konfiguracja dla archiwum jar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1200">
                <a:latin typeface="Courier New"/>
              </a:rPr>
              <a:t>jar 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1200">
                <a:latin typeface="Courier New"/>
              </a:rPr>
              <a:t>  </a:t>
            </a:r>
            <a:r>
              <a:rPr lang="pl-PL" sz="1200">
                <a:latin typeface="Courier New"/>
              </a:rPr>
              <a:t>// atrybuty dla pliku Manifest.MF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1200">
                <a:latin typeface="Courier New"/>
              </a:rPr>
              <a:t>  </a:t>
            </a:r>
            <a:r>
              <a:rPr lang="pl-PL" sz="1200">
                <a:latin typeface="Courier New"/>
              </a:rPr>
              <a:t>manifest.attributes(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1200">
                <a:latin typeface="Courier New"/>
              </a:rPr>
              <a:t>    </a:t>
            </a:r>
            <a:r>
              <a:rPr lang="pl-PL" sz="1200">
                <a:latin typeface="Courier New"/>
              </a:rPr>
              <a:t>'Class-Path': configurations.runtime.files.collect{ it.name }.join(' '),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1200">
                <a:latin typeface="Courier New"/>
              </a:rPr>
              <a:t>    </a:t>
            </a:r>
            <a:r>
              <a:rPr lang="pl-PL" sz="1200">
                <a:latin typeface="Courier New"/>
              </a:rPr>
              <a:t>'Main-Class': 'pl.edu.pjatk.GoldenEye'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1200">
                <a:latin typeface="Courier New"/>
              </a:rPr>
              <a:t>  </a:t>
            </a:r>
            <a:r>
              <a:rPr lang="pl-PL" sz="1200">
                <a:latin typeface="Courier New"/>
              </a:rPr>
              <a:t>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1200">
                <a:latin typeface="Courier New"/>
              </a:rPr>
              <a:t>  </a:t>
            </a:r>
            <a:r>
              <a:rPr lang="pl-PL" sz="1200">
                <a:latin typeface="Courier New"/>
              </a:rPr>
              <a:t>baseName = "kolojava" // podstawa nazwy archiwum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1200">
                <a:latin typeface="Courier New"/>
              </a:rPr>
              <a:t>}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1200">
                <a:latin typeface="Courier New"/>
              </a:rPr>
              <a:t>// opcjonalne dodatkowe zadanie, kopiujące zależności do podkatalogu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1200">
                <a:latin typeface="Courier New"/>
              </a:rPr>
              <a:t>task copyDepends(type: Copy) 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1200">
                <a:latin typeface="Courier New"/>
              </a:rPr>
              <a:t>  </a:t>
            </a:r>
            <a:r>
              <a:rPr lang="pl-PL" sz="1200">
                <a:latin typeface="Courier New"/>
              </a:rPr>
              <a:t>into "$buildDir/distribution/dependencies"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1200">
                <a:latin typeface="Courier New"/>
              </a:rPr>
              <a:t>  </a:t>
            </a:r>
            <a:r>
              <a:rPr lang="pl-PL" sz="1200">
                <a:latin typeface="Courier New"/>
              </a:rPr>
              <a:t>from configurations.runtime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1200">
                <a:latin typeface="Courier New"/>
              </a:rPr>
              <a:t>}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1200">
                <a:latin typeface="Courier New"/>
              </a:rPr>
              <a:t>// zależne od zadania jar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1200">
                <a:latin typeface="Courier New"/>
              </a:rPr>
              <a:t>copyDepends.dependsOn(jar)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l-PL" sz="4400">
                <a:latin typeface="Roboto"/>
              </a:rPr>
              <a:t>Instalacja</a:t>
            </a:r>
            <a:endParaRPr/>
          </a:p>
        </p:txBody>
      </p:sp>
      <p:sp>
        <p:nvSpPr>
          <p:cNvPr id="7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r>
              <a:rPr lang="pl-PL" sz="3200">
                <a:latin typeface="Roboto"/>
              </a:rPr>
              <a:t>Podobnie jak dla Mavena należy: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Roboto"/>
              </a:rPr>
              <a:t>pobrać archiwum (</a:t>
            </a:r>
            <a:r>
              <a:rPr lang="pl-PL" sz="3200">
                <a:solidFill>
                  <a:srgbClr val="0084d1"/>
                </a:solidFill>
                <a:latin typeface="Roboto"/>
              </a:rPr>
              <a:t>http://gradle.org/gradle-download/</a:t>
            </a:r>
            <a:r>
              <a:rPr lang="pl-PL" sz="3200">
                <a:latin typeface="Roboto"/>
              </a:rPr>
              <a:t>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Roboto"/>
              </a:rPr>
              <a:t>rozpakować do wybranego katalogu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Roboto"/>
              </a:rPr>
              <a:t>ustawić zmienne środowiskowe (na Winbloze dodać ww. katalog do ścieżki i ustawić JAVA_HOME na katalog z JDK. Uwaga! JDK, nie JRE!)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Roboto"/>
              </a:rPr>
              <a:t>powinno działać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Roboto"/>
              </a:rPr>
              <a:t>Na normalnych systemach </a:t>
            </a:r>
            <a:r>
              <a:rPr lang="pl-PL" sz="3200">
                <a:latin typeface="Courier New"/>
              </a:rPr>
              <a:t>sudo apt install gradle</a:t>
            </a:r>
            <a:r>
              <a:rPr lang="pl-PL" sz="3200">
                <a:latin typeface="Roboto"/>
              </a:rPr>
              <a:t> powinno wystarczyć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Roboto"/>
              </a:rPr>
              <a:t>Ale zainstaluje raczej zabytek: </a:t>
            </a:r>
            <a:r>
              <a:rPr lang="pl-PL" sz="3200">
                <a:latin typeface="Courier New"/>
              </a:rPr>
              <a:t>gradle -version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pl-PL" sz="3200">
                <a:latin typeface="Roboto"/>
              </a:rPr>
              <a:t>Dziękuję!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l-PL" sz="4400">
                <a:latin typeface="Roboto"/>
              </a:rPr>
              <a:t>Ryś historyczny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b="1" lang="pl-PL" sz="800">
                <a:latin typeface="Roboto"/>
              </a:rPr>
              <a:t>https://pixabay.com/static/uploads/photo/2015/07/12/15/39/siberian-lynx-842100_640.jpg</a:t>
            </a:r>
            <a:endParaRPr/>
          </a:p>
          <a:p>
            <a:pPr algn="ctr"/>
            <a:r>
              <a:rPr b="1" lang="pl-PL" sz="800">
                <a:latin typeface="Roboto"/>
              </a:rPr>
              <a:t>https://pl.wikipedia.org/wiki/Plik:Bobcat2.jpg</a:t>
            </a:r>
            <a:endParaRPr/>
          </a:p>
        </p:txBody>
      </p:sp>
      <p:pic>
        <p:nvPicPr>
          <p:cNvPr id="4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85200" y="2304000"/>
            <a:ext cx="2746800" cy="3240000"/>
          </a:xfrm>
          <a:prstGeom prst="rect">
            <a:avLst/>
          </a:prstGeom>
          <a:ln>
            <a:noFill/>
          </a:ln>
        </p:spPr>
      </p:pic>
      <p:pic>
        <p:nvPicPr>
          <p:cNvPr id="48" name="" descr="https://pl.wikipedia.org/wiki/Plik:Bobcat2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4608000" y="2304000"/>
            <a:ext cx="4287600" cy="324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l-PL" sz="4400">
                <a:latin typeface="Roboto"/>
              </a:rPr>
              <a:t>Ryś historyczny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b="1" lang="pl-PL" sz="3200">
                <a:latin typeface="Roboto"/>
              </a:rPr>
              <a:t>javac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pl-PL" sz="3200">
                <a:latin typeface="Roboto"/>
              </a:rPr>
              <a:t>jar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pl-PL" sz="3200">
                <a:latin typeface="Roboto"/>
              </a:rPr>
              <a:t>jarsigner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pl-PL" sz="3200">
                <a:latin typeface="Roboto"/>
              </a:rPr>
              <a:t>javadoc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pl-PL" sz="3200">
                <a:latin typeface="Roboto"/>
              </a:rPr>
              <a:t>native2ascii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pl-PL" sz="3200">
                <a:latin typeface="Roboto"/>
              </a:rPr>
              <a:t>xjc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pl-PL" sz="3200">
                <a:latin typeface="Roboto"/>
              </a:rPr>
              <a:t>wsgen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pl-PL" sz="3200">
                <a:latin typeface="Roboto"/>
              </a:rPr>
              <a:t>...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l-PL" sz="4400">
                <a:latin typeface="Roboto"/>
              </a:rPr>
              <a:t>Ryś historyczny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b="1" lang="pl-PL" sz="800">
                <a:latin typeface="Roboto"/>
              </a:rPr>
              <a:t>https://c2.staticflickr.com/8/7429/12637209434_fb2db2bb69_b.jpg</a:t>
            </a:r>
            <a:endParaRPr/>
          </a:p>
          <a:p>
            <a:pPr algn="ctr"/>
            <a:endParaRPr/>
          </a:p>
        </p:txBody>
      </p:sp>
      <p:pic>
        <p:nvPicPr>
          <p:cNvPr id="5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80800" y="2016000"/>
            <a:ext cx="2311200" cy="324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l-PL" sz="4400">
                <a:latin typeface="Roboto"/>
              </a:rPr>
              <a:t>Ryś historyczny</a:t>
            </a:r>
            <a:endParaRPr/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b="1" lang="pl-PL" sz="800">
                <a:latin typeface="Roboto"/>
              </a:rPr>
              <a:t> </a:t>
            </a:r>
            <a:endParaRPr/>
          </a:p>
          <a:p>
            <a:pPr algn="ctr"/>
            <a:endParaRPr/>
          </a:p>
        </p:txBody>
      </p:sp>
      <p:pic>
        <p:nvPicPr>
          <p:cNvPr id="5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65320" y="1740960"/>
            <a:ext cx="6089400" cy="4177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l-PL" sz="4400">
                <a:latin typeface="Roboto"/>
              </a:rPr>
              <a:t>Ryś historyczny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b="1" lang="pl-PL" sz="3200">
                <a:latin typeface="Roboto"/>
              </a:rPr>
              <a:t>Apache Commons (Lang, CLI, IO, Logging …)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pl-PL" sz="3200">
                <a:latin typeface="Roboto"/>
              </a:rPr>
              <a:t>Guava, JavaAssist, ...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pl-PL" sz="3200">
                <a:latin typeface="Roboto"/>
              </a:rPr>
              <a:t>Log4J, SLF4J, ...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pl-PL" sz="3200">
                <a:latin typeface="Roboto"/>
              </a:rPr>
              <a:t>JUnit, TestNG, ...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pl-PL" sz="3200">
                <a:latin typeface="Roboto"/>
              </a:rPr>
              <a:t>Mockito, PowerMock, Parameters, Hamcrest...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pl-PL" sz="3200">
                <a:latin typeface="Roboto"/>
              </a:rPr>
              <a:t>Spring (Boot, MVC, Security, ...)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pl-PL" sz="3200">
                <a:latin typeface="Roboto"/>
              </a:rPr>
              <a:t>...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l-PL" sz="4400">
                <a:latin typeface="Roboto"/>
              </a:rPr>
              <a:t>Ryś historyczny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b="1" lang="pl-PL" sz="800">
                <a:latin typeface="Roboto"/>
              </a:rPr>
              <a:t> </a:t>
            </a:r>
            <a:endParaRPr/>
          </a:p>
          <a:p>
            <a:pPr algn="ctr"/>
            <a:endParaRPr/>
          </a:p>
        </p:txBody>
      </p:sp>
      <p:pic>
        <p:nvPicPr>
          <p:cNvPr id="6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32800" y="2232000"/>
            <a:ext cx="5731200" cy="324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l-PL" sz="4400">
                <a:latin typeface="Roboto"/>
              </a:rPr>
              <a:t>Gradle</a:t>
            </a:r>
            <a:endParaRPr/>
          </a:p>
        </p:txBody>
      </p:sp>
      <p:sp>
        <p:nvSpPr>
          <p:cNvPr id="6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b="1" lang="pl-PL" sz="3200">
                <a:latin typeface="Roboto"/>
              </a:rPr>
              <a:t>Napisany w Groovy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pl-PL" sz="3200">
                <a:latin typeface="Roboto"/>
              </a:rPr>
              <a:t>Plik konfiguracji jest skryptem Groovy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pl-PL" sz="3200">
                <a:latin typeface="Roboto"/>
              </a:rPr>
              <a:t>Filozofia: rzeczy podstawowe powinny być łatwe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pl-PL" sz="3200">
                <a:latin typeface="Roboto"/>
              </a:rPr>
              <a:t>Banalnie łatwo rozszerzalny – przez wtyczki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pl-PL" sz="3200">
                <a:latin typeface="Roboto"/>
              </a:rPr>
              <a:t>Świetna dokumentacja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pl-PL" sz="3200">
                <a:latin typeface="Roboto"/>
              </a:rPr>
              <a:t>Nie tylko dla Javy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pl-PL" sz="3200">
                <a:latin typeface="Roboto"/>
              </a:rPr>
              <a:t>Więcej: gradle.org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>
                <p:childTnLst>
                  <p:par>
                    <p:cTn id="17" fill="freeze">
                      <p:stCondLst>
                        <p:cond delay="indefinite"/>
                      </p:stCondLst>
                      <p:childTnLst>
                        <p:par>
                          <p:cTn id="18" fill="freeze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freeze">
                            <p:stCondLst>
                              <p:cond delay="1"/>
                            </p:stCondLst>
                            <p:childTnLst>
                              <p:par>
                                <p:cTn id="22" nodeType="afterEffect" fill="hold" presetClass="entr" presetID="1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8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freeze">
                            <p:stCondLst>
                              <p:cond delay="3002"/>
                            </p:stCondLst>
                            <p:childTnLst>
                              <p:par>
                                <p:cTn id="25" nodeType="afterEffect" fill="hold" presetClass="entr" presetID="1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7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freeze">
                            <p:stCondLst>
                              <p:cond delay="6003"/>
                            </p:stCondLst>
                            <p:childTnLst>
                              <p:par>
                                <p:cTn id="28" nodeType="afterEffect" fill="hold" presetClass="entr" presetID="1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04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freeze">
                            <p:stCondLst>
                              <p:cond delay="9004"/>
                            </p:stCondLst>
                            <p:childTnLst>
                              <p:par>
                                <p:cTn id="31" nodeType="afterEffect" fill="hold" presetClass="entr" presetID="1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48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freeze">
                            <p:stCondLst>
                              <p:cond delay="12005"/>
                            </p:stCondLst>
                            <p:childTnLst>
                              <p:par>
                                <p:cTn id="34" nodeType="afterEffect" fill="hold" presetClass="entr" presetID="1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69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freeze">
                            <p:stCondLst>
                              <p:cond delay="15006"/>
                            </p:stCondLst>
                            <p:childTnLst>
                              <p:par>
                                <p:cTn id="37" nodeType="afterEffect" fill="hold" presetClass="entr" presetID="1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88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l-PL" sz="4400">
                <a:latin typeface="Roboto"/>
              </a:rPr>
              <a:t>Podstawowe komendy</a:t>
            </a:r>
            <a:endParaRPr/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b="1" lang="pl-PL" sz="3200">
                <a:latin typeface="Roboto"/>
              </a:rPr>
              <a:t>gradle tasks</a:t>
            </a:r>
            <a:r>
              <a:rPr lang="pl-PL" sz="3200">
                <a:latin typeface="Roboto"/>
              </a:rPr>
              <a:t> – wypisuje dostępne zadania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pl-PL" sz="3200">
                <a:latin typeface="Roboto"/>
              </a:rPr>
              <a:t>gradle clean</a:t>
            </a:r>
            <a:r>
              <a:rPr lang="pl-PL" sz="3200">
                <a:latin typeface="Roboto"/>
              </a:rPr>
              <a:t> – czyści skompilowany kod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pl-PL" sz="3200">
                <a:latin typeface="Roboto"/>
              </a:rPr>
              <a:t>gradle build</a:t>
            </a:r>
            <a:r>
              <a:rPr lang="pl-PL" sz="3200">
                <a:latin typeface="Roboto"/>
              </a:rPr>
              <a:t> – buduje i testuje kod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pl-PL" sz="3200">
                <a:latin typeface="Roboto"/>
              </a:rPr>
              <a:t>gradle jar</a:t>
            </a:r>
            <a:r>
              <a:rPr lang="pl-PL" sz="3200">
                <a:latin typeface="Roboto"/>
              </a:rPr>
              <a:t> – buduje archiwum jar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pl-PL" sz="3200">
                <a:latin typeface="Roboto"/>
              </a:rPr>
              <a:t>gradle</a:t>
            </a:r>
            <a:r>
              <a:rPr lang="pl-PL" sz="3200">
                <a:latin typeface="Roboto"/>
              </a:rPr>
              <a:t> – jeżeli są podane domyślne zadania, wykonuje je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