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74" r:id="rId3"/>
    <p:sldId id="257" r:id="rId4"/>
    <p:sldId id="264" r:id="rId5"/>
    <p:sldId id="267" r:id="rId6"/>
    <p:sldId id="266" r:id="rId7"/>
    <p:sldId id="273" r:id="rId8"/>
    <p:sldId id="268" r:id="rId9"/>
    <p:sldId id="271" r:id="rId10"/>
    <p:sldId id="27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Zapraszamy!" id="{E75E278A-FF0E-49A4-B170-79828D63BBAD}">
          <p14:sldIdLst>
            <p14:sldId id="274"/>
          </p14:sldIdLst>
        </p14:section>
        <p14:section name="Projektuj, Zadziwiaj, Pracuj z innymi" id="{B9B51309-D148-4332-87C2-07BE32FBCA3B}">
          <p14:sldIdLst>
            <p14:sldId id="257"/>
            <p14:sldId id="264"/>
            <p14:sldId id="267"/>
            <p14:sldId id="266"/>
            <p14:sldId id="273"/>
            <p14:sldId id="268"/>
            <p14:sldId id="271"/>
            <p14:sldId id="275"/>
          </p14:sldIdLst>
        </p14:section>
        <p14:section name="Dowiedz się więcej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46" autoAdjust="0"/>
    <p:restoredTop sz="94280" autoAdjust="0"/>
  </p:normalViewPr>
  <p:slideViewPr>
    <p:cSldViewPr snapToGrid="0">
      <p:cViewPr>
        <p:scale>
          <a:sx n="150" d="100"/>
          <a:sy n="150" d="100"/>
        </p:scale>
        <p:origin x="-1362" y="-16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29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BCABC-D0BB-4B76-AF0F-92C8B4ADCAD8}" type="datetimeFigureOut">
              <a:rPr lang="pl-PL" smtClean="0"/>
              <a:t>2015-10-29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614A5-FE89-4E3C-979B-4EB99F48126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760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pl-PL" smtClean="0"/>
              <a:t>2015-10-29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pl-PL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W </a:t>
            </a:r>
            <a:r>
              <a:rPr lang="pl-PL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trybie pokazu slajdów kliknij strzałkę, aby przejść do centrum Wprowadzenie do programu PowerPoint.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pl-PL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pl-PL" smtClean="0"/>
              <a:t>2015-10-29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8" name="Prostokąt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pl-PL" smtClean="0"/>
              <a:t>2015-10-29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8" name="Prostokąt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 dirty="0"/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pl-PL" smtClean="0"/>
              <a:t>2015-10-29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8" name="Prostokąt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pl-PL" smtClean="0"/>
              <a:t>2015-10-29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8" name="Prostokąt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pl-PL" smtClean="0"/>
              <a:t>2015-10-29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8" name="Prostokąt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Kliknij, aby edytować style wzorca tekstu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Drugi poziom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Trzeci poziom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Czwarty poziom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Kliknij, aby edytować style wzorca tekstu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Drugi poziom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Trzeci poziom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Czwarty poziom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pl-PL" smtClean="0"/>
              <a:t>2015-10-29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Prostokąt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1" y="1412586"/>
            <a:ext cx="5156200" cy="717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Kliknij, aby edytować style wzorca tekstu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Drugi poziom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Trzeci poziom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Czwarty poziom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89664" y="1412586"/>
            <a:ext cx="5157787" cy="717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Kliknij, aby edytować style wzorca tekstu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Drugi poziom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Trzeci poziom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Czwarty poziom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pl-PL" smtClean="0"/>
              <a:t>2015-10-29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1" name="Prostokąt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pl-PL" smtClean="0"/>
              <a:t>2015-10-29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Prostokąt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pl-PL" smtClean="0"/>
              <a:t>2015-10-29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Kliknij, aby edytować style wzorca tekstu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Drugi poziom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Trzeci poziom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Czwarty poziom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pl-PL" smtClean="0"/>
              <a:t>2015-10-29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pl-PL" smtClean="0"/>
              <a:t>2015-10-29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pl-PL" smtClean="0"/>
              <a:t>2015-10-29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guides/getting-started/maven-in-five-minutes.html" TargetMode="External"/><Relationship Id="rId2" Type="http://schemas.openxmlformats.org/officeDocument/2006/relationships/hyperlink" Target="https://maven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arch.maven.org/" TargetMode="External"/><Relationship Id="rId5" Type="http://schemas.openxmlformats.org/officeDocument/2006/relationships/hyperlink" Target="http://mvnrepository.com/" TargetMode="External"/><Relationship Id="rId4" Type="http://schemas.openxmlformats.org/officeDocument/2006/relationships/hyperlink" Target="http://books.sonatype.com/mvnex-book/referen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9600" dirty="0" err="1" smtClean="0"/>
              <a:t>Maven</a:t>
            </a:r>
            <a:endParaRPr lang="en-US" sz="96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8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09918" y="2335386"/>
            <a:ext cx="4508715" cy="2187227"/>
          </a:xfrm>
        </p:spPr>
        <p:txBody>
          <a:bodyPr/>
          <a:lstStyle/>
          <a:p>
            <a:pPr algn="l" defTabSz="914400">
              <a:spcBef>
                <a:spcPct val="0"/>
              </a:spcBef>
              <a:buNone/>
            </a:pPr>
            <a:r>
              <a:rPr lang="pl-PL" sz="4800" b="0" i="0" dirty="0" smtClean="0">
                <a:solidFill>
                  <a:srgbClr val="D24726"/>
                </a:solidFill>
                <a:latin typeface="Segoe UI Light"/>
              </a:rPr>
              <a:t>Dziękuję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ct val="0"/>
              </a:spcBef>
              <a:buNone/>
            </a:pPr>
            <a:r>
              <a:rPr lang="pl-PL" sz="3600" b="0" i="0" dirty="0" smtClean="0">
                <a:solidFill>
                  <a:schemeClr val="bg1"/>
                </a:solidFill>
                <a:latin typeface="Segoe UI Light"/>
              </a:rPr>
              <a:t>Uruchomienie </a:t>
            </a:r>
            <a:r>
              <a:rPr lang="pl-PL" sz="3600" b="0" i="0" dirty="0" err="1" smtClean="0">
                <a:solidFill>
                  <a:schemeClr val="bg1"/>
                </a:solidFill>
                <a:latin typeface="Segoe UI Light"/>
              </a:rPr>
              <a:t>Maven’a</a:t>
            </a:r>
            <a:r>
              <a:rPr lang="pl-PL" sz="3600" b="0" i="0" dirty="0" smtClean="0">
                <a:solidFill>
                  <a:schemeClr val="bg1"/>
                </a:solidFill>
                <a:latin typeface="Segoe UI Light"/>
              </a:rPr>
              <a:t>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73285" y="1725671"/>
            <a:ext cx="10343147" cy="4464000"/>
          </a:xfrm>
        </p:spPr>
        <p:txBody>
          <a:bodyPr rIns="90000"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pl-PL" dirty="0" smtClean="0">
                <a:solidFill>
                  <a:schemeClr val="tx1"/>
                </a:solidFill>
                <a:latin typeface="Segoe UI"/>
              </a:rPr>
              <a:t>Java</a:t>
            </a:r>
            <a:r>
              <a:rPr lang="pl-PL" dirty="0">
                <a:solidFill>
                  <a:schemeClr val="tx1"/>
                </a:solidFill>
              </a:rPr>
              <a:t/>
            </a:r>
            <a:br>
              <a:rPr lang="pl-PL" dirty="0">
                <a:solidFill>
                  <a:schemeClr val="tx1"/>
                </a:solidFill>
              </a:rPr>
            </a:br>
            <a:r>
              <a:rPr lang="pl-PL" i="1" dirty="0">
                <a:solidFill>
                  <a:schemeClr val="tx1"/>
                </a:solidFill>
              </a:rPr>
              <a:t>http://www.oracle.com/technetwork/java/javase/downloads/index.html</a:t>
            </a:r>
            <a:endParaRPr lang="pl-PL" i="1" dirty="0" smtClean="0">
              <a:solidFill>
                <a:schemeClr val="tx1"/>
              </a:solidFill>
              <a:latin typeface="Segoe UI"/>
            </a:endParaRPr>
          </a:p>
          <a:p>
            <a:pPr marL="342900" indent="-342900">
              <a:buAutoNum type="arabicPeriod"/>
            </a:pPr>
            <a:r>
              <a:rPr lang="pl-PL" dirty="0" err="1" smtClean="0">
                <a:solidFill>
                  <a:schemeClr val="tx1"/>
                </a:solidFill>
              </a:rPr>
              <a:t>Maven</a:t>
            </a:r>
            <a:r>
              <a:rPr lang="pl-PL" dirty="0" smtClean="0">
                <a:solidFill>
                  <a:schemeClr val="tx1"/>
                </a:solidFill>
              </a:rPr>
              <a:t/>
            </a:r>
            <a:br>
              <a:rPr lang="pl-PL" dirty="0" smtClean="0">
                <a:solidFill>
                  <a:schemeClr val="tx1"/>
                </a:solidFill>
              </a:rPr>
            </a:br>
            <a:r>
              <a:rPr lang="pl-PL" i="1" dirty="0" smtClean="0">
                <a:solidFill>
                  <a:schemeClr val="tx1"/>
                </a:solidFill>
              </a:rPr>
              <a:t>https</a:t>
            </a:r>
            <a:r>
              <a:rPr lang="pl-PL" i="1" dirty="0">
                <a:solidFill>
                  <a:schemeClr val="tx1"/>
                </a:solidFill>
              </a:rPr>
              <a:t>://maven.apache.org/download.cgi</a:t>
            </a:r>
            <a:endParaRPr lang="pl-PL" i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pl-PL" sz="1600" b="0" i="0" dirty="0" smtClean="0">
                <a:solidFill>
                  <a:schemeClr val="tx1"/>
                </a:solidFill>
                <a:latin typeface="Segoe UI"/>
              </a:rPr>
              <a:t>Zmienne środowiskowe</a:t>
            </a:r>
            <a:r>
              <a:rPr lang="pl-PL" dirty="0">
                <a:solidFill>
                  <a:schemeClr val="tx1"/>
                </a:solidFill>
              </a:rPr>
              <a:t/>
            </a:r>
            <a:br>
              <a:rPr lang="pl-PL" dirty="0">
                <a:solidFill>
                  <a:schemeClr val="tx1"/>
                </a:solidFill>
              </a:rPr>
            </a:br>
            <a:r>
              <a:rPr lang="pl-PL" dirty="0">
                <a:solidFill>
                  <a:schemeClr val="tx1"/>
                </a:solidFill>
              </a:rPr>
              <a:t>JAVA_HOME - </a:t>
            </a:r>
            <a:r>
              <a:rPr lang="pl-PL" i="1" dirty="0" smtClean="0">
                <a:solidFill>
                  <a:schemeClr val="tx1"/>
                </a:solidFill>
              </a:rPr>
              <a:t>&lt;ścieżka </a:t>
            </a:r>
            <a:r>
              <a:rPr lang="pl-PL" i="1" dirty="0">
                <a:solidFill>
                  <a:schemeClr val="tx1"/>
                </a:solidFill>
              </a:rPr>
              <a:t>do folder&gt;\jdk1.8.0_60</a:t>
            </a:r>
            <a:r>
              <a:rPr lang="pl-PL" dirty="0">
                <a:solidFill>
                  <a:schemeClr val="tx1"/>
                </a:solidFill>
              </a:rPr>
              <a:t/>
            </a:r>
            <a:br>
              <a:rPr lang="pl-PL" dirty="0">
                <a:solidFill>
                  <a:schemeClr val="tx1"/>
                </a:solidFill>
              </a:rPr>
            </a:br>
            <a:r>
              <a:rPr lang="pl-PL" dirty="0">
                <a:solidFill>
                  <a:schemeClr val="tx1"/>
                </a:solidFill>
              </a:rPr>
              <a:t>M2_HOME - </a:t>
            </a:r>
            <a:r>
              <a:rPr lang="pl-PL" i="1" dirty="0" smtClean="0">
                <a:solidFill>
                  <a:schemeClr val="tx1"/>
                </a:solidFill>
              </a:rPr>
              <a:t>&lt;</a:t>
            </a:r>
            <a:r>
              <a:rPr lang="pl-PL" i="1" dirty="0" err="1" smtClean="0">
                <a:solidFill>
                  <a:schemeClr val="tx1"/>
                </a:solidFill>
              </a:rPr>
              <a:t>śćieżka</a:t>
            </a:r>
            <a:r>
              <a:rPr lang="pl-PL" i="1" dirty="0" smtClean="0">
                <a:solidFill>
                  <a:schemeClr val="tx1"/>
                </a:solidFill>
              </a:rPr>
              <a:t> do folder&gt;\apache-maven-3.2.3</a:t>
            </a:r>
            <a:r>
              <a:rPr lang="pl-PL" i="1" dirty="0">
                <a:solidFill>
                  <a:schemeClr val="tx1"/>
                </a:solidFill>
                <a:latin typeface="Segoe UI"/>
              </a:rPr>
              <a:t/>
            </a:r>
            <a:br>
              <a:rPr lang="pl-PL" i="1" dirty="0">
                <a:solidFill>
                  <a:schemeClr val="tx1"/>
                </a:solidFill>
                <a:latin typeface="Segoe UI"/>
              </a:rPr>
            </a:br>
            <a:r>
              <a:rPr lang="pl-PL" dirty="0" err="1" smtClean="0">
                <a:solidFill>
                  <a:schemeClr val="tx1"/>
                </a:solidFill>
                <a:latin typeface="Segoe UI"/>
              </a:rPr>
              <a:t>Path</a:t>
            </a:r>
            <a:r>
              <a:rPr lang="pl-PL" dirty="0">
                <a:solidFill>
                  <a:schemeClr val="tx1"/>
                </a:solidFill>
              </a:rPr>
              <a:t> - </a:t>
            </a:r>
            <a:r>
              <a:rPr lang="pl-PL" i="1" dirty="0">
                <a:solidFill>
                  <a:schemeClr val="tx1"/>
                </a:solidFill>
              </a:rPr>
              <a:t>%JAVA_HOME%\</a:t>
            </a:r>
            <a:r>
              <a:rPr lang="pl-PL" i="1" dirty="0" smtClean="0">
                <a:solidFill>
                  <a:schemeClr val="tx1"/>
                </a:solidFill>
              </a:rPr>
              <a:t>bin</a:t>
            </a:r>
            <a:r>
              <a:rPr lang="pl-PL" dirty="0" smtClean="0">
                <a:solidFill>
                  <a:schemeClr val="tx1"/>
                </a:solidFill>
              </a:rPr>
              <a:t> oraz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smtClean="0">
                <a:solidFill>
                  <a:schemeClr val="tx1"/>
                </a:solidFill>
              </a:rPr>
              <a:t> </a:t>
            </a:r>
            <a:r>
              <a:rPr lang="pl-PL" i="1" dirty="0" smtClean="0">
                <a:solidFill>
                  <a:schemeClr val="tx1"/>
                </a:solidFill>
              </a:rPr>
              <a:t>%M2_HOME</a:t>
            </a:r>
            <a:r>
              <a:rPr lang="pl-PL" i="1" dirty="0">
                <a:solidFill>
                  <a:schemeClr val="tx1"/>
                </a:solidFill>
              </a:rPr>
              <a:t>%\</a:t>
            </a:r>
            <a:r>
              <a:rPr lang="pl-PL" i="1" dirty="0" smtClean="0">
                <a:solidFill>
                  <a:schemeClr val="tx1"/>
                </a:solidFill>
              </a:rPr>
              <a:t>bin </a:t>
            </a:r>
            <a:br>
              <a:rPr lang="pl-PL" i="1" dirty="0" smtClean="0">
                <a:solidFill>
                  <a:schemeClr val="tx1"/>
                </a:solidFill>
              </a:rPr>
            </a:br>
            <a:r>
              <a:rPr lang="pl-PL" i="1" dirty="0" smtClean="0">
                <a:solidFill>
                  <a:schemeClr val="tx1"/>
                </a:solidFill>
              </a:rPr>
              <a:t>	(</a:t>
            </a:r>
            <a:r>
              <a:rPr lang="pl-PL" dirty="0" smtClean="0">
                <a:solidFill>
                  <a:schemeClr val="tx1"/>
                </a:solidFill>
              </a:rPr>
              <a:t>zmienna środowiskowa „</a:t>
            </a:r>
            <a:r>
              <a:rPr lang="pl-PL" dirty="0" err="1" smtClean="0">
                <a:solidFill>
                  <a:schemeClr val="tx1"/>
                </a:solidFill>
              </a:rPr>
              <a:t>Path</a:t>
            </a:r>
            <a:r>
              <a:rPr lang="pl-PL" dirty="0" smtClean="0">
                <a:solidFill>
                  <a:schemeClr val="tx1"/>
                </a:solidFill>
              </a:rPr>
              <a:t>” już powinna istnieć, należy do nie dodać kolejne ścieżki po średniku ! )</a:t>
            </a:r>
            <a:endParaRPr lang="pl-PL" dirty="0">
              <a:solidFill>
                <a:schemeClr val="tx1"/>
              </a:solidFill>
              <a:latin typeface="Segoe UI"/>
            </a:endParaRPr>
          </a:p>
          <a:p>
            <a:pPr marL="342900" indent="-342900">
              <a:buAutoNum type="arabicPeriod"/>
            </a:pPr>
            <a:r>
              <a:rPr lang="pl-PL" dirty="0" smtClean="0">
                <a:solidFill>
                  <a:schemeClr val="tx1"/>
                </a:solidFill>
                <a:latin typeface="Segoe UI"/>
              </a:rPr>
              <a:t>Aby przetestować czy </a:t>
            </a:r>
            <a:r>
              <a:rPr lang="pl-PL" dirty="0" err="1">
                <a:solidFill>
                  <a:schemeClr val="tx1"/>
                </a:solidFill>
                <a:latin typeface="Segoe UI"/>
              </a:rPr>
              <a:t>M</a:t>
            </a:r>
            <a:r>
              <a:rPr lang="pl-PL" dirty="0" err="1" smtClean="0">
                <a:solidFill>
                  <a:schemeClr val="tx1"/>
                </a:solidFill>
                <a:latin typeface="Segoe UI"/>
              </a:rPr>
              <a:t>aven</a:t>
            </a:r>
            <a:r>
              <a:rPr lang="pl-PL" dirty="0" smtClean="0">
                <a:solidFill>
                  <a:schemeClr val="tx1"/>
                </a:solidFill>
                <a:latin typeface="Segoe UI"/>
              </a:rPr>
              <a:t> działa wykonujemy komendę:</a:t>
            </a:r>
            <a:br>
              <a:rPr lang="pl-PL" dirty="0" smtClean="0">
                <a:solidFill>
                  <a:schemeClr val="tx1"/>
                </a:solidFill>
                <a:latin typeface="Segoe UI"/>
              </a:rPr>
            </a:br>
            <a:r>
              <a:rPr lang="pl-PL" dirty="0" smtClean="0">
                <a:solidFill>
                  <a:schemeClr val="tx1"/>
                </a:solidFill>
                <a:latin typeface="Segoe UI"/>
              </a:rPr>
              <a:t>	</a:t>
            </a:r>
            <a:r>
              <a:rPr lang="pl-PL" i="1" dirty="0" err="1" smtClean="0">
                <a:solidFill>
                  <a:schemeClr val="tx1"/>
                </a:solidFill>
                <a:latin typeface="Segoe UI"/>
              </a:rPr>
              <a:t>mvn</a:t>
            </a:r>
            <a:r>
              <a:rPr lang="pl-PL" i="1" dirty="0" smtClean="0">
                <a:solidFill>
                  <a:schemeClr val="tx1"/>
                </a:solidFill>
                <a:latin typeface="Segoe UI"/>
              </a:rPr>
              <a:t> -version</a:t>
            </a:r>
            <a:endParaRPr lang="pl-PL" sz="1600" b="0" i="1" dirty="0" smtClean="0">
              <a:solidFill>
                <a:schemeClr val="tx1"/>
              </a:solidFill>
              <a:latin typeface="Segoe UI"/>
            </a:endParaRPr>
          </a:p>
          <a:p>
            <a:pPr marL="0" indent="0" algn="l" defTabSz="914400">
              <a:lnSpc>
                <a:spcPct val="150000"/>
              </a:lnSpc>
              <a:spcBef>
                <a:spcPct val="30000"/>
              </a:spcBef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ct val="0"/>
              </a:spcBef>
              <a:buNone/>
            </a:pPr>
            <a:r>
              <a:rPr lang="pl-PL" sz="3600" b="0" i="0" dirty="0" smtClean="0">
                <a:solidFill>
                  <a:schemeClr val="bg1"/>
                </a:solidFill>
                <a:latin typeface="Segoe UI Light"/>
              </a:rPr>
              <a:t>Struktura projektu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1" y="1825625"/>
            <a:ext cx="10952746" cy="4351338"/>
          </a:xfrm>
        </p:spPr>
        <p:txBody>
          <a:bodyPr>
            <a:normAutofit/>
          </a:bodyPr>
          <a:lstStyle/>
          <a:p>
            <a:r>
              <a:rPr lang="pl-PL" dirty="0" err="1"/>
              <a:t>mvn</a:t>
            </a:r>
            <a:r>
              <a:rPr lang="pl-PL" dirty="0"/>
              <a:t> -B </a:t>
            </a:r>
            <a:r>
              <a:rPr lang="pl-PL" dirty="0" err="1"/>
              <a:t>archetype:generate</a:t>
            </a:r>
            <a:r>
              <a:rPr lang="pl-PL" dirty="0"/>
              <a:t> -</a:t>
            </a:r>
            <a:r>
              <a:rPr lang="pl-PL" dirty="0" err="1"/>
              <a:t>DarchetypeGroupId</a:t>
            </a:r>
            <a:r>
              <a:rPr lang="pl-PL" dirty="0"/>
              <a:t>=</a:t>
            </a:r>
            <a:r>
              <a:rPr lang="pl-PL" dirty="0" err="1"/>
              <a:t>org.apache.maven.archetypes</a:t>
            </a:r>
            <a:r>
              <a:rPr lang="pl-PL" dirty="0"/>
              <a:t> -</a:t>
            </a:r>
            <a:r>
              <a:rPr lang="pl-PL" dirty="0" err="1"/>
              <a:t>DgroupId</a:t>
            </a:r>
            <a:r>
              <a:rPr lang="pl-PL" dirty="0"/>
              <a:t>=</a:t>
            </a:r>
            <a:r>
              <a:rPr lang="pl-PL" dirty="0" err="1"/>
              <a:t>com.mycompany.app</a:t>
            </a:r>
            <a:r>
              <a:rPr lang="pl-PL" dirty="0"/>
              <a:t> -</a:t>
            </a:r>
            <a:r>
              <a:rPr lang="pl-PL" dirty="0" err="1"/>
              <a:t>DartifactId</a:t>
            </a:r>
            <a:r>
              <a:rPr lang="pl-PL" dirty="0"/>
              <a:t>=my-</a:t>
            </a:r>
            <a:r>
              <a:rPr lang="pl-PL" dirty="0" err="1"/>
              <a:t>app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548" y="2937125"/>
            <a:ext cx="8588223" cy="274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„pom.xml”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1" y="1825625"/>
            <a:ext cx="10311062" cy="4351338"/>
          </a:xfrm>
        </p:spPr>
        <p:txBody>
          <a:bodyPr>
            <a:normAutofit fontScale="77500" lnSpcReduction="20000"/>
          </a:bodyPr>
          <a:lstStyle/>
          <a:p>
            <a:r>
              <a:rPr lang="pl-PL" b="1" dirty="0" err="1"/>
              <a:t>groupId</a:t>
            </a:r>
            <a:r>
              <a:rPr lang="pl-PL" b="1" dirty="0"/>
              <a:t> </a:t>
            </a:r>
            <a:r>
              <a:rPr lang="pl-PL" dirty="0" smtClean="0"/>
              <a:t>– </a:t>
            </a:r>
            <a:r>
              <a:rPr lang="pl-PL" dirty="0" err="1" smtClean="0"/>
              <a:t>indentyfikator</a:t>
            </a:r>
            <a:r>
              <a:rPr lang="pl-PL" dirty="0" smtClean="0"/>
              <a:t> firmy / organizacji / twórcy</a:t>
            </a:r>
            <a:endParaRPr lang="pl-PL" dirty="0"/>
          </a:p>
          <a:p>
            <a:r>
              <a:rPr lang="pl-PL" b="1" dirty="0" err="1"/>
              <a:t>artifactId</a:t>
            </a:r>
            <a:r>
              <a:rPr lang="pl-PL" b="1" dirty="0"/>
              <a:t> </a:t>
            </a:r>
            <a:r>
              <a:rPr lang="pl-PL" dirty="0" smtClean="0"/>
              <a:t>– </a:t>
            </a:r>
            <a:r>
              <a:rPr lang="pl-PL" dirty="0"/>
              <a:t>n</a:t>
            </a:r>
            <a:r>
              <a:rPr lang="pl-PL" dirty="0" smtClean="0"/>
              <a:t>azwa projektu</a:t>
            </a:r>
            <a:endParaRPr lang="pl-PL" dirty="0"/>
          </a:p>
          <a:p>
            <a:r>
              <a:rPr lang="pl-PL" b="1" dirty="0" err="1"/>
              <a:t>packaging</a:t>
            </a:r>
            <a:r>
              <a:rPr lang="pl-PL" b="1" dirty="0"/>
              <a:t> </a:t>
            </a:r>
            <a:r>
              <a:rPr lang="pl-PL" dirty="0"/>
              <a:t>- sposób pakowania (jar, war, </a:t>
            </a:r>
            <a:r>
              <a:rPr lang="pl-PL" dirty="0" err="1"/>
              <a:t>ear</a:t>
            </a:r>
            <a:r>
              <a:rPr lang="pl-PL" dirty="0" smtClean="0"/>
              <a:t>)</a:t>
            </a:r>
            <a:endParaRPr lang="pl-PL" dirty="0"/>
          </a:p>
          <a:p>
            <a:r>
              <a:rPr lang="pl-PL" b="1" dirty="0"/>
              <a:t>version </a:t>
            </a:r>
            <a:r>
              <a:rPr lang="pl-PL" dirty="0" smtClean="0"/>
              <a:t>– wersja naszej aplikacji</a:t>
            </a:r>
            <a:endParaRPr lang="pl-PL" dirty="0"/>
          </a:p>
          <a:p>
            <a:r>
              <a:rPr lang="pl-PL" b="1" dirty="0" err="1"/>
              <a:t>name</a:t>
            </a:r>
            <a:r>
              <a:rPr lang="pl-PL" b="1" dirty="0"/>
              <a:t> </a:t>
            </a:r>
            <a:r>
              <a:rPr lang="pl-PL" dirty="0" smtClean="0"/>
              <a:t>– nazwa projektu, która będzie wyświetlana (nie wymagane)</a:t>
            </a:r>
          </a:p>
          <a:p>
            <a:r>
              <a:rPr lang="pl-PL" b="1" dirty="0" err="1"/>
              <a:t>d</a:t>
            </a:r>
            <a:r>
              <a:rPr lang="pl-PL" b="1" dirty="0" err="1" smtClean="0"/>
              <a:t>escription</a:t>
            </a:r>
            <a:r>
              <a:rPr lang="pl-PL" b="1" dirty="0" smtClean="0"/>
              <a:t> – </a:t>
            </a:r>
            <a:r>
              <a:rPr lang="pl-PL" dirty="0" smtClean="0"/>
              <a:t>opis projekt</a:t>
            </a:r>
            <a:r>
              <a:rPr lang="pl-PL" dirty="0"/>
              <a:t> (nie wymagane)</a:t>
            </a:r>
            <a:endParaRPr lang="pl-PL" b="1" dirty="0"/>
          </a:p>
          <a:p>
            <a:r>
              <a:rPr lang="pl-PL" b="1" dirty="0" err="1"/>
              <a:t>url</a:t>
            </a:r>
            <a:r>
              <a:rPr lang="pl-PL" b="1" dirty="0"/>
              <a:t> </a:t>
            </a:r>
            <a:r>
              <a:rPr lang="pl-PL" dirty="0" smtClean="0"/>
              <a:t>– opcjonalnie można dodać link do firmy / projektu itp.</a:t>
            </a:r>
            <a:endParaRPr lang="pl-PL" dirty="0"/>
          </a:p>
          <a:p>
            <a:r>
              <a:rPr lang="pl-PL" b="1" dirty="0" err="1"/>
              <a:t>dependecies</a:t>
            </a:r>
            <a:r>
              <a:rPr lang="pl-PL" b="1" dirty="0"/>
              <a:t> </a:t>
            </a:r>
            <a:r>
              <a:rPr lang="pl-PL" dirty="0"/>
              <a:t>– </a:t>
            </a:r>
            <a:r>
              <a:rPr lang="pl-PL" dirty="0" smtClean="0"/>
              <a:t>sekcja, w której dodajemy wszystkie potrzebne </a:t>
            </a:r>
            <a:r>
              <a:rPr lang="pl-PL" dirty="0"/>
              <a:t>należność </a:t>
            </a:r>
            <a:endParaRPr lang="pl-PL" dirty="0" smtClean="0"/>
          </a:p>
          <a:p>
            <a:r>
              <a:rPr lang="pl-PL" b="1" dirty="0" err="1" smtClean="0"/>
              <a:t>properties</a:t>
            </a:r>
            <a:r>
              <a:rPr lang="pl-PL" dirty="0" smtClean="0"/>
              <a:t> – można dodać różnego rodzaju właściwości, np. wersję JAVY</a:t>
            </a:r>
          </a:p>
          <a:p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8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Dependency</a:t>
            </a:r>
            <a:endParaRPr lang="en-US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2486305"/>
            <a:ext cx="4899895" cy="2523692"/>
          </a:xfrm>
          <a:prstGeom prst="rect">
            <a:avLst/>
          </a:prstGeom>
        </p:spPr>
      </p:pic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5352567" y="1894634"/>
            <a:ext cx="6253578" cy="4351338"/>
          </a:xfrm>
        </p:spPr>
        <p:txBody>
          <a:bodyPr>
            <a:normAutofit fontScale="77500" lnSpcReduction="20000"/>
          </a:bodyPr>
          <a:lstStyle/>
          <a:p>
            <a:r>
              <a:rPr lang="pl-PL" b="1" dirty="0" err="1"/>
              <a:t>compile</a:t>
            </a:r>
            <a:r>
              <a:rPr lang="pl-PL" b="1" dirty="0"/>
              <a:t> </a:t>
            </a:r>
            <a:r>
              <a:rPr lang="pl-PL" dirty="0" smtClean="0"/>
              <a:t>– zasięg domyślny, dana zależność (</a:t>
            </a:r>
            <a:r>
              <a:rPr lang="pl-PL" dirty="0" err="1" smtClean="0"/>
              <a:t>dependency</a:t>
            </a:r>
            <a:r>
              <a:rPr lang="pl-PL" dirty="0" smtClean="0"/>
              <a:t>) jest dostępna w fazie kompilacji i uruchomienia; jest również dostępna w projektach korzystających z naszego projektu</a:t>
            </a:r>
          </a:p>
          <a:p>
            <a:r>
              <a:rPr lang="pl-PL" b="1" dirty="0" err="1"/>
              <a:t>runtime</a:t>
            </a:r>
            <a:r>
              <a:rPr lang="pl-PL" b="1" dirty="0"/>
              <a:t> </a:t>
            </a:r>
            <a:r>
              <a:rPr lang="pl-PL" dirty="0" smtClean="0"/>
              <a:t>– dostępna tylko w czasie uruchomienia (działania) aplikacji ora podczas testów</a:t>
            </a:r>
            <a:endParaRPr lang="pl-PL" dirty="0"/>
          </a:p>
          <a:p>
            <a:r>
              <a:rPr lang="pl-PL" b="1" dirty="0" err="1" smtClean="0"/>
              <a:t>provided</a:t>
            </a:r>
            <a:r>
              <a:rPr lang="pl-PL" b="1" dirty="0" smtClean="0"/>
              <a:t> </a:t>
            </a:r>
            <a:r>
              <a:rPr lang="pl-PL" dirty="0" smtClean="0"/>
              <a:t>– stosujemy w momencie gdy wiemy że dana </a:t>
            </a:r>
            <a:r>
              <a:rPr lang="pl-PL" dirty="0" err="1" smtClean="0"/>
              <a:t>dependency</a:t>
            </a:r>
            <a:r>
              <a:rPr lang="pl-PL" dirty="0" smtClean="0"/>
              <a:t> będzie dostępna  w </a:t>
            </a:r>
            <a:r>
              <a:rPr lang="pl-PL" dirty="0" err="1" smtClean="0"/>
              <a:t>runtimie</a:t>
            </a:r>
            <a:endParaRPr lang="pl-PL" dirty="0" smtClean="0"/>
          </a:p>
          <a:p>
            <a:r>
              <a:rPr lang="pl-PL" b="1" dirty="0" smtClean="0"/>
              <a:t>test </a:t>
            </a:r>
            <a:r>
              <a:rPr lang="pl-PL" dirty="0" smtClean="0"/>
              <a:t>– dostępność tylko w testach, nie jest potrzebna do produkcyjnego działa aplikacji</a:t>
            </a:r>
            <a:endParaRPr lang="pl-PL" dirty="0"/>
          </a:p>
          <a:p>
            <a:r>
              <a:rPr lang="pl-PL" b="1" dirty="0"/>
              <a:t>system </a:t>
            </a:r>
            <a:r>
              <a:rPr lang="pl-PL" dirty="0" smtClean="0"/>
              <a:t>– wymaga jawnego zdefiniowania wskazania jara z zależnościami</a:t>
            </a:r>
            <a:endParaRPr lang="pl-PL" dirty="0"/>
          </a:p>
          <a:p>
            <a:r>
              <a:rPr lang="pl-PL" b="1" dirty="0" smtClean="0"/>
              <a:t>import </a:t>
            </a:r>
            <a:r>
              <a:rPr lang="pl-PL" i="1" dirty="0" smtClean="0"/>
              <a:t> - umożliwia dołożenie zależności z innego projektu, który posiada pom.xml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522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891" y="1731589"/>
            <a:ext cx="7150452" cy="454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Cykl życia budowy projektu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validate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pl-PL" dirty="0" smtClean="0"/>
              <a:t>walidacja </a:t>
            </a:r>
            <a:r>
              <a:rPr lang="pl-PL" dirty="0" err="1" smtClean="0"/>
              <a:t>proejktu</a:t>
            </a:r>
            <a:endParaRPr lang="en-US" dirty="0"/>
          </a:p>
          <a:p>
            <a:r>
              <a:rPr lang="en-US" b="1" dirty="0"/>
              <a:t>compile</a:t>
            </a:r>
            <a:r>
              <a:rPr lang="en-US" dirty="0"/>
              <a:t> </a:t>
            </a:r>
            <a:r>
              <a:rPr lang="pl-PL" dirty="0" smtClean="0"/>
              <a:t>– kompilacja projektu (kodu źródłowego)</a:t>
            </a:r>
            <a:endParaRPr lang="en-US" dirty="0"/>
          </a:p>
          <a:p>
            <a:r>
              <a:rPr lang="en-US" b="1" dirty="0"/>
              <a:t>test</a:t>
            </a:r>
            <a:r>
              <a:rPr lang="en-US" dirty="0"/>
              <a:t> </a:t>
            </a:r>
            <a:r>
              <a:rPr lang="pl-PL" dirty="0" smtClean="0"/>
              <a:t>– uruchamia testy jednostkowe</a:t>
            </a:r>
            <a:endParaRPr lang="en-US" dirty="0"/>
          </a:p>
          <a:p>
            <a:r>
              <a:rPr lang="en-US" b="1" dirty="0"/>
              <a:t>package</a:t>
            </a:r>
            <a:r>
              <a:rPr lang="en-US" dirty="0"/>
              <a:t> </a:t>
            </a:r>
            <a:r>
              <a:rPr lang="pl-PL" dirty="0" smtClean="0"/>
              <a:t>– przygotowywane paczkę dystrybucyjną (jara , war lub </a:t>
            </a:r>
            <a:r>
              <a:rPr lang="pl-PL" dirty="0" err="1" smtClean="0"/>
              <a:t>ear</a:t>
            </a:r>
            <a:r>
              <a:rPr lang="pl-PL" dirty="0" smtClean="0"/>
              <a:t> gotowy do uruchomienia) </a:t>
            </a:r>
            <a:endParaRPr lang="en-US" dirty="0"/>
          </a:p>
          <a:p>
            <a:r>
              <a:rPr lang="en-US" b="1" dirty="0"/>
              <a:t>integration-test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pl-PL" dirty="0" smtClean="0"/>
              <a:t>wrzuca aplikację (paczkę) na środowiska testowe do testów integracyjnych</a:t>
            </a:r>
            <a:endParaRPr lang="en-US" dirty="0"/>
          </a:p>
          <a:p>
            <a:r>
              <a:rPr lang="en-US" b="1" dirty="0"/>
              <a:t>verify</a:t>
            </a:r>
            <a:r>
              <a:rPr lang="en-US" dirty="0"/>
              <a:t> </a:t>
            </a:r>
            <a:r>
              <a:rPr lang="pl-PL" dirty="0" smtClean="0"/>
              <a:t>– sprawdza poprawność paczki</a:t>
            </a:r>
            <a:endParaRPr lang="en-US" dirty="0"/>
          </a:p>
          <a:p>
            <a:r>
              <a:rPr lang="en-US" b="1" dirty="0"/>
              <a:t>install</a:t>
            </a:r>
            <a:r>
              <a:rPr lang="en-US" dirty="0"/>
              <a:t> </a:t>
            </a:r>
            <a:r>
              <a:rPr lang="en-US" dirty="0" smtClean="0"/>
              <a:t>–</a:t>
            </a:r>
            <a:r>
              <a:rPr lang="pl-PL" dirty="0" smtClean="0"/>
              <a:t> wrzuca paczkę na lokalne repozytorium.</a:t>
            </a:r>
          </a:p>
          <a:p>
            <a:r>
              <a:rPr lang="en-US" b="1" dirty="0" smtClean="0"/>
              <a:t>deploy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pl-PL" dirty="0"/>
              <a:t>wrzuca paczkę na </a:t>
            </a:r>
            <a:r>
              <a:rPr lang="pl-PL" dirty="0" smtClean="0"/>
              <a:t>publicznym / zdalnym repozytorium.</a:t>
            </a:r>
          </a:p>
          <a:p>
            <a:r>
              <a:rPr lang="pl-PL" b="1" u="sng" dirty="0" err="1"/>
              <a:t>clean</a:t>
            </a:r>
            <a:r>
              <a:rPr lang="pl-PL" u="sng" dirty="0" smtClean="0"/>
              <a:t>– czyści projekt (usuwa folder „target”) </a:t>
            </a:r>
          </a:p>
          <a:p>
            <a:r>
              <a:rPr lang="pl-PL" b="1" u="sng" dirty="0" err="1"/>
              <a:t>s</a:t>
            </a:r>
            <a:r>
              <a:rPr lang="pl-PL" b="1" u="sng" dirty="0" err="1" smtClean="0"/>
              <a:t>ite</a:t>
            </a:r>
            <a:r>
              <a:rPr lang="pl-PL" b="1" u="sng" dirty="0" smtClean="0"/>
              <a:t> </a:t>
            </a:r>
            <a:r>
              <a:rPr lang="pl-PL" u="sng" dirty="0" smtClean="0"/>
              <a:t>– generuje dokumentację techniczna projektu</a:t>
            </a:r>
            <a:endParaRPr lang="pl-PL" u="sng" dirty="0"/>
          </a:p>
        </p:txBody>
      </p:sp>
    </p:spTree>
    <p:extLst>
      <p:ext uri="{BB962C8B-B14F-4D97-AF65-F5344CB8AC3E}">
        <p14:creationId xmlns:p14="http://schemas.microsoft.com/office/powerpoint/2010/main" val="39603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Repozytorium lokalne .m2</a:t>
            </a:r>
            <a:br>
              <a:rPr lang="pl-PL" dirty="0" smtClean="0"/>
            </a:br>
            <a:r>
              <a:rPr lang="pl-PL" dirty="0" smtClean="0"/>
              <a:t>	&lt;katalog użytkownika&gt;\.m2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Repozytorium </a:t>
            </a:r>
            <a:r>
              <a:rPr lang="pl-PL" dirty="0" smtClean="0"/>
              <a:t>zdalne</a:t>
            </a:r>
            <a:br>
              <a:rPr lang="pl-PL" dirty="0" smtClean="0"/>
            </a:br>
            <a:r>
              <a:rPr lang="pl-PL" dirty="0"/>
              <a:t>	http://repo1.maven.org/maven2</a:t>
            </a:r>
            <a:r>
              <a:rPr lang="pl-PL" dirty="0" smtClean="0"/>
              <a:t>/ (domyślne repozytorium </a:t>
            </a:r>
            <a:r>
              <a:rPr lang="pl-PL" dirty="0" err="1" smtClean="0"/>
              <a:t>Mavena</a:t>
            </a:r>
            <a:r>
              <a:rPr lang="pl-PL" dirty="0" smtClean="0"/>
              <a:t>)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Setings.xml</a:t>
            </a:r>
            <a:br>
              <a:rPr lang="pl-PL" dirty="0"/>
            </a:br>
            <a:r>
              <a:rPr lang="pl-PL" dirty="0" smtClean="0"/>
              <a:t>	&lt;</a:t>
            </a:r>
            <a:r>
              <a:rPr lang="pl-PL" dirty="0"/>
              <a:t>katalog użytkownika&gt;\.</a:t>
            </a:r>
            <a:r>
              <a:rPr lang="pl-PL" dirty="0" smtClean="0"/>
              <a:t>m2\settings.xml</a:t>
            </a:r>
            <a:br>
              <a:rPr lang="pl-PL" dirty="0" smtClean="0"/>
            </a:br>
            <a:r>
              <a:rPr lang="pl-PL" dirty="0" smtClean="0"/>
              <a:t>	&lt;katalog </a:t>
            </a:r>
            <a:r>
              <a:rPr lang="pl-PL" dirty="0" err="1" smtClean="0"/>
              <a:t>mavena</a:t>
            </a:r>
            <a:r>
              <a:rPr lang="pl-PL" dirty="0" smtClean="0"/>
              <a:t>&gt;\</a:t>
            </a:r>
            <a:r>
              <a:rPr lang="pl-PL" dirty="0" err="1"/>
              <a:t>conf</a:t>
            </a:r>
            <a:r>
              <a:rPr lang="pl-PL" dirty="0"/>
              <a:t>\settings.xml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8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Linki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/>
          </a:bodyPr>
          <a:lstStyle/>
          <a:p>
            <a:r>
              <a:rPr lang="pl-PL" dirty="0"/>
              <a:t>Strona projektu</a:t>
            </a:r>
            <a:br>
              <a:rPr lang="pl-PL" dirty="0"/>
            </a:br>
            <a:r>
              <a:rPr lang="pl-PL" dirty="0">
                <a:hlinkClick r:id="rId2"/>
              </a:rPr>
              <a:t>https://maven.apache.org</a:t>
            </a:r>
            <a:r>
              <a:rPr lang="pl-PL" dirty="0" smtClean="0">
                <a:hlinkClick r:id="rId2"/>
              </a:rPr>
              <a:t>/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err="1" smtClean="0"/>
              <a:t>Maven</a:t>
            </a:r>
            <a:r>
              <a:rPr lang="pl-PL" dirty="0" smtClean="0"/>
              <a:t> w 5 minut</a:t>
            </a:r>
            <a:br>
              <a:rPr lang="pl-PL" dirty="0" smtClean="0"/>
            </a:b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maven.apache.org/guides/getting-started/maven-in-five-minutes.html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>Trochę </a:t>
            </a:r>
            <a:r>
              <a:rPr lang="pl-PL" dirty="0" smtClean="0"/>
              <a:t>więcej o </a:t>
            </a:r>
            <a:r>
              <a:rPr lang="pl-PL" dirty="0" err="1" smtClean="0"/>
              <a:t>Mavenie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://books.sonatype.com/mvnex-book/reference</a:t>
            </a:r>
            <a:r>
              <a:rPr lang="en-US" dirty="0" smtClean="0">
                <a:hlinkClick r:id="rId4"/>
              </a:rPr>
              <a:t>/</a:t>
            </a:r>
            <a:endParaRPr lang="pl-PL" dirty="0" smtClean="0"/>
          </a:p>
          <a:p>
            <a:r>
              <a:rPr lang="pl-PL" dirty="0" smtClean="0"/>
              <a:t>Wyszukiwarki zależności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hlinkClick r:id="rId5"/>
              </a:rPr>
              <a:t>http://mvnrepository.com</a:t>
            </a:r>
            <a:r>
              <a:rPr lang="pl-PL" dirty="0" smtClean="0">
                <a:hlinkClick r:id="rId5"/>
              </a:rPr>
              <a:t>/</a:t>
            </a:r>
            <a:r>
              <a:rPr lang="pl-PL" dirty="0" smtClean="0"/>
              <a:t> </a:t>
            </a:r>
            <a:r>
              <a:rPr lang="pl-PL" dirty="0"/>
              <a:t/>
            </a:r>
            <a:br>
              <a:rPr lang="pl-PL" dirty="0"/>
            </a:br>
            <a:r>
              <a:rPr lang="pl-PL" dirty="0">
                <a:hlinkClick r:id="rId6"/>
              </a:rPr>
              <a:t>http://search.maven.org</a:t>
            </a:r>
            <a:r>
              <a:rPr lang="pl-PL" dirty="0" smtClean="0">
                <a:hlinkClick r:id="rId6"/>
              </a:rPr>
              <a:t>/</a:t>
            </a:r>
            <a:r>
              <a:rPr lang="pl-PL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5342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TP102923943" id="{01FC8EAD-4A0B-4F26-87F4-4BA89417ECDB}" vid="{16E11136-12C7-4FC0-81A3-8AEFAFB807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Program PowerPoint — Zapraszamy!</Template>
  <TotalTime>0</TotalTime>
  <Words>308</Words>
  <Application>Microsoft Office PowerPoint</Application>
  <PresentationFormat>Panoramiczny</PresentationFormat>
  <Paragraphs>47</Paragraphs>
  <Slides>10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WelcomeDoc</vt:lpstr>
      <vt:lpstr>Maven</vt:lpstr>
      <vt:lpstr>Uruchomienie Maven’a.</vt:lpstr>
      <vt:lpstr>Struktura projektu </vt:lpstr>
      <vt:lpstr>„pom.xml”</vt:lpstr>
      <vt:lpstr>Dependency</vt:lpstr>
      <vt:lpstr>properties</vt:lpstr>
      <vt:lpstr>Cykl życia budowy projektu</vt:lpstr>
      <vt:lpstr>repositories</vt:lpstr>
      <vt:lpstr>Linki</vt:lpstr>
      <vt:lpstr>Dziękuję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2015-10-25T11:55:51Z</dcterms:created>
  <dcterms:modified xsi:type="dcterms:W3CDTF">2015-10-29T20:28:08Z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