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35_5286A27.xml" ContentType="application/vnd.ms-powerpoint.comments+xml"/>
  <Override PartName="/ppt/comments/modernComment_139_A9A89E3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3"/>
  </p:notesMasterIdLst>
  <p:sldIdLst>
    <p:sldId id="256" r:id="rId2"/>
    <p:sldId id="307" r:id="rId3"/>
    <p:sldId id="315" r:id="rId4"/>
    <p:sldId id="310" r:id="rId5"/>
    <p:sldId id="311" r:id="rId6"/>
    <p:sldId id="312" r:id="rId7"/>
    <p:sldId id="308" r:id="rId8"/>
    <p:sldId id="309" r:id="rId9"/>
    <p:sldId id="316" r:id="rId10"/>
    <p:sldId id="314" r:id="rId11"/>
    <p:sldId id="313" r:id="rId12"/>
  </p:sldIdLst>
  <p:sldSz cx="9144000" cy="5143500" type="screen16x9"/>
  <p:notesSz cx="6858000" cy="9144000"/>
  <p:embeddedFontLst>
    <p:embeddedFont>
      <p:font typeface="Poppins"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847204EB-4CEC-DEA0-E1EB-3296C50CD209}" name="John M. Pollak" initials="JP" userId="S::jmpollak@cpp.edu::3eb49ee3-456d-48aa-adbe-a6f60c4f545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A36E4-0454-7EFB-51AB-335482724488}" v="114" dt="2025-05-09T04:26:51.373"/>
    <p1510:client id="{7A79CF9E-3CF8-CCC3-BB08-850904B2B8B0}" v="21" dt="2025-05-10T02:03:35.844"/>
    <p1510:client id="{7E2D20D6-7EEB-486D-7C57-9AC3360EBC70}" v="58" dt="2025-05-10T02:00:15.971"/>
    <p1510:client id="{9676046E-6AAE-4198-E808-FFFE3821721A}" v="1572" dt="2025-05-10T00:34:03.736"/>
  </p1510:revLst>
</p1510:revInfo>
</file>

<file path=ppt/tableStyles.xml><?xml version="1.0" encoding="utf-8"?>
<a:tblStyleLst xmlns:a="http://schemas.openxmlformats.org/drawingml/2006/main" def="{C385C007-434A-4786-8E0F-3E5DA2F16AE9}">
  <a:tblStyle styleId="{C385C007-434A-4786-8E0F-3E5DA2F16A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microsoft.com/office/2015/10/relationships/revisionInfo" Target="revisionInfo.xml"/></Relationships>
</file>

<file path=ppt/comments/modernComment_135_5286A27.xml><?xml version="1.0" encoding="utf-8"?>
<p188:cmLst xmlns:a="http://schemas.openxmlformats.org/drawingml/2006/main" xmlns:r="http://schemas.openxmlformats.org/officeDocument/2006/relationships" xmlns:p188="http://schemas.microsoft.com/office/powerpoint/2018/8/main">
  <p188:cm id="{7BA57DA9-36CF-4D17-8631-AC86E9E9B731}" authorId="{847204EB-4CEC-DEA0-E1EB-3296C50CD209}" status="resolved" created="2025-05-07T22:23:18.241" complete="100000">
    <pc:sldMkLst xmlns:pc="http://schemas.microsoft.com/office/powerpoint/2013/main/command">
      <pc:docMk/>
      <pc:sldMk cId="86534695" sldId="309"/>
    </pc:sldMkLst>
    <p188:txBody>
      <a:bodyPr/>
      <a:lstStyle/>
      <a:p>
        <a:r>
          <a:rPr lang="en-US"/>
          <a:t>Change out the graphs with the ones from the Python code</a:t>
        </a:r>
      </a:p>
    </p188:txBody>
  </p188:cm>
</p188:cmLst>
</file>

<file path=ppt/comments/modernComment_139_A9A89E32.xml><?xml version="1.0" encoding="utf-8"?>
<p188:cmLst xmlns:a="http://schemas.openxmlformats.org/drawingml/2006/main" xmlns:r="http://schemas.openxmlformats.org/officeDocument/2006/relationships" xmlns:p188="http://schemas.microsoft.com/office/powerpoint/2018/8/main">
  <p188:cm id="{DBC6AC16-BC56-4066-942A-D11DFEC31F85}" authorId="{847204EB-4CEC-DEA0-E1EB-3296C50CD209}" status="resolved" created="2025-05-07T22:22:57.131" complete="100000">
    <ac:deMkLst xmlns:ac="http://schemas.microsoft.com/office/drawing/2013/main/command">
      <pc:docMk xmlns:pc="http://schemas.microsoft.com/office/powerpoint/2013/main/command"/>
      <pc:sldMk xmlns:pc="http://schemas.microsoft.com/office/powerpoint/2013/main/command" cId="2846400050" sldId="313"/>
      <ac:spMk id="2" creationId="{E43967DA-6CF3-4908-B817-730A1BB7A535}"/>
    </ac:deMkLst>
    <p188:txBody>
      <a:bodyPr/>
      <a:lstStyle/>
      <a:p>
        <a:r>
          <a:rPr lang="en-US"/>
          <a:t>Insert the links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13225" y="3349250"/>
            <a:ext cx="66912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46" name="Google Shape;546;p14"/>
          <p:cNvSpPr txBox="1">
            <a:spLocks noGrp="1"/>
          </p:cNvSpPr>
          <p:nvPr>
            <p:ph type="subTitle" idx="1"/>
          </p:nvPr>
        </p:nvSpPr>
        <p:spPr>
          <a:xfrm>
            <a:off x="713225" y="1511313"/>
            <a:ext cx="6691200" cy="1478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671"/>
        <p:cNvGrpSpPr/>
        <p:nvPr/>
      </p:nvGrpSpPr>
      <p:grpSpPr>
        <a:xfrm>
          <a:off x="0" y="0"/>
          <a:ext cx="0" cy="0"/>
          <a:chOff x="0" y="0"/>
          <a:chExt cx="0" cy="0"/>
        </a:xfrm>
      </p:grpSpPr>
      <p:sp>
        <p:nvSpPr>
          <p:cNvPr id="672" name="Google Shape;67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17"/>
              <p:cNvSpPr/>
              <p:nvPr/>
            </p:nvSpPr>
            <p:spPr>
              <a:xfrm rot="2700000" flipH="1">
                <a:off x="-1073899" y="473691"/>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l="16960" t="24718" r="7121" b="26177"/>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7"/>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17"/>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7"/>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7" name="Google Shape;707;p17"/>
              <p:cNvGrpSpPr/>
              <p:nvPr/>
            </p:nvGrpSpPr>
            <p:grpSpPr>
              <a:xfrm rot="-2700000" flipH="1">
                <a:off x="-216370" y="1084101"/>
                <a:ext cx="708093" cy="708493"/>
                <a:chOff x="3678700" y="407275"/>
                <a:chExt cx="708100" cy="708500"/>
              </a:xfrm>
            </p:grpSpPr>
            <p:sp>
              <p:nvSpPr>
                <p:cNvPr id="708" name="Google Shape;708;p1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7" name="Google Shape;717;p1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718" name="Google Shape;718;p1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798"/>
        <p:cNvGrpSpPr/>
        <p:nvPr/>
      </p:nvGrpSpPr>
      <p:grpSpPr>
        <a:xfrm>
          <a:off x="0" y="0"/>
          <a:ext cx="0" cy="0"/>
          <a:chOff x="0" y="0"/>
          <a:chExt cx="0" cy="0"/>
        </a:xfrm>
      </p:grpSpPr>
      <p:sp>
        <p:nvSpPr>
          <p:cNvPr id="799" name="Google Shape;799;p20"/>
          <p:cNvSpPr txBox="1">
            <a:spLocks noGrp="1"/>
          </p:cNvSpPr>
          <p:nvPr>
            <p:ph type="title"/>
          </p:nvPr>
        </p:nvSpPr>
        <p:spPr>
          <a:xfrm>
            <a:off x="720000" y="1565925"/>
            <a:ext cx="2799000" cy="7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0" name="Google Shape;800;p20"/>
          <p:cNvSpPr txBox="1">
            <a:spLocks noGrp="1"/>
          </p:cNvSpPr>
          <p:nvPr>
            <p:ph type="subTitle" idx="1"/>
          </p:nvPr>
        </p:nvSpPr>
        <p:spPr>
          <a:xfrm>
            <a:off x="720000" y="2326750"/>
            <a:ext cx="27990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l="16960" t="24718" r="7121" b="26177"/>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2" name="Google Shape;822;p20"/>
            <p:cNvSpPr/>
            <p:nvPr/>
          </p:nvSpPr>
          <p:spPr>
            <a:xfrm>
              <a:off x="-630272" y="2499757"/>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65"/>
        <p:cNvGrpSpPr/>
        <p:nvPr/>
      </p:nvGrpSpPr>
      <p:grpSpPr>
        <a:xfrm>
          <a:off x="0" y="0"/>
          <a:ext cx="0" cy="0"/>
          <a:chOff x="0" y="0"/>
          <a:chExt cx="0" cy="0"/>
        </a:xfrm>
      </p:grpSpPr>
      <p:sp>
        <p:nvSpPr>
          <p:cNvPr id="1266" name="Google Shape;1266;p28"/>
          <p:cNvSpPr txBox="1">
            <a:spLocks noGrp="1"/>
          </p:cNvSpPr>
          <p:nvPr>
            <p:ph type="title" hasCustomPrompt="1"/>
          </p:nvPr>
        </p:nvSpPr>
        <p:spPr>
          <a:xfrm>
            <a:off x="2358450"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a:spLocks noGrp="1"/>
          </p:cNvSpPr>
          <p:nvPr>
            <p:ph type="subTitle" idx="1"/>
          </p:nvPr>
        </p:nvSpPr>
        <p:spPr>
          <a:xfrm>
            <a:off x="2358450" y="1282313"/>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68" name="Google Shape;1268;p28"/>
          <p:cNvSpPr txBox="1">
            <a:spLocks noGrp="1"/>
          </p:cNvSpPr>
          <p:nvPr>
            <p:ph type="title" idx="2" hasCustomPrompt="1"/>
          </p:nvPr>
        </p:nvSpPr>
        <p:spPr>
          <a:xfrm>
            <a:off x="2358450" y="202724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a:spLocks noGrp="1"/>
          </p:cNvSpPr>
          <p:nvPr>
            <p:ph type="subTitle" idx="3"/>
          </p:nvPr>
        </p:nvSpPr>
        <p:spPr>
          <a:xfrm>
            <a:off x="2358450" y="2645558"/>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0" name="Google Shape;1270;p28"/>
          <p:cNvSpPr txBox="1">
            <a:spLocks noGrp="1"/>
          </p:cNvSpPr>
          <p:nvPr>
            <p:ph type="title" idx="4" hasCustomPrompt="1"/>
          </p:nvPr>
        </p:nvSpPr>
        <p:spPr>
          <a:xfrm>
            <a:off x="2358450" y="33904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a:spLocks noGrp="1"/>
          </p:cNvSpPr>
          <p:nvPr>
            <p:ph type="subTitle" idx="5"/>
          </p:nvPr>
        </p:nvSpPr>
        <p:spPr>
          <a:xfrm>
            <a:off x="2358450" y="4009779"/>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8" name="Google Shape;1278;p2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79" name="Google Shape;1279;p2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subTitle" idx="1"/>
          </p:nvPr>
        </p:nvSpPr>
        <p:spPr>
          <a:xfrm>
            <a:off x="1157250" y="1609575"/>
            <a:ext cx="4448100" cy="12393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2" name="Google Shape;1282;p29"/>
          <p:cNvSpPr txBox="1">
            <a:spLocks noGrp="1"/>
          </p:cNvSpPr>
          <p:nvPr>
            <p:ph type="title"/>
          </p:nvPr>
        </p:nvSpPr>
        <p:spPr>
          <a:xfrm>
            <a:off x="1157302" y="494775"/>
            <a:ext cx="51267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83" name="Google Shape;1283;p29"/>
          <p:cNvGrpSpPr/>
          <p:nvPr/>
        </p:nvGrpSpPr>
        <p:grpSpPr>
          <a:xfrm>
            <a:off x="-291585" y="-494819"/>
            <a:ext cx="1448824" cy="2238804"/>
            <a:chOff x="-308635" y="-494819"/>
            <a:chExt cx="1448824" cy="2238804"/>
          </a:xfrm>
        </p:grpSpPr>
        <p:grpSp>
          <p:nvGrpSpPr>
            <p:cNvPr id="1284" name="Google Shape;1284;p29"/>
            <p:cNvGrpSpPr/>
            <p:nvPr/>
          </p:nvGrpSpPr>
          <p:grpSpPr>
            <a:xfrm>
              <a:off x="-275757" y="-242066"/>
              <a:ext cx="981772" cy="1986051"/>
              <a:chOff x="-293545" y="3454371"/>
              <a:chExt cx="981772" cy="1986051"/>
            </a:xfrm>
          </p:grpSpPr>
          <p:sp>
            <p:nvSpPr>
              <p:cNvPr id="1285" name="Google Shape;1285;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29"/>
            <p:cNvGrpSpPr/>
            <p:nvPr/>
          </p:nvGrpSpPr>
          <p:grpSpPr>
            <a:xfrm>
              <a:off x="364499" y="794648"/>
              <a:ext cx="699940" cy="478601"/>
              <a:chOff x="39722" y="4349021"/>
              <a:chExt cx="1061964" cy="726143"/>
            </a:xfrm>
          </p:grpSpPr>
          <p:grpSp>
            <p:nvGrpSpPr>
              <p:cNvPr id="1288" name="Google Shape;1288;p29"/>
              <p:cNvGrpSpPr/>
              <p:nvPr/>
            </p:nvGrpSpPr>
            <p:grpSpPr>
              <a:xfrm rot="2700000">
                <a:off x="140502" y="4460924"/>
                <a:ext cx="524584" cy="502337"/>
                <a:chOff x="1189791" y="-1767331"/>
                <a:chExt cx="904284" cy="865933"/>
              </a:xfrm>
            </p:grpSpPr>
            <p:sp>
              <p:nvSpPr>
                <p:cNvPr id="1289" name="Google Shape;1289;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29"/>
                <p:cNvGrpSpPr/>
                <p:nvPr/>
              </p:nvGrpSpPr>
              <p:grpSpPr>
                <a:xfrm>
                  <a:off x="1232795" y="-1740829"/>
                  <a:ext cx="717621" cy="717392"/>
                  <a:chOff x="1483457" y="3953671"/>
                  <a:chExt cx="717621" cy="717392"/>
                </a:xfrm>
              </p:grpSpPr>
              <p:sp>
                <p:nvSpPr>
                  <p:cNvPr id="1291" name="Google Shape;1291;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6" name="Google Shape;1296;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29"/>
            <p:cNvGrpSpPr/>
            <p:nvPr/>
          </p:nvGrpSpPr>
          <p:grpSpPr>
            <a:xfrm rot="-5400000">
              <a:off x="-460623" y="-342832"/>
              <a:ext cx="1351491" cy="1047516"/>
              <a:chOff x="-2460210" y="2758493"/>
              <a:chExt cx="1351491" cy="1047516"/>
            </a:xfrm>
          </p:grpSpPr>
          <p:sp>
            <p:nvSpPr>
              <p:cNvPr id="1298" name="Google Shape;1298;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29"/>
            <p:cNvGrpSpPr/>
            <p:nvPr/>
          </p:nvGrpSpPr>
          <p:grpSpPr>
            <a:xfrm>
              <a:off x="440249" y="455173"/>
              <a:ext cx="699940" cy="478601"/>
              <a:chOff x="39722" y="4349021"/>
              <a:chExt cx="1061964" cy="726143"/>
            </a:xfrm>
          </p:grpSpPr>
          <p:grpSp>
            <p:nvGrpSpPr>
              <p:cNvPr id="1303" name="Google Shape;1303;p29"/>
              <p:cNvGrpSpPr/>
              <p:nvPr/>
            </p:nvGrpSpPr>
            <p:grpSpPr>
              <a:xfrm rot="2700000">
                <a:off x="140502" y="4460924"/>
                <a:ext cx="524584" cy="502337"/>
                <a:chOff x="1189791" y="-1767331"/>
                <a:chExt cx="904284" cy="865933"/>
              </a:xfrm>
            </p:grpSpPr>
            <p:sp>
              <p:nvSpPr>
                <p:cNvPr id="1304" name="Google Shape;1304;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29"/>
                <p:cNvGrpSpPr/>
                <p:nvPr/>
              </p:nvGrpSpPr>
              <p:grpSpPr>
                <a:xfrm>
                  <a:off x="1232795" y="-1740829"/>
                  <a:ext cx="717621" cy="717392"/>
                  <a:chOff x="1483457" y="3953671"/>
                  <a:chExt cx="717621" cy="717392"/>
                </a:xfrm>
              </p:grpSpPr>
              <p:sp>
                <p:nvSpPr>
                  <p:cNvPr id="1306" name="Google Shape;1306;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1" name="Google Shape;1311;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29"/>
            <p:cNvGrpSpPr/>
            <p:nvPr/>
          </p:nvGrpSpPr>
          <p:grpSpPr>
            <a:xfrm>
              <a:off x="-63826" y="511661"/>
              <a:ext cx="699940" cy="478601"/>
              <a:chOff x="39722" y="4349021"/>
              <a:chExt cx="1061964" cy="726143"/>
            </a:xfrm>
          </p:grpSpPr>
          <p:grpSp>
            <p:nvGrpSpPr>
              <p:cNvPr id="1313" name="Google Shape;1313;p29"/>
              <p:cNvGrpSpPr/>
              <p:nvPr/>
            </p:nvGrpSpPr>
            <p:grpSpPr>
              <a:xfrm rot="2700000">
                <a:off x="140502" y="4460924"/>
                <a:ext cx="524584" cy="502337"/>
                <a:chOff x="1189791" y="-1767331"/>
                <a:chExt cx="904284" cy="865933"/>
              </a:xfrm>
            </p:grpSpPr>
            <p:sp>
              <p:nvSpPr>
                <p:cNvPr id="1314" name="Google Shape;1314;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5" name="Google Shape;1315;p29"/>
                <p:cNvGrpSpPr/>
                <p:nvPr/>
              </p:nvGrpSpPr>
              <p:grpSpPr>
                <a:xfrm>
                  <a:off x="1232795" y="-1740829"/>
                  <a:ext cx="717621" cy="717392"/>
                  <a:chOff x="1483457" y="3953671"/>
                  <a:chExt cx="717621" cy="717392"/>
                </a:xfrm>
              </p:grpSpPr>
              <p:sp>
                <p:nvSpPr>
                  <p:cNvPr id="1316" name="Google Shape;1316;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1" name="Google Shape;1321;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2" name="Google Shape;1322;p29"/>
          <p:cNvGrpSpPr/>
          <p:nvPr/>
        </p:nvGrpSpPr>
        <p:grpSpPr>
          <a:xfrm>
            <a:off x="2659712" y="4275400"/>
            <a:ext cx="4952059" cy="2992224"/>
            <a:chOff x="2659712" y="4275400"/>
            <a:chExt cx="4952059" cy="2992224"/>
          </a:xfrm>
        </p:grpSpPr>
        <p:pic>
          <p:nvPicPr>
            <p:cNvPr id="1323" name="Google Shape;1323;p29"/>
            <p:cNvPicPr preferRelativeResize="0"/>
            <p:nvPr/>
          </p:nvPicPr>
          <p:blipFill rotWithShape="1">
            <a:blip r:embed="rId2">
              <a:alphaModFix/>
            </a:blip>
            <a:srcRect l="16960" t="24718" r="7121" b="26177"/>
            <a:stretch/>
          </p:blipFill>
          <p:spPr>
            <a:xfrm rot="10800000">
              <a:off x="2659712" y="4275400"/>
              <a:ext cx="3549051" cy="2992224"/>
            </a:xfrm>
            <a:prstGeom prst="rect">
              <a:avLst/>
            </a:prstGeom>
            <a:noFill/>
            <a:ln>
              <a:noFill/>
            </a:ln>
          </p:spPr>
        </p:pic>
        <p:grpSp>
          <p:nvGrpSpPr>
            <p:cNvPr id="1324" name="Google Shape;1324;p29"/>
            <p:cNvGrpSpPr/>
            <p:nvPr/>
          </p:nvGrpSpPr>
          <p:grpSpPr>
            <a:xfrm rot="-5400000">
              <a:off x="3258038" y="4413859"/>
              <a:ext cx="906953" cy="1517787"/>
              <a:chOff x="79748" y="2808602"/>
              <a:chExt cx="906953" cy="1517787"/>
            </a:xfrm>
          </p:grpSpPr>
          <p:sp>
            <p:nvSpPr>
              <p:cNvPr id="1325" name="Google Shape;1325;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29"/>
            <p:cNvGrpSpPr/>
            <p:nvPr/>
          </p:nvGrpSpPr>
          <p:grpSpPr>
            <a:xfrm rot="5400000">
              <a:off x="5484569" y="3756062"/>
              <a:ext cx="1421047" cy="2833357"/>
              <a:chOff x="334358" y="2186737"/>
              <a:chExt cx="1421047" cy="2833357"/>
            </a:xfrm>
          </p:grpSpPr>
          <p:sp>
            <p:nvSpPr>
              <p:cNvPr id="1330" name="Google Shape;1330;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29"/>
              <p:cNvGrpSpPr/>
              <p:nvPr/>
            </p:nvGrpSpPr>
            <p:grpSpPr>
              <a:xfrm rot="5400000">
                <a:off x="1046250" y="3181856"/>
                <a:ext cx="161977" cy="161940"/>
                <a:chOff x="1101075" y="2142375"/>
                <a:chExt cx="439200" cy="439100"/>
              </a:xfrm>
            </p:grpSpPr>
            <p:sp>
              <p:nvSpPr>
                <p:cNvPr id="1332" name="Google Shape;1332;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29"/>
              <p:cNvGrpSpPr/>
              <p:nvPr/>
            </p:nvGrpSpPr>
            <p:grpSpPr>
              <a:xfrm rot="-5400000">
                <a:off x="628029" y="4564272"/>
                <a:ext cx="161977" cy="161940"/>
                <a:chOff x="1101075" y="2142375"/>
                <a:chExt cx="439200" cy="439100"/>
              </a:xfrm>
            </p:grpSpPr>
            <p:sp>
              <p:nvSpPr>
                <p:cNvPr id="1335" name="Google Shape;1335;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7" name="Google Shape;1337;p29"/>
          <p:cNvSpPr txBox="1"/>
          <p:nvPr/>
        </p:nvSpPr>
        <p:spPr>
          <a:xfrm>
            <a:off x="1157300" y="34769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3" name="Google Shape;1353;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6" name="Google Shape;1356;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19" name="Google Shape;1419;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5"/>
        <p:cNvGrpSpPr/>
        <p:nvPr/>
      </p:nvGrpSpPr>
      <p:grpSpPr>
        <a:xfrm>
          <a:off x="0" y="0"/>
          <a:ext cx="0" cy="0"/>
          <a:chOff x="0" y="0"/>
          <a:chExt cx="0" cy="0"/>
        </a:xfrm>
      </p:grpSpPr>
      <p:sp>
        <p:nvSpPr>
          <p:cNvPr id="376" name="Google Shape;376;p9"/>
          <p:cNvSpPr txBox="1">
            <a:spLocks noGrp="1"/>
          </p:cNvSpPr>
          <p:nvPr>
            <p:ph type="title"/>
          </p:nvPr>
        </p:nvSpPr>
        <p:spPr>
          <a:xfrm>
            <a:off x="720000" y="479750"/>
            <a:ext cx="3145200" cy="184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7" name="Google Shape;377;p9"/>
          <p:cNvSpPr txBox="1">
            <a:spLocks noGrp="1"/>
          </p:cNvSpPr>
          <p:nvPr>
            <p:ph type="subTitle" idx="1"/>
          </p:nvPr>
        </p:nvSpPr>
        <p:spPr>
          <a:xfrm>
            <a:off x="720000" y="2359400"/>
            <a:ext cx="3145200" cy="2249400"/>
          </a:xfrm>
          <a:prstGeom prst="rect">
            <a:avLst/>
          </a:prstGeom>
        </p:spPr>
        <p:txBody>
          <a:bodyPr spcFirstLastPara="1" wrap="square" lIns="91425" tIns="91425" rIns="91425" bIns="91425" anchor="t" anchorCtr="0">
            <a:noAutofit/>
          </a:bodyPr>
          <a:lstStyle>
            <a:lvl1pPr lvl="0" rtl="0">
              <a:spcBef>
                <a:spcPts val="0"/>
              </a:spcBef>
              <a:spcAft>
                <a:spcPts val="0"/>
              </a:spcAft>
              <a:buSzPts val="800"/>
              <a:buFont typeface="Open Sans"/>
              <a:buChar char="●"/>
              <a:defRPr/>
            </a:lvl1pPr>
            <a:lvl2pPr lvl="1" algn="ctr" rtl="0">
              <a:lnSpc>
                <a:spcPct val="100000"/>
              </a:lnSpc>
              <a:spcBef>
                <a:spcPts val="0"/>
              </a:spcBef>
              <a:spcAft>
                <a:spcPts val="0"/>
              </a:spcAft>
              <a:buSzPts val="800"/>
              <a:buFont typeface="Open Sans"/>
              <a:buChar char="○"/>
              <a:defRPr/>
            </a:lvl2pPr>
            <a:lvl3pPr lvl="2" algn="ctr" rtl="0">
              <a:lnSpc>
                <a:spcPct val="100000"/>
              </a:lnSpc>
              <a:spcBef>
                <a:spcPts val="0"/>
              </a:spcBef>
              <a:spcAft>
                <a:spcPts val="0"/>
              </a:spcAft>
              <a:buSzPts val="800"/>
              <a:buFont typeface="Open Sans"/>
              <a:buChar char="■"/>
              <a:defRPr/>
            </a:lvl3pPr>
            <a:lvl4pPr lvl="3" algn="ctr" rtl="0">
              <a:lnSpc>
                <a:spcPct val="100000"/>
              </a:lnSpc>
              <a:spcBef>
                <a:spcPts val="0"/>
              </a:spcBef>
              <a:spcAft>
                <a:spcPts val="0"/>
              </a:spcAft>
              <a:buSzPts val="800"/>
              <a:buFont typeface="Open Sans"/>
              <a:buChar char="●"/>
              <a:defRPr/>
            </a:lvl4pPr>
            <a:lvl5pPr lvl="4" algn="ctr" rtl="0">
              <a:lnSpc>
                <a:spcPct val="100000"/>
              </a:lnSpc>
              <a:spcBef>
                <a:spcPts val="0"/>
              </a:spcBef>
              <a:spcAft>
                <a:spcPts val="0"/>
              </a:spcAft>
              <a:buSzPts val="1200"/>
              <a:buFont typeface="Open Sans"/>
              <a:buChar char="○"/>
              <a:defRPr/>
            </a:lvl5pPr>
            <a:lvl6pPr lvl="5" algn="ctr" rtl="0">
              <a:lnSpc>
                <a:spcPct val="100000"/>
              </a:lnSpc>
              <a:spcBef>
                <a:spcPts val="0"/>
              </a:spcBef>
              <a:spcAft>
                <a:spcPts val="0"/>
              </a:spcAft>
              <a:buSzPts val="1200"/>
              <a:buFont typeface="Open Sans"/>
              <a:buChar char="■"/>
              <a:defRPr/>
            </a:lvl6pPr>
            <a:lvl7pPr lvl="6" algn="ctr" rtl="0">
              <a:lnSpc>
                <a:spcPct val="100000"/>
              </a:lnSpc>
              <a:spcBef>
                <a:spcPts val="0"/>
              </a:spcBef>
              <a:spcAft>
                <a:spcPts val="0"/>
              </a:spcAft>
              <a:buSzPts val="700"/>
              <a:buFont typeface="Open Sans"/>
              <a:buChar char="●"/>
              <a:defRPr/>
            </a:lvl7pPr>
            <a:lvl8pPr lvl="7" algn="ctr" rtl="0">
              <a:lnSpc>
                <a:spcPct val="100000"/>
              </a:lnSpc>
              <a:spcBef>
                <a:spcPts val="0"/>
              </a:spcBef>
              <a:spcAft>
                <a:spcPts val="0"/>
              </a:spcAft>
              <a:buSzPts val="700"/>
              <a:buFont typeface="Open Sans"/>
              <a:buChar char="○"/>
              <a:defRPr/>
            </a:lvl8pPr>
            <a:lvl9pPr lvl="8" algn="ctr" rtl="0">
              <a:lnSpc>
                <a:spcPct val="100000"/>
              </a:lnSpc>
              <a:spcBef>
                <a:spcPts val="0"/>
              </a:spcBef>
              <a:spcAft>
                <a:spcPts val="0"/>
              </a:spcAft>
              <a:buSzPts val="600"/>
              <a:buFont typeface="Open Sans"/>
              <a:buChar char="■"/>
              <a:defRPr/>
            </a:lvl9pPr>
          </a:lstStyle>
          <a:p>
            <a:endParaRPr/>
          </a:p>
        </p:txBody>
      </p:sp>
      <p:sp>
        <p:nvSpPr>
          <p:cNvPr id="378" name="Google Shape;378;p9"/>
          <p:cNvSpPr>
            <a:spLocks noGrp="1"/>
          </p:cNvSpPr>
          <p:nvPr>
            <p:ph type="pic" idx="2"/>
          </p:nvPr>
        </p:nvSpPr>
        <p:spPr>
          <a:xfrm>
            <a:off x="4135800" y="539500"/>
            <a:ext cx="4295100" cy="4069200"/>
          </a:xfrm>
          <a:prstGeom prst="snip1Rect">
            <a:avLst>
              <a:gd name="adj" fmla="val 16667"/>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l="16960" t="24718" r="7121" b="26177"/>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9"/>
            <p:cNvSpPr/>
            <p:nvPr/>
          </p:nvSpPr>
          <p:spPr>
            <a:xfrm rot="5400000">
              <a:off x="501466" y="-1277128"/>
              <a:ext cx="1031181" cy="275218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9" name="Google Shape;409;p9"/>
            <p:cNvPicPr preferRelativeResize="0"/>
            <p:nvPr/>
          </p:nvPicPr>
          <p:blipFill rotWithShape="1">
            <a:blip r:embed="rId2">
              <a:alphaModFix/>
            </a:blip>
            <a:srcRect l="16960" t="24718" r="7121" b="26177"/>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9"/>
            <p:cNvSpPr/>
            <p:nvPr/>
          </p:nvSpPr>
          <p:spPr>
            <a:xfrm rot="10800000">
              <a:off x="7869624" y="292026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rot="10800000">
              <a:off x="8028970" y="292088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 name="Google Shape;422;p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423" name="Google Shape;423;p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4"/>
        <p:cNvGrpSpPr/>
        <p:nvPr/>
      </p:nvGrpSpPr>
      <p:grpSpPr>
        <a:xfrm>
          <a:off x="0" y="0"/>
          <a:ext cx="0" cy="0"/>
          <a:chOff x="0" y="0"/>
          <a:chExt cx="0" cy="0"/>
        </a:xfrm>
      </p:grpSpPr>
      <p:sp>
        <p:nvSpPr>
          <p:cNvPr id="425" name="Google Shape;425;p10"/>
          <p:cNvSpPr>
            <a:spLocks noGrp="1"/>
          </p:cNvSpPr>
          <p:nvPr>
            <p:ph type="pic" idx="2"/>
          </p:nvPr>
        </p:nvSpPr>
        <p:spPr>
          <a:xfrm>
            <a:off x="0" y="0"/>
            <a:ext cx="9144000" cy="5143500"/>
          </a:xfrm>
          <a:prstGeom prst="rect">
            <a:avLst/>
          </a:prstGeom>
          <a:noFill/>
          <a:ln>
            <a:noFill/>
          </a:ln>
        </p:spPr>
      </p:sp>
      <p:sp>
        <p:nvSpPr>
          <p:cNvPr id="426" name="Google Shape;426;p10"/>
          <p:cNvSpPr txBox="1">
            <a:spLocks noGrp="1"/>
          </p:cNvSpPr>
          <p:nvPr>
            <p:ph type="title"/>
          </p:nvPr>
        </p:nvSpPr>
        <p:spPr>
          <a:xfrm>
            <a:off x="720000" y="539500"/>
            <a:ext cx="3672000" cy="93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browser.geekbench.com/" TargetMode="External"/><Relationship Id="rId2" Type="http://schemas.microsoft.com/office/2018/10/relationships/comments" Target="../comments/modernComment_139_A9A89E32.xml"/><Relationship Id="rId1" Type="http://schemas.openxmlformats.org/officeDocument/2006/relationships/slideLayout" Target="../slideLayouts/slideLayout28.xml"/><Relationship Id="rId6" Type="http://schemas.openxmlformats.org/officeDocument/2006/relationships/hyperlink" Target="https://core-electronics.com.au/guides/raspberry-pi/face-recognition-with-raspberry-pi-and-opencv/" TargetMode="External"/><Relationship Id="rId5" Type="http://schemas.openxmlformats.org/officeDocument/2006/relationships/hyperlink" Target="https://browser.geekbench.com/v6/cpu/11059325" TargetMode="External"/><Relationship Id="rId4" Type="http://schemas.openxmlformats.org/officeDocument/2006/relationships/hyperlink" Target="https://browser.geekbench.com/v6/cpu/1122585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35_5286A2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9"/>
        <p:cNvGrpSpPr/>
        <p:nvPr/>
      </p:nvGrpSpPr>
      <p:grpSpPr>
        <a:xfrm>
          <a:off x="0" y="0"/>
          <a:ext cx="0" cy="0"/>
          <a:chOff x="0" y="0"/>
          <a:chExt cx="0" cy="0"/>
        </a:xfrm>
      </p:grpSpPr>
      <p:sp>
        <p:nvSpPr>
          <p:cNvPr id="1430" name="Google Shape;1430;p35"/>
          <p:cNvSpPr txBox="1">
            <a:spLocks noGrp="1"/>
          </p:cNvSpPr>
          <p:nvPr>
            <p:ph type="subTitle" idx="1"/>
          </p:nvPr>
        </p:nvSpPr>
        <p:spPr>
          <a:xfrm>
            <a:off x="840408" y="3456250"/>
            <a:ext cx="6303922" cy="871453"/>
          </a:xfrm>
          <a:prstGeom prst="rect">
            <a:avLst/>
          </a:prstGeom>
        </p:spPr>
        <p:txBody>
          <a:bodyPr spcFirstLastPara="1" wrap="square" lIns="91425" tIns="91425" rIns="91425" bIns="91425" anchor="t" anchorCtr="0">
            <a:noAutofit/>
          </a:bodyPr>
          <a:lstStyle/>
          <a:p>
            <a:pPr algn="ctr">
              <a:lnSpc>
                <a:spcPct val="114999"/>
              </a:lnSpc>
            </a:pPr>
            <a:r>
              <a:rPr lang="en"/>
              <a:t>By John Pollak, John Tran, Kaung Nyi Naing &amp; Nathan Kwan</a:t>
            </a:r>
            <a:endParaRPr lang="en-US"/>
          </a:p>
          <a:p>
            <a:pPr algn="ctr">
              <a:lnSpc>
                <a:spcPct val="114999"/>
              </a:lnSpc>
            </a:pPr>
            <a:r>
              <a:rPr lang="en"/>
              <a:t>ECE 4300 Spring 2025 </a:t>
            </a:r>
            <a:endParaRPr lang="en-US"/>
          </a:p>
        </p:txBody>
      </p:sp>
      <p:sp>
        <p:nvSpPr>
          <p:cNvPr id="1431" name="Google Shape;1431;p35"/>
          <p:cNvSpPr txBox="1">
            <a:spLocks noGrp="1"/>
          </p:cNvSpPr>
          <p:nvPr>
            <p:ph type="ctrTitle"/>
          </p:nvPr>
        </p:nvSpPr>
        <p:spPr>
          <a:xfrm>
            <a:off x="503369" y="808997"/>
            <a:ext cx="6974700" cy="2326500"/>
          </a:xfrm>
          <a:prstGeom prst="rect">
            <a:avLst/>
          </a:prstGeom>
        </p:spPr>
        <p:txBody>
          <a:bodyPr spcFirstLastPara="1" wrap="square" lIns="91425" tIns="91425" rIns="91425" bIns="91425" anchor="b" anchorCtr="0">
            <a:noAutofit/>
          </a:bodyPr>
          <a:lstStyle/>
          <a:p>
            <a:pPr algn="ctr">
              <a:lnSpc>
                <a:spcPct val="114999"/>
              </a:lnSpc>
            </a:pPr>
            <a:r>
              <a:rPr lang="en" b="0">
                <a:solidFill>
                  <a:schemeClr val="dk1"/>
                </a:solidFill>
              </a:rPr>
              <a:t>Computer Vision on Different CPU Architectures</a:t>
            </a:r>
            <a:endParaRPr lang="en-US">
              <a:solidFill>
                <a:schemeClr val="dk1"/>
              </a:solidFill>
            </a:endParaRPr>
          </a:p>
        </p:txBody>
      </p:sp>
      <p:grpSp>
        <p:nvGrpSpPr>
          <p:cNvPr id="1432" name="Google Shape;1432;p35"/>
          <p:cNvGrpSpPr/>
          <p:nvPr/>
        </p:nvGrpSpPr>
        <p:grpSpPr>
          <a:xfrm>
            <a:off x="1096850" y="3242811"/>
            <a:ext cx="3936683" cy="134070"/>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35"/>
          <p:cNvGrpSpPr/>
          <p:nvPr/>
        </p:nvGrpSpPr>
        <p:grpSpPr>
          <a:xfrm>
            <a:off x="8017432" y="-313900"/>
            <a:ext cx="134070" cy="1891362"/>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6C986A-F08A-67D1-2BBE-637632AAC561}"/>
              </a:ext>
            </a:extLst>
          </p:cNvPr>
          <p:cNvSpPr>
            <a:spLocks noGrp="1"/>
          </p:cNvSpPr>
          <p:nvPr>
            <p:ph type="subTitle" idx="1"/>
          </p:nvPr>
        </p:nvSpPr>
        <p:spPr/>
        <p:txBody>
          <a:bodyPr/>
          <a:lstStyle/>
          <a:p>
            <a:pPr marL="139700" indent="0">
              <a:buNone/>
            </a:pPr>
            <a:r>
              <a:rPr lang="en-US"/>
              <a:t>Although the Pi 5 had some small advantages over the Pi 4, (such as a slightly larger memory and slightly faster max CPU frequency) the Pi 5 outperformed the Pi 4 in most of our tests by a large margin. Thus, we can conclude that for AI applications such as facial recognition, the CISC architecture is better than the RISC architecture since it provide better FPS allowing the algorithm to better detect faces. We can also conclude that higher cost of the Pi 5 is worth the performance increase when comparing to the Pi 4.</a:t>
            </a:r>
          </a:p>
        </p:txBody>
      </p:sp>
      <p:sp>
        <p:nvSpPr>
          <p:cNvPr id="3" name="Title 2">
            <a:extLst>
              <a:ext uri="{FF2B5EF4-FFF2-40B4-BE49-F238E27FC236}">
                <a16:creationId xmlns:a16="http://schemas.microsoft.com/office/drawing/2014/main" id="{2C695C57-0110-0998-1E9F-AC3AFFE7BA60}"/>
              </a:ext>
            </a:extLst>
          </p:cNvPr>
          <p:cNvSpPr>
            <a:spLocks noGrp="1"/>
          </p:cNvSpPr>
          <p:nvPr>
            <p:ph type="title"/>
          </p:nvPr>
        </p:nvSpPr>
        <p:spPr/>
        <p:txBody>
          <a:bodyPr/>
          <a:lstStyle/>
          <a:p>
            <a:r>
              <a:rPr lang="en-US"/>
              <a:t>Conclusion and Results</a:t>
            </a:r>
          </a:p>
        </p:txBody>
      </p:sp>
    </p:spTree>
    <p:extLst>
      <p:ext uri="{BB962C8B-B14F-4D97-AF65-F5344CB8AC3E}">
        <p14:creationId xmlns:p14="http://schemas.microsoft.com/office/powerpoint/2010/main" val="409091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43967DA-6CF3-4908-B817-730A1BB7A535}"/>
              </a:ext>
            </a:extLst>
          </p:cNvPr>
          <p:cNvSpPr>
            <a:spLocks noGrp="1"/>
          </p:cNvSpPr>
          <p:nvPr>
            <p:ph type="subTitle" idx="1"/>
          </p:nvPr>
        </p:nvSpPr>
        <p:spPr>
          <a:xfrm>
            <a:off x="1157250" y="1554000"/>
            <a:ext cx="7441210" cy="1930668"/>
          </a:xfrm>
        </p:spPr>
        <p:txBody>
          <a:bodyPr/>
          <a:lstStyle/>
          <a:p>
            <a:pPr>
              <a:lnSpc>
                <a:spcPct val="114999"/>
              </a:lnSpc>
            </a:pPr>
            <a:r>
              <a:rPr lang="en-US" dirty="0" err="1"/>
              <a:t>Geekbench</a:t>
            </a:r>
            <a:r>
              <a:rPr lang="en-US" dirty="0"/>
              <a:t>: </a:t>
            </a:r>
            <a:r>
              <a:rPr lang="en-US" dirty="0">
                <a:solidFill>
                  <a:schemeClr val="bg1">
                    <a:lumMod val="49000"/>
                  </a:schemeClr>
                </a:solidFill>
                <a:hlinkClick r:id="rId3">
                  <a:extLst>
                    <a:ext uri="{A12FA001-AC4F-418D-AE19-62706E023703}">
                      <ahyp:hlinkClr xmlns:ahyp="http://schemas.microsoft.com/office/drawing/2018/hyperlinkcolor" val="tx"/>
                    </a:ext>
                  </a:extLst>
                </a:hlinkClick>
              </a:rPr>
              <a:t>website link</a:t>
            </a:r>
            <a:r>
              <a:rPr lang="en-US" dirty="0"/>
              <a:t>, </a:t>
            </a:r>
            <a:r>
              <a:rPr lang="en-US" dirty="0">
                <a:solidFill>
                  <a:schemeClr val="bg1">
                    <a:lumMod val="49000"/>
                  </a:schemeClr>
                </a:solidFill>
                <a:hlinkClick r:id="rId4">
                  <a:extLst>
                    <a:ext uri="{A12FA001-AC4F-418D-AE19-62706E023703}">
                      <ahyp:hlinkClr xmlns:ahyp="http://schemas.microsoft.com/office/drawing/2018/hyperlinkcolor" val="tx"/>
                    </a:ext>
                  </a:extLst>
                </a:hlinkClick>
              </a:rPr>
              <a:t>Raspberry Pi 4</a:t>
            </a:r>
            <a:r>
              <a:rPr lang="en-US" dirty="0"/>
              <a:t>, </a:t>
            </a:r>
            <a:r>
              <a:rPr lang="en-US" dirty="0">
                <a:solidFill>
                  <a:schemeClr val="bg1">
                    <a:lumMod val="49000"/>
                  </a:schemeClr>
                </a:solidFill>
                <a:hlinkClick r:id="rId5">
                  <a:extLst>
                    <a:ext uri="{A12FA001-AC4F-418D-AE19-62706E023703}">
                      <ahyp:hlinkClr xmlns:ahyp="http://schemas.microsoft.com/office/drawing/2018/hyperlinkcolor" val="tx"/>
                    </a:ext>
                  </a:extLst>
                </a:hlinkClick>
              </a:rPr>
              <a:t>Raspberry Pi 5</a:t>
            </a:r>
            <a:r>
              <a:rPr lang="en-US" dirty="0"/>
              <a:t> </a:t>
            </a:r>
          </a:p>
          <a:p>
            <a:pPr>
              <a:lnSpc>
                <a:spcPct val="114999"/>
              </a:lnSpc>
            </a:pPr>
            <a:r>
              <a:rPr lang="en-US" dirty="0"/>
              <a:t>Facial Recognition model: </a:t>
            </a:r>
            <a:r>
              <a:rPr lang="en-US" dirty="0">
                <a:solidFill>
                  <a:schemeClr val="bg1">
                    <a:lumMod val="49000"/>
                  </a:schemeClr>
                </a:solidFill>
                <a:hlinkClick r:id="rId6">
                  <a:extLst>
                    <a:ext uri="{A12FA001-AC4F-418D-AE19-62706E023703}">
                      <ahyp:hlinkClr xmlns:ahyp="http://schemas.microsoft.com/office/drawing/2018/hyperlinkcolor" val="tx"/>
                    </a:ext>
                  </a:extLst>
                </a:hlinkClick>
              </a:rPr>
              <a:t>Face Recognition With Raspberry Pi and OpenCV</a:t>
            </a:r>
          </a:p>
        </p:txBody>
      </p:sp>
      <p:sp>
        <p:nvSpPr>
          <p:cNvPr id="3" name="Title 2">
            <a:extLst>
              <a:ext uri="{FF2B5EF4-FFF2-40B4-BE49-F238E27FC236}">
                <a16:creationId xmlns:a16="http://schemas.microsoft.com/office/drawing/2014/main" id="{ECB2248B-AB01-42CB-AFA0-9DD4651C2F5F}"/>
              </a:ext>
            </a:extLst>
          </p:cNvPr>
          <p:cNvSpPr>
            <a:spLocks noGrp="1"/>
          </p:cNvSpPr>
          <p:nvPr>
            <p:ph type="title"/>
          </p:nvPr>
        </p:nvSpPr>
        <p:spPr>
          <a:xfrm>
            <a:off x="1157302" y="494775"/>
            <a:ext cx="5393894" cy="1058700"/>
          </a:xfrm>
        </p:spPr>
        <p:txBody>
          <a:bodyPr/>
          <a:lstStyle/>
          <a:p>
            <a:r>
              <a:rPr lang="en-US"/>
              <a:t>Thank You!</a:t>
            </a:r>
          </a:p>
        </p:txBody>
      </p:sp>
    </p:spTree>
    <p:extLst>
      <p:ext uri="{BB962C8B-B14F-4D97-AF65-F5344CB8AC3E}">
        <p14:creationId xmlns:p14="http://schemas.microsoft.com/office/powerpoint/2010/main" val="284640005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C56C-6A36-D1CF-3C4C-D651EDF5B507}"/>
              </a:ext>
            </a:extLst>
          </p:cNvPr>
          <p:cNvSpPr>
            <a:spLocks noGrp="1"/>
          </p:cNvSpPr>
          <p:nvPr>
            <p:ph type="title"/>
          </p:nvPr>
        </p:nvSpPr>
        <p:spPr/>
        <p:txBody>
          <a:bodyPr/>
          <a:lstStyle/>
          <a:p>
            <a:r>
              <a:rPr lang="en-US"/>
              <a:t>Project Overview</a:t>
            </a:r>
          </a:p>
        </p:txBody>
      </p:sp>
      <p:sp>
        <p:nvSpPr>
          <p:cNvPr id="3" name="Text Placeholder 2">
            <a:extLst>
              <a:ext uri="{FF2B5EF4-FFF2-40B4-BE49-F238E27FC236}">
                <a16:creationId xmlns:a16="http://schemas.microsoft.com/office/drawing/2014/main" id="{9E513A83-49B2-063A-68A8-A697EB1E68AE}"/>
              </a:ext>
            </a:extLst>
          </p:cNvPr>
          <p:cNvSpPr>
            <a:spLocks noGrp="1"/>
          </p:cNvSpPr>
          <p:nvPr>
            <p:ph type="body" idx="1"/>
          </p:nvPr>
        </p:nvSpPr>
        <p:spPr>
          <a:xfrm>
            <a:off x="720000" y="1139551"/>
            <a:ext cx="7704000" cy="3380131"/>
          </a:xfrm>
        </p:spPr>
        <p:txBody>
          <a:bodyPr/>
          <a:lstStyle/>
          <a:p>
            <a:pPr marL="425450" indent="-285750">
              <a:lnSpc>
                <a:spcPct val="90000"/>
              </a:lnSpc>
              <a:spcBef>
                <a:spcPts val="1000"/>
              </a:spcBef>
              <a:buFont typeface="Arial"/>
              <a:buChar char="•"/>
            </a:pPr>
            <a:r>
              <a:rPr lang="en-US" sz="1600">
                <a:solidFill>
                  <a:srgbClr val="000000"/>
                </a:solidFill>
                <a:latin typeface="Aptos"/>
              </a:rPr>
              <a:t>Object Detection for Raspberry Pi 4 vs Raspberry Pi 5 </a:t>
            </a:r>
            <a:endParaRPr lang="en-US"/>
          </a:p>
          <a:p>
            <a:pPr marL="425450" indent="-285750">
              <a:lnSpc>
                <a:spcPct val="90000"/>
              </a:lnSpc>
              <a:spcBef>
                <a:spcPts val="1000"/>
              </a:spcBef>
              <a:buFont typeface="Arial"/>
              <a:buChar char="•"/>
            </a:pPr>
            <a:r>
              <a:rPr lang="en-US" sz="1600">
                <a:solidFill>
                  <a:srgbClr val="000000"/>
                </a:solidFill>
                <a:latin typeface="Aptos"/>
              </a:rPr>
              <a:t>Controlled </a:t>
            </a:r>
            <a:r>
              <a:rPr lang="en-US" sz="700">
                <a:solidFill>
                  <a:srgbClr val="000000"/>
                </a:solidFill>
                <a:latin typeface="Aptos"/>
              </a:rPr>
              <a:t>(to the best of our ability)</a:t>
            </a:r>
            <a:r>
              <a:rPr lang="en-US" sz="1600">
                <a:solidFill>
                  <a:srgbClr val="000000"/>
                </a:solidFill>
                <a:latin typeface="Aptos"/>
              </a:rPr>
              <a:t> Conditions</a:t>
            </a:r>
          </a:p>
          <a:p>
            <a:pPr marL="882650" lvl="1" indent="-285750">
              <a:lnSpc>
                <a:spcPct val="90000"/>
              </a:lnSpc>
              <a:spcBef>
                <a:spcPts val="1000"/>
              </a:spcBef>
              <a:buFont typeface="Courier New,monospace"/>
              <a:buChar char="o"/>
            </a:pPr>
            <a:r>
              <a:rPr lang="en-US" sz="1600">
                <a:solidFill>
                  <a:srgbClr val="000000"/>
                </a:solidFill>
                <a:latin typeface="Aptos"/>
              </a:rPr>
              <a:t>4 GB RAM, ARM v8 4 core CPU, Neon Instruction set, GNU/Linux 12 OS</a:t>
            </a:r>
            <a:endParaRPr lang="en-US" sz="1600">
              <a:solidFill>
                <a:srgbClr val="1D1D1D"/>
              </a:solidFill>
              <a:latin typeface="Aptos"/>
            </a:endParaRPr>
          </a:p>
          <a:p>
            <a:pPr marL="425450" indent="-285750">
              <a:lnSpc>
                <a:spcPct val="90000"/>
              </a:lnSpc>
              <a:spcBef>
                <a:spcPts val="1000"/>
              </a:spcBef>
              <a:buFont typeface="Arial,Sans-Serif"/>
              <a:buChar char="•"/>
            </a:pPr>
            <a:r>
              <a:rPr lang="en-US" sz="1600">
                <a:solidFill>
                  <a:srgbClr val="000000"/>
                </a:solidFill>
                <a:latin typeface="Aptos"/>
              </a:rPr>
              <a:t>Characteristics being tested</a:t>
            </a:r>
            <a:endParaRPr lang="en-US" sz="700">
              <a:solidFill>
                <a:srgbClr val="000000"/>
              </a:solidFill>
              <a:latin typeface="Aptos"/>
            </a:endParaRPr>
          </a:p>
          <a:p>
            <a:pPr marL="882650" lvl="1" indent="-285750">
              <a:lnSpc>
                <a:spcPct val="90000"/>
              </a:lnSpc>
              <a:spcBef>
                <a:spcPts val="1000"/>
              </a:spcBef>
              <a:buFont typeface="Courier New,monospace"/>
              <a:buChar char="o"/>
            </a:pPr>
            <a:r>
              <a:rPr lang="en-US" sz="1600">
                <a:solidFill>
                  <a:srgbClr val="000000"/>
                </a:solidFill>
                <a:latin typeface="Aptos"/>
              </a:rPr>
              <a:t>CPU Architecture:     RISC (Pi 4) vs CISC (Pi 5)</a:t>
            </a:r>
          </a:p>
          <a:p>
            <a:pPr>
              <a:buFont typeface="Arial"/>
              <a:buChar char="•"/>
            </a:pPr>
            <a:endParaRPr lang="en-US">
              <a:solidFill>
                <a:srgbClr val="191919"/>
              </a:solidFill>
            </a:endParaRPr>
          </a:p>
        </p:txBody>
      </p:sp>
      <p:pic>
        <p:nvPicPr>
          <p:cNvPr id="4" name="Picture 3" descr="A close-up of a green circuit board&#10;&#10;AI-generated content may be incorrect.">
            <a:extLst>
              <a:ext uri="{FF2B5EF4-FFF2-40B4-BE49-F238E27FC236}">
                <a16:creationId xmlns:a16="http://schemas.microsoft.com/office/drawing/2014/main" id="{B67B10B5-A4CB-79C6-F88C-047AA3264A82}"/>
              </a:ext>
            </a:extLst>
          </p:cNvPr>
          <p:cNvPicPr>
            <a:picLocks noChangeAspect="1"/>
          </p:cNvPicPr>
          <p:nvPr/>
        </p:nvPicPr>
        <p:blipFill>
          <a:blip r:embed="rId2"/>
          <a:stretch>
            <a:fillRect/>
          </a:stretch>
        </p:blipFill>
        <p:spPr>
          <a:xfrm>
            <a:off x="1953912" y="2962017"/>
            <a:ext cx="1737669" cy="1744877"/>
          </a:xfrm>
          <a:prstGeom prst="rect">
            <a:avLst/>
          </a:prstGeom>
        </p:spPr>
      </p:pic>
      <p:pic>
        <p:nvPicPr>
          <p:cNvPr id="6" name="Picture 5" descr="A close-up of a green circuit board&#10;&#10;AI-generated content may be incorrect.">
            <a:extLst>
              <a:ext uri="{FF2B5EF4-FFF2-40B4-BE49-F238E27FC236}">
                <a16:creationId xmlns:a16="http://schemas.microsoft.com/office/drawing/2014/main" id="{366A59A8-C051-F335-C2DA-40859AFE5FA6}"/>
              </a:ext>
            </a:extLst>
          </p:cNvPr>
          <p:cNvPicPr>
            <a:picLocks noChangeAspect="1"/>
          </p:cNvPicPr>
          <p:nvPr/>
        </p:nvPicPr>
        <p:blipFill>
          <a:blip r:embed="rId3"/>
          <a:stretch>
            <a:fillRect/>
          </a:stretch>
        </p:blipFill>
        <p:spPr>
          <a:xfrm>
            <a:off x="4896365" y="2962018"/>
            <a:ext cx="1737670" cy="1744878"/>
          </a:xfrm>
          <a:prstGeom prst="rect">
            <a:avLst/>
          </a:prstGeom>
        </p:spPr>
      </p:pic>
      <p:sp>
        <p:nvSpPr>
          <p:cNvPr id="7" name="TextBox 5">
            <a:extLst>
              <a:ext uri="{FF2B5EF4-FFF2-40B4-BE49-F238E27FC236}">
                <a16:creationId xmlns:a16="http://schemas.microsoft.com/office/drawing/2014/main" id="{57CE1559-67AC-F634-BD4F-C795916C3D1E}"/>
              </a:ext>
            </a:extLst>
          </p:cNvPr>
          <p:cNvSpPr txBox="1"/>
          <p:nvPr/>
        </p:nvSpPr>
        <p:spPr>
          <a:xfrm>
            <a:off x="3967033" y="3410979"/>
            <a:ext cx="648730"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a:t>vs.</a:t>
            </a:r>
            <a:endParaRPr lang="en-US"/>
          </a:p>
        </p:txBody>
      </p:sp>
    </p:spTree>
    <p:extLst>
      <p:ext uri="{BB962C8B-B14F-4D97-AF65-F5344CB8AC3E}">
        <p14:creationId xmlns:p14="http://schemas.microsoft.com/office/powerpoint/2010/main" val="131234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FCC2-56D5-907D-CA24-00F01BD0DCE4}"/>
              </a:ext>
            </a:extLst>
          </p:cNvPr>
          <p:cNvSpPr>
            <a:spLocks noGrp="1"/>
          </p:cNvSpPr>
          <p:nvPr>
            <p:ph type="title"/>
          </p:nvPr>
        </p:nvSpPr>
        <p:spPr/>
        <p:txBody>
          <a:bodyPr/>
          <a:lstStyle/>
          <a:p>
            <a:r>
              <a:rPr lang="en-US"/>
              <a:t>Testing Methods</a:t>
            </a:r>
          </a:p>
        </p:txBody>
      </p:sp>
      <p:sp>
        <p:nvSpPr>
          <p:cNvPr id="4" name="Subtitle 3">
            <a:extLst>
              <a:ext uri="{FF2B5EF4-FFF2-40B4-BE49-F238E27FC236}">
                <a16:creationId xmlns:a16="http://schemas.microsoft.com/office/drawing/2014/main" id="{F6710EFA-B11A-9A66-7B48-5A1C839B23F9}"/>
              </a:ext>
            </a:extLst>
          </p:cNvPr>
          <p:cNvSpPr>
            <a:spLocks noGrp="1"/>
          </p:cNvSpPr>
          <p:nvPr>
            <p:ph type="subTitle" idx="2"/>
          </p:nvPr>
        </p:nvSpPr>
        <p:spPr>
          <a:xfrm>
            <a:off x="718778" y="1693326"/>
            <a:ext cx="3856017" cy="2993686"/>
          </a:xfrm>
        </p:spPr>
        <p:txBody>
          <a:bodyPr/>
          <a:lstStyle/>
          <a:p>
            <a:pPr>
              <a:buFont typeface="Arial"/>
              <a:buChar char="•"/>
            </a:pPr>
            <a:r>
              <a:rPr lang="en-US"/>
              <a:t>Standardized benchmarking software</a:t>
            </a:r>
          </a:p>
          <a:p>
            <a:pPr>
              <a:lnSpc>
                <a:spcPct val="114999"/>
              </a:lnSpc>
              <a:buFont typeface="Arial"/>
              <a:buChar char="•"/>
            </a:pPr>
            <a:r>
              <a:rPr lang="en-US"/>
              <a:t>Collect general performance scores and object detection data points</a:t>
            </a:r>
          </a:p>
          <a:p>
            <a:pPr>
              <a:lnSpc>
                <a:spcPct val="114999"/>
              </a:lnSpc>
              <a:buFont typeface="Arial"/>
              <a:buChar char="•"/>
            </a:pPr>
            <a:r>
              <a:rPr lang="en-US"/>
              <a:t>Used to orient our expectations</a:t>
            </a:r>
          </a:p>
        </p:txBody>
      </p:sp>
      <p:sp>
        <p:nvSpPr>
          <p:cNvPr id="6" name="Subtitle 5">
            <a:extLst>
              <a:ext uri="{FF2B5EF4-FFF2-40B4-BE49-F238E27FC236}">
                <a16:creationId xmlns:a16="http://schemas.microsoft.com/office/drawing/2014/main" id="{1226AE8C-D02F-3C2F-805F-16BF9D591B63}"/>
              </a:ext>
            </a:extLst>
          </p:cNvPr>
          <p:cNvSpPr>
            <a:spLocks noGrp="1"/>
          </p:cNvSpPr>
          <p:nvPr>
            <p:ph type="subTitle" idx="4"/>
          </p:nvPr>
        </p:nvSpPr>
        <p:spPr>
          <a:xfrm>
            <a:off x="718778" y="1286488"/>
            <a:ext cx="3856017" cy="402300"/>
          </a:xfrm>
        </p:spPr>
        <p:txBody>
          <a:bodyPr/>
          <a:lstStyle/>
          <a:p>
            <a:r>
              <a:rPr lang="en-US" err="1"/>
              <a:t>Geekbench</a:t>
            </a:r>
          </a:p>
        </p:txBody>
      </p:sp>
      <p:sp>
        <p:nvSpPr>
          <p:cNvPr id="8" name="Subtitle 5">
            <a:extLst>
              <a:ext uri="{FF2B5EF4-FFF2-40B4-BE49-F238E27FC236}">
                <a16:creationId xmlns:a16="http://schemas.microsoft.com/office/drawing/2014/main" id="{19C78D77-1668-2CAB-2ACE-BE024275369D}"/>
              </a:ext>
            </a:extLst>
          </p:cNvPr>
          <p:cNvSpPr txBox="1">
            <a:spLocks/>
          </p:cNvSpPr>
          <p:nvPr/>
        </p:nvSpPr>
        <p:spPr>
          <a:xfrm>
            <a:off x="4573504" y="1289801"/>
            <a:ext cx="3856017"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r>
              <a:rPr lang="en-US"/>
              <a:t>Computer Vision</a:t>
            </a:r>
          </a:p>
        </p:txBody>
      </p:sp>
      <p:sp>
        <p:nvSpPr>
          <p:cNvPr id="10" name="Subtitle 3">
            <a:extLst>
              <a:ext uri="{FF2B5EF4-FFF2-40B4-BE49-F238E27FC236}">
                <a16:creationId xmlns:a16="http://schemas.microsoft.com/office/drawing/2014/main" id="{7BD9F0FB-AF5E-AD12-3205-C6F2F68E8ACB}"/>
              </a:ext>
            </a:extLst>
          </p:cNvPr>
          <p:cNvSpPr txBox="1">
            <a:spLocks/>
          </p:cNvSpPr>
          <p:nvPr/>
        </p:nvSpPr>
        <p:spPr>
          <a:xfrm>
            <a:off x="4565222" y="1688356"/>
            <a:ext cx="3856017" cy="29936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2800"/>
              <a:buFont typeface="Poppins"/>
              <a:buNone/>
              <a:defRPr sz="2800" b="0" i="0" u="none" strike="noStrike" cap="none">
                <a:solidFill>
                  <a:schemeClr val="dk1"/>
                </a:solidFill>
                <a:latin typeface="Poppins"/>
                <a:ea typeface="Poppins"/>
                <a:cs typeface="Poppins"/>
                <a:sym typeface="Poppins"/>
              </a:defRPr>
            </a:lvl9pPr>
          </a:lstStyle>
          <a:p>
            <a:pPr>
              <a:buFont typeface="Arial"/>
              <a:buChar char="•"/>
            </a:pPr>
            <a:r>
              <a:rPr lang="en-US"/>
              <a:t>Utilize a facial recognition model</a:t>
            </a:r>
          </a:p>
          <a:p>
            <a:pPr>
              <a:lnSpc>
                <a:spcPct val="114999"/>
              </a:lnSpc>
              <a:buFont typeface="Arial"/>
              <a:buChar char="•"/>
            </a:pPr>
            <a:r>
              <a:rPr lang="en-US"/>
              <a:t>Train the model on our faces via photos captured in real time</a:t>
            </a:r>
          </a:p>
          <a:p>
            <a:pPr>
              <a:lnSpc>
                <a:spcPct val="114999"/>
              </a:lnSpc>
              <a:buFont typeface="Arial"/>
              <a:buChar char="•"/>
            </a:pPr>
            <a:r>
              <a:rPr lang="en-US"/>
              <a:t>Run a live facial recognition test with the same camera</a:t>
            </a:r>
          </a:p>
          <a:p>
            <a:pPr>
              <a:lnSpc>
                <a:spcPct val="114999"/>
              </a:lnSpc>
              <a:buFont typeface="Arial"/>
              <a:buChar char="•"/>
            </a:pPr>
            <a:r>
              <a:rPr lang="en-US"/>
              <a:t>Collected Data Points:</a:t>
            </a:r>
          </a:p>
          <a:p>
            <a:pPr lvl="1" algn="l">
              <a:lnSpc>
                <a:spcPct val="114999"/>
              </a:lnSpc>
              <a:buFont typeface="Courier New"/>
              <a:buChar char="o"/>
            </a:pPr>
            <a:r>
              <a:rPr lang="en-US" sz="1400"/>
              <a:t>CPU Temperature</a:t>
            </a:r>
          </a:p>
          <a:p>
            <a:pPr lvl="1" algn="l">
              <a:lnSpc>
                <a:spcPct val="114999"/>
              </a:lnSpc>
              <a:buFont typeface="Courier New"/>
              <a:buChar char="o"/>
            </a:pPr>
            <a:r>
              <a:rPr lang="en-US" sz="1400"/>
              <a:t>CPU Clock Speed</a:t>
            </a:r>
          </a:p>
          <a:p>
            <a:pPr lvl="1" algn="l">
              <a:lnSpc>
                <a:spcPct val="114999"/>
              </a:lnSpc>
              <a:buFont typeface="Courier New"/>
              <a:buChar char="o"/>
            </a:pPr>
            <a:r>
              <a:rPr lang="en-US" sz="1400"/>
              <a:t>Frame rate</a:t>
            </a:r>
          </a:p>
        </p:txBody>
      </p:sp>
    </p:spTree>
    <p:extLst>
      <p:ext uri="{BB962C8B-B14F-4D97-AF65-F5344CB8AC3E}">
        <p14:creationId xmlns:p14="http://schemas.microsoft.com/office/powerpoint/2010/main" val="344726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9CA9-0572-01CD-9772-FAA8C664480C}"/>
              </a:ext>
            </a:extLst>
          </p:cNvPr>
          <p:cNvSpPr>
            <a:spLocks noGrp="1"/>
          </p:cNvSpPr>
          <p:nvPr>
            <p:ph type="title"/>
          </p:nvPr>
        </p:nvSpPr>
        <p:spPr/>
        <p:txBody>
          <a:bodyPr/>
          <a:lstStyle/>
          <a:p>
            <a:r>
              <a:rPr lang="en-US" sz="2800"/>
              <a:t>System Information with </a:t>
            </a:r>
            <a:r>
              <a:rPr lang="en-US" sz="2800" err="1"/>
              <a:t>Geekbench</a:t>
            </a:r>
          </a:p>
        </p:txBody>
      </p:sp>
      <p:pic>
        <p:nvPicPr>
          <p:cNvPr id="4" name="Picture 3" descr="A white text with black text&#10;&#10;AI-generated content may be incorrect.">
            <a:extLst>
              <a:ext uri="{FF2B5EF4-FFF2-40B4-BE49-F238E27FC236}">
                <a16:creationId xmlns:a16="http://schemas.microsoft.com/office/drawing/2014/main" id="{EB3F9BFE-A7A3-F9F3-EBBF-9F66663777D2}"/>
              </a:ext>
            </a:extLst>
          </p:cNvPr>
          <p:cNvPicPr>
            <a:picLocks noChangeAspect="1"/>
          </p:cNvPicPr>
          <p:nvPr/>
        </p:nvPicPr>
        <p:blipFill>
          <a:blip r:embed="rId2"/>
          <a:stretch>
            <a:fillRect/>
          </a:stretch>
        </p:blipFill>
        <p:spPr>
          <a:xfrm>
            <a:off x="239636" y="2572795"/>
            <a:ext cx="4329694" cy="2256032"/>
          </a:xfrm>
          <a:prstGeom prst="rect">
            <a:avLst/>
          </a:prstGeom>
        </p:spPr>
      </p:pic>
      <p:pic>
        <p:nvPicPr>
          <p:cNvPr id="5" name="Picture 4" descr="A close-up of a white background&#10;&#10;AI-generated content may be incorrect.">
            <a:extLst>
              <a:ext uri="{FF2B5EF4-FFF2-40B4-BE49-F238E27FC236}">
                <a16:creationId xmlns:a16="http://schemas.microsoft.com/office/drawing/2014/main" id="{E0F4147B-2A31-BFCC-0FB4-DEBC32FF0D68}"/>
              </a:ext>
            </a:extLst>
          </p:cNvPr>
          <p:cNvPicPr>
            <a:picLocks noChangeAspect="1"/>
          </p:cNvPicPr>
          <p:nvPr/>
        </p:nvPicPr>
        <p:blipFill>
          <a:blip r:embed="rId3"/>
          <a:stretch>
            <a:fillRect/>
          </a:stretch>
        </p:blipFill>
        <p:spPr>
          <a:xfrm>
            <a:off x="237544" y="1106526"/>
            <a:ext cx="4333875" cy="1466850"/>
          </a:xfrm>
          <a:prstGeom prst="rect">
            <a:avLst/>
          </a:prstGeom>
        </p:spPr>
      </p:pic>
      <p:pic>
        <p:nvPicPr>
          <p:cNvPr id="6" name="Picture 5" descr="A close-up of a white background&#10;&#10;AI-generated content may be incorrect.">
            <a:extLst>
              <a:ext uri="{FF2B5EF4-FFF2-40B4-BE49-F238E27FC236}">
                <a16:creationId xmlns:a16="http://schemas.microsoft.com/office/drawing/2014/main" id="{8B6A9137-8817-1DA9-4A32-3900A69C2F4C}"/>
              </a:ext>
            </a:extLst>
          </p:cNvPr>
          <p:cNvPicPr>
            <a:picLocks noChangeAspect="1"/>
          </p:cNvPicPr>
          <p:nvPr/>
        </p:nvPicPr>
        <p:blipFill>
          <a:blip r:embed="rId4"/>
          <a:stretch>
            <a:fillRect/>
          </a:stretch>
        </p:blipFill>
        <p:spPr>
          <a:xfrm>
            <a:off x="4572232" y="1109431"/>
            <a:ext cx="4362450" cy="1419225"/>
          </a:xfrm>
          <a:prstGeom prst="rect">
            <a:avLst/>
          </a:prstGeom>
        </p:spPr>
      </p:pic>
      <p:pic>
        <p:nvPicPr>
          <p:cNvPr id="7" name="Picture 6" descr="A white text with black text&#10;&#10;AI-generated content may be incorrect.">
            <a:extLst>
              <a:ext uri="{FF2B5EF4-FFF2-40B4-BE49-F238E27FC236}">
                <a16:creationId xmlns:a16="http://schemas.microsoft.com/office/drawing/2014/main" id="{7FFE6EB1-E216-4D5F-8263-5539369C6E24}"/>
              </a:ext>
            </a:extLst>
          </p:cNvPr>
          <p:cNvPicPr>
            <a:picLocks noChangeAspect="1"/>
          </p:cNvPicPr>
          <p:nvPr/>
        </p:nvPicPr>
        <p:blipFill>
          <a:blip r:embed="rId5"/>
          <a:stretch>
            <a:fillRect/>
          </a:stretch>
        </p:blipFill>
        <p:spPr>
          <a:xfrm>
            <a:off x="4575369" y="2528772"/>
            <a:ext cx="4328299" cy="2302262"/>
          </a:xfrm>
          <a:prstGeom prst="rect">
            <a:avLst/>
          </a:prstGeom>
        </p:spPr>
      </p:pic>
    </p:spTree>
    <p:extLst>
      <p:ext uri="{BB962C8B-B14F-4D97-AF65-F5344CB8AC3E}">
        <p14:creationId xmlns:p14="http://schemas.microsoft.com/office/powerpoint/2010/main" val="53700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8827-2AA6-2A9F-F829-CA15EA917692}"/>
              </a:ext>
            </a:extLst>
          </p:cNvPr>
          <p:cNvSpPr>
            <a:spLocks noGrp="1"/>
          </p:cNvSpPr>
          <p:nvPr>
            <p:ph type="title"/>
          </p:nvPr>
        </p:nvSpPr>
        <p:spPr/>
        <p:txBody>
          <a:bodyPr/>
          <a:lstStyle/>
          <a:p>
            <a:r>
              <a:rPr lang="en-US"/>
              <a:t>General </a:t>
            </a:r>
            <a:r>
              <a:rPr lang="en-US" err="1"/>
              <a:t>Geekbench</a:t>
            </a:r>
            <a:r>
              <a:rPr lang="en-US"/>
              <a:t> Benchmarks</a:t>
            </a:r>
          </a:p>
        </p:txBody>
      </p:sp>
      <p:sp>
        <p:nvSpPr>
          <p:cNvPr id="3" name="Subtitle 2">
            <a:extLst>
              <a:ext uri="{FF2B5EF4-FFF2-40B4-BE49-F238E27FC236}">
                <a16:creationId xmlns:a16="http://schemas.microsoft.com/office/drawing/2014/main" id="{40626EB7-A4D5-F539-4B73-D11B9A6DF08B}"/>
              </a:ext>
            </a:extLst>
          </p:cNvPr>
          <p:cNvSpPr>
            <a:spLocks noGrp="1"/>
          </p:cNvSpPr>
          <p:nvPr>
            <p:ph type="subTitle" idx="1"/>
          </p:nvPr>
        </p:nvSpPr>
        <p:spPr>
          <a:xfrm>
            <a:off x="4881006" y="1577590"/>
            <a:ext cx="3543000" cy="3119959"/>
          </a:xfrm>
        </p:spPr>
        <p:txBody>
          <a:bodyPr/>
          <a:lstStyle/>
          <a:p>
            <a:r>
              <a:rPr lang="en-US">
                <a:highlight>
                  <a:srgbClr val="FFFF00"/>
                </a:highlight>
              </a:rPr>
              <a:t>Object Detection:</a:t>
            </a:r>
            <a:endParaRPr lang="en-US" sz="1600" b="1">
              <a:highlight>
                <a:srgbClr val="FFFF00"/>
              </a:highlight>
            </a:endParaRPr>
          </a:p>
          <a:p>
            <a:pPr>
              <a:lnSpc>
                <a:spcPct val="114999"/>
              </a:lnSpc>
            </a:pPr>
            <a:r>
              <a:rPr lang="en-US">
                <a:highlight>
                  <a:srgbClr val="FFFF00"/>
                </a:highlight>
              </a:rPr>
              <a:t>Single-Core:  2.77 images/sec</a:t>
            </a:r>
          </a:p>
          <a:p>
            <a:pPr>
              <a:lnSpc>
                <a:spcPct val="114999"/>
              </a:lnSpc>
            </a:pPr>
            <a:r>
              <a:rPr lang="en-US">
                <a:highlight>
                  <a:srgbClr val="FFFF00"/>
                </a:highlight>
              </a:rPr>
              <a:t>Multi-Core:    7.99 images/sec</a:t>
            </a:r>
          </a:p>
          <a:p>
            <a:pPr>
              <a:lnSpc>
                <a:spcPct val="114999"/>
              </a:lnSpc>
            </a:pPr>
            <a:endParaRPr lang="en-US"/>
          </a:p>
          <a:p>
            <a:pPr>
              <a:lnSpc>
                <a:spcPct val="114999"/>
              </a:lnSpc>
            </a:pPr>
            <a:r>
              <a:rPr lang="en-US"/>
              <a:t>Photo library:</a:t>
            </a:r>
          </a:p>
          <a:p>
            <a:pPr>
              <a:lnSpc>
                <a:spcPct val="114999"/>
              </a:lnSpc>
            </a:pPr>
            <a:r>
              <a:rPr lang="en-US"/>
              <a:t>Single-Core:  3.32 images/sec</a:t>
            </a:r>
          </a:p>
          <a:p>
            <a:pPr>
              <a:lnSpc>
                <a:spcPct val="114999"/>
              </a:lnSpc>
            </a:pPr>
            <a:r>
              <a:rPr lang="en-US"/>
              <a:t>Multi-Core:    10.5 images/sec</a:t>
            </a:r>
          </a:p>
          <a:p>
            <a:pPr>
              <a:lnSpc>
                <a:spcPct val="114999"/>
              </a:lnSpc>
            </a:pPr>
            <a:endParaRPr lang="en-US"/>
          </a:p>
          <a:p>
            <a:pPr>
              <a:lnSpc>
                <a:spcPct val="114999"/>
              </a:lnSpc>
            </a:pPr>
            <a:r>
              <a:rPr lang="en-US"/>
              <a:t>Background Blur:</a:t>
            </a:r>
          </a:p>
          <a:p>
            <a:pPr>
              <a:lnSpc>
                <a:spcPct val="114999"/>
              </a:lnSpc>
            </a:pPr>
            <a:r>
              <a:rPr lang="en-US"/>
              <a:t>Single-Core:  0.75 images/sec</a:t>
            </a:r>
          </a:p>
          <a:p>
            <a:pPr>
              <a:lnSpc>
                <a:spcPct val="114999"/>
              </a:lnSpc>
            </a:pPr>
            <a:r>
              <a:rPr lang="en-US"/>
              <a:t>Multi-Core:    0.78 images/sec</a:t>
            </a:r>
          </a:p>
        </p:txBody>
      </p:sp>
      <p:sp>
        <p:nvSpPr>
          <p:cNvPr id="4" name="Subtitle 3">
            <a:extLst>
              <a:ext uri="{FF2B5EF4-FFF2-40B4-BE49-F238E27FC236}">
                <a16:creationId xmlns:a16="http://schemas.microsoft.com/office/drawing/2014/main" id="{D82CF709-27CE-9624-19BC-F6972247F269}"/>
              </a:ext>
            </a:extLst>
          </p:cNvPr>
          <p:cNvSpPr>
            <a:spLocks noGrp="1"/>
          </p:cNvSpPr>
          <p:nvPr>
            <p:ph type="subTitle" idx="2"/>
          </p:nvPr>
        </p:nvSpPr>
        <p:spPr>
          <a:xfrm>
            <a:off x="720000" y="1577590"/>
            <a:ext cx="3543000" cy="3119959"/>
          </a:xfrm>
        </p:spPr>
        <p:txBody>
          <a:bodyPr/>
          <a:lstStyle/>
          <a:p>
            <a:r>
              <a:rPr lang="en-US">
                <a:highlight>
                  <a:srgbClr val="FFFF00"/>
                </a:highlight>
              </a:rPr>
              <a:t>Object Detection:</a:t>
            </a:r>
            <a:endParaRPr lang="en-US" sz="1600" b="1">
              <a:highlight>
                <a:srgbClr val="FFFF00"/>
              </a:highlight>
            </a:endParaRPr>
          </a:p>
          <a:p>
            <a:pPr>
              <a:lnSpc>
                <a:spcPct val="114999"/>
              </a:lnSpc>
            </a:pPr>
            <a:r>
              <a:rPr lang="en-US">
                <a:highlight>
                  <a:srgbClr val="FFFF00"/>
                </a:highlight>
              </a:rPr>
              <a:t>Single-Core:  20.6 images/sec</a:t>
            </a:r>
          </a:p>
          <a:p>
            <a:pPr>
              <a:lnSpc>
                <a:spcPct val="114999"/>
              </a:lnSpc>
            </a:pPr>
            <a:r>
              <a:rPr lang="en-US">
                <a:highlight>
                  <a:srgbClr val="FFFF00"/>
                </a:highlight>
              </a:rPr>
              <a:t>Multi-Core:    34.3 images/sec</a:t>
            </a:r>
          </a:p>
          <a:p>
            <a:pPr>
              <a:lnSpc>
                <a:spcPct val="114999"/>
              </a:lnSpc>
            </a:pPr>
            <a:endParaRPr lang="en-US"/>
          </a:p>
          <a:p>
            <a:pPr>
              <a:lnSpc>
                <a:spcPct val="114999"/>
              </a:lnSpc>
            </a:pPr>
            <a:r>
              <a:rPr lang="en-US"/>
              <a:t>Photo library:</a:t>
            </a:r>
          </a:p>
          <a:p>
            <a:pPr>
              <a:lnSpc>
                <a:spcPct val="114999"/>
              </a:lnSpc>
            </a:pPr>
            <a:r>
              <a:rPr lang="en-US"/>
              <a:t>Single-Core:  11.9 images/sec</a:t>
            </a:r>
          </a:p>
          <a:p>
            <a:pPr>
              <a:lnSpc>
                <a:spcPct val="114999"/>
              </a:lnSpc>
            </a:pPr>
            <a:r>
              <a:rPr lang="en-US"/>
              <a:t>Multi-Core:    30.5 images/sec</a:t>
            </a:r>
          </a:p>
          <a:p>
            <a:pPr>
              <a:lnSpc>
                <a:spcPct val="114999"/>
              </a:lnSpc>
            </a:pPr>
            <a:endParaRPr lang="en-US"/>
          </a:p>
          <a:p>
            <a:pPr>
              <a:lnSpc>
                <a:spcPct val="114999"/>
              </a:lnSpc>
            </a:pPr>
            <a:r>
              <a:rPr lang="en-US"/>
              <a:t>Background Blur:</a:t>
            </a:r>
          </a:p>
          <a:p>
            <a:pPr>
              <a:lnSpc>
                <a:spcPct val="114999"/>
              </a:lnSpc>
            </a:pPr>
            <a:r>
              <a:rPr lang="en-US"/>
              <a:t>Single-Core:  3.45 images/sec</a:t>
            </a:r>
          </a:p>
          <a:p>
            <a:pPr>
              <a:lnSpc>
                <a:spcPct val="114999"/>
              </a:lnSpc>
            </a:pPr>
            <a:r>
              <a:rPr lang="en-US"/>
              <a:t>Multi-Core:    9.93 images/sec</a:t>
            </a:r>
          </a:p>
        </p:txBody>
      </p:sp>
      <p:sp>
        <p:nvSpPr>
          <p:cNvPr id="5" name="TextBox 4">
            <a:extLst>
              <a:ext uri="{FF2B5EF4-FFF2-40B4-BE49-F238E27FC236}">
                <a16:creationId xmlns:a16="http://schemas.microsoft.com/office/drawing/2014/main" id="{307692BE-6D86-8D3E-5F59-1240E4682E97}"/>
              </a:ext>
            </a:extLst>
          </p:cNvPr>
          <p:cNvSpPr txBox="1"/>
          <p:nvPr/>
        </p:nvSpPr>
        <p:spPr>
          <a:xfrm>
            <a:off x="722673" y="1233851"/>
            <a:ext cx="35530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D1D1D"/>
                </a:solidFill>
                <a:latin typeface="Poppins"/>
                <a:cs typeface="Poppins"/>
              </a:rPr>
              <a:t>Raspberry Pi 5</a:t>
            </a:r>
            <a:endParaRPr lang="en-US"/>
          </a:p>
        </p:txBody>
      </p:sp>
      <p:sp>
        <p:nvSpPr>
          <p:cNvPr id="6" name="TextBox 5">
            <a:extLst>
              <a:ext uri="{FF2B5EF4-FFF2-40B4-BE49-F238E27FC236}">
                <a16:creationId xmlns:a16="http://schemas.microsoft.com/office/drawing/2014/main" id="{636D0E07-6217-3C5E-88D9-1574792A059A}"/>
              </a:ext>
            </a:extLst>
          </p:cNvPr>
          <p:cNvSpPr txBox="1"/>
          <p:nvPr/>
        </p:nvSpPr>
        <p:spPr>
          <a:xfrm>
            <a:off x="4881068" y="1235008"/>
            <a:ext cx="35272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D1D1D"/>
                </a:solidFill>
                <a:latin typeface="Poppins"/>
                <a:cs typeface="Poppins"/>
              </a:rPr>
              <a:t>Raspberry Pi 4</a:t>
            </a:r>
            <a:endParaRPr lang="en-US"/>
          </a:p>
        </p:txBody>
      </p:sp>
    </p:spTree>
    <p:extLst>
      <p:ext uri="{BB962C8B-B14F-4D97-AF65-F5344CB8AC3E}">
        <p14:creationId xmlns:p14="http://schemas.microsoft.com/office/powerpoint/2010/main" val="381983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F9D-3B8D-1408-4028-81530CDB20C3}"/>
              </a:ext>
            </a:extLst>
          </p:cNvPr>
          <p:cNvSpPr>
            <a:spLocks noGrp="1"/>
          </p:cNvSpPr>
          <p:nvPr>
            <p:ph type="title"/>
          </p:nvPr>
        </p:nvSpPr>
        <p:spPr/>
        <p:txBody>
          <a:bodyPr/>
          <a:lstStyle/>
          <a:p>
            <a:r>
              <a:rPr lang="en-US"/>
              <a:t>Computer Vision Benchmark</a:t>
            </a:r>
          </a:p>
        </p:txBody>
      </p:sp>
      <p:sp>
        <p:nvSpPr>
          <p:cNvPr id="10" name="TextBox 9">
            <a:extLst>
              <a:ext uri="{FF2B5EF4-FFF2-40B4-BE49-F238E27FC236}">
                <a16:creationId xmlns:a16="http://schemas.microsoft.com/office/drawing/2014/main" id="{931C47FE-BFF1-D8D4-67E4-E48B944DD3CD}"/>
              </a:ext>
            </a:extLst>
          </p:cNvPr>
          <p:cNvSpPr txBox="1"/>
          <p:nvPr/>
        </p:nvSpPr>
        <p:spPr>
          <a:xfrm>
            <a:off x="722673" y="1014043"/>
            <a:ext cx="35530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D1D1D"/>
                </a:solidFill>
                <a:latin typeface="Poppins"/>
                <a:cs typeface="Poppins"/>
              </a:rPr>
              <a:t>Raspberry Pi 5</a:t>
            </a:r>
            <a:endParaRPr lang="en-US"/>
          </a:p>
        </p:txBody>
      </p:sp>
      <p:sp>
        <p:nvSpPr>
          <p:cNvPr id="12" name="TextBox 11">
            <a:extLst>
              <a:ext uri="{FF2B5EF4-FFF2-40B4-BE49-F238E27FC236}">
                <a16:creationId xmlns:a16="http://schemas.microsoft.com/office/drawing/2014/main" id="{DF1B67DB-D580-C85E-B19E-40D178ABA895}"/>
              </a:ext>
            </a:extLst>
          </p:cNvPr>
          <p:cNvSpPr txBox="1"/>
          <p:nvPr/>
        </p:nvSpPr>
        <p:spPr>
          <a:xfrm>
            <a:off x="4881068" y="1015200"/>
            <a:ext cx="35272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D1D1D"/>
                </a:solidFill>
                <a:latin typeface="Poppins"/>
                <a:cs typeface="Poppins"/>
              </a:rPr>
              <a:t>Raspberry Pi 4</a:t>
            </a:r>
            <a:endParaRPr lang="en-US"/>
          </a:p>
        </p:txBody>
      </p:sp>
      <p:sp>
        <p:nvSpPr>
          <p:cNvPr id="13" name="TextBox 12">
            <a:extLst>
              <a:ext uri="{FF2B5EF4-FFF2-40B4-BE49-F238E27FC236}">
                <a16:creationId xmlns:a16="http://schemas.microsoft.com/office/drawing/2014/main" id="{E70B6BFC-9019-E669-F008-393B97AD3462}"/>
              </a:ext>
            </a:extLst>
          </p:cNvPr>
          <p:cNvSpPr txBox="1"/>
          <p:nvPr/>
        </p:nvSpPr>
        <p:spPr>
          <a:xfrm>
            <a:off x="720006" y="3838734"/>
            <a:ext cx="753550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Note:</a:t>
            </a:r>
          </a:p>
          <a:p>
            <a:r>
              <a:rPr lang="en-US"/>
              <a:t>As we increase the workload by introducing more faces into the camera frame, the fps of both Pi 5 and 4 dropped significantly. This drop also created a lag effect where the facial detection software is many seconds behind what the actual camera is seeing.</a:t>
            </a:r>
          </a:p>
        </p:txBody>
      </p:sp>
      <p:pic>
        <p:nvPicPr>
          <p:cNvPr id="3" name="Picture 2" descr="A graph with blue dots&#10;&#10;AI-generated content may be incorrect.">
            <a:extLst>
              <a:ext uri="{FF2B5EF4-FFF2-40B4-BE49-F238E27FC236}">
                <a16:creationId xmlns:a16="http://schemas.microsoft.com/office/drawing/2014/main" id="{E966AD61-CE76-13A1-ACE4-1D5493F3B8F3}"/>
              </a:ext>
            </a:extLst>
          </p:cNvPr>
          <p:cNvPicPr>
            <a:picLocks noChangeAspect="1"/>
          </p:cNvPicPr>
          <p:nvPr/>
        </p:nvPicPr>
        <p:blipFill>
          <a:blip r:embed="rId2"/>
          <a:stretch>
            <a:fillRect/>
          </a:stretch>
        </p:blipFill>
        <p:spPr>
          <a:xfrm>
            <a:off x="4484077" y="1428749"/>
            <a:ext cx="4404947" cy="2206871"/>
          </a:xfrm>
          <a:prstGeom prst="rect">
            <a:avLst/>
          </a:prstGeom>
        </p:spPr>
      </p:pic>
      <p:pic>
        <p:nvPicPr>
          <p:cNvPr id="4" name="Picture 3" descr="A graph with blue lines&#10;&#10;AI-generated content may be incorrect.">
            <a:extLst>
              <a:ext uri="{FF2B5EF4-FFF2-40B4-BE49-F238E27FC236}">
                <a16:creationId xmlns:a16="http://schemas.microsoft.com/office/drawing/2014/main" id="{E4813FF1-A161-E86E-D152-311DDFD59B64}"/>
              </a:ext>
            </a:extLst>
          </p:cNvPr>
          <p:cNvPicPr>
            <a:picLocks noChangeAspect="1"/>
          </p:cNvPicPr>
          <p:nvPr/>
        </p:nvPicPr>
        <p:blipFill>
          <a:blip r:embed="rId3"/>
          <a:stretch>
            <a:fillRect/>
          </a:stretch>
        </p:blipFill>
        <p:spPr>
          <a:xfrm>
            <a:off x="254977" y="1424079"/>
            <a:ext cx="4229101" cy="2215661"/>
          </a:xfrm>
          <a:prstGeom prst="rect">
            <a:avLst/>
          </a:prstGeom>
        </p:spPr>
      </p:pic>
    </p:spTree>
    <p:extLst>
      <p:ext uri="{BB962C8B-B14F-4D97-AF65-F5344CB8AC3E}">
        <p14:creationId xmlns:p14="http://schemas.microsoft.com/office/powerpoint/2010/main" val="61195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different colored lines&#10;&#10;AI-generated content may be incorrect.">
            <a:extLst>
              <a:ext uri="{FF2B5EF4-FFF2-40B4-BE49-F238E27FC236}">
                <a16:creationId xmlns:a16="http://schemas.microsoft.com/office/drawing/2014/main" id="{00C20760-EA54-FA85-BB60-106E2001D746}"/>
              </a:ext>
            </a:extLst>
          </p:cNvPr>
          <p:cNvPicPr>
            <a:picLocks noChangeAspect="1"/>
          </p:cNvPicPr>
          <p:nvPr/>
        </p:nvPicPr>
        <p:blipFill>
          <a:blip r:embed="rId2"/>
          <a:stretch>
            <a:fillRect/>
          </a:stretch>
        </p:blipFill>
        <p:spPr>
          <a:xfrm>
            <a:off x="870438" y="98180"/>
            <a:ext cx="7403124" cy="2467708"/>
          </a:xfrm>
          <a:prstGeom prst="rect">
            <a:avLst/>
          </a:prstGeom>
        </p:spPr>
      </p:pic>
      <p:sp>
        <p:nvSpPr>
          <p:cNvPr id="3" name="TextBox 2">
            <a:extLst>
              <a:ext uri="{FF2B5EF4-FFF2-40B4-BE49-F238E27FC236}">
                <a16:creationId xmlns:a16="http://schemas.microsoft.com/office/drawing/2014/main" id="{9E4CD018-A2DE-807B-D17F-DFB6BB30611A}"/>
              </a:ext>
            </a:extLst>
          </p:cNvPr>
          <p:cNvSpPr txBox="1"/>
          <p:nvPr/>
        </p:nvSpPr>
        <p:spPr>
          <a:xfrm>
            <a:off x="3659463" y="100462"/>
            <a:ext cx="7053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000"/>
              <a:t>Pi 5</a:t>
            </a:r>
            <a:endParaRPr lang="en-US" sz="900"/>
          </a:p>
        </p:txBody>
      </p:sp>
      <p:pic>
        <p:nvPicPr>
          <p:cNvPr id="4" name="Picture 3" descr="A graph showing different colored lines&#10;&#10;AI-generated content may be incorrect.">
            <a:extLst>
              <a:ext uri="{FF2B5EF4-FFF2-40B4-BE49-F238E27FC236}">
                <a16:creationId xmlns:a16="http://schemas.microsoft.com/office/drawing/2014/main" id="{376F048D-3176-2D23-B1C7-237CEEDE8A91}"/>
              </a:ext>
            </a:extLst>
          </p:cNvPr>
          <p:cNvPicPr>
            <a:picLocks noChangeAspect="1"/>
          </p:cNvPicPr>
          <p:nvPr/>
        </p:nvPicPr>
        <p:blipFill>
          <a:blip r:embed="rId3"/>
          <a:stretch>
            <a:fillRect/>
          </a:stretch>
        </p:blipFill>
        <p:spPr>
          <a:xfrm>
            <a:off x="870438" y="2568818"/>
            <a:ext cx="7403124" cy="2467709"/>
          </a:xfrm>
          <a:prstGeom prst="rect">
            <a:avLst/>
          </a:prstGeom>
        </p:spPr>
      </p:pic>
      <p:sp>
        <p:nvSpPr>
          <p:cNvPr id="5" name="TextBox 4">
            <a:extLst>
              <a:ext uri="{FF2B5EF4-FFF2-40B4-BE49-F238E27FC236}">
                <a16:creationId xmlns:a16="http://schemas.microsoft.com/office/drawing/2014/main" id="{7185F133-EF35-FB01-AE9B-A2DE91F5AD72}"/>
              </a:ext>
            </a:extLst>
          </p:cNvPr>
          <p:cNvSpPr txBox="1"/>
          <p:nvPr/>
        </p:nvSpPr>
        <p:spPr>
          <a:xfrm>
            <a:off x="3659462" y="2571100"/>
            <a:ext cx="7053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000"/>
              <a:t>Pi 4</a:t>
            </a:r>
            <a:endParaRPr lang="en-US" sz="900"/>
          </a:p>
        </p:txBody>
      </p:sp>
    </p:spTree>
    <p:extLst>
      <p:ext uri="{BB962C8B-B14F-4D97-AF65-F5344CB8AC3E}">
        <p14:creationId xmlns:p14="http://schemas.microsoft.com/office/powerpoint/2010/main" val="1759345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time and time&#10;&#10;AI-generated content may be incorrect.">
            <a:extLst>
              <a:ext uri="{FF2B5EF4-FFF2-40B4-BE49-F238E27FC236}">
                <a16:creationId xmlns:a16="http://schemas.microsoft.com/office/drawing/2014/main" id="{69560FF5-C87F-EA01-9EAD-53A7FEDC2EDE}"/>
              </a:ext>
            </a:extLst>
          </p:cNvPr>
          <p:cNvPicPr>
            <a:picLocks noChangeAspect="1"/>
          </p:cNvPicPr>
          <p:nvPr/>
        </p:nvPicPr>
        <p:blipFill>
          <a:blip r:embed="rId3"/>
          <a:stretch>
            <a:fillRect/>
          </a:stretch>
        </p:blipFill>
        <p:spPr>
          <a:xfrm>
            <a:off x="975946" y="2568818"/>
            <a:ext cx="7192108" cy="2397370"/>
          </a:xfrm>
          <a:prstGeom prst="rect">
            <a:avLst/>
          </a:prstGeom>
        </p:spPr>
      </p:pic>
      <p:sp>
        <p:nvSpPr>
          <p:cNvPr id="6" name="TextBox 5">
            <a:extLst>
              <a:ext uri="{FF2B5EF4-FFF2-40B4-BE49-F238E27FC236}">
                <a16:creationId xmlns:a16="http://schemas.microsoft.com/office/drawing/2014/main" id="{395DA546-3C89-E566-FDBB-370DEF70F476}"/>
              </a:ext>
            </a:extLst>
          </p:cNvPr>
          <p:cNvSpPr txBox="1"/>
          <p:nvPr/>
        </p:nvSpPr>
        <p:spPr>
          <a:xfrm>
            <a:off x="3712216" y="2571100"/>
            <a:ext cx="7053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000"/>
              <a:t>Pi 4</a:t>
            </a:r>
            <a:endParaRPr lang="en-US" sz="900"/>
          </a:p>
        </p:txBody>
      </p:sp>
      <p:pic>
        <p:nvPicPr>
          <p:cNvPr id="7" name="Picture 6" descr="A graph of a clock&#10;&#10;AI-generated content may be incorrect.">
            <a:extLst>
              <a:ext uri="{FF2B5EF4-FFF2-40B4-BE49-F238E27FC236}">
                <a16:creationId xmlns:a16="http://schemas.microsoft.com/office/drawing/2014/main" id="{575C5E43-A065-A72F-7916-94A607EF86E3}"/>
              </a:ext>
            </a:extLst>
          </p:cNvPr>
          <p:cNvPicPr>
            <a:picLocks noChangeAspect="1"/>
          </p:cNvPicPr>
          <p:nvPr/>
        </p:nvPicPr>
        <p:blipFill>
          <a:blip r:embed="rId4"/>
          <a:stretch>
            <a:fillRect/>
          </a:stretch>
        </p:blipFill>
        <p:spPr>
          <a:xfrm>
            <a:off x="975946" y="168519"/>
            <a:ext cx="7192108" cy="2397370"/>
          </a:xfrm>
          <a:prstGeom prst="rect">
            <a:avLst/>
          </a:prstGeom>
        </p:spPr>
      </p:pic>
      <p:sp>
        <p:nvSpPr>
          <p:cNvPr id="8" name="TextBox 7">
            <a:extLst>
              <a:ext uri="{FF2B5EF4-FFF2-40B4-BE49-F238E27FC236}">
                <a16:creationId xmlns:a16="http://schemas.microsoft.com/office/drawing/2014/main" id="{E3351C70-1EBC-3646-9791-10E263B30B77}"/>
              </a:ext>
            </a:extLst>
          </p:cNvPr>
          <p:cNvSpPr txBox="1"/>
          <p:nvPr/>
        </p:nvSpPr>
        <p:spPr>
          <a:xfrm>
            <a:off x="3712215" y="170799"/>
            <a:ext cx="70532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en-US" sz="1000"/>
              <a:t>Pi 5</a:t>
            </a:r>
            <a:endParaRPr lang="en-US" sz="900"/>
          </a:p>
        </p:txBody>
      </p:sp>
    </p:spTree>
    <p:extLst>
      <p:ext uri="{BB962C8B-B14F-4D97-AF65-F5344CB8AC3E}">
        <p14:creationId xmlns:p14="http://schemas.microsoft.com/office/powerpoint/2010/main" val="86534695"/>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EE12-8FEF-703D-CFA8-6FDD1D267665}"/>
              </a:ext>
            </a:extLst>
          </p:cNvPr>
          <p:cNvSpPr>
            <a:spLocks noGrp="1"/>
          </p:cNvSpPr>
          <p:nvPr>
            <p:ph type="title"/>
          </p:nvPr>
        </p:nvSpPr>
        <p:spPr/>
        <p:txBody>
          <a:bodyPr/>
          <a:lstStyle/>
          <a:p>
            <a:r>
              <a:rPr lang="en-US"/>
              <a:t>Data Analysis</a:t>
            </a:r>
          </a:p>
        </p:txBody>
      </p:sp>
      <p:sp>
        <p:nvSpPr>
          <p:cNvPr id="5" name="Subtitle 2">
            <a:extLst>
              <a:ext uri="{FF2B5EF4-FFF2-40B4-BE49-F238E27FC236}">
                <a16:creationId xmlns:a16="http://schemas.microsoft.com/office/drawing/2014/main" id="{7846C0B4-36E2-9FBE-D8BC-38224FE7E08C}"/>
              </a:ext>
            </a:extLst>
          </p:cNvPr>
          <p:cNvSpPr txBox="1">
            <a:spLocks/>
          </p:cNvSpPr>
          <p:nvPr/>
        </p:nvSpPr>
        <p:spPr>
          <a:xfrm>
            <a:off x="4888729" y="1569867"/>
            <a:ext cx="4253514" cy="23399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Poppins"/>
              <a:buAutoNum type="arabicPeriod"/>
              <a:defRPr sz="1400" b="0" i="0" u="none" strike="noStrike" cap="none">
                <a:solidFill>
                  <a:srgbClr val="191919"/>
                </a:solidFill>
                <a:latin typeface="Poppins"/>
                <a:ea typeface="Poppins"/>
                <a:cs typeface="Poppins"/>
                <a:sym typeface="Poppins"/>
              </a:defRPr>
            </a:lvl1pPr>
            <a:lvl2pPr marL="914400" marR="0" lvl="1"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2pPr>
            <a:lvl3pPr marL="1371600" marR="0" lvl="2"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3pPr>
            <a:lvl4pPr marL="1828800" marR="0" lvl="3"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4pPr>
            <a:lvl5pPr marL="2286000" marR="0" lvl="4"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5pPr>
            <a:lvl6pPr marL="2743200" marR="0" lvl="5"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6pPr>
            <a:lvl7pPr marL="3200400" marR="0" lvl="6" indent="-317500" algn="l" rtl="0">
              <a:lnSpc>
                <a:spcPct val="115000"/>
              </a:lnSpc>
              <a:spcBef>
                <a:spcPts val="0"/>
              </a:spcBef>
              <a:spcAft>
                <a:spcPts val="0"/>
              </a:spcAft>
              <a:buClr>
                <a:srgbClr val="434343"/>
              </a:buClr>
              <a:buSzPts val="1400"/>
              <a:buFont typeface="Roboto Condensed Light"/>
              <a:buAutoNum type="arabicPeriod"/>
              <a:defRPr sz="1400" b="0" i="0" u="none" strike="noStrike" cap="none">
                <a:solidFill>
                  <a:srgbClr val="434343"/>
                </a:solidFill>
                <a:latin typeface="Poppins"/>
                <a:ea typeface="Poppins"/>
                <a:cs typeface="Poppins"/>
                <a:sym typeface="Poppins"/>
              </a:defRPr>
            </a:lvl7pPr>
            <a:lvl8pPr marL="3657600" marR="0" lvl="7" indent="-317500" algn="l" rtl="0">
              <a:lnSpc>
                <a:spcPct val="115000"/>
              </a:lnSpc>
              <a:spcBef>
                <a:spcPts val="0"/>
              </a:spcBef>
              <a:spcAft>
                <a:spcPts val="0"/>
              </a:spcAft>
              <a:buClr>
                <a:srgbClr val="434343"/>
              </a:buClr>
              <a:buSzPts val="1400"/>
              <a:buFont typeface="Roboto Condensed Light"/>
              <a:buAutoNum type="alphaLcPeriod"/>
              <a:defRPr sz="1400" b="0" i="0" u="none" strike="noStrike" cap="none">
                <a:solidFill>
                  <a:srgbClr val="434343"/>
                </a:solidFill>
                <a:latin typeface="Poppins"/>
                <a:ea typeface="Poppins"/>
                <a:cs typeface="Poppins"/>
                <a:sym typeface="Poppins"/>
              </a:defRPr>
            </a:lvl8pPr>
            <a:lvl9pPr marL="4114800" marR="0" lvl="8" indent="-317500" algn="l" rtl="0">
              <a:lnSpc>
                <a:spcPct val="115000"/>
              </a:lnSpc>
              <a:spcBef>
                <a:spcPts val="0"/>
              </a:spcBef>
              <a:spcAft>
                <a:spcPts val="0"/>
              </a:spcAft>
              <a:buClr>
                <a:srgbClr val="434343"/>
              </a:buClr>
              <a:buSzPts val="1400"/>
              <a:buFont typeface="Roboto Condensed Light"/>
              <a:buAutoNum type="romanLcPeriod"/>
              <a:defRPr sz="1400" b="0" i="0" u="none" strike="noStrike" cap="none">
                <a:solidFill>
                  <a:srgbClr val="434343"/>
                </a:solidFill>
                <a:latin typeface="Poppins"/>
                <a:ea typeface="Poppins"/>
                <a:cs typeface="Poppins"/>
                <a:sym typeface="Poppins"/>
              </a:defRPr>
            </a:lvl9pPr>
          </a:lstStyle>
          <a:p>
            <a:pPr marL="139700" indent="0">
              <a:buNone/>
            </a:pPr>
            <a:r>
              <a:rPr lang="en-US"/>
              <a:t>Max FPS </a:t>
            </a:r>
            <a:r>
              <a:rPr lang="en-US" sz="1100">
                <a:solidFill>
                  <a:srgbClr val="000000"/>
                </a:solidFill>
                <a:latin typeface="Arial"/>
                <a:cs typeface="Arial"/>
              </a:rPr>
              <a:t>(no face in frame)</a:t>
            </a:r>
            <a:r>
              <a:rPr lang="en-US"/>
              <a:t>:</a:t>
            </a:r>
            <a:r>
              <a:rPr lang="en-US" sz="1600" b="1"/>
              <a:t> </a:t>
            </a:r>
            <a:r>
              <a:rPr lang="en-US" sz="1600" b="1">
                <a:latin typeface="Arial"/>
              </a:rPr>
              <a:t>6.07</a:t>
            </a:r>
          </a:p>
          <a:p>
            <a:pPr marL="139700" indent="0">
              <a:buNone/>
            </a:pPr>
            <a:r>
              <a:rPr lang="en-US">
                <a:latin typeface="Arial"/>
              </a:rPr>
              <a:t>Min FPS </a:t>
            </a:r>
            <a:r>
              <a:rPr lang="en-US" sz="1100">
                <a:solidFill>
                  <a:srgbClr val="000000"/>
                </a:solidFill>
                <a:latin typeface="Arial"/>
                <a:cs typeface="Arial"/>
              </a:rPr>
              <a:t>(4 faces in frame)</a:t>
            </a:r>
            <a:r>
              <a:rPr lang="en-US">
                <a:latin typeface="Arial"/>
              </a:rPr>
              <a:t>:  </a:t>
            </a:r>
            <a:r>
              <a:rPr lang="en-US" sz="1600" b="1">
                <a:latin typeface="Arial"/>
              </a:rPr>
              <a:t>0.47</a:t>
            </a:r>
          </a:p>
          <a:p>
            <a:pPr marL="139700" indent="0">
              <a:buNone/>
            </a:pPr>
            <a:endParaRPr lang="en-US">
              <a:latin typeface="Arial"/>
            </a:endParaRPr>
          </a:p>
          <a:p>
            <a:pPr marL="139700" indent="0">
              <a:buNone/>
            </a:pPr>
            <a:endParaRPr lang="en-US">
              <a:latin typeface="Arial"/>
            </a:endParaRPr>
          </a:p>
          <a:p>
            <a:pPr marL="139700" indent="0">
              <a:buNone/>
            </a:pPr>
            <a:endParaRPr lang="en-US">
              <a:latin typeface="Arial"/>
            </a:endParaRPr>
          </a:p>
          <a:p>
            <a:pPr marL="139700" indent="0">
              <a:buNone/>
            </a:pPr>
            <a:r>
              <a:rPr lang="en-US">
                <a:solidFill>
                  <a:srgbClr val="000000"/>
                </a:solidFill>
                <a:latin typeface="Arial"/>
                <a:cs typeface="Arial"/>
              </a:rPr>
              <a:t>CPU Temp change:    </a:t>
            </a:r>
            <a:r>
              <a:rPr lang="en-US" sz="1600" b="1">
                <a:solidFill>
                  <a:srgbClr val="000000"/>
                </a:solidFill>
                <a:latin typeface="Arial"/>
                <a:cs typeface="Arial"/>
              </a:rPr>
              <a:t>10.7 °C</a:t>
            </a:r>
          </a:p>
          <a:p>
            <a:pPr marL="139700" indent="0">
              <a:buNone/>
            </a:pPr>
            <a:endParaRPr lang="en-US">
              <a:solidFill>
                <a:srgbClr val="000000"/>
              </a:solidFill>
              <a:latin typeface="Arial"/>
              <a:cs typeface="Arial"/>
            </a:endParaRPr>
          </a:p>
          <a:p>
            <a:pPr marL="139700" indent="0">
              <a:buNone/>
            </a:pPr>
            <a:endParaRPr lang="en-US">
              <a:solidFill>
                <a:srgbClr val="000000"/>
              </a:solidFill>
              <a:latin typeface="Arial"/>
              <a:cs typeface="Arial"/>
            </a:endParaRPr>
          </a:p>
          <a:p>
            <a:pPr marL="139700" indent="0">
              <a:buNone/>
            </a:pPr>
            <a:endParaRPr lang="en-US">
              <a:solidFill>
                <a:srgbClr val="000000"/>
              </a:solidFill>
              <a:latin typeface="Arial"/>
              <a:cs typeface="Arial"/>
            </a:endParaRPr>
          </a:p>
          <a:p>
            <a:pPr marL="0" indent="0">
              <a:buNone/>
            </a:pPr>
            <a:r>
              <a:rPr lang="en-US">
                <a:solidFill>
                  <a:srgbClr val="000000"/>
                </a:solidFill>
                <a:latin typeface="Arial"/>
                <a:cs typeface="Arial"/>
              </a:rPr>
              <a:t>   CPU Clock maxed %:    </a:t>
            </a:r>
            <a:r>
              <a:rPr lang="en-US" sz="1600" b="1">
                <a:solidFill>
                  <a:srgbClr val="000000"/>
                </a:solidFill>
                <a:latin typeface="Arial"/>
                <a:cs typeface="Arial"/>
              </a:rPr>
              <a:t>84.6 % </a:t>
            </a:r>
            <a:r>
              <a:rPr lang="en-US" sz="1200">
                <a:solidFill>
                  <a:srgbClr val="000000"/>
                </a:solidFill>
                <a:latin typeface="Arial"/>
                <a:cs typeface="Arial"/>
              </a:rPr>
              <a:t>@ 1800Hz</a:t>
            </a:r>
          </a:p>
          <a:p>
            <a:pPr marL="0" indent="0">
              <a:buNone/>
            </a:pPr>
            <a:endParaRPr lang="en-US" sz="1600" b="1">
              <a:solidFill>
                <a:srgbClr val="000000"/>
              </a:solidFill>
              <a:latin typeface="Arial"/>
              <a:cs typeface="Arial"/>
            </a:endParaRPr>
          </a:p>
        </p:txBody>
      </p:sp>
      <p:sp>
        <p:nvSpPr>
          <p:cNvPr id="7" name="Subtitle 3">
            <a:extLst>
              <a:ext uri="{FF2B5EF4-FFF2-40B4-BE49-F238E27FC236}">
                <a16:creationId xmlns:a16="http://schemas.microsoft.com/office/drawing/2014/main" id="{1228041F-A4EC-0F60-C935-C604D5872BC4}"/>
              </a:ext>
            </a:extLst>
          </p:cNvPr>
          <p:cNvSpPr txBox="1">
            <a:spLocks/>
          </p:cNvSpPr>
          <p:nvPr/>
        </p:nvSpPr>
        <p:spPr>
          <a:xfrm>
            <a:off x="720000" y="1577590"/>
            <a:ext cx="4176282" cy="2332216"/>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t>Max FPS </a:t>
            </a:r>
            <a:r>
              <a:rPr lang="en-US" sz="1100"/>
              <a:t>(no face in frame)</a:t>
            </a:r>
            <a:r>
              <a:rPr lang="en-US"/>
              <a:t>:   </a:t>
            </a:r>
            <a:r>
              <a:rPr lang="en-US" sz="1600" b="1"/>
              <a:t>7.76 </a:t>
            </a:r>
          </a:p>
          <a:p>
            <a:r>
              <a:rPr lang="en-US"/>
              <a:t>Min FPS </a:t>
            </a:r>
            <a:r>
              <a:rPr lang="en-US" sz="1100"/>
              <a:t>(4 faces in frame)</a:t>
            </a:r>
            <a:r>
              <a:rPr lang="en-US"/>
              <a:t>:  </a:t>
            </a:r>
            <a:r>
              <a:rPr lang="en-US" sz="1600" b="1"/>
              <a:t>2.36</a:t>
            </a:r>
          </a:p>
          <a:p>
            <a:endParaRPr lang="en-US"/>
          </a:p>
          <a:p>
            <a:endParaRPr lang="en-US"/>
          </a:p>
          <a:p>
            <a:endParaRPr lang="en-US"/>
          </a:p>
          <a:p>
            <a:r>
              <a:rPr lang="en-US"/>
              <a:t>CPU Temp change:      </a:t>
            </a:r>
            <a:r>
              <a:rPr lang="en-US" sz="1600" b="1"/>
              <a:t>9.4 °C</a:t>
            </a:r>
          </a:p>
          <a:p>
            <a:endParaRPr lang="en-US"/>
          </a:p>
          <a:p>
            <a:endParaRPr lang="en-US"/>
          </a:p>
          <a:p>
            <a:endParaRPr lang="en-US"/>
          </a:p>
          <a:p>
            <a:r>
              <a:rPr lang="en-US"/>
              <a:t>CPU Clock maxed %:    </a:t>
            </a:r>
            <a:r>
              <a:rPr lang="en-US" sz="1600" b="1"/>
              <a:t>55.5% </a:t>
            </a:r>
            <a:r>
              <a:rPr lang="en-US" sz="1200"/>
              <a:t>@ 2400Hz</a:t>
            </a:r>
          </a:p>
        </p:txBody>
      </p:sp>
      <p:sp>
        <p:nvSpPr>
          <p:cNvPr id="9" name="TextBox 8">
            <a:extLst>
              <a:ext uri="{FF2B5EF4-FFF2-40B4-BE49-F238E27FC236}">
                <a16:creationId xmlns:a16="http://schemas.microsoft.com/office/drawing/2014/main" id="{CC98BACF-0A1F-BAA7-5340-D3D2279CB1E2}"/>
              </a:ext>
            </a:extLst>
          </p:cNvPr>
          <p:cNvSpPr txBox="1"/>
          <p:nvPr/>
        </p:nvSpPr>
        <p:spPr>
          <a:xfrm>
            <a:off x="722673" y="1233851"/>
            <a:ext cx="35530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D1D1D"/>
                </a:solidFill>
                <a:latin typeface="Poppins"/>
                <a:cs typeface="Poppins"/>
              </a:rPr>
              <a:t>Raspberry Pi 5</a:t>
            </a:r>
            <a:endParaRPr lang="en-US"/>
          </a:p>
        </p:txBody>
      </p:sp>
      <p:sp>
        <p:nvSpPr>
          <p:cNvPr id="11" name="TextBox 10">
            <a:extLst>
              <a:ext uri="{FF2B5EF4-FFF2-40B4-BE49-F238E27FC236}">
                <a16:creationId xmlns:a16="http://schemas.microsoft.com/office/drawing/2014/main" id="{C2CF5145-C5DD-2302-0116-97245D2BD9BD}"/>
              </a:ext>
            </a:extLst>
          </p:cNvPr>
          <p:cNvSpPr txBox="1"/>
          <p:nvPr/>
        </p:nvSpPr>
        <p:spPr>
          <a:xfrm>
            <a:off x="4881068" y="1235008"/>
            <a:ext cx="352725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D1D1D"/>
                </a:solidFill>
                <a:latin typeface="Poppins"/>
                <a:cs typeface="Poppins"/>
              </a:rPr>
              <a:t>Raspberry Pi 4</a:t>
            </a:r>
            <a:endParaRPr lang="en-US"/>
          </a:p>
        </p:txBody>
      </p:sp>
      <p:sp>
        <p:nvSpPr>
          <p:cNvPr id="12" name="TextBox 11">
            <a:extLst>
              <a:ext uri="{FF2B5EF4-FFF2-40B4-BE49-F238E27FC236}">
                <a16:creationId xmlns:a16="http://schemas.microsoft.com/office/drawing/2014/main" id="{765BAFAF-EF57-0C35-C039-0F1FE1452DEE}"/>
              </a:ext>
            </a:extLst>
          </p:cNvPr>
          <p:cNvSpPr txBox="1"/>
          <p:nvPr/>
        </p:nvSpPr>
        <p:spPr>
          <a:xfrm>
            <a:off x="723139" y="3122266"/>
            <a:ext cx="77112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Although Pi 5 started with a higher CPU temp, it had less CPU temp change compared to Pi 4.</a:t>
            </a:r>
          </a:p>
        </p:txBody>
      </p:sp>
      <p:sp>
        <p:nvSpPr>
          <p:cNvPr id="13" name="TextBox 12">
            <a:extLst>
              <a:ext uri="{FF2B5EF4-FFF2-40B4-BE49-F238E27FC236}">
                <a16:creationId xmlns:a16="http://schemas.microsoft.com/office/drawing/2014/main" id="{02BFADE3-906D-2295-ED77-4DDF502F539A}"/>
              </a:ext>
            </a:extLst>
          </p:cNvPr>
          <p:cNvSpPr txBox="1"/>
          <p:nvPr/>
        </p:nvSpPr>
        <p:spPr>
          <a:xfrm>
            <a:off x="698963" y="2266594"/>
            <a:ext cx="77130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Pi 5 consistently had higher FPS than Pi 4, and had less lag effect when fully loaded.</a:t>
            </a:r>
          </a:p>
        </p:txBody>
      </p:sp>
      <p:sp>
        <p:nvSpPr>
          <p:cNvPr id="14" name="TextBox 13">
            <a:extLst>
              <a:ext uri="{FF2B5EF4-FFF2-40B4-BE49-F238E27FC236}">
                <a16:creationId xmlns:a16="http://schemas.microsoft.com/office/drawing/2014/main" id="{04097515-803E-0D31-4509-144A7DA41EF6}"/>
              </a:ext>
            </a:extLst>
          </p:cNvPr>
          <p:cNvSpPr txBox="1"/>
          <p:nvPr/>
        </p:nvSpPr>
        <p:spPr>
          <a:xfrm>
            <a:off x="699970" y="3987238"/>
            <a:ext cx="77112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Throughout the test period, Pi 4 run at max clock rate for more time than the Pi 5 did.</a:t>
            </a:r>
          </a:p>
        </p:txBody>
      </p:sp>
    </p:spTree>
    <p:extLst>
      <p:ext uri="{BB962C8B-B14F-4D97-AF65-F5344CB8AC3E}">
        <p14:creationId xmlns:p14="http://schemas.microsoft.com/office/powerpoint/2010/main" val="531802052"/>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Introduction to Coding Workshop by Slidesgo</vt:lpstr>
      <vt:lpstr>Computer Vision on Different CPU Architectures</vt:lpstr>
      <vt:lpstr>Project Overview</vt:lpstr>
      <vt:lpstr>Testing Methods</vt:lpstr>
      <vt:lpstr>System Information with Geekbench</vt:lpstr>
      <vt:lpstr>General Geekbench Benchmarks</vt:lpstr>
      <vt:lpstr>Computer Vision Benchmark</vt:lpstr>
      <vt:lpstr>PowerPoint Presentation</vt:lpstr>
      <vt:lpstr>PowerPoint Presentation</vt:lpstr>
      <vt:lpstr>Data Analysis</vt:lpstr>
      <vt:lpstr>Conclusion and 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36</cp:revision>
  <dcterms:modified xsi:type="dcterms:W3CDTF">2025-05-10T02:06:02Z</dcterms:modified>
</cp:coreProperties>
</file>