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1828800"/>
          </a:xfrm>
          <a:custGeom>
            <a:avLst/>
            <a:gdLst/>
            <a:ahLst/>
            <a:cxnLst/>
            <a:rect l="l" t="t" r="r" b="b"/>
            <a:pathLst>
              <a:path w="12192000" h="1828800">
                <a:moveTo>
                  <a:pt x="12192000" y="0"/>
                </a:moveTo>
                <a:lnTo>
                  <a:pt x="0" y="0"/>
                </a:lnTo>
                <a:lnTo>
                  <a:pt x="0" y="1828800"/>
                </a:lnTo>
                <a:lnTo>
                  <a:pt x="12192000" y="18288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6863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51882" y="155194"/>
            <a:ext cx="27940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A3838"/>
                </a:solidFill>
                <a:latin typeface="Gulim"/>
                <a:cs typeface="Gulim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>
                <a:latin typeface="Arial"/>
                <a:cs typeface="Arial"/>
              </a:rPr>
              <a:t>©</a:t>
            </a:r>
            <a:r>
              <a:rPr dirty="0" spc="-160">
                <a:latin typeface="Arial"/>
                <a:cs typeface="Arial"/>
              </a:rPr>
              <a:t> </a:t>
            </a:r>
            <a:r>
              <a:rPr dirty="0" spc="-265"/>
              <a:t>한국방송통신대학교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rgbClr val="684107"/>
                </a:solidFill>
                <a:latin typeface="Gulim"/>
                <a:cs typeface="Gulim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A3838"/>
                </a:solidFill>
                <a:latin typeface="Gulim"/>
                <a:cs typeface="Gulim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>
                <a:latin typeface="Arial"/>
                <a:cs typeface="Arial"/>
              </a:rPr>
              <a:t>©</a:t>
            </a:r>
            <a:r>
              <a:rPr dirty="0" spc="-160">
                <a:latin typeface="Arial"/>
                <a:cs typeface="Arial"/>
              </a:rPr>
              <a:t> </a:t>
            </a:r>
            <a:r>
              <a:rPr dirty="0" spc="-265"/>
              <a:t>한국방송통신대학교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rgbClr val="684107"/>
                </a:solidFill>
                <a:latin typeface="Gulim"/>
                <a:cs typeface="Gulim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A3838"/>
                </a:solidFill>
                <a:latin typeface="Gulim"/>
                <a:cs typeface="Gulim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>
                <a:latin typeface="Arial"/>
                <a:cs typeface="Arial"/>
              </a:rPr>
              <a:t>©</a:t>
            </a:r>
            <a:r>
              <a:rPr dirty="0" spc="-160">
                <a:latin typeface="Arial"/>
                <a:cs typeface="Arial"/>
              </a:rPr>
              <a:t> </a:t>
            </a:r>
            <a:r>
              <a:rPr dirty="0" spc="-265"/>
              <a:t>한국방송통신대학교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rgbClr val="684107"/>
                </a:solidFill>
                <a:latin typeface="Gulim"/>
                <a:cs typeface="Gulim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A3838"/>
                </a:solidFill>
                <a:latin typeface="Gulim"/>
                <a:cs typeface="Gulim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>
                <a:latin typeface="Arial"/>
                <a:cs typeface="Arial"/>
              </a:rPr>
              <a:t>©</a:t>
            </a:r>
            <a:r>
              <a:rPr dirty="0" spc="-160">
                <a:latin typeface="Arial"/>
                <a:cs typeface="Arial"/>
              </a:rPr>
              <a:t> </a:t>
            </a:r>
            <a:r>
              <a:rPr dirty="0" spc="-265"/>
              <a:t>한국방송통신대학교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A3838"/>
                </a:solidFill>
                <a:latin typeface="Gulim"/>
                <a:cs typeface="Gulim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>
                <a:latin typeface="Arial"/>
                <a:cs typeface="Arial"/>
              </a:rPr>
              <a:t>©</a:t>
            </a:r>
            <a:r>
              <a:rPr dirty="0" spc="-160">
                <a:latin typeface="Arial"/>
                <a:cs typeface="Arial"/>
              </a:rPr>
              <a:t> </a:t>
            </a:r>
            <a:r>
              <a:rPr dirty="0" spc="-265"/>
              <a:t>한국방송통신대학교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67457" y="438241"/>
            <a:ext cx="935355" cy="649605"/>
          </a:xfrm>
          <a:custGeom>
            <a:avLst/>
            <a:gdLst/>
            <a:ahLst/>
            <a:cxnLst/>
            <a:rect l="l" t="t" r="r" b="b"/>
            <a:pathLst>
              <a:path w="935355" h="649605">
                <a:moveTo>
                  <a:pt x="469167" y="0"/>
                </a:moveTo>
                <a:lnTo>
                  <a:pt x="423440" y="2133"/>
                </a:lnTo>
                <a:lnTo>
                  <a:pt x="377630" y="8862"/>
                </a:lnTo>
                <a:lnTo>
                  <a:pt x="332047" y="20313"/>
                </a:lnTo>
                <a:lnTo>
                  <a:pt x="286998" y="36611"/>
                </a:lnTo>
                <a:lnTo>
                  <a:pt x="243818" y="57342"/>
                </a:lnTo>
                <a:lnTo>
                  <a:pt x="203721" y="81849"/>
                </a:lnTo>
                <a:lnTo>
                  <a:pt x="166832" y="109824"/>
                </a:lnTo>
                <a:lnTo>
                  <a:pt x="133278" y="140960"/>
                </a:lnTo>
                <a:lnTo>
                  <a:pt x="103185" y="174947"/>
                </a:lnTo>
                <a:lnTo>
                  <a:pt x="76678" y="211479"/>
                </a:lnTo>
                <a:lnTo>
                  <a:pt x="53883" y="250248"/>
                </a:lnTo>
                <a:lnTo>
                  <a:pt x="34927" y="290945"/>
                </a:lnTo>
                <a:lnTo>
                  <a:pt x="19934" y="333262"/>
                </a:lnTo>
                <a:lnTo>
                  <a:pt x="9031" y="376893"/>
                </a:lnTo>
                <a:lnTo>
                  <a:pt x="2345" y="421529"/>
                </a:lnTo>
                <a:lnTo>
                  <a:pt x="0" y="466861"/>
                </a:lnTo>
                <a:lnTo>
                  <a:pt x="2122" y="512583"/>
                </a:lnTo>
                <a:lnTo>
                  <a:pt x="8838" y="558387"/>
                </a:lnTo>
                <a:lnTo>
                  <a:pt x="20273" y="603963"/>
                </a:lnTo>
                <a:lnTo>
                  <a:pt x="36554" y="649005"/>
                </a:lnTo>
                <a:lnTo>
                  <a:pt x="901094" y="645068"/>
                </a:lnTo>
                <a:lnTo>
                  <a:pt x="918317" y="595092"/>
                </a:lnTo>
                <a:lnTo>
                  <a:pt x="929713" y="543898"/>
                </a:lnTo>
                <a:lnTo>
                  <a:pt x="935287" y="491980"/>
                </a:lnTo>
                <a:lnTo>
                  <a:pt x="935042" y="439830"/>
                </a:lnTo>
                <a:lnTo>
                  <a:pt x="928984" y="387943"/>
                </a:lnTo>
                <a:lnTo>
                  <a:pt x="917116" y="336811"/>
                </a:lnTo>
                <a:lnTo>
                  <a:pt x="899443" y="286928"/>
                </a:lnTo>
                <a:lnTo>
                  <a:pt x="878714" y="243755"/>
                </a:lnTo>
                <a:lnTo>
                  <a:pt x="854208" y="203663"/>
                </a:lnTo>
                <a:lnTo>
                  <a:pt x="826233" y="166780"/>
                </a:lnTo>
                <a:lnTo>
                  <a:pt x="795097" y="133230"/>
                </a:lnTo>
                <a:lnTo>
                  <a:pt x="761108" y="103141"/>
                </a:lnTo>
                <a:lnTo>
                  <a:pt x="724574" y="76639"/>
                </a:lnTo>
                <a:lnTo>
                  <a:pt x="685803" y="53848"/>
                </a:lnTo>
                <a:lnTo>
                  <a:pt x="645103" y="34897"/>
                </a:lnTo>
                <a:lnTo>
                  <a:pt x="602781" y="19910"/>
                </a:lnTo>
                <a:lnTo>
                  <a:pt x="559146" y="9014"/>
                </a:lnTo>
                <a:lnTo>
                  <a:pt x="514506" y="2335"/>
                </a:lnTo>
                <a:lnTo>
                  <a:pt x="469167" y="0"/>
                </a:lnTo>
                <a:close/>
              </a:path>
            </a:pathLst>
          </a:custGeom>
          <a:solidFill>
            <a:srgbClr val="0D0D0D">
              <a:alpha val="1490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254508" y="792480"/>
            <a:ext cx="525780" cy="411480"/>
          </a:xfrm>
          <a:custGeom>
            <a:avLst/>
            <a:gdLst/>
            <a:ahLst/>
            <a:cxnLst/>
            <a:rect l="l" t="t" r="r" b="b"/>
            <a:pathLst>
              <a:path w="525779" h="411480">
                <a:moveTo>
                  <a:pt x="525780" y="0"/>
                </a:moveTo>
                <a:lnTo>
                  <a:pt x="0" y="0"/>
                </a:lnTo>
                <a:lnTo>
                  <a:pt x="0" y="411479"/>
                </a:lnTo>
                <a:lnTo>
                  <a:pt x="525780" y="411479"/>
                </a:lnTo>
                <a:lnTo>
                  <a:pt x="525780" y="0"/>
                </a:lnTo>
                <a:close/>
              </a:path>
            </a:pathLst>
          </a:custGeom>
          <a:solidFill>
            <a:srgbClr val="B68055">
              <a:alpha val="6901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275843" y="478536"/>
            <a:ext cx="169545" cy="167640"/>
          </a:xfrm>
          <a:custGeom>
            <a:avLst/>
            <a:gdLst/>
            <a:ahLst/>
            <a:cxnLst/>
            <a:rect l="l" t="t" r="r" b="b"/>
            <a:pathLst>
              <a:path w="169544" h="167640">
                <a:moveTo>
                  <a:pt x="169164" y="0"/>
                </a:moveTo>
                <a:lnTo>
                  <a:pt x="0" y="0"/>
                </a:lnTo>
                <a:lnTo>
                  <a:pt x="84582" y="167639"/>
                </a:lnTo>
                <a:lnTo>
                  <a:pt x="169164" y="0"/>
                </a:lnTo>
                <a:close/>
              </a:path>
            </a:pathLst>
          </a:custGeom>
          <a:solidFill>
            <a:srgbClr val="7C543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57722" y="450379"/>
            <a:ext cx="935296" cy="64905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460738" y="199771"/>
            <a:ext cx="2659379" cy="40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rgbClr val="684107"/>
                </a:solidFill>
                <a:latin typeface="Gulim"/>
                <a:cs typeface="Gulim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7382" y="1826514"/>
            <a:ext cx="8311515" cy="182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5311902" y="6353223"/>
            <a:ext cx="1120775" cy="188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3A3838"/>
                </a:solidFill>
                <a:latin typeface="Gulim"/>
                <a:cs typeface="Gulim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>
                <a:latin typeface="Arial"/>
                <a:cs typeface="Arial"/>
              </a:rPr>
              <a:t>©</a:t>
            </a:r>
            <a:r>
              <a:rPr dirty="0" spc="-160">
                <a:latin typeface="Arial"/>
                <a:cs typeface="Arial"/>
              </a:rPr>
              <a:t> </a:t>
            </a:r>
            <a:r>
              <a:rPr dirty="0" spc="-265"/>
              <a:t>한국방송통신대학교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16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16.png"/><Relationship Id="rId6" Type="http://schemas.openxmlformats.org/officeDocument/2006/relationships/image" Target="../media/image24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16.png"/><Relationship Id="rId6" Type="http://schemas.openxmlformats.org/officeDocument/2006/relationships/image" Target="../media/image27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16.png"/><Relationship Id="rId6" Type="http://schemas.openxmlformats.org/officeDocument/2006/relationships/image" Target="../media/image27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7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16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7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16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16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16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16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16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10.png"/><Relationship Id="rId7" Type="http://schemas.openxmlformats.org/officeDocument/2006/relationships/image" Target="../media/image43.png"/><Relationship Id="rId8" Type="http://schemas.openxmlformats.org/officeDocument/2006/relationships/image" Target="../media/image44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16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16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image" Target="../media/image55.png"/><Relationship Id="rId7" Type="http://schemas.openxmlformats.org/officeDocument/2006/relationships/image" Target="../media/image16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16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image" Target="../media/image16.png"/><Relationship Id="rId6" Type="http://schemas.openxmlformats.org/officeDocument/2006/relationships/image" Target="../media/image61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image" Target="../media/image16.png"/><Relationship Id="rId6" Type="http://schemas.openxmlformats.org/officeDocument/2006/relationships/image" Target="../media/image62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image" Target="../media/image16.png"/><Relationship Id="rId6" Type="http://schemas.openxmlformats.org/officeDocument/2006/relationships/image" Target="../media/image63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image" Target="../media/image16.png"/><Relationship Id="rId6" Type="http://schemas.openxmlformats.org/officeDocument/2006/relationships/image" Target="../media/image64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image" Target="../media/image16.png"/><Relationship Id="rId6" Type="http://schemas.openxmlformats.org/officeDocument/2006/relationships/image" Target="../media/image65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image" Target="../media/image16.png"/><Relationship Id="rId6" Type="http://schemas.openxmlformats.org/officeDocument/2006/relationships/image" Target="../media/image66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7.png"/><Relationship Id="rId3" Type="http://schemas.openxmlformats.org/officeDocument/2006/relationships/image" Target="../media/image68.png"/><Relationship Id="rId4" Type="http://schemas.openxmlformats.org/officeDocument/2006/relationships/image" Target="../media/image16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69.png"/><Relationship Id="rId5" Type="http://schemas.openxmlformats.org/officeDocument/2006/relationships/image" Target="../media/image10.png"/><Relationship Id="rId6" Type="http://schemas.openxmlformats.org/officeDocument/2006/relationships/image" Target="../media/image43.png"/><Relationship Id="rId7" Type="http://schemas.openxmlformats.org/officeDocument/2006/relationships/image" Target="../media/image70.pn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1.png"/><Relationship Id="rId3" Type="http://schemas.openxmlformats.org/officeDocument/2006/relationships/image" Target="../media/image72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1.png"/><Relationship Id="rId3" Type="http://schemas.openxmlformats.org/officeDocument/2006/relationships/image" Target="../media/image72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1.png"/><Relationship Id="rId3" Type="http://schemas.openxmlformats.org/officeDocument/2006/relationships/image" Target="../media/image72.pn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3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16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51578" y="1343024"/>
            <a:ext cx="2912110" cy="21297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14575" algn="l"/>
              </a:tabLst>
            </a:pPr>
            <a:r>
              <a:rPr dirty="0" sz="13800" spc="-50" b="1">
                <a:solidFill>
                  <a:srgbClr val="FFFFFF"/>
                </a:solidFill>
                <a:latin typeface="Arial"/>
                <a:cs typeface="Arial"/>
              </a:rPr>
              <a:t>[</a:t>
            </a:r>
            <a:r>
              <a:rPr dirty="0" sz="13800" b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3800" spc="-50" b="1">
                <a:solidFill>
                  <a:srgbClr val="FFFFFF"/>
                </a:solidFill>
                <a:latin typeface="Arial"/>
                <a:cs typeface="Arial"/>
              </a:rPr>
              <a:t>]</a:t>
            </a:r>
            <a:endParaRPr sz="13800">
              <a:latin typeface="Arial"/>
              <a:cs typeface="Arial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0"/>
            <a:ext cx="8068945" cy="3251200"/>
            <a:chOff x="0" y="0"/>
            <a:chExt cx="8068945" cy="3251200"/>
          </a:xfrm>
        </p:grpSpPr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09083" y="2127453"/>
              <a:ext cx="1779015" cy="1123492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95009" y="2127453"/>
              <a:ext cx="1773936" cy="1123492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0" y="0"/>
              <a:ext cx="3077210" cy="462280"/>
            </a:xfrm>
            <a:custGeom>
              <a:avLst/>
              <a:gdLst/>
              <a:ahLst/>
              <a:cxnLst/>
              <a:rect l="l" t="t" r="r" b="b"/>
              <a:pathLst>
                <a:path w="3077210" h="462280">
                  <a:moveTo>
                    <a:pt x="3076956" y="0"/>
                  </a:moveTo>
                  <a:lnTo>
                    <a:pt x="0" y="0"/>
                  </a:lnTo>
                  <a:lnTo>
                    <a:pt x="0" y="461772"/>
                  </a:lnTo>
                  <a:lnTo>
                    <a:pt x="3076956" y="461772"/>
                  </a:lnTo>
                  <a:lnTo>
                    <a:pt x="3076956" y="0"/>
                  </a:lnTo>
                  <a:close/>
                </a:path>
              </a:pathLst>
            </a:custGeom>
            <a:solidFill>
              <a:srgbClr val="68636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373481" y="51308"/>
            <a:ext cx="233553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300">
                <a:solidFill>
                  <a:srgbClr val="FFFFFF"/>
                </a:solidFill>
                <a:latin typeface="Gulim"/>
                <a:cs typeface="Gulim"/>
              </a:rPr>
              <a:t>통계학의</a:t>
            </a:r>
            <a:r>
              <a:rPr dirty="0" sz="2000" spc="-450">
                <a:solidFill>
                  <a:srgbClr val="FFFFFF"/>
                </a:solidFill>
                <a:latin typeface="Gulim"/>
                <a:cs typeface="Gulim"/>
              </a:rPr>
              <a:t> </a:t>
            </a:r>
            <a:r>
              <a:rPr dirty="0" sz="2000" spc="-260">
                <a:solidFill>
                  <a:srgbClr val="FFFFFF"/>
                </a:solidFill>
                <a:latin typeface="Gulim"/>
                <a:cs typeface="Gulim"/>
              </a:rPr>
              <a:t>개념</a:t>
            </a:r>
            <a:r>
              <a:rPr dirty="0" sz="2000" spc="-450">
                <a:solidFill>
                  <a:srgbClr val="FFFFFF"/>
                </a:solidFill>
                <a:latin typeface="Gulim"/>
                <a:cs typeface="Gulim"/>
              </a:rPr>
              <a:t> </a:t>
            </a:r>
            <a:r>
              <a:rPr dirty="0" sz="2000" spc="-180">
                <a:solidFill>
                  <a:srgbClr val="FFFFFF"/>
                </a:solidFill>
                <a:latin typeface="Gulim"/>
                <a:cs typeface="Gulim"/>
              </a:rPr>
              <a:t>및</a:t>
            </a:r>
            <a:r>
              <a:rPr dirty="0" sz="2000" spc="-114">
                <a:solidFill>
                  <a:srgbClr val="FFFFFF"/>
                </a:solidFill>
                <a:latin typeface="Gulim"/>
                <a:cs typeface="Gulim"/>
              </a:rPr>
              <a:t> </a:t>
            </a:r>
            <a:r>
              <a:rPr dirty="0" sz="2000" spc="-365">
                <a:solidFill>
                  <a:srgbClr val="FFFFFF"/>
                </a:solidFill>
                <a:latin typeface="Gulim"/>
                <a:cs typeface="Gulim"/>
              </a:rPr>
              <a:t>제문제</a:t>
            </a:r>
            <a:endParaRPr sz="2000">
              <a:latin typeface="Gulim"/>
              <a:cs typeface="Gulim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Arial"/>
                <a:cs typeface="Arial"/>
              </a:rPr>
              <a:t>©</a:t>
            </a:r>
            <a:r>
              <a:rPr dirty="0" spc="-160">
                <a:latin typeface="Arial"/>
                <a:cs typeface="Arial"/>
              </a:rPr>
              <a:t> </a:t>
            </a:r>
            <a:r>
              <a:rPr dirty="0" spc="-265"/>
              <a:t>한국방송통신대학교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4955285" y="3838447"/>
            <a:ext cx="2399030" cy="10337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4000" spc="-365" b="1">
                <a:solidFill>
                  <a:srgbClr val="3D2B1B"/>
                </a:solidFill>
                <a:latin typeface="Adobe Gothic Std B"/>
                <a:cs typeface="Adobe Gothic Std B"/>
              </a:rPr>
              <a:t>가설검정(1)</a:t>
            </a:r>
            <a:endParaRPr sz="4000">
              <a:latin typeface="Adobe Gothic Std B"/>
              <a:cs typeface="Adobe Gothic Std B"/>
            </a:endParaRPr>
          </a:p>
          <a:p>
            <a:pPr algn="ctr" marL="8890">
              <a:lnSpc>
                <a:spcPct val="100000"/>
              </a:lnSpc>
              <a:spcBef>
                <a:spcPts val="1225"/>
              </a:spcBef>
            </a:pPr>
            <a:r>
              <a:rPr dirty="0" sz="1600" spc="-265">
                <a:solidFill>
                  <a:srgbClr val="3A3838"/>
                </a:solidFill>
                <a:latin typeface="Gulim"/>
                <a:cs typeface="Gulim"/>
              </a:rPr>
              <a:t>정보통계학과이긍희</a:t>
            </a:r>
            <a:r>
              <a:rPr dirty="0" sz="1600" spc="-370">
                <a:solidFill>
                  <a:srgbClr val="3A3838"/>
                </a:solidFill>
                <a:latin typeface="Gulim"/>
                <a:cs typeface="Gulim"/>
              </a:rPr>
              <a:t> </a:t>
            </a:r>
            <a:r>
              <a:rPr dirty="0" sz="1600" spc="-330">
                <a:solidFill>
                  <a:srgbClr val="3A3838"/>
                </a:solidFill>
                <a:latin typeface="Gulim"/>
                <a:cs typeface="Gulim"/>
              </a:rPr>
              <a:t>교수</a:t>
            </a:r>
            <a:endParaRPr sz="1600">
              <a:latin typeface="Gulim"/>
              <a:cs typeface="Guli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1203960"/>
            <a:chOff x="0" y="0"/>
            <a:chExt cx="12192000" cy="120396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8030" y="628853"/>
              <a:ext cx="725830" cy="420928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6497" y="659637"/>
              <a:ext cx="1083564" cy="463296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46122" y="659637"/>
              <a:ext cx="1083564" cy="463296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0" y="1095755"/>
              <a:ext cx="12192000" cy="0"/>
            </a:xfrm>
            <a:custGeom>
              <a:avLst/>
              <a:gdLst/>
              <a:ahLst/>
              <a:cxnLst/>
              <a:rect l="l" t="t" r="r" b="b"/>
              <a:pathLst>
                <a:path w="12192000" h="0">
                  <a:moveTo>
                    <a:pt x="0" y="0"/>
                  </a:moveTo>
                  <a:lnTo>
                    <a:pt x="12191999" y="0"/>
                  </a:lnTo>
                </a:path>
              </a:pathLst>
            </a:custGeom>
            <a:ln w="6096">
              <a:solidFill>
                <a:srgbClr val="7C5436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8337804" y="0"/>
              <a:ext cx="1343025" cy="280670"/>
            </a:xfrm>
            <a:custGeom>
              <a:avLst/>
              <a:gdLst/>
              <a:ahLst/>
              <a:cxnLst/>
              <a:rect l="l" t="t" r="r" b="b"/>
              <a:pathLst>
                <a:path w="1343025" h="280670">
                  <a:moveTo>
                    <a:pt x="0" y="280416"/>
                  </a:moveTo>
                  <a:lnTo>
                    <a:pt x="1342644" y="280416"/>
                  </a:lnTo>
                  <a:lnTo>
                    <a:pt x="1342644" y="0"/>
                  </a:lnTo>
                  <a:lnTo>
                    <a:pt x="0" y="0"/>
                  </a:lnTo>
                  <a:lnTo>
                    <a:pt x="0" y="280416"/>
                  </a:lnTo>
                  <a:close/>
                </a:path>
              </a:pathLst>
            </a:custGeom>
            <a:solidFill>
              <a:srgbClr val="898585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8060435" y="0"/>
              <a:ext cx="1343025" cy="530860"/>
            </a:xfrm>
            <a:custGeom>
              <a:avLst/>
              <a:gdLst/>
              <a:ahLst/>
              <a:cxnLst/>
              <a:rect l="l" t="t" r="r" b="b"/>
              <a:pathLst>
                <a:path w="1343025" h="530860">
                  <a:moveTo>
                    <a:pt x="0" y="530351"/>
                  </a:moveTo>
                  <a:lnTo>
                    <a:pt x="1342644" y="530351"/>
                  </a:lnTo>
                  <a:lnTo>
                    <a:pt x="1342644" y="0"/>
                  </a:lnTo>
                  <a:lnTo>
                    <a:pt x="0" y="0"/>
                  </a:lnTo>
                  <a:lnTo>
                    <a:pt x="0" y="530351"/>
                  </a:lnTo>
                  <a:close/>
                </a:path>
              </a:pathLst>
            </a:custGeom>
            <a:solidFill>
              <a:srgbClr val="F8D230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66631" y="149352"/>
              <a:ext cx="525005" cy="546353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8852916" y="135636"/>
              <a:ext cx="518159" cy="539750"/>
            </a:xfrm>
            <a:custGeom>
              <a:avLst/>
              <a:gdLst/>
              <a:ahLst/>
              <a:cxnLst/>
              <a:rect l="l" t="t" r="r" b="b"/>
              <a:pathLst>
                <a:path w="518159" h="539750">
                  <a:moveTo>
                    <a:pt x="518159" y="0"/>
                  </a:moveTo>
                  <a:lnTo>
                    <a:pt x="0" y="0"/>
                  </a:lnTo>
                  <a:lnTo>
                    <a:pt x="0" y="539495"/>
                  </a:lnTo>
                  <a:lnTo>
                    <a:pt x="518159" y="539495"/>
                  </a:lnTo>
                  <a:lnTo>
                    <a:pt x="518159" y="0"/>
                  </a:lnTo>
                  <a:close/>
                </a:path>
              </a:pathLst>
            </a:custGeom>
            <a:solidFill>
              <a:srgbClr val="68410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/>
          <p:nvPr/>
        </p:nvSpPr>
        <p:spPr>
          <a:xfrm>
            <a:off x="2549779" y="1891029"/>
            <a:ext cx="1876425" cy="377190"/>
          </a:xfrm>
          <a:custGeom>
            <a:avLst/>
            <a:gdLst/>
            <a:ahLst/>
            <a:cxnLst/>
            <a:rect l="l" t="t" r="r" b="b"/>
            <a:pathLst>
              <a:path w="1876425" h="377189">
                <a:moveTo>
                  <a:pt x="1244854" y="2794"/>
                </a:moveTo>
                <a:lnTo>
                  <a:pt x="1214246" y="2794"/>
                </a:lnTo>
                <a:lnTo>
                  <a:pt x="1214246" y="372491"/>
                </a:lnTo>
                <a:lnTo>
                  <a:pt x="1244854" y="372491"/>
                </a:lnTo>
                <a:lnTo>
                  <a:pt x="1244854" y="2794"/>
                </a:lnTo>
                <a:close/>
              </a:path>
              <a:path w="1876425" h="377189">
                <a:moveTo>
                  <a:pt x="1755647" y="0"/>
                </a:moveTo>
                <a:lnTo>
                  <a:pt x="1750313" y="15240"/>
                </a:lnTo>
                <a:lnTo>
                  <a:pt x="1772126" y="24765"/>
                </a:lnTo>
                <a:lnTo>
                  <a:pt x="1790890" y="37909"/>
                </a:lnTo>
                <a:lnTo>
                  <a:pt x="1819274" y="75057"/>
                </a:lnTo>
                <a:lnTo>
                  <a:pt x="1835959" y="125142"/>
                </a:lnTo>
                <a:lnTo>
                  <a:pt x="1841499" y="186562"/>
                </a:lnTo>
                <a:lnTo>
                  <a:pt x="1840114" y="219805"/>
                </a:lnTo>
                <a:lnTo>
                  <a:pt x="1828962" y="277145"/>
                </a:lnTo>
                <a:lnTo>
                  <a:pt x="1806527" y="321885"/>
                </a:lnTo>
                <a:lnTo>
                  <a:pt x="1772427" y="352071"/>
                </a:lnTo>
                <a:lnTo>
                  <a:pt x="1750948" y="361569"/>
                </a:lnTo>
                <a:lnTo>
                  <a:pt x="1755647" y="376936"/>
                </a:lnTo>
                <a:lnTo>
                  <a:pt x="1807098" y="352790"/>
                </a:lnTo>
                <a:lnTo>
                  <a:pt x="1844929" y="311023"/>
                </a:lnTo>
                <a:lnTo>
                  <a:pt x="1868185" y="255143"/>
                </a:lnTo>
                <a:lnTo>
                  <a:pt x="1875917" y="188595"/>
                </a:lnTo>
                <a:lnTo>
                  <a:pt x="1873966" y="154015"/>
                </a:lnTo>
                <a:lnTo>
                  <a:pt x="1858396" y="92761"/>
                </a:lnTo>
                <a:lnTo>
                  <a:pt x="1827585" y="42898"/>
                </a:lnTo>
                <a:lnTo>
                  <a:pt x="1783008" y="9854"/>
                </a:lnTo>
                <a:lnTo>
                  <a:pt x="1755647" y="0"/>
                </a:lnTo>
                <a:close/>
              </a:path>
              <a:path w="1876425" h="377189">
                <a:moveTo>
                  <a:pt x="120268" y="0"/>
                </a:moveTo>
                <a:lnTo>
                  <a:pt x="68929" y="24161"/>
                </a:lnTo>
                <a:lnTo>
                  <a:pt x="31114" y="66040"/>
                </a:lnTo>
                <a:lnTo>
                  <a:pt x="7794" y="122078"/>
                </a:lnTo>
                <a:lnTo>
                  <a:pt x="0" y="188595"/>
                </a:lnTo>
                <a:lnTo>
                  <a:pt x="1948" y="223190"/>
                </a:lnTo>
                <a:lnTo>
                  <a:pt x="17466" y="284428"/>
                </a:lnTo>
                <a:lnTo>
                  <a:pt x="48206" y="334127"/>
                </a:lnTo>
                <a:lnTo>
                  <a:pt x="92835" y="367047"/>
                </a:lnTo>
                <a:lnTo>
                  <a:pt x="120268" y="376936"/>
                </a:lnTo>
                <a:lnTo>
                  <a:pt x="124968" y="361569"/>
                </a:lnTo>
                <a:lnTo>
                  <a:pt x="103489" y="352071"/>
                </a:lnTo>
                <a:lnTo>
                  <a:pt x="84962" y="338836"/>
                </a:lnTo>
                <a:lnTo>
                  <a:pt x="56768" y="301244"/>
                </a:lnTo>
                <a:lnTo>
                  <a:pt x="40020" y="249999"/>
                </a:lnTo>
                <a:lnTo>
                  <a:pt x="34416" y="186562"/>
                </a:lnTo>
                <a:lnTo>
                  <a:pt x="35819" y="154441"/>
                </a:lnTo>
                <a:lnTo>
                  <a:pt x="47007" y="98677"/>
                </a:lnTo>
                <a:lnTo>
                  <a:pt x="69435" y="54673"/>
                </a:lnTo>
                <a:lnTo>
                  <a:pt x="103864" y="24765"/>
                </a:lnTo>
                <a:lnTo>
                  <a:pt x="125602" y="15240"/>
                </a:lnTo>
                <a:lnTo>
                  <a:pt x="120268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497230" y="1533097"/>
            <a:ext cx="7731759" cy="1488440"/>
          </a:xfrm>
          <a:prstGeom prst="rect">
            <a:avLst/>
          </a:prstGeom>
        </p:spPr>
        <p:txBody>
          <a:bodyPr wrap="square" lIns="0" tIns="255904" rIns="0" bIns="0" rtlCol="0" vert="horz">
            <a:spAutoFit/>
          </a:bodyPr>
          <a:lstStyle/>
          <a:p>
            <a:pPr marL="321945" indent="-271780">
              <a:lnSpc>
                <a:spcPct val="100000"/>
              </a:lnSpc>
              <a:spcBef>
                <a:spcPts val="2014"/>
              </a:spcBef>
              <a:buClr>
                <a:srgbClr val="9E7B09"/>
              </a:buClr>
              <a:buFont typeface="Wingdings"/>
              <a:buChar char=""/>
              <a:tabLst>
                <a:tab pos="322580" algn="l"/>
                <a:tab pos="2185670" algn="l"/>
                <a:tab pos="3345815" algn="l"/>
                <a:tab pos="4077335" algn="l"/>
              </a:tabLst>
            </a:pPr>
            <a:r>
              <a:rPr dirty="0" sz="3200" spc="-285" b="1">
                <a:solidFill>
                  <a:srgbClr val="585858"/>
                </a:solidFill>
                <a:latin typeface="Adobe Gothic Std B"/>
                <a:cs typeface="Adobe Gothic Std B"/>
              </a:rPr>
              <a:t>검정력</a:t>
            </a:r>
            <a:r>
              <a:rPr dirty="0" sz="3200" spc="80" b="1">
                <a:solidFill>
                  <a:srgbClr val="585858"/>
                </a:solidFill>
                <a:latin typeface="Adobe Gothic Std B"/>
                <a:cs typeface="Adobe Gothic Std B"/>
              </a:rPr>
              <a:t> </a:t>
            </a:r>
            <a:r>
              <a:rPr dirty="0" sz="3200" spc="-145">
                <a:solidFill>
                  <a:srgbClr val="585858"/>
                </a:solidFill>
                <a:latin typeface="Gulim"/>
                <a:cs typeface="Gulim"/>
              </a:rPr>
              <a:t>:</a:t>
            </a:r>
            <a:r>
              <a:rPr dirty="0" sz="3200" spc="-254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 spc="-50">
                <a:solidFill>
                  <a:srgbClr val="585858"/>
                </a:solidFill>
                <a:latin typeface="Cambria Math"/>
                <a:cs typeface="Cambria Math"/>
              </a:rPr>
              <a:t>𝑃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	𝑿</a:t>
            </a:r>
            <a:r>
              <a:rPr dirty="0" sz="3200" spc="17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∈</a:t>
            </a:r>
            <a:r>
              <a:rPr dirty="0" sz="3200" spc="19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 spc="-50">
                <a:solidFill>
                  <a:srgbClr val="585858"/>
                </a:solidFill>
                <a:latin typeface="Cambria Math"/>
                <a:cs typeface="Cambria Math"/>
              </a:rPr>
              <a:t>𝑅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	</a:t>
            </a:r>
            <a:r>
              <a:rPr dirty="0" sz="3200" spc="-25">
                <a:solidFill>
                  <a:srgbClr val="585858"/>
                </a:solidFill>
                <a:latin typeface="Cambria Math"/>
                <a:cs typeface="Cambria Math"/>
              </a:rPr>
              <a:t>𝐻</a:t>
            </a:r>
            <a:r>
              <a:rPr dirty="0" baseline="-15366" sz="3525" spc="-37">
                <a:solidFill>
                  <a:srgbClr val="585858"/>
                </a:solidFill>
                <a:latin typeface="Cambria Math"/>
                <a:cs typeface="Cambria Math"/>
              </a:rPr>
              <a:t>1</a:t>
            </a:r>
            <a:r>
              <a:rPr dirty="0" baseline="-15366" sz="3525">
                <a:solidFill>
                  <a:srgbClr val="585858"/>
                </a:solidFill>
                <a:latin typeface="Cambria Math"/>
                <a:cs typeface="Cambria Math"/>
              </a:rPr>
              <a:t>	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=</a:t>
            </a:r>
            <a:r>
              <a:rPr dirty="0" sz="3200" spc="175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1</a:t>
            </a:r>
            <a:r>
              <a:rPr dirty="0" sz="3200" spc="5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−</a:t>
            </a:r>
            <a:r>
              <a:rPr dirty="0" sz="3200" spc="5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 spc="-50">
                <a:solidFill>
                  <a:srgbClr val="585858"/>
                </a:solidFill>
                <a:latin typeface="Cambria Math"/>
                <a:cs typeface="Cambria Math"/>
              </a:rPr>
              <a:t>𝛽</a:t>
            </a:r>
            <a:endParaRPr sz="3200">
              <a:latin typeface="Cambria Math"/>
              <a:cs typeface="Cambria Math"/>
            </a:endParaRPr>
          </a:p>
          <a:p>
            <a:pPr marL="253365">
              <a:lnSpc>
                <a:spcPct val="100000"/>
              </a:lnSpc>
              <a:spcBef>
                <a:spcPts val="1920"/>
              </a:spcBef>
            </a:pPr>
            <a:r>
              <a:rPr dirty="0" sz="3200" spc="-680">
                <a:solidFill>
                  <a:srgbClr val="585858"/>
                </a:solidFill>
                <a:latin typeface="Gulim"/>
                <a:cs typeface="Gulim"/>
              </a:rPr>
              <a:t>-</a:t>
            </a:r>
            <a:r>
              <a:rPr dirty="0" sz="3200" spc="-265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 spc="-295">
                <a:solidFill>
                  <a:srgbClr val="585858"/>
                </a:solidFill>
                <a:latin typeface="Gulim"/>
                <a:cs typeface="Gulim"/>
              </a:rPr>
              <a:t>대립가설이</a:t>
            </a:r>
            <a:r>
              <a:rPr dirty="0" sz="3200" spc="-265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 spc="-295">
                <a:solidFill>
                  <a:srgbClr val="585858"/>
                </a:solidFill>
                <a:latin typeface="Gulim"/>
                <a:cs typeface="Gulim"/>
              </a:rPr>
              <a:t>참일</a:t>
            </a:r>
            <a:r>
              <a:rPr dirty="0" sz="3200" spc="-27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 spc="-290">
                <a:solidFill>
                  <a:srgbClr val="585858"/>
                </a:solidFill>
                <a:latin typeface="Gulim"/>
                <a:cs typeface="Gulim"/>
              </a:rPr>
              <a:t>때</a:t>
            </a:r>
            <a:r>
              <a:rPr dirty="0" sz="3200" spc="-275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 spc="-295">
                <a:solidFill>
                  <a:srgbClr val="585858"/>
                </a:solidFill>
                <a:latin typeface="Gulim"/>
                <a:cs typeface="Gulim"/>
              </a:rPr>
              <a:t>귀무가설을</a:t>
            </a:r>
            <a:r>
              <a:rPr dirty="0" sz="3200" spc="-28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 spc="-295">
                <a:solidFill>
                  <a:srgbClr val="585858"/>
                </a:solidFill>
                <a:latin typeface="Gulim"/>
                <a:cs typeface="Gulim"/>
              </a:rPr>
              <a:t>기각할</a:t>
            </a:r>
            <a:r>
              <a:rPr dirty="0" sz="3200" spc="-27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 spc="-315">
                <a:solidFill>
                  <a:srgbClr val="585858"/>
                </a:solidFill>
                <a:latin typeface="Gulim"/>
                <a:cs typeface="Gulim"/>
              </a:rPr>
              <a:t>확률</a:t>
            </a:r>
            <a:endParaRPr sz="3200">
              <a:latin typeface="Gulim"/>
              <a:cs typeface="Gulim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8852916" y="135636"/>
            <a:ext cx="518159" cy="539750"/>
          </a:xfrm>
          <a:prstGeom prst="rect">
            <a:avLst/>
          </a:prstGeom>
          <a:ln w="6096">
            <a:solidFill>
              <a:srgbClr val="210E09"/>
            </a:solidFill>
          </a:ln>
        </p:spPr>
        <p:txBody>
          <a:bodyPr wrap="square" lIns="0" tIns="76200" rIns="0" bIns="0" rtlCol="0" vert="horz">
            <a:spAutoFit/>
          </a:bodyPr>
          <a:lstStyle/>
          <a:p>
            <a:pPr marL="176530">
              <a:lnSpc>
                <a:spcPct val="100000"/>
              </a:lnSpc>
              <a:spcBef>
                <a:spcPts val="600"/>
              </a:spcBef>
            </a:pPr>
            <a:r>
              <a:rPr dirty="0" sz="2500" spc="-5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5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9460738" y="199771"/>
            <a:ext cx="2659380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480">
                <a:solidFill>
                  <a:srgbClr val="684107"/>
                </a:solidFill>
                <a:latin typeface="Gulim"/>
                <a:cs typeface="Gulim"/>
              </a:rPr>
              <a:t>통계적가설검정의개념</a:t>
            </a:r>
            <a:endParaRPr sz="2500">
              <a:latin typeface="Gulim"/>
              <a:cs typeface="Gulim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309372" y="1507236"/>
            <a:ext cx="8961120" cy="1836420"/>
          </a:xfrm>
          <a:custGeom>
            <a:avLst/>
            <a:gdLst/>
            <a:ahLst/>
            <a:cxnLst/>
            <a:rect l="l" t="t" r="r" b="b"/>
            <a:pathLst>
              <a:path w="8961120" h="1836420">
                <a:moveTo>
                  <a:pt x="0" y="1836420"/>
                </a:moveTo>
                <a:lnTo>
                  <a:pt x="8961120" y="1836420"/>
                </a:lnTo>
                <a:lnTo>
                  <a:pt x="8961120" y="0"/>
                </a:lnTo>
                <a:lnTo>
                  <a:pt x="0" y="0"/>
                </a:lnTo>
                <a:lnTo>
                  <a:pt x="0" y="1836420"/>
                </a:lnTo>
                <a:close/>
              </a:path>
            </a:pathLst>
          </a:custGeom>
          <a:ln w="64008">
            <a:solidFill>
              <a:srgbClr val="F8AF3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Arial"/>
                <a:cs typeface="Arial"/>
              </a:rPr>
              <a:t>©</a:t>
            </a:r>
            <a:r>
              <a:rPr dirty="0" spc="-160">
                <a:latin typeface="Arial"/>
                <a:cs typeface="Arial"/>
              </a:rPr>
              <a:t> </a:t>
            </a:r>
            <a:r>
              <a:rPr dirty="0" spc="-265"/>
              <a:t>한국방송통신대학교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1203960"/>
            <a:chOff x="0" y="0"/>
            <a:chExt cx="12192000" cy="120396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8030" y="628853"/>
              <a:ext cx="725830" cy="420928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6497" y="659637"/>
              <a:ext cx="1083564" cy="463296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46122" y="659637"/>
              <a:ext cx="1083564" cy="463296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0" y="1095755"/>
              <a:ext cx="12192000" cy="0"/>
            </a:xfrm>
            <a:custGeom>
              <a:avLst/>
              <a:gdLst/>
              <a:ahLst/>
              <a:cxnLst/>
              <a:rect l="l" t="t" r="r" b="b"/>
              <a:pathLst>
                <a:path w="12192000" h="0">
                  <a:moveTo>
                    <a:pt x="0" y="0"/>
                  </a:moveTo>
                  <a:lnTo>
                    <a:pt x="12191999" y="0"/>
                  </a:lnTo>
                </a:path>
              </a:pathLst>
            </a:custGeom>
            <a:ln w="6096">
              <a:solidFill>
                <a:srgbClr val="7C5436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8337804" y="0"/>
              <a:ext cx="1343025" cy="280670"/>
            </a:xfrm>
            <a:custGeom>
              <a:avLst/>
              <a:gdLst/>
              <a:ahLst/>
              <a:cxnLst/>
              <a:rect l="l" t="t" r="r" b="b"/>
              <a:pathLst>
                <a:path w="1343025" h="280670">
                  <a:moveTo>
                    <a:pt x="0" y="280416"/>
                  </a:moveTo>
                  <a:lnTo>
                    <a:pt x="1342644" y="280416"/>
                  </a:lnTo>
                  <a:lnTo>
                    <a:pt x="1342644" y="0"/>
                  </a:lnTo>
                  <a:lnTo>
                    <a:pt x="0" y="0"/>
                  </a:lnTo>
                  <a:lnTo>
                    <a:pt x="0" y="280416"/>
                  </a:lnTo>
                  <a:close/>
                </a:path>
              </a:pathLst>
            </a:custGeom>
            <a:solidFill>
              <a:srgbClr val="898585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8060435" y="0"/>
              <a:ext cx="1343025" cy="530860"/>
            </a:xfrm>
            <a:custGeom>
              <a:avLst/>
              <a:gdLst/>
              <a:ahLst/>
              <a:cxnLst/>
              <a:rect l="l" t="t" r="r" b="b"/>
              <a:pathLst>
                <a:path w="1343025" h="530860">
                  <a:moveTo>
                    <a:pt x="0" y="530351"/>
                  </a:moveTo>
                  <a:lnTo>
                    <a:pt x="1342644" y="530351"/>
                  </a:lnTo>
                  <a:lnTo>
                    <a:pt x="1342644" y="0"/>
                  </a:lnTo>
                  <a:lnTo>
                    <a:pt x="0" y="0"/>
                  </a:lnTo>
                  <a:lnTo>
                    <a:pt x="0" y="530351"/>
                  </a:lnTo>
                  <a:close/>
                </a:path>
              </a:pathLst>
            </a:custGeom>
            <a:solidFill>
              <a:srgbClr val="F8D230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66631" y="149352"/>
              <a:ext cx="525005" cy="546353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8852916" y="135636"/>
              <a:ext cx="518159" cy="539750"/>
            </a:xfrm>
            <a:custGeom>
              <a:avLst/>
              <a:gdLst/>
              <a:ahLst/>
              <a:cxnLst/>
              <a:rect l="l" t="t" r="r" b="b"/>
              <a:pathLst>
                <a:path w="518159" h="539750">
                  <a:moveTo>
                    <a:pt x="518159" y="0"/>
                  </a:moveTo>
                  <a:lnTo>
                    <a:pt x="0" y="0"/>
                  </a:lnTo>
                  <a:lnTo>
                    <a:pt x="0" y="539495"/>
                  </a:lnTo>
                  <a:lnTo>
                    <a:pt x="518159" y="539495"/>
                  </a:lnTo>
                  <a:lnTo>
                    <a:pt x="518159" y="0"/>
                  </a:lnTo>
                  <a:close/>
                </a:path>
              </a:pathLst>
            </a:custGeom>
            <a:solidFill>
              <a:srgbClr val="68410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8852916" y="135636"/>
            <a:ext cx="518159" cy="539750"/>
          </a:xfrm>
          <a:prstGeom prst="rect">
            <a:avLst/>
          </a:prstGeom>
          <a:ln w="6096">
            <a:solidFill>
              <a:srgbClr val="210E09"/>
            </a:solidFill>
          </a:ln>
        </p:spPr>
        <p:txBody>
          <a:bodyPr wrap="square" lIns="0" tIns="76200" rIns="0" bIns="0" rtlCol="0" vert="horz">
            <a:spAutoFit/>
          </a:bodyPr>
          <a:lstStyle/>
          <a:p>
            <a:pPr marL="176530">
              <a:lnSpc>
                <a:spcPct val="100000"/>
              </a:lnSpc>
              <a:spcBef>
                <a:spcPts val="600"/>
              </a:spcBef>
            </a:pPr>
            <a:r>
              <a:rPr dirty="0" sz="2500" spc="-5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5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480"/>
              <a:t>통계적가설검정의개념</a:t>
            </a:r>
          </a:p>
        </p:txBody>
      </p:sp>
      <p:grpSp>
        <p:nvGrpSpPr>
          <p:cNvPr id="13" name="object 13" descr=""/>
          <p:cNvGrpSpPr/>
          <p:nvPr/>
        </p:nvGrpSpPr>
        <p:grpSpPr>
          <a:xfrm>
            <a:off x="605027" y="1853183"/>
            <a:ext cx="8766175" cy="2726690"/>
            <a:chOff x="605027" y="1853183"/>
            <a:chExt cx="8766175" cy="2726690"/>
          </a:xfrm>
        </p:grpSpPr>
        <p:pic>
          <p:nvPicPr>
            <p:cNvPr id="14" name="object 1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5027" y="1853183"/>
              <a:ext cx="8766048" cy="2726436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1786509" y="2280157"/>
              <a:ext cx="1617980" cy="1109980"/>
            </a:xfrm>
            <a:custGeom>
              <a:avLst/>
              <a:gdLst/>
              <a:ahLst/>
              <a:cxnLst/>
              <a:rect l="l" t="t" r="r" b="b"/>
              <a:pathLst>
                <a:path w="1617979" h="1109979">
                  <a:moveTo>
                    <a:pt x="126746" y="730758"/>
                  </a:moveTo>
                  <a:lnTo>
                    <a:pt x="121666" y="730758"/>
                  </a:lnTo>
                  <a:lnTo>
                    <a:pt x="99783" y="732383"/>
                  </a:lnTo>
                  <a:lnTo>
                    <a:pt x="51816" y="752094"/>
                  </a:lnTo>
                  <a:lnTo>
                    <a:pt x="30124" y="794537"/>
                  </a:lnTo>
                  <a:lnTo>
                    <a:pt x="28702" y="813816"/>
                  </a:lnTo>
                  <a:lnTo>
                    <a:pt x="28981" y="822375"/>
                  </a:lnTo>
                  <a:lnTo>
                    <a:pt x="29845" y="831481"/>
                  </a:lnTo>
                  <a:lnTo>
                    <a:pt x="31267" y="841146"/>
                  </a:lnTo>
                  <a:lnTo>
                    <a:pt x="33274" y="851408"/>
                  </a:lnTo>
                  <a:lnTo>
                    <a:pt x="35344" y="861034"/>
                  </a:lnTo>
                  <a:lnTo>
                    <a:pt x="36804" y="868934"/>
                  </a:lnTo>
                  <a:lnTo>
                    <a:pt x="37680" y="875131"/>
                  </a:lnTo>
                  <a:lnTo>
                    <a:pt x="37973" y="879602"/>
                  </a:lnTo>
                  <a:lnTo>
                    <a:pt x="37973" y="888746"/>
                  </a:lnTo>
                  <a:lnTo>
                    <a:pt x="0" y="911225"/>
                  </a:lnTo>
                  <a:lnTo>
                    <a:pt x="0" y="927481"/>
                  </a:lnTo>
                  <a:lnTo>
                    <a:pt x="37973" y="949960"/>
                  </a:lnTo>
                  <a:lnTo>
                    <a:pt x="37973" y="959104"/>
                  </a:lnTo>
                  <a:lnTo>
                    <a:pt x="37680" y="963510"/>
                  </a:lnTo>
                  <a:lnTo>
                    <a:pt x="36753" y="969937"/>
                  </a:lnTo>
                  <a:lnTo>
                    <a:pt x="35344" y="977607"/>
                  </a:lnTo>
                  <a:lnTo>
                    <a:pt x="33274" y="987298"/>
                  </a:lnTo>
                  <a:lnTo>
                    <a:pt x="31267" y="997521"/>
                  </a:lnTo>
                  <a:lnTo>
                    <a:pt x="29845" y="1007198"/>
                  </a:lnTo>
                  <a:lnTo>
                    <a:pt x="28981" y="1016330"/>
                  </a:lnTo>
                  <a:lnTo>
                    <a:pt x="28702" y="1024890"/>
                  </a:lnTo>
                  <a:lnTo>
                    <a:pt x="30124" y="1044930"/>
                  </a:lnTo>
                  <a:lnTo>
                    <a:pt x="51816" y="1088263"/>
                  </a:lnTo>
                  <a:lnTo>
                    <a:pt x="99783" y="1108036"/>
                  </a:lnTo>
                  <a:lnTo>
                    <a:pt x="121666" y="1109726"/>
                  </a:lnTo>
                  <a:lnTo>
                    <a:pt x="126746" y="1109726"/>
                  </a:lnTo>
                  <a:lnTo>
                    <a:pt x="126746" y="1094613"/>
                  </a:lnTo>
                  <a:lnTo>
                    <a:pt x="123825" y="1094613"/>
                  </a:lnTo>
                  <a:lnTo>
                    <a:pt x="110197" y="1093673"/>
                  </a:lnTo>
                  <a:lnTo>
                    <a:pt x="71564" y="1070800"/>
                  </a:lnTo>
                  <a:lnTo>
                    <a:pt x="62357" y="1028446"/>
                  </a:lnTo>
                  <a:lnTo>
                    <a:pt x="62611" y="1021092"/>
                  </a:lnTo>
                  <a:lnTo>
                    <a:pt x="63385" y="1012913"/>
                  </a:lnTo>
                  <a:lnTo>
                    <a:pt x="64655" y="1003896"/>
                  </a:lnTo>
                  <a:lnTo>
                    <a:pt x="66421" y="994029"/>
                  </a:lnTo>
                  <a:lnTo>
                    <a:pt x="68160" y="984554"/>
                  </a:lnTo>
                  <a:lnTo>
                    <a:pt x="69380" y="976528"/>
                  </a:lnTo>
                  <a:lnTo>
                    <a:pt x="70116" y="969937"/>
                  </a:lnTo>
                  <a:lnTo>
                    <a:pt x="70358" y="964819"/>
                  </a:lnTo>
                  <a:lnTo>
                    <a:pt x="69735" y="956754"/>
                  </a:lnTo>
                  <a:lnTo>
                    <a:pt x="43446" y="924064"/>
                  </a:lnTo>
                  <a:lnTo>
                    <a:pt x="36830" y="921131"/>
                  </a:lnTo>
                  <a:lnTo>
                    <a:pt x="36830" y="917575"/>
                  </a:lnTo>
                  <a:lnTo>
                    <a:pt x="67881" y="889215"/>
                  </a:lnTo>
                  <a:lnTo>
                    <a:pt x="70358" y="873887"/>
                  </a:lnTo>
                  <a:lnTo>
                    <a:pt x="70116" y="868781"/>
                  </a:lnTo>
                  <a:lnTo>
                    <a:pt x="69380" y="862190"/>
                  </a:lnTo>
                  <a:lnTo>
                    <a:pt x="68160" y="854163"/>
                  </a:lnTo>
                  <a:lnTo>
                    <a:pt x="66421" y="844677"/>
                  </a:lnTo>
                  <a:lnTo>
                    <a:pt x="64655" y="834821"/>
                  </a:lnTo>
                  <a:lnTo>
                    <a:pt x="63385" y="825804"/>
                  </a:lnTo>
                  <a:lnTo>
                    <a:pt x="62611" y="817626"/>
                  </a:lnTo>
                  <a:lnTo>
                    <a:pt x="62357" y="810260"/>
                  </a:lnTo>
                  <a:lnTo>
                    <a:pt x="63373" y="794308"/>
                  </a:lnTo>
                  <a:lnTo>
                    <a:pt x="87630" y="754291"/>
                  </a:lnTo>
                  <a:lnTo>
                    <a:pt x="123825" y="745871"/>
                  </a:lnTo>
                  <a:lnTo>
                    <a:pt x="126746" y="745871"/>
                  </a:lnTo>
                  <a:lnTo>
                    <a:pt x="126746" y="730758"/>
                  </a:lnTo>
                  <a:close/>
                </a:path>
                <a:path w="1617979" h="1109979">
                  <a:moveTo>
                    <a:pt x="389382" y="15367"/>
                  </a:moveTo>
                  <a:lnTo>
                    <a:pt x="384048" y="0"/>
                  </a:lnTo>
                  <a:lnTo>
                    <a:pt x="356679" y="9918"/>
                  </a:lnTo>
                  <a:lnTo>
                    <a:pt x="332701" y="24231"/>
                  </a:lnTo>
                  <a:lnTo>
                    <a:pt x="294894" y="66167"/>
                  </a:lnTo>
                  <a:lnTo>
                    <a:pt x="271564" y="122148"/>
                  </a:lnTo>
                  <a:lnTo>
                    <a:pt x="263779" y="188595"/>
                  </a:lnTo>
                  <a:lnTo>
                    <a:pt x="265722" y="223253"/>
                  </a:lnTo>
                  <a:lnTo>
                    <a:pt x="281241" y="284505"/>
                  </a:lnTo>
                  <a:lnTo>
                    <a:pt x="311975" y="334200"/>
                  </a:lnTo>
                  <a:lnTo>
                    <a:pt x="356603" y="367106"/>
                  </a:lnTo>
                  <a:lnTo>
                    <a:pt x="384048" y="376936"/>
                  </a:lnTo>
                  <a:lnTo>
                    <a:pt x="388747" y="361696"/>
                  </a:lnTo>
                  <a:lnTo>
                    <a:pt x="367258" y="352145"/>
                  </a:lnTo>
                  <a:lnTo>
                    <a:pt x="348742" y="338899"/>
                  </a:lnTo>
                  <a:lnTo>
                    <a:pt x="320548" y="301244"/>
                  </a:lnTo>
                  <a:lnTo>
                    <a:pt x="303796" y="250050"/>
                  </a:lnTo>
                  <a:lnTo>
                    <a:pt x="298196" y="186563"/>
                  </a:lnTo>
                  <a:lnTo>
                    <a:pt x="299593" y="154444"/>
                  </a:lnTo>
                  <a:lnTo>
                    <a:pt x="310781" y="98679"/>
                  </a:lnTo>
                  <a:lnTo>
                    <a:pt x="333209" y="54686"/>
                  </a:lnTo>
                  <a:lnTo>
                    <a:pt x="367639" y="24828"/>
                  </a:lnTo>
                  <a:lnTo>
                    <a:pt x="389382" y="15367"/>
                  </a:lnTo>
                  <a:close/>
                </a:path>
                <a:path w="1617979" h="1109979">
                  <a:moveTo>
                    <a:pt x="1147572" y="188595"/>
                  </a:moveTo>
                  <a:lnTo>
                    <a:pt x="1139774" y="122148"/>
                  </a:lnTo>
                  <a:lnTo>
                    <a:pt x="1116457" y="66167"/>
                  </a:lnTo>
                  <a:lnTo>
                    <a:pt x="1078636" y="24231"/>
                  </a:lnTo>
                  <a:lnTo>
                    <a:pt x="1027303" y="0"/>
                  </a:lnTo>
                  <a:lnTo>
                    <a:pt x="1021969" y="15367"/>
                  </a:lnTo>
                  <a:lnTo>
                    <a:pt x="1043774" y="24828"/>
                  </a:lnTo>
                  <a:lnTo>
                    <a:pt x="1062532" y="37934"/>
                  </a:lnTo>
                  <a:lnTo>
                    <a:pt x="1090930" y="75057"/>
                  </a:lnTo>
                  <a:lnTo>
                    <a:pt x="1107605" y="125145"/>
                  </a:lnTo>
                  <a:lnTo>
                    <a:pt x="1113155" y="186563"/>
                  </a:lnTo>
                  <a:lnTo>
                    <a:pt x="1111745" y="219862"/>
                  </a:lnTo>
                  <a:lnTo>
                    <a:pt x="1100556" y="277164"/>
                  </a:lnTo>
                  <a:lnTo>
                    <a:pt x="1078179" y="321945"/>
                  </a:lnTo>
                  <a:lnTo>
                    <a:pt x="1044079" y="352145"/>
                  </a:lnTo>
                  <a:lnTo>
                    <a:pt x="1022604" y="361696"/>
                  </a:lnTo>
                  <a:lnTo>
                    <a:pt x="1027303" y="376936"/>
                  </a:lnTo>
                  <a:lnTo>
                    <a:pt x="1078750" y="352856"/>
                  </a:lnTo>
                  <a:lnTo>
                    <a:pt x="1116584" y="311150"/>
                  </a:lnTo>
                  <a:lnTo>
                    <a:pt x="1139786" y="255219"/>
                  </a:lnTo>
                  <a:lnTo>
                    <a:pt x="1145616" y="223253"/>
                  </a:lnTo>
                  <a:lnTo>
                    <a:pt x="1147572" y="188595"/>
                  </a:lnTo>
                  <a:close/>
                </a:path>
                <a:path w="1617979" h="1109979">
                  <a:moveTo>
                    <a:pt x="1617980" y="911352"/>
                  </a:moveTo>
                  <a:lnTo>
                    <a:pt x="1580007" y="888873"/>
                  </a:lnTo>
                  <a:lnTo>
                    <a:pt x="1580007" y="879856"/>
                  </a:lnTo>
                  <a:lnTo>
                    <a:pt x="1580286" y="875385"/>
                  </a:lnTo>
                  <a:lnTo>
                    <a:pt x="1581200" y="868921"/>
                  </a:lnTo>
                  <a:lnTo>
                    <a:pt x="1582623" y="861237"/>
                  </a:lnTo>
                  <a:lnTo>
                    <a:pt x="1584706" y="851535"/>
                  </a:lnTo>
                  <a:lnTo>
                    <a:pt x="1586699" y="841324"/>
                  </a:lnTo>
                  <a:lnTo>
                    <a:pt x="1588135" y="831659"/>
                  </a:lnTo>
                  <a:lnTo>
                    <a:pt x="1588985" y="822579"/>
                  </a:lnTo>
                  <a:lnTo>
                    <a:pt x="1589278" y="814070"/>
                  </a:lnTo>
                  <a:lnTo>
                    <a:pt x="1587842" y="794689"/>
                  </a:lnTo>
                  <a:lnTo>
                    <a:pt x="1566164" y="752094"/>
                  </a:lnTo>
                  <a:lnTo>
                    <a:pt x="1518183" y="732383"/>
                  </a:lnTo>
                  <a:lnTo>
                    <a:pt x="1496314" y="730758"/>
                  </a:lnTo>
                  <a:lnTo>
                    <a:pt x="1491094" y="730758"/>
                  </a:lnTo>
                  <a:lnTo>
                    <a:pt x="1491094" y="745871"/>
                  </a:lnTo>
                  <a:lnTo>
                    <a:pt x="1494155" y="745871"/>
                  </a:lnTo>
                  <a:lnTo>
                    <a:pt x="1507769" y="746810"/>
                  </a:lnTo>
                  <a:lnTo>
                    <a:pt x="1546377" y="769607"/>
                  </a:lnTo>
                  <a:lnTo>
                    <a:pt x="1555496" y="810514"/>
                  </a:lnTo>
                  <a:lnTo>
                    <a:pt x="1555254" y="817880"/>
                  </a:lnTo>
                  <a:lnTo>
                    <a:pt x="1554518" y="826046"/>
                  </a:lnTo>
                  <a:lnTo>
                    <a:pt x="1553298" y="835025"/>
                  </a:lnTo>
                  <a:lnTo>
                    <a:pt x="1551559" y="844804"/>
                  </a:lnTo>
                  <a:lnTo>
                    <a:pt x="1549806" y="854341"/>
                  </a:lnTo>
                  <a:lnTo>
                    <a:pt x="1548587" y="862368"/>
                  </a:lnTo>
                  <a:lnTo>
                    <a:pt x="1547850" y="868921"/>
                  </a:lnTo>
                  <a:lnTo>
                    <a:pt x="1547723" y="875385"/>
                  </a:lnTo>
                  <a:lnTo>
                    <a:pt x="1548231" y="882116"/>
                  </a:lnTo>
                  <a:lnTo>
                    <a:pt x="1574520" y="914781"/>
                  </a:lnTo>
                  <a:lnTo>
                    <a:pt x="1581150" y="917702"/>
                  </a:lnTo>
                  <a:lnTo>
                    <a:pt x="1581150" y="921258"/>
                  </a:lnTo>
                  <a:lnTo>
                    <a:pt x="1550085" y="949642"/>
                  </a:lnTo>
                  <a:lnTo>
                    <a:pt x="1547622" y="965073"/>
                  </a:lnTo>
                  <a:lnTo>
                    <a:pt x="1547850" y="970178"/>
                  </a:lnTo>
                  <a:lnTo>
                    <a:pt x="1548587" y="976731"/>
                  </a:lnTo>
                  <a:lnTo>
                    <a:pt x="1549806" y="984758"/>
                  </a:lnTo>
                  <a:lnTo>
                    <a:pt x="1551559" y="994283"/>
                  </a:lnTo>
                  <a:lnTo>
                    <a:pt x="1553298" y="1004074"/>
                  </a:lnTo>
                  <a:lnTo>
                    <a:pt x="1554518" y="1013053"/>
                  </a:lnTo>
                  <a:lnTo>
                    <a:pt x="1555254" y="1021219"/>
                  </a:lnTo>
                  <a:lnTo>
                    <a:pt x="1555496" y="1028573"/>
                  </a:lnTo>
                  <a:lnTo>
                    <a:pt x="1554480" y="1045273"/>
                  </a:lnTo>
                  <a:lnTo>
                    <a:pt x="1530337" y="1086154"/>
                  </a:lnTo>
                  <a:lnTo>
                    <a:pt x="1494155" y="1094613"/>
                  </a:lnTo>
                  <a:lnTo>
                    <a:pt x="1491094" y="1094613"/>
                  </a:lnTo>
                  <a:lnTo>
                    <a:pt x="1491094" y="1109726"/>
                  </a:lnTo>
                  <a:lnTo>
                    <a:pt x="1496314" y="1109726"/>
                  </a:lnTo>
                  <a:lnTo>
                    <a:pt x="1518183" y="1108036"/>
                  </a:lnTo>
                  <a:lnTo>
                    <a:pt x="1566164" y="1088263"/>
                  </a:lnTo>
                  <a:lnTo>
                    <a:pt x="1587842" y="1044981"/>
                  </a:lnTo>
                  <a:lnTo>
                    <a:pt x="1589278" y="1025017"/>
                  </a:lnTo>
                  <a:lnTo>
                    <a:pt x="1588985" y="1016520"/>
                  </a:lnTo>
                  <a:lnTo>
                    <a:pt x="1588135" y="1007414"/>
                  </a:lnTo>
                  <a:lnTo>
                    <a:pt x="1586699" y="997712"/>
                  </a:lnTo>
                  <a:lnTo>
                    <a:pt x="1584706" y="987425"/>
                  </a:lnTo>
                  <a:lnTo>
                    <a:pt x="1582623" y="977811"/>
                  </a:lnTo>
                  <a:lnTo>
                    <a:pt x="1581162" y="969899"/>
                  </a:lnTo>
                  <a:lnTo>
                    <a:pt x="1580286" y="963714"/>
                  </a:lnTo>
                  <a:lnTo>
                    <a:pt x="1580007" y="959231"/>
                  </a:lnTo>
                  <a:lnTo>
                    <a:pt x="1580007" y="950087"/>
                  </a:lnTo>
                  <a:lnTo>
                    <a:pt x="1617980" y="927735"/>
                  </a:lnTo>
                  <a:lnTo>
                    <a:pt x="1617980" y="911352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605027" y="1853183"/>
            <a:ext cx="8766175" cy="2726690"/>
          </a:xfrm>
          <a:prstGeom prst="rect">
            <a:avLst/>
          </a:prstGeom>
          <a:ln w="9144">
            <a:solidFill>
              <a:srgbClr val="E36C6C"/>
            </a:solidFill>
          </a:ln>
        </p:spPr>
        <p:txBody>
          <a:bodyPr wrap="square" lIns="0" tIns="325120" rIns="0" bIns="0" rtlCol="0" vert="horz">
            <a:spAutoFit/>
          </a:bodyPr>
          <a:lstStyle/>
          <a:p>
            <a:pPr marL="362585">
              <a:lnSpc>
                <a:spcPct val="100000"/>
              </a:lnSpc>
              <a:spcBef>
                <a:spcPts val="2560"/>
              </a:spcBef>
              <a:tabLst>
                <a:tab pos="1578610" algn="l"/>
                <a:tab pos="2365375" algn="l"/>
                <a:tab pos="2651760" algn="l"/>
                <a:tab pos="4462780" algn="l"/>
                <a:tab pos="5057140" algn="l"/>
              </a:tabLst>
            </a:pP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𝑋</a:t>
            </a:r>
            <a:r>
              <a:rPr dirty="0" sz="3200" spc="7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~ </a:t>
            </a:r>
            <a:r>
              <a:rPr dirty="0" sz="3200" spc="-50">
                <a:solidFill>
                  <a:srgbClr val="585858"/>
                </a:solidFill>
                <a:latin typeface="Cambria Math"/>
                <a:cs typeface="Cambria Math"/>
              </a:rPr>
              <a:t>𝑁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	𝜃,</a:t>
            </a:r>
            <a:r>
              <a:rPr dirty="0" sz="3200" spc="-9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 spc="-50">
                <a:solidFill>
                  <a:srgbClr val="585858"/>
                </a:solidFill>
                <a:latin typeface="Cambria Math"/>
                <a:cs typeface="Cambria Math"/>
              </a:rPr>
              <a:t>1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	</a:t>
            </a:r>
            <a:r>
              <a:rPr dirty="0" sz="3200" spc="-50">
                <a:solidFill>
                  <a:srgbClr val="585858"/>
                </a:solidFill>
                <a:latin typeface="Cambria Math"/>
                <a:cs typeface="Cambria Math"/>
              </a:rPr>
              <a:t>,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	</a:t>
            </a:r>
            <a:r>
              <a:rPr dirty="0" sz="3200" spc="-10">
                <a:solidFill>
                  <a:srgbClr val="585858"/>
                </a:solidFill>
                <a:latin typeface="Cambria Math"/>
                <a:cs typeface="Cambria Math"/>
              </a:rPr>
              <a:t>𝐻</a:t>
            </a:r>
            <a:r>
              <a:rPr dirty="0" baseline="-15366" sz="3525" spc="-15">
                <a:solidFill>
                  <a:srgbClr val="585858"/>
                </a:solidFill>
                <a:latin typeface="Cambria Math"/>
                <a:cs typeface="Cambria Math"/>
              </a:rPr>
              <a:t>0</a:t>
            </a:r>
            <a:r>
              <a:rPr dirty="0" sz="3200" spc="-10">
                <a:solidFill>
                  <a:srgbClr val="585858"/>
                </a:solidFill>
                <a:latin typeface="Cambria Math"/>
                <a:cs typeface="Cambria Math"/>
              </a:rPr>
              <a:t>:</a:t>
            </a:r>
            <a:r>
              <a:rPr dirty="0" sz="3200" spc="-17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𝜃</a:t>
            </a:r>
            <a:r>
              <a:rPr dirty="0" sz="3200" spc="28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=</a:t>
            </a:r>
            <a:r>
              <a:rPr dirty="0" sz="3200" spc="18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 spc="-50">
                <a:solidFill>
                  <a:srgbClr val="585858"/>
                </a:solidFill>
                <a:latin typeface="Cambria Math"/>
                <a:cs typeface="Cambria Math"/>
              </a:rPr>
              <a:t>0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	</a:t>
            </a:r>
            <a:r>
              <a:rPr dirty="0" sz="3200" spc="-25">
                <a:solidFill>
                  <a:srgbClr val="585858"/>
                </a:solidFill>
                <a:latin typeface="Cambria Math"/>
                <a:cs typeface="Cambria Math"/>
              </a:rPr>
              <a:t>𝑣𝑠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	</a:t>
            </a:r>
            <a:r>
              <a:rPr dirty="0" sz="3200" spc="-40">
                <a:solidFill>
                  <a:srgbClr val="585858"/>
                </a:solidFill>
                <a:latin typeface="Cambria Math"/>
                <a:cs typeface="Cambria Math"/>
              </a:rPr>
              <a:t>𝐻</a:t>
            </a:r>
            <a:r>
              <a:rPr dirty="0" baseline="-15366" sz="3525" spc="-60">
                <a:solidFill>
                  <a:srgbClr val="585858"/>
                </a:solidFill>
                <a:latin typeface="Cambria Math"/>
                <a:cs typeface="Cambria Math"/>
              </a:rPr>
              <a:t>1</a:t>
            </a:r>
            <a:r>
              <a:rPr dirty="0" sz="3200" spc="-40">
                <a:solidFill>
                  <a:srgbClr val="585858"/>
                </a:solidFill>
                <a:latin typeface="Cambria Math"/>
                <a:cs typeface="Cambria Math"/>
              </a:rPr>
              <a:t>:</a:t>
            </a:r>
            <a:r>
              <a:rPr dirty="0" sz="3200" spc="-185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𝜃</a:t>
            </a:r>
            <a:r>
              <a:rPr dirty="0" sz="3200" spc="28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=</a:t>
            </a:r>
            <a:r>
              <a:rPr dirty="0" sz="3200" spc="18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3,</a:t>
            </a:r>
            <a:r>
              <a:rPr dirty="0" sz="3200" spc="1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 spc="-315">
                <a:solidFill>
                  <a:srgbClr val="585858"/>
                </a:solidFill>
                <a:latin typeface="Gulim"/>
                <a:cs typeface="Gulim"/>
              </a:rPr>
              <a:t>기각역</a:t>
            </a:r>
            <a:endParaRPr sz="3200">
              <a:latin typeface="Gulim"/>
              <a:cs typeface="Gulim"/>
            </a:endParaRPr>
          </a:p>
          <a:p>
            <a:pPr marL="362585" marR="198755">
              <a:lnSpc>
                <a:spcPct val="150000"/>
              </a:lnSpc>
              <a:tabLst>
                <a:tab pos="1319530" algn="l"/>
                <a:tab pos="2901315" algn="l"/>
              </a:tabLst>
            </a:pP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𝑅</a:t>
            </a:r>
            <a:r>
              <a:rPr dirty="0" sz="3200" spc="275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 spc="-50">
                <a:solidFill>
                  <a:srgbClr val="585858"/>
                </a:solidFill>
                <a:latin typeface="Cambria Math"/>
                <a:cs typeface="Cambria Math"/>
              </a:rPr>
              <a:t>=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	𝑥|𝑥</a:t>
            </a:r>
            <a:r>
              <a:rPr dirty="0" sz="3200" spc="32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≥</a:t>
            </a:r>
            <a:r>
              <a:rPr dirty="0" sz="3200" spc="22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 spc="-50">
                <a:solidFill>
                  <a:srgbClr val="585858"/>
                </a:solidFill>
                <a:latin typeface="Cambria Math"/>
                <a:cs typeface="Cambria Math"/>
              </a:rPr>
              <a:t>2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	</a:t>
            </a:r>
            <a:r>
              <a:rPr dirty="0" sz="3200" spc="-290">
                <a:solidFill>
                  <a:srgbClr val="585858"/>
                </a:solidFill>
                <a:latin typeface="Gulim"/>
                <a:cs typeface="Gulim"/>
              </a:rPr>
              <a:t>인</a:t>
            </a:r>
            <a:r>
              <a:rPr dirty="0" sz="3200" spc="-26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 spc="-295">
                <a:solidFill>
                  <a:srgbClr val="585858"/>
                </a:solidFill>
                <a:latin typeface="Gulim"/>
                <a:cs typeface="Gulim"/>
              </a:rPr>
              <a:t>검정의</a:t>
            </a:r>
            <a:r>
              <a:rPr dirty="0" sz="3200" spc="-254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 spc="-175">
                <a:solidFill>
                  <a:srgbClr val="585858"/>
                </a:solidFill>
                <a:latin typeface="Gulim"/>
                <a:cs typeface="Gulim"/>
              </a:rPr>
              <a:t>제1종</a:t>
            </a:r>
            <a:r>
              <a:rPr dirty="0" sz="3200" spc="-265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 spc="-290">
                <a:solidFill>
                  <a:srgbClr val="585858"/>
                </a:solidFill>
                <a:latin typeface="Gulim"/>
                <a:cs typeface="Gulim"/>
              </a:rPr>
              <a:t>오류를</a:t>
            </a:r>
            <a:r>
              <a:rPr dirty="0" sz="3200" spc="-27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 spc="-290">
                <a:solidFill>
                  <a:srgbClr val="585858"/>
                </a:solidFill>
                <a:latin typeface="Gulim"/>
                <a:cs typeface="Gulim"/>
              </a:rPr>
              <a:t>범할</a:t>
            </a:r>
            <a:r>
              <a:rPr dirty="0" sz="3200" spc="-254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 spc="-335">
                <a:solidFill>
                  <a:srgbClr val="585858"/>
                </a:solidFill>
                <a:latin typeface="Gulim"/>
                <a:cs typeface="Gulim"/>
              </a:rPr>
              <a:t>확률, </a:t>
            </a:r>
            <a:r>
              <a:rPr dirty="0" sz="3200" spc="-175">
                <a:solidFill>
                  <a:srgbClr val="585858"/>
                </a:solidFill>
                <a:latin typeface="Gulim"/>
                <a:cs typeface="Gulim"/>
              </a:rPr>
              <a:t>제2종</a:t>
            </a:r>
            <a:r>
              <a:rPr dirty="0" sz="3200" spc="-27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 spc="-290">
                <a:solidFill>
                  <a:srgbClr val="585858"/>
                </a:solidFill>
                <a:latin typeface="Gulim"/>
                <a:cs typeface="Gulim"/>
              </a:rPr>
              <a:t>오류를</a:t>
            </a:r>
            <a:r>
              <a:rPr dirty="0" sz="3200" spc="-265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 spc="-290">
                <a:solidFill>
                  <a:srgbClr val="585858"/>
                </a:solidFill>
                <a:latin typeface="Gulim"/>
                <a:cs typeface="Gulim"/>
              </a:rPr>
              <a:t>범할</a:t>
            </a:r>
            <a:r>
              <a:rPr dirty="0" sz="3200" spc="-265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 spc="-305">
                <a:solidFill>
                  <a:srgbClr val="585858"/>
                </a:solidFill>
                <a:latin typeface="Gulim"/>
                <a:cs typeface="Gulim"/>
              </a:rPr>
              <a:t>확률,</a:t>
            </a:r>
            <a:r>
              <a:rPr dirty="0" sz="3200" spc="-265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 spc="-290">
                <a:solidFill>
                  <a:srgbClr val="585858"/>
                </a:solidFill>
                <a:latin typeface="Gulim"/>
                <a:cs typeface="Gulim"/>
              </a:rPr>
              <a:t>검정력을</a:t>
            </a:r>
            <a:r>
              <a:rPr dirty="0" sz="3200" spc="-28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 spc="-320">
                <a:solidFill>
                  <a:srgbClr val="585858"/>
                </a:solidFill>
                <a:latin typeface="Gulim"/>
                <a:cs typeface="Gulim"/>
              </a:rPr>
              <a:t>구하라.</a:t>
            </a:r>
            <a:endParaRPr sz="3200">
              <a:latin typeface="Gulim"/>
              <a:cs typeface="Gulim"/>
            </a:endParaRPr>
          </a:p>
        </p:txBody>
      </p:sp>
      <p:sp>
        <p:nvSpPr>
          <p:cNvPr id="18" name="object 1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Arial"/>
                <a:cs typeface="Arial"/>
              </a:rPr>
              <a:t>©</a:t>
            </a:r>
            <a:r>
              <a:rPr dirty="0" spc="-160">
                <a:latin typeface="Arial"/>
                <a:cs typeface="Arial"/>
              </a:rPr>
              <a:t> </a:t>
            </a:r>
            <a:r>
              <a:rPr dirty="0" spc="-265"/>
              <a:t>한국방송통신대학교</a:t>
            </a:r>
          </a:p>
        </p:txBody>
      </p:sp>
      <p:sp>
        <p:nvSpPr>
          <p:cNvPr id="17" name="object 17" descr=""/>
          <p:cNvSpPr txBox="1"/>
          <p:nvPr/>
        </p:nvSpPr>
        <p:spPr>
          <a:xfrm>
            <a:off x="687323" y="1357883"/>
            <a:ext cx="1572895" cy="471170"/>
          </a:xfrm>
          <a:prstGeom prst="rect">
            <a:avLst/>
          </a:prstGeom>
          <a:solidFill>
            <a:srgbClr val="E8A37D">
              <a:alpha val="79998"/>
            </a:srgbClr>
          </a:solidFill>
          <a:ln w="12191">
            <a:solidFill>
              <a:srgbClr val="7C5436"/>
            </a:solidFill>
          </a:ln>
        </p:spPr>
        <p:txBody>
          <a:bodyPr wrap="square" lIns="0" tIns="100330" rIns="0" bIns="0" rtlCol="0" vert="horz">
            <a:spAutoFit/>
          </a:bodyPr>
          <a:lstStyle/>
          <a:p>
            <a:pPr marL="447040">
              <a:lnSpc>
                <a:spcPct val="100000"/>
              </a:lnSpc>
              <a:spcBef>
                <a:spcPts val="790"/>
              </a:spcBef>
            </a:pPr>
            <a:r>
              <a:rPr dirty="0" sz="2000" spc="-185">
                <a:latin typeface="Gulim"/>
                <a:cs typeface="Gulim"/>
              </a:rPr>
              <a:t>예</a:t>
            </a:r>
            <a:r>
              <a:rPr dirty="0" sz="2000" spc="-160">
                <a:latin typeface="Gulim"/>
                <a:cs typeface="Gulim"/>
              </a:rPr>
              <a:t> </a:t>
            </a:r>
            <a:r>
              <a:rPr dirty="0" sz="2000" spc="-25">
                <a:latin typeface="Gulim"/>
                <a:cs typeface="Gulim"/>
              </a:rPr>
              <a:t>7.1</a:t>
            </a:r>
            <a:endParaRPr sz="2000">
              <a:latin typeface="Gulim"/>
              <a:cs typeface="Guli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1203960"/>
            <a:chOff x="0" y="0"/>
            <a:chExt cx="12192000" cy="120396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8030" y="628853"/>
              <a:ext cx="725830" cy="420928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6497" y="659637"/>
              <a:ext cx="1083564" cy="463296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46122" y="659637"/>
              <a:ext cx="1083564" cy="463296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0" y="1095755"/>
              <a:ext cx="12192000" cy="0"/>
            </a:xfrm>
            <a:custGeom>
              <a:avLst/>
              <a:gdLst/>
              <a:ahLst/>
              <a:cxnLst/>
              <a:rect l="l" t="t" r="r" b="b"/>
              <a:pathLst>
                <a:path w="12192000" h="0">
                  <a:moveTo>
                    <a:pt x="0" y="0"/>
                  </a:moveTo>
                  <a:lnTo>
                    <a:pt x="12191999" y="0"/>
                  </a:lnTo>
                </a:path>
              </a:pathLst>
            </a:custGeom>
            <a:ln w="6096">
              <a:solidFill>
                <a:srgbClr val="7C5436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8337804" y="0"/>
              <a:ext cx="1343025" cy="280670"/>
            </a:xfrm>
            <a:custGeom>
              <a:avLst/>
              <a:gdLst/>
              <a:ahLst/>
              <a:cxnLst/>
              <a:rect l="l" t="t" r="r" b="b"/>
              <a:pathLst>
                <a:path w="1343025" h="280670">
                  <a:moveTo>
                    <a:pt x="0" y="280416"/>
                  </a:moveTo>
                  <a:lnTo>
                    <a:pt x="1342644" y="280416"/>
                  </a:lnTo>
                  <a:lnTo>
                    <a:pt x="1342644" y="0"/>
                  </a:lnTo>
                  <a:lnTo>
                    <a:pt x="0" y="0"/>
                  </a:lnTo>
                  <a:lnTo>
                    <a:pt x="0" y="280416"/>
                  </a:lnTo>
                  <a:close/>
                </a:path>
              </a:pathLst>
            </a:custGeom>
            <a:solidFill>
              <a:srgbClr val="898585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8060435" y="0"/>
              <a:ext cx="1343025" cy="530860"/>
            </a:xfrm>
            <a:custGeom>
              <a:avLst/>
              <a:gdLst/>
              <a:ahLst/>
              <a:cxnLst/>
              <a:rect l="l" t="t" r="r" b="b"/>
              <a:pathLst>
                <a:path w="1343025" h="530860">
                  <a:moveTo>
                    <a:pt x="0" y="530351"/>
                  </a:moveTo>
                  <a:lnTo>
                    <a:pt x="1342644" y="530351"/>
                  </a:lnTo>
                  <a:lnTo>
                    <a:pt x="1342644" y="0"/>
                  </a:lnTo>
                  <a:lnTo>
                    <a:pt x="0" y="0"/>
                  </a:lnTo>
                  <a:lnTo>
                    <a:pt x="0" y="530351"/>
                  </a:lnTo>
                  <a:close/>
                </a:path>
              </a:pathLst>
            </a:custGeom>
            <a:solidFill>
              <a:srgbClr val="F8D230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66631" y="149352"/>
              <a:ext cx="525005" cy="546353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8852916" y="135636"/>
              <a:ext cx="518159" cy="539750"/>
            </a:xfrm>
            <a:custGeom>
              <a:avLst/>
              <a:gdLst/>
              <a:ahLst/>
              <a:cxnLst/>
              <a:rect l="l" t="t" r="r" b="b"/>
              <a:pathLst>
                <a:path w="518159" h="539750">
                  <a:moveTo>
                    <a:pt x="518159" y="0"/>
                  </a:moveTo>
                  <a:lnTo>
                    <a:pt x="0" y="0"/>
                  </a:lnTo>
                  <a:lnTo>
                    <a:pt x="0" y="539495"/>
                  </a:lnTo>
                  <a:lnTo>
                    <a:pt x="518159" y="539495"/>
                  </a:lnTo>
                  <a:lnTo>
                    <a:pt x="518159" y="0"/>
                  </a:lnTo>
                  <a:close/>
                </a:path>
              </a:pathLst>
            </a:custGeom>
            <a:solidFill>
              <a:srgbClr val="68410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8852916" y="135636"/>
            <a:ext cx="518159" cy="539750"/>
          </a:xfrm>
          <a:prstGeom prst="rect">
            <a:avLst/>
          </a:prstGeom>
          <a:ln w="6096">
            <a:solidFill>
              <a:srgbClr val="210E09"/>
            </a:solidFill>
          </a:ln>
        </p:spPr>
        <p:txBody>
          <a:bodyPr wrap="square" lIns="0" tIns="76200" rIns="0" bIns="0" rtlCol="0" vert="horz">
            <a:spAutoFit/>
          </a:bodyPr>
          <a:lstStyle/>
          <a:p>
            <a:pPr marL="176530">
              <a:lnSpc>
                <a:spcPct val="100000"/>
              </a:lnSpc>
              <a:spcBef>
                <a:spcPts val="600"/>
              </a:spcBef>
            </a:pPr>
            <a:r>
              <a:rPr dirty="0" sz="2500" spc="-5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5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480"/>
              <a:t>통계적가설검정의개념</a:t>
            </a:r>
          </a:p>
        </p:txBody>
      </p:sp>
      <p:grpSp>
        <p:nvGrpSpPr>
          <p:cNvPr id="13" name="object 13" descr=""/>
          <p:cNvGrpSpPr/>
          <p:nvPr/>
        </p:nvGrpSpPr>
        <p:grpSpPr>
          <a:xfrm>
            <a:off x="605027" y="1853183"/>
            <a:ext cx="8766175" cy="1088390"/>
            <a:chOff x="605027" y="1853183"/>
            <a:chExt cx="8766175" cy="1088390"/>
          </a:xfrm>
        </p:grpSpPr>
        <p:pic>
          <p:nvPicPr>
            <p:cNvPr id="14" name="object 1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5027" y="1853183"/>
              <a:ext cx="8766048" cy="1088136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2050288" y="2280157"/>
              <a:ext cx="883919" cy="377190"/>
            </a:xfrm>
            <a:custGeom>
              <a:avLst/>
              <a:gdLst/>
              <a:ahLst/>
              <a:cxnLst/>
              <a:rect l="l" t="t" r="r" b="b"/>
              <a:pathLst>
                <a:path w="883919" h="377189">
                  <a:moveTo>
                    <a:pt x="763524" y="0"/>
                  </a:moveTo>
                  <a:lnTo>
                    <a:pt x="758189" y="15366"/>
                  </a:lnTo>
                  <a:lnTo>
                    <a:pt x="780002" y="24818"/>
                  </a:lnTo>
                  <a:lnTo>
                    <a:pt x="798766" y="37925"/>
                  </a:lnTo>
                  <a:lnTo>
                    <a:pt x="827151" y="75056"/>
                  </a:lnTo>
                  <a:lnTo>
                    <a:pt x="843835" y="125142"/>
                  </a:lnTo>
                  <a:lnTo>
                    <a:pt x="849376" y="186562"/>
                  </a:lnTo>
                  <a:lnTo>
                    <a:pt x="847973" y="219858"/>
                  </a:lnTo>
                  <a:lnTo>
                    <a:pt x="836785" y="277163"/>
                  </a:lnTo>
                  <a:lnTo>
                    <a:pt x="814403" y="321941"/>
                  </a:lnTo>
                  <a:lnTo>
                    <a:pt x="780303" y="352143"/>
                  </a:lnTo>
                  <a:lnTo>
                    <a:pt x="758825" y="361695"/>
                  </a:lnTo>
                  <a:lnTo>
                    <a:pt x="763524" y="376936"/>
                  </a:lnTo>
                  <a:lnTo>
                    <a:pt x="814974" y="352853"/>
                  </a:lnTo>
                  <a:lnTo>
                    <a:pt x="852805" y="311150"/>
                  </a:lnTo>
                  <a:lnTo>
                    <a:pt x="876014" y="255206"/>
                  </a:lnTo>
                  <a:lnTo>
                    <a:pt x="883793" y="188594"/>
                  </a:lnTo>
                  <a:lnTo>
                    <a:pt x="881842" y="154070"/>
                  </a:lnTo>
                  <a:lnTo>
                    <a:pt x="866272" y="92833"/>
                  </a:lnTo>
                  <a:lnTo>
                    <a:pt x="835461" y="42969"/>
                  </a:lnTo>
                  <a:lnTo>
                    <a:pt x="790884" y="9909"/>
                  </a:lnTo>
                  <a:lnTo>
                    <a:pt x="763524" y="0"/>
                  </a:lnTo>
                  <a:close/>
                </a:path>
                <a:path w="883919" h="377189">
                  <a:moveTo>
                    <a:pt x="120268" y="0"/>
                  </a:moveTo>
                  <a:lnTo>
                    <a:pt x="68929" y="24225"/>
                  </a:lnTo>
                  <a:lnTo>
                    <a:pt x="31114" y="66166"/>
                  </a:lnTo>
                  <a:lnTo>
                    <a:pt x="7794" y="122142"/>
                  </a:lnTo>
                  <a:lnTo>
                    <a:pt x="0" y="188594"/>
                  </a:lnTo>
                  <a:lnTo>
                    <a:pt x="1948" y="223246"/>
                  </a:lnTo>
                  <a:lnTo>
                    <a:pt x="17466" y="284499"/>
                  </a:lnTo>
                  <a:lnTo>
                    <a:pt x="48206" y="334198"/>
                  </a:lnTo>
                  <a:lnTo>
                    <a:pt x="92835" y="367103"/>
                  </a:lnTo>
                  <a:lnTo>
                    <a:pt x="120268" y="376936"/>
                  </a:lnTo>
                  <a:lnTo>
                    <a:pt x="124968" y="361695"/>
                  </a:lnTo>
                  <a:lnTo>
                    <a:pt x="103489" y="352143"/>
                  </a:lnTo>
                  <a:lnTo>
                    <a:pt x="84962" y="338899"/>
                  </a:lnTo>
                  <a:lnTo>
                    <a:pt x="56768" y="301243"/>
                  </a:lnTo>
                  <a:lnTo>
                    <a:pt x="40020" y="250047"/>
                  </a:lnTo>
                  <a:lnTo>
                    <a:pt x="34417" y="186562"/>
                  </a:lnTo>
                  <a:lnTo>
                    <a:pt x="35819" y="154441"/>
                  </a:lnTo>
                  <a:lnTo>
                    <a:pt x="47007" y="98677"/>
                  </a:lnTo>
                  <a:lnTo>
                    <a:pt x="69435" y="54675"/>
                  </a:lnTo>
                  <a:lnTo>
                    <a:pt x="103864" y="24818"/>
                  </a:lnTo>
                  <a:lnTo>
                    <a:pt x="125603" y="15366"/>
                  </a:lnTo>
                  <a:lnTo>
                    <a:pt x="120268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605027" y="1853183"/>
            <a:ext cx="8766175" cy="1088390"/>
          </a:xfrm>
          <a:prstGeom prst="rect">
            <a:avLst/>
          </a:prstGeom>
          <a:ln w="9144">
            <a:solidFill>
              <a:srgbClr val="E36C6C"/>
            </a:solidFill>
          </a:ln>
        </p:spPr>
        <p:txBody>
          <a:bodyPr wrap="square" lIns="0" tIns="325120" rIns="0" bIns="0" rtlCol="0" vert="horz">
            <a:spAutoFit/>
          </a:bodyPr>
          <a:lstStyle/>
          <a:p>
            <a:pPr marL="362585">
              <a:lnSpc>
                <a:spcPct val="100000"/>
              </a:lnSpc>
              <a:spcBef>
                <a:spcPts val="2560"/>
              </a:spcBef>
              <a:tabLst>
                <a:tab pos="1578610" algn="l"/>
                <a:tab pos="2365375" algn="l"/>
                <a:tab pos="2651760" algn="l"/>
                <a:tab pos="4462780" algn="l"/>
                <a:tab pos="5057140" algn="l"/>
              </a:tabLst>
            </a:pP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𝑋</a:t>
            </a:r>
            <a:r>
              <a:rPr dirty="0" sz="3200" spc="7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~ </a:t>
            </a:r>
            <a:r>
              <a:rPr dirty="0" sz="3200" spc="-50">
                <a:solidFill>
                  <a:srgbClr val="585858"/>
                </a:solidFill>
                <a:latin typeface="Cambria Math"/>
                <a:cs typeface="Cambria Math"/>
              </a:rPr>
              <a:t>𝑁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	𝜃,</a:t>
            </a:r>
            <a:r>
              <a:rPr dirty="0" sz="3200" spc="-9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 spc="-50">
                <a:solidFill>
                  <a:srgbClr val="585858"/>
                </a:solidFill>
                <a:latin typeface="Cambria Math"/>
                <a:cs typeface="Cambria Math"/>
              </a:rPr>
              <a:t>1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	</a:t>
            </a:r>
            <a:r>
              <a:rPr dirty="0" sz="3200" spc="-50">
                <a:solidFill>
                  <a:srgbClr val="585858"/>
                </a:solidFill>
                <a:latin typeface="Cambria Math"/>
                <a:cs typeface="Cambria Math"/>
              </a:rPr>
              <a:t>,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	</a:t>
            </a:r>
            <a:r>
              <a:rPr dirty="0" sz="3200" spc="-10">
                <a:solidFill>
                  <a:srgbClr val="585858"/>
                </a:solidFill>
                <a:latin typeface="Cambria Math"/>
                <a:cs typeface="Cambria Math"/>
              </a:rPr>
              <a:t>𝐻</a:t>
            </a:r>
            <a:r>
              <a:rPr dirty="0" baseline="-15366" sz="3525" spc="-15">
                <a:solidFill>
                  <a:srgbClr val="585858"/>
                </a:solidFill>
                <a:latin typeface="Cambria Math"/>
                <a:cs typeface="Cambria Math"/>
              </a:rPr>
              <a:t>0</a:t>
            </a:r>
            <a:r>
              <a:rPr dirty="0" sz="3200" spc="-10">
                <a:solidFill>
                  <a:srgbClr val="585858"/>
                </a:solidFill>
                <a:latin typeface="Cambria Math"/>
                <a:cs typeface="Cambria Math"/>
              </a:rPr>
              <a:t>:</a:t>
            </a:r>
            <a:r>
              <a:rPr dirty="0" sz="3200" spc="-17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𝜃</a:t>
            </a:r>
            <a:r>
              <a:rPr dirty="0" sz="3200" spc="28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=</a:t>
            </a:r>
            <a:r>
              <a:rPr dirty="0" sz="3200" spc="18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 spc="-50">
                <a:solidFill>
                  <a:srgbClr val="585858"/>
                </a:solidFill>
                <a:latin typeface="Cambria Math"/>
                <a:cs typeface="Cambria Math"/>
              </a:rPr>
              <a:t>0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	</a:t>
            </a:r>
            <a:r>
              <a:rPr dirty="0" sz="3200" spc="-25">
                <a:solidFill>
                  <a:srgbClr val="585858"/>
                </a:solidFill>
                <a:latin typeface="Cambria Math"/>
                <a:cs typeface="Cambria Math"/>
              </a:rPr>
              <a:t>𝑣𝑠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	</a:t>
            </a:r>
            <a:r>
              <a:rPr dirty="0" sz="3200" spc="-40">
                <a:solidFill>
                  <a:srgbClr val="585858"/>
                </a:solidFill>
                <a:latin typeface="Cambria Math"/>
                <a:cs typeface="Cambria Math"/>
              </a:rPr>
              <a:t>𝐻</a:t>
            </a:r>
            <a:r>
              <a:rPr dirty="0" baseline="-15366" sz="3525" spc="-60">
                <a:solidFill>
                  <a:srgbClr val="585858"/>
                </a:solidFill>
                <a:latin typeface="Cambria Math"/>
                <a:cs typeface="Cambria Math"/>
              </a:rPr>
              <a:t>1</a:t>
            </a:r>
            <a:r>
              <a:rPr dirty="0" sz="3200" spc="-40">
                <a:solidFill>
                  <a:srgbClr val="585858"/>
                </a:solidFill>
                <a:latin typeface="Cambria Math"/>
                <a:cs typeface="Cambria Math"/>
              </a:rPr>
              <a:t>:</a:t>
            </a:r>
            <a:r>
              <a:rPr dirty="0" sz="3200" spc="-185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𝜃</a:t>
            </a:r>
            <a:r>
              <a:rPr dirty="0" sz="3200" spc="28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=</a:t>
            </a:r>
            <a:r>
              <a:rPr dirty="0" sz="3200" spc="18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3,</a:t>
            </a:r>
            <a:r>
              <a:rPr dirty="0" sz="3200" spc="1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 spc="-315">
                <a:solidFill>
                  <a:srgbClr val="585858"/>
                </a:solidFill>
                <a:latin typeface="Gulim"/>
                <a:cs typeface="Gulim"/>
              </a:rPr>
              <a:t>기각역</a:t>
            </a:r>
            <a:endParaRPr sz="3200">
              <a:latin typeface="Gulim"/>
              <a:cs typeface="Gulim"/>
            </a:endParaRPr>
          </a:p>
        </p:txBody>
      </p:sp>
      <p:sp>
        <p:nvSpPr>
          <p:cNvPr id="18" name="object 1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Arial"/>
                <a:cs typeface="Arial"/>
              </a:rPr>
              <a:t>©</a:t>
            </a:r>
            <a:r>
              <a:rPr dirty="0" spc="-160">
                <a:latin typeface="Arial"/>
                <a:cs typeface="Arial"/>
              </a:rPr>
              <a:t> </a:t>
            </a:r>
            <a:r>
              <a:rPr dirty="0" spc="-265"/>
              <a:t>한국방송통신대학교</a:t>
            </a:r>
          </a:p>
        </p:txBody>
      </p:sp>
      <p:sp>
        <p:nvSpPr>
          <p:cNvPr id="17" name="object 17" descr=""/>
          <p:cNvSpPr txBox="1"/>
          <p:nvPr/>
        </p:nvSpPr>
        <p:spPr>
          <a:xfrm>
            <a:off x="687323" y="1357883"/>
            <a:ext cx="1572895" cy="471170"/>
          </a:xfrm>
          <a:prstGeom prst="rect">
            <a:avLst/>
          </a:prstGeom>
          <a:solidFill>
            <a:srgbClr val="E8A37D">
              <a:alpha val="79998"/>
            </a:srgbClr>
          </a:solidFill>
          <a:ln w="12191">
            <a:solidFill>
              <a:srgbClr val="7C5436"/>
            </a:solidFill>
          </a:ln>
        </p:spPr>
        <p:txBody>
          <a:bodyPr wrap="square" lIns="0" tIns="100330" rIns="0" bIns="0" rtlCol="0" vert="horz">
            <a:spAutoFit/>
          </a:bodyPr>
          <a:lstStyle/>
          <a:p>
            <a:pPr marL="447040">
              <a:lnSpc>
                <a:spcPct val="100000"/>
              </a:lnSpc>
              <a:spcBef>
                <a:spcPts val="790"/>
              </a:spcBef>
            </a:pPr>
            <a:r>
              <a:rPr dirty="0" sz="2000" spc="-185">
                <a:latin typeface="Gulim"/>
                <a:cs typeface="Gulim"/>
              </a:rPr>
              <a:t>예</a:t>
            </a:r>
            <a:r>
              <a:rPr dirty="0" sz="2000" spc="-160">
                <a:latin typeface="Gulim"/>
                <a:cs typeface="Gulim"/>
              </a:rPr>
              <a:t> </a:t>
            </a:r>
            <a:r>
              <a:rPr dirty="0" sz="2000" spc="-25">
                <a:latin typeface="Gulim"/>
                <a:cs typeface="Gulim"/>
              </a:rPr>
              <a:t>7.1</a:t>
            </a:r>
            <a:endParaRPr sz="2000">
              <a:latin typeface="Gulim"/>
              <a:cs typeface="Guli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1203960"/>
            <a:chOff x="0" y="0"/>
            <a:chExt cx="12192000" cy="120396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8030" y="628853"/>
              <a:ext cx="725830" cy="420928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6497" y="659637"/>
              <a:ext cx="1083564" cy="463296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46122" y="659637"/>
              <a:ext cx="1083564" cy="463296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0" y="1095755"/>
              <a:ext cx="12192000" cy="0"/>
            </a:xfrm>
            <a:custGeom>
              <a:avLst/>
              <a:gdLst/>
              <a:ahLst/>
              <a:cxnLst/>
              <a:rect l="l" t="t" r="r" b="b"/>
              <a:pathLst>
                <a:path w="12192000" h="0">
                  <a:moveTo>
                    <a:pt x="0" y="0"/>
                  </a:moveTo>
                  <a:lnTo>
                    <a:pt x="12191999" y="0"/>
                  </a:lnTo>
                </a:path>
              </a:pathLst>
            </a:custGeom>
            <a:ln w="6096">
              <a:solidFill>
                <a:srgbClr val="7C5436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8337804" y="0"/>
              <a:ext cx="1343025" cy="280670"/>
            </a:xfrm>
            <a:custGeom>
              <a:avLst/>
              <a:gdLst/>
              <a:ahLst/>
              <a:cxnLst/>
              <a:rect l="l" t="t" r="r" b="b"/>
              <a:pathLst>
                <a:path w="1343025" h="280670">
                  <a:moveTo>
                    <a:pt x="0" y="280416"/>
                  </a:moveTo>
                  <a:lnTo>
                    <a:pt x="1342644" y="280416"/>
                  </a:lnTo>
                  <a:lnTo>
                    <a:pt x="1342644" y="0"/>
                  </a:lnTo>
                  <a:lnTo>
                    <a:pt x="0" y="0"/>
                  </a:lnTo>
                  <a:lnTo>
                    <a:pt x="0" y="280416"/>
                  </a:lnTo>
                  <a:close/>
                </a:path>
              </a:pathLst>
            </a:custGeom>
            <a:solidFill>
              <a:srgbClr val="898585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8060435" y="0"/>
              <a:ext cx="1343025" cy="530860"/>
            </a:xfrm>
            <a:custGeom>
              <a:avLst/>
              <a:gdLst/>
              <a:ahLst/>
              <a:cxnLst/>
              <a:rect l="l" t="t" r="r" b="b"/>
              <a:pathLst>
                <a:path w="1343025" h="530860">
                  <a:moveTo>
                    <a:pt x="0" y="530351"/>
                  </a:moveTo>
                  <a:lnTo>
                    <a:pt x="1342644" y="530351"/>
                  </a:lnTo>
                  <a:lnTo>
                    <a:pt x="1342644" y="0"/>
                  </a:lnTo>
                  <a:lnTo>
                    <a:pt x="0" y="0"/>
                  </a:lnTo>
                  <a:lnTo>
                    <a:pt x="0" y="530351"/>
                  </a:lnTo>
                  <a:close/>
                </a:path>
              </a:pathLst>
            </a:custGeom>
            <a:solidFill>
              <a:srgbClr val="F8D230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66631" y="149352"/>
              <a:ext cx="525005" cy="546353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8852916" y="135636"/>
              <a:ext cx="518159" cy="539750"/>
            </a:xfrm>
            <a:custGeom>
              <a:avLst/>
              <a:gdLst/>
              <a:ahLst/>
              <a:cxnLst/>
              <a:rect l="l" t="t" r="r" b="b"/>
              <a:pathLst>
                <a:path w="518159" h="539750">
                  <a:moveTo>
                    <a:pt x="518159" y="0"/>
                  </a:moveTo>
                  <a:lnTo>
                    <a:pt x="0" y="0"/>
                  </a:lnTo>
                  <a:lnTo>
                    <a:pt x="0" y="539495"/>
                  </a:lnTo>
                  <a:lnTo>
                    <a:pt x="518159" y="539495"/>
                  </a:lnTo>
                  <a:lnTo>
                    <a:pt x="518159" y="0"/>
                  </a:lnTo>
                  <a:close/>
                </a:path>
              </a:pathLst>
            </a:custGeom>
            <a:solidFill>
              <a:srgbClr val="68410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8852916" y="135636"/>
            <a:ext cx="518159" cy="539750"/>
          </a:xfrm>
          <a:prstGeom prst="rect">
            <a:avLst/>
          </a:prstGeom>
          <a:ln w="6096">
            <a:solidFill>
              <a:srgbClr val="210E09"/>
            </a:solidFill>
          </a:ln>
        </p:spPr>
        <p:txBody>
          <a:bodyPr wrap="square" lIns="0" tIns="76200" rIns="0" bIns="0" rtlCol="0" vert="horz">
            <a:spAutoFit/>
          </a:bodyPr>
          <a:lstStyle/>
          <a:p>
            <a:pPr marL="176530">
              <a:lnSpc>
                <a:spcPct val="100000"/>
              </a:lnSpc>
              <a:spcBef>
                <a:spcPts val="600"/>
              </a:spcBef>
            </a:pPr>
            <a:r>
              <a:rPr dirty="0" sz="2500" spc="-5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5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480"/>
              <a:t>통계적가설검정의개념</a:t>
            </a:r>
          </a:p>
        </p:txBody>
      </p:sp>
      <p:grpSp>
        <p:nvGrpSpPr>
          <p:cNvPr id="13" name="object 13" descr=""/>
          <p:cNvGrpSpPr/>
          <p:nvPr/>
        </p:nvGrpSpPr>
        <p:grpSpPr>
          <a:xfrm>
            <a:off x="605027" y="1853183"/>
            <a:ext cx="8766175" cy="1088390"/>
            <a:chOff x="605027" y="1853183"/>
            <a:chExt cx="8766175" cy="1088390"/>
          </a:xfrm>
        </p:grpSpPr>
        <p:pic>
          <p:nvPicPr>
            <p:cNvPr id="14" name="object 1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5027" y="1853183"/>
              <a:ext cx="8766048" cy="1088136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2050288" y="2280157"/>
              <a:ext cx="883919" cy="377190"/>
            </a:xfrm>
            <a:custGeom>
              <a:avLst/>
              <a:gdLst/>
              <a:ahLst/>
              <a:cxnLst/>
              <a:rect l="l" t="t" r="r" b="b"/>
              <a:pathLst>
                <a:path w="883919" h="377189">
                  <a:moveTo>
                    <a:pt x="763524" y="0"/>
                  </a:moveTo>
                  <a:lnTo>
                    <a:pt x="758189" y="15366"/>
                  </a:lnTo>
                  <a:lnTo>
                    <a:pt x="780002" y="24818"/>
                  </a:lnTo>
                  <a:lnTo>
                    <a:pt x="798766" y="37925"/>
                  </a:lnTo>
                  <a:lnTo>
                    <a:pt x="827151" y="75056"/>
                  </a:lnTo>
                  <a:lnTo>
                    <a:pt x="843835" y="125142"/>
                  </a:lnTo>
                  <a:lnTo>
                    <a:pt x="849376" y="186562"/>
                  </a:lnTo>
                  <a:lnTo>
                    <a:pt x="847973" y="219858"/>
                  </a:lnTo>
                  <a:lnTo>
                    <a:pt x="836785" y="277163"/>
                  </a:lnTo>
                  <a:lnTo>
                    <a:pt x="814403" y="321941"/>
                  </a:lnTo>
                  <a:lnTo>
                    <a:pt x="780303" y="352143"/>
                  </a:lnTo>
                  <a:lnTo>
                    <a:pt x="758825" y="361695"/>
                  </a:lnTo>
                  <a:lnTo>
                    <a:pt x="763524" y="376936"/>
                  </a:lnTo>
                  <a:lnTo>
                    <a:pt x="814974" y="352853"/>
                  </a:lnTo>
                  <a:lnTo>
                    <a:pt x="852805" y="311150"/>
                  </a:lnTo>
                  <a:lnTo>
                    <a:pt x="876014" y="255206"/>
                  </a:lnTo>
                  <a:lnTo>
                    <a:pt x="883793" y="188594"/>
                  </a:lnTo>
                  <a:lnTo>
                    <a:pt x="881842" y="154070"/>
                  </a:lnTo>
                  <a:lnTo>
                    <a:pt x="866272" y="92833"/>
                  </a:lnTo>
                  <a:lnTo>
                    <a:pt x="835461" y="42969"/>
                  </a:lnTo>
                  <a:lnTo>
                    <a:pt x="790884" y="9909"/>
                  </a:lnTo>
                  <a:lnTo>
                    <a:pt x="763524" y="0"/>
                  </a:lnTo>
                  <a:close/>
                </a:path>
                <a:path w="883919" h="377189">
                  <a:moveTo>
                    <a:pt x="120268" y="0"/>
                  </a:moveTo>
                  <a:lnTo>
                    <a:pt x="68929" y="24225"/>
                  </a:lnTo>
                  <a:lnTo>
                    <a:pt x="31114" y="66166"/>
                  </a:lnTo>
                  <a:lnTo>
                    <a:pt x="7794" y="122142"/>
                  </a:lnTo>
                  <a:lnTo>
                    <a:pt x="0" y="188594"/>
                  </a:lnTo>
                  <a:lnTo>
                    <a:pt x="1948" y="223246"/>
                  </a:lnTo>
                  <a:lnTo>
                    <a:pt x="17466" y="284499"/>
                  </a:lnTo>
                  <a:lnTo>
                    <a:pt x="48206" y="334198"/>
                  </a:lnTo>
                  <a:lnTo>
                    <a:pt x="92835" y="367103"/>
                  </a:lnTo>
                  <a:lnTo>
                    <a:pt x="120268" y="376936"/>
                  </a:lnTo>
                  <a:lnTo>
                    <a:pt x="124968" y="361695"/>
                  </a:lnTo>
                  <a:lnTo>
                    <a:pt x="103489" y="352143"/>
                  </a:lnTo>
                  <a:lnTo>
                    <a:pt x="84962" y="338899"/>
                  </a:lnTo>
                  <a:lnTo>
                    <a:pt x="56768" y="301243"/>
                  </a:lnTo>
                  <a:lnTo>
                    <a:pt x="40020" y="250047"/>
                  </a:lnTo>
                  <a:lnTo>
                    <a:pt x="34417" y="186562"/>
                  </a:lnTo>
                  <a:lnTo>
                    <a:pt x="35819" y="154441"/>
                  </a:lnTo>
                  <a:lnTo>
                    <a:pt x="47007" y="98677"/>
                  </a:lnTo>
                  <a:lnTo>
                    <a:pt x="69435" y="54675"/>
                  </a:lnTo>
                  <a:lnTo>
                    <a:pt x="103864" y="24818"/>
                  </a:lnTo>
                  <a:lnTo>
                    <a:pt x="125603" y="15366"/>
                  </a:lnTo>
                  <a:lnTo>
                    <a:pt x="120268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605027" y="1853183"/>
            <a:ext cx="8766175" cy="1088390"/>
          </a:xfrm>
          <a:prstGeom prst="rect">
            <a:avLst/>
          </a:prstGeom>
          <a:ln w="9144">
            <a:solidFill>
              <a:srgbClr val="E36C6C"/>
            </a:solidFill>
          </a:ln>
        </p:spPr>
        <p:txBody>
          <a:bodyPr wrap="square" lIns="0" tIns="325120" rIns="0" bIns="0" rtlCol="0" vert="horz">
            <a:spAutoFit/>
          </a:bodyPr>
          <a:lstStyle/>
          <a:p>
            <a:pPr marL="362585">
              <a:lnSpc>
                <a:spcPct val="100000"/>
              </a:lnSpc>
              <a:spcBef>
                <a:spcPts val="2560"/>
              </a:spcBef>
              <a:tabLst>
                <a:tab pos="1578610" algn="l"/>
                <a:tab pos="2365375" algn="l"/>
                <a:tab pos="2651760" algn="l"/>
                <a:tab pos="4462780" algn="l"/>
                <a:tab pos="5057140" algn="l"/>
              </a:tabLst>
            </a:pP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𝑋</a:t>
            </a:r>
            <a:r>
              <a:rPr dirty="0" sz="3200" spc="7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~ </a:t>
            </a:r>
            <a:r>
              <a:rPr dirty="0" sz="3200" spc="-50">
                <a:solidFill>
                  <a:srgbClr val="585858"/>
                </a:solidFill>
                <a:latin typeface="Cambria Math"/>
                <a:cs typeface="Cambria Math"/>
              </a:rPr>
              <a:t>𝑁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	𝜃,</a:t>
            </a:r>
            <a:r>
              <a:rPr dirty="0" sz="3200" spc="-9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 spc="-50">
                <a:solidFill>
                  <a:srgbClr val="585858"/>
                </a:solidFill>
                <a:latin typeface="Cambria Math"/>
                <a:cs typeface="Cambria Math"/>
              </a:rPr>
              <a:t>1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	</a:t>
            </a:r>
            <a:r>
              <a:rPr dirty="0" sz="3200" spc="-50">
                <a:solidFill>
                  <a:srgbClr val="585858"/>
                </a:solidFill>
                <a:latin typeface="Cambria Math"/>
                <a:cs typeface="Cambria Math"/>
              </a:rPr>
              <a:t>,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	</a:t>
            </a:r>
            <a:r>
              <a:rPr dirty="0" sz="3200" spc="-10">
                <a:solidFill>
                  <a:srgbClr val="585858"/>
                </a:solidFill>
                <a:latin typeface="Cambria Math"/>
                <a:cs typeface="Cambria Math"/>
              </a:rPr>
              <a:t>𝐻</a:t>
            </a:r>
            <a:r>
              <a:rPr dirty="0" baseline="-15366" sz="3525" spc="-15">
                <a:solidFill>
                  <a:srgbClr val="585858"/>
                </a:solidFill>
                <a:latin typeface="Cambria Math"/>
                <a:cs typeface="Cambria Math"/>
              </a:rPr>
              <a:t>0</a:t>
            </a:r>
            <a:r>
              <a:rPr dirty="0" sz="3200" spc="-10">
                <a:solidFill>
                  <a:srgbClr val="585858"/>
                </a:solidFill>
                <a:latin typeface="Cambria Math"/>
                <a:cs typeface="Cambria Math"/>
              </a:rPr>
              <a:t>:</a:t>
            </a:r>
            <a:r>
              <a:rPr dirty="0" sz="3200" spc="-17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𝜃</a:t>
            </a:r>
            <a:r>
              <a:rPr dirty="0" sz="3200" spc="28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=</a:t>
            </a:r>
            <a:r>
              <a:rPr dirty="0" sz="3200" spc="18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 spc="-50">
                <a:solidFill>
                  <a:srgbClr val="585858"/>
                </a:solidFill>
                <a:latin typeface="Cambria Math"/>
                <a:cs typeface="Cambria Math"/>
              </a:rPr>
              <a:t>0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	</a:t>
            </a:r>
            <a:r>
              <a:rPr dirty="0" sz="3200" spc="-25">
                <a:solidFill>
                  <a:srgbClr val="585858"/>
                </a:solidFill>
                <a:latin typeface="Cambria Math"/>
                <a:cs typeface="Cambria Math"/>
              </a:rPr>
              <a:t>𝑣𝑠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	</a:t>
            </a:r>
            <a:r>
              <a:rPr dirty="0" sz="3200" spc="-40">
                <a:solidFill>
                  <a:srgbClr val="585858"/>
                </a:solidFill>
                <a:latin typeface="Cambria Math"/>
                <a:cs typeface="Cambria Math"/>
              </a:rPr>
              <a:t>𝐻</a:t>
            </a:r>
            <a:r>
              <a:rPr dirty="0" baseline="-15366" sz="3525" spc="-60">
                <a:solidFill>
                  <a:srgbClr val="585858"/>
                </a:solidFill>
                <a:latin typeface="Cambria Math"/>
                <a:cs typeface="Cambria Math"/>
              </a:rPr>
              <a:t>1</a:t>
            </a:r>
            <a:r>
              <a:rPr dirty="0" sz="3200" spc="-40">
                <a:solidFill>
                  <a:srgbClr val="585858"/>
                </a:solidFill>
                <a:latin typeface="Cambria Math"/>
                <a:cs typeface="Cambria Math"/>
              </a:rPr>
              <a:t>:</a:t>
            </a:r>
            <a:r>
              <a:rPr dirty="0" sz="3200" spc="-185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𝜃</a:t>
            </a:r>
            <a:r>
              <a:rPr dirty="0" sz="3200" spc="28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=</a:t>
            </a:r>
            <a:r>
              <a:rPr dirty="0" sz="3200" spc="18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3,</a:t>
            </a:r>
            <a:r>
              <a:rPr dirty="0" sz="3200" spc="1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 spc="-315">
                <a:solidFill>
                  <a:srgbClr val="585858"/>
                </a:solidFill>
                <a:latin typeface="Gulim"/>
                <a:cs typeface="Gulim"/>
              </a:rPr>
              <a:t>기각역</a:t>
            </a:r>
            <a:endParaRPr sz="3200">
              <a:latin typeface="Gulim"/>
              <a:cs typeface="Gulim"/>
            </a:endParaRPr>
          </a:p>
        </p:txBody>
      </p:sp>
      <p:sp>
        <p:nvSpPr>
          <p:cNvPr id="18" name="object 1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Arial"/>
                <a:cs typeface="Arial"/>
              </a:rPr>
              <a:t>©</a:t>
            </a:r>
            <a:r>
              <a:rPr dirty="0" spc="-160">
                <a:latin typeface="Arial"/>
                <a:cs typeface="Arial"/>
              </a:rPr>
              <a:t> </a:t>
            </a:r>
            <a:r>
              <a:rPr dirty="0" spc="-265"/>
              <a:t>한국방송통신대학교</a:t>
            </a:r>
          </a:p>
        </p:txBody>
      </p:sp>
      <p:sp>
        <p:nvSpPr>
          <p:cNvPr id="17" name="object 17" descr=""/>
          <p:cNvSpPr txBox="1"/>
          <p:nvPr/>
        </p:nvSpPr>
        <p:spPr>
          <a:xfrm>
            <a:off x="687323" y="1357883"/>
            <a:ext cx="1572895" cy="471170"/>
          </a:xfrm>
          <a:prstGeom prst="rect">
            <a:avLst/>
          </a:prstGeom>
          <a:solidFill>
            <a:srgbClr val="E8A37D">
              <a:alpha val="79998"/>
            </a:srgbClr>
          </a:solidFill>
          <a:ln w="12191">
            <a:solidFill>
              <a:srgbClr val="7C5436"/>
            </a:solidFill>
          </a:ln>
        </p:spPr>
        <p:txBody>
          <a:bodyPr wrap="square" lIns="0" tIns="100330" rIns="0" bIns="0" rtlCol="0" vert="horz">
            <a:spAutoFit/>
          </a:bodyPr>
          <a:lstStyle/>
          <a:p>
            <a:pPr marL="447040">
              <a:lnSpc>
                <a:spcPct val="100000"/>
              </a:lnSpc>
              <a:spcBef>
                <a:spcPts val="790"/>
              </a:spcBef>
            </a:pPr>
            <a:r>
              <a:rPr dirty="0" sz="2000" spc="-185">
                <a:latin typeface="Gulim"/>
                <a:cs typeface="Gulim"/>
              </a:rPr>
              <a:t>예</a:t>
            </a:r>
            <a:r>
              <a:rPr dirty="0" sz="2000" spc="-160">
                <a:latin typeface="Gulim"/>
                <a:cs typeface="Gulim"/>
              </a:rPr>
              <a:t> </a:t>
            </a:r>
            <a:r>
              <a:rPr dirty="0" sz="2000" spc="-25">
                <a:latin typeface="Gulim"/>
                <a:cs typeface="Gulim"/>
              </a:rPr>
              <a:t>7.1</a:t>
            </a:r>
            <a:endParaRPr sz="2000">
              <a:latin typeface="Gulim"/>
              <a:cs typeface="Guli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273802" y="6121146"/>
            <a:ext cx="1206500" cy="412750"/>
          </a:xfrm>
          <a:prstGeom prst="rect">
            <a:avLst/>
          </a:prstGeom>
        </p:spPr>
        <p:txBody>
          <a:bodyPr wrap="square" lIns="0" tIns="55880" rIns="0" bIns="0" rtlCol="0" vert="horz">
            <a:spAutoFit/>
          </a:bodyPr>
          <a:lstStyle/>
          <a:p>
            <a:pPr marL="389255">
              <a:lnSpc>
                <a:spcPct val="100000"/>
              </a:lnSpc>
              <a:spcBef>
                <a:spcPts val="440"/>
              </a:spcBef>
              <a:tabLst>
                <a:tab pos="1109980" algn="l"/>
              </a:tabLst>
            </a:pPr>
            <a:r>
              <a:rPr dirty="0" sz="750" spc="-50">
                <a:latin typeface="Arial"/>
                <a:cs typeface="Arial"/>
              </a:rPr>
              <a:t>0</a:t>
            </a:r>
            <a:r>
              <a:rPr dirty="0" sz="750">
                <a:latin typeface="Arial"/>
                <a:cs typeface="Arial"/>
              </a:rPr>
              <a:t>	</a:t>
            </a:r>
            <a:r>
              <a:rPr dirty="0" sz="750" spc="-50">
                <a:latin typeface="Arial"/>
                <a:cs typeface="Arial"/>
              </a:rPr>
              <a:t>2</a:t>
            </a:r>
            <a:endParaRPr sz="75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484"/>
              </a:spcBef>
            </a:pPr>
            <a:r>
              <a:rPr dirty="0" sz="1100">
                <a:solidFill>
                  <a:srgbClr val="3A3838"/>
                </a:solidFill>
                <a:latin typeface="Arial"/>
                <a:cs typeface="Arial"/>
              </a:rPr>
              <a:t>©</a:t>
            </a:r>
            <a:r>
              <a:rPr dirty="0" sz="1100" spc="-160">
                <a:solidFill>
                  <a:srgbClr val="3A3838"/>
                </a:solidFill>
                <a:latin typeface="Arial"/>
                <a:cs typeface="Arial"/>
              </a:rPr>
              <a:t> </a:t>
            </a:r>
            <a:r>
              <a:rPr dirty="0" sz="1100" spc="-270">
                <a:solidFill>
                  <a:srgbClr val="3A3838"/>
                </a:solidFill>
                <a:latin typeface="Gulim"/>
                <a:cs typeface="Gulim"/>
              </a:rPr>
              <a:t>한국방송통신대학교</a:t>
            </a:r>
            <a:r>
              <a:rPr dirty="0" baseline="-7407" sz="1125" spc="-405">
                <a:latin typeface="Arial"/>
                <a:cs typeface="Arial"/>
              </a:rPr>
              <a:t>c</a:t>
            </a:r>
            <a:endParaRPr baseline="-7407" sz="1125">
              <a:latin typeface="Arial"/>
              <a:cs typeface="Arial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0"/>
            <a:ext cx="12192000" cy="1203960"/>
            <a:chOff x="0" y="0"/>
            <a:chExt cx="12192000" cy="1203960"/>
          </a:xfrm>
        </p:grpSpPr>
        <p:sp>
          <p:nvSpPr>
            <p:cNvPr id="4" name="object 4" descr=""/>
            <p:cNvSpPr/>
            <p:nvPr/>
          </p:nvSpPr>
          <p:spPr>
            <a:xfrm>
              <a:off x="467457" y="438241"/>
              <a:ext cx="935355" cy="649605"/>
            </a:xfrm>
            <a:custGeom>
              <a:avLst/>
              <a:gdLst/>
              <a:ahLst/>
              <a:cxnLst/>
              <a:rect l="l" t="t" r="r" b="b"/>
              <a:pathLst>
                <a:path w="935355" h="649605">
                  <a:moveTo>
                    <a:pt x="469167" y="0"/>
                  </a:moveTo>
                  <a:lnTo>
                    <a:pt x="423440" y="2133"/>
                  </a:lnTo>
                  <a:lnTo>
                    <a:pt x="377630" y="8862"/>
                  </a:lnTo>
                  <a:lnTo>
                    <a:pt x="332047" y="20313"/>
                  </a:lnTo>
                  <a:lnTo>
                    <a:pt x="286998" y="36611"/>
                  </a:lnTo>
                  <a:lnTo>
                    <a:pt x="243818" y="57342"/>
                  </a:lnTo>
                  <a:lnTo>
                    <a:pt x="203721" y="81849"/>
                  </a:lnTo>
                  <a:lnTo>
                    <a:pt x="166832" y="109824"/>
                  </a:lnTo>
                  <a:lnTo>
                    <a:pt x="133278" y="140960"/>
                  </a:lnTo>
                  <a:lnTo>
                    <a:pt x="103185" y="174947"/>
                  </a:lnTo>
                  <a:lnTo>
                    <a:pt x="76678" y="211479"/>
                  </a:lnTo>
                  <a:lnTo>
                    <a:pt x="53883" y="250248"/>
                  </a:lnTo>
                  <a:lnTo>
                    <a:pt x="34927" y="290945"/>
                  </a:lnTo>
                  <a:lnTo>
                    <a:pt x="19934" y="333262"/>
                  </a:lnTo>
                  <a:lnTo>
                    <a:pt x="9031" y="376893"/>
                  </a:lnTo>
                  <a:lnTo>
                    <a:pt x="2345" y="421529"/>
                  </a:lnTo>
                  <a:lnTo>
                    <a:pt x="0" y="466861"/>
                  </a:lnTo>
                  <a:lnTo>
                    <a:pt x="2122" y="512583"/>
                  </a:lnTo>
                  <a:lnTo>
                    <a:pt x="8838" y="558387"/>
                  </a:lnTo>
                  <a:lnTo>
                    <a:pt x="20273" y="603963"/>
                  </a:lnTo>
                  <a:lnTo>
                    <a:pt x="36554" y="649005"/>
                  </a:lnTo>
                  <a:lnTo>
                    <a:pt x="901094" y="645068"/>
                  </a:lnTo>
                  <a:lnTo>
                    <a:pt x="918317" y="595092"/>
                  </a:lnTo>
                  <a:lnTo>
                    <a:pt x="929713" y="543898"/>
                  </a:lnTo>
                  <a:lnTo>
                    <a:pt x="935287" y="491980"/>
                  </a:lnTo>
                  <a:lnTo>
                    <a:pt x="935042" y="439830"/>
                  </a:lnTo>
                  <a:lnTo>
                    <a:pt x="928984" y="387943"/>
                  </a:lnTo>
                  <a:lnTo>
                    <a:pt x="917116" y="336811"/>
                  </a:lnTo>
                  <a:lnTo>
                    <a:pt x="899443" y="286928"/>
                  </a:lnTo>
                  <a:lnTo>
                    <a:pt x="878714" y="243755"/>
                  </a:lnTo>
                  <a:lnTo>
                    <a:pt x="854208" y="203663"/>
                  </a:lnTo>
                  <a:lnTo>
                    <a:pt x="826233" y="166780"/>
                  </a:lnTo>
                  <a:lnTo>
                    <a:pt x="795097" y="133230"/>
                  </a:lnTo>
                  <a:lnTo>
                    <a:pt x="761108" y="103141"/>
                  </a:lnTo>
                  <a:lnTo>
                    <a:pt x="724574" y="76639"/>
                  </a:lnTo>
                  <a:lnTo>
                    <a:pt x="685803" y="53848"/>
                  </a:lnTo>
                  <a:lnTo>
                    <a:pt x="645103" y="34897"/>
                  </a:lnTo>
                  <a:lnTo>
                    <a:pt x="602781" y="19910"/>
                  </a:lnTo>
                  <a:lnTo>
                    <a:pt x="559146" y="9014"/>
                  </a:lnTo>
                  <a:lnTo>
                    <a:pt x="514506" y="2335"/>
                  </a:lnTo>
                  <a:lnTo>
                    <a:pt x="469167" y="0"/>
                  </a:lnTo>
                  <a:close/>
                </a:path>
              </a:pathLst>
            </a:custGeom>
            <a:solidFill>
              <a:srgbClr val="0D0D0D">
                <a:alpha val="1490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254508" y="792480"/>
              <a:ext cx="525780" cy="411480"/>
            </a:xfrm>
            <a:custGeom>
              <a:avLst/>
              <a:gdLst/>
              <a:ahLst/>
              <a:cxnLst/>
              <a:rect l="l" t="t" r="r" b="b"/>
              <a:pathLst>
                <a:path w="525779" h="411480">
                  <a:moveTo>
                    <a:pt x="525780" y="0"/>
                  </a:moveTo>
                  <a:lnTo>
                    <a:pt x="0" y="0"/>
                  </a:lnTo>
                  <a:lnTo>
                    <a:pt x="0" y="411479"/>
                  </a:lnTo>
                  <a:lnTo>
                    <a:pt x="525780" y="411479"/>
                  </a:lnTo>
                  <a:lnTo>
                    <a:pt x="525780" y="0"/>
                  </a:lnTo>
                  <a:close/>
                </a:path>
              </a:pathLst>
            </a:custGeom>
            <a:solidFill>
              <a:srgbClr val="B68055">
                <a:alpha val="6901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275843" y="478536"/>
              <a:ext cx="169545" cy="167640"/>
            </a:xfrm>
            <a:custGeom>
              <a:avLst/>
              <a:gdLst/>
              <a:ahLst/>
              <a:cxnLst/>
              <a:rect l="l" t="t" r="r" b="b"/>
              <a:pathLst>
                <a:path w="169544" h="167640">
                  <a:moveTo>
                    <a:pt x="169164" y="0"/>
                  </a:moveTo>
                  <a:lnTo>
                    <a:pt x="0" y="0"/>
                  </a:lnTo>
                  <a:lnTo>
                    <a:pt x="84582" y="167639"/>
                  </a:lnTo>
                  <a:lnTo>
                    <a:pt x="169164" y="0"/>
                  </a:lnTo>
                  <a:close/>
                </a:path>
              </a:pathLst>
            </a:custGeom>
            <a:solidFill>
              <a:srgbClr val="7C543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7722" y="450379"/>
              <a:ext cx="935296" cy="649059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8030" y="628853"/>
              <a:ext cx="725830" cy="420928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6497" y="659637"/>
              <a:ext cx="1083564" cy="463296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46122" y="659637"/>
              <a:ext cx="1083564" cy="463296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0" y="1095755"/>
              <a:ext cx="12192000" cy="0"/>
            </a:xfrm>
            <a:custGeom>
              <a:avLst/>
              <a:gdLst/>
              <a:ahLst/>
              <a:cxnLst/>
              <a:rect l="l" t="t" r="r" b="b"/>
              <a:pathLst>
                <a:path w="12192000" h="0">
                  <a:moveTo>
                    <a:pt x="0" y="0"/>
                  </a:moveTo>
                  <a:lnTo>
                    <a:pt x="12191999" y="0"/>
                  </a:lnTo>
                </a:path>
              </a:pathLst>
            </a:custGeom>
            <a:ln w="6096">
              <a:solidFill>
                <a:srgbClr val="7C5436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8337804" y="0"/>
              <a:ext cx="1343025" cy="280670"/>
            </a:xfrm>
            <a:custGeom>
              <a:avLst/>
              <a:gdLst/>
              <a:ahLst/>
              <a:cxnLst/>
              <a:rect l="l" t="t" r="r" b="b"/>
              <a:pathLst>
                <a:path w="1343025" h="280670">
                  <a:moveTo>
                    <a:pt x="0" y="280416"/>
                  </a:moveTo>
                  <a:lnTo>
                    <a:pt x="1342644" y="280416"/>
                  </a:lnTo>
                  <a:lnTo>
                    <a:pt x="1342644" y="0"/>
                  </a:lnTo>
                  <a:lnTo>
                    <a:pt x="0" y="0"/>
                  </a:lnTo>
                  <a:lnTo>
                    <a:pt x="0" y="280416"/>
                  </a:lnTo>
                  <a:close/>
                </a:path>
              </a:pathLst>
            </a:custGeom>
            <a:solidFill>
              <a:srgbClr val="898585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8060435" y="0"/>
              <a:ext cx="1343025" cy="530860"/>
            </a:xfrm>
            <a:custGeom>
              <a:avLst/>
              <a:gdLst/>
              <a:ahLst/>
              <a:cxnLst/>
              <a:rect l="l" t="t" r="r" b="b"/>
              <a:pathLst>
                <a:path w="1343025" h="530860">
                  <a:moveTo>
                    <a:pt x="0" y="530351"/>
                  </a:moveTo>
                  <a:lnTo>
                    <a:pt x="1342644" y="530351"/>
                  </a:lnTo>
                  <a:lnTo>
                    <a:pt x="1342644" y="0"/>
                  </a:lnTo>
                  <a:lnTo>
                    <a:pt x="0" y="0"/>
                  </a:lnTo>
                  <a:lnTo>
                    <a:pt x="0" y="530351"/>
                  </a:lnTo>
                  <a:close/>
                </a:path>
              </a:pathLst>
            </a:custGeom>
            <a:solidFill>
              <a:srgbClr val="F8D230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66631" y="149352"/>
              <a:ext cx="525005" cy="546353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8852916" y="135636"/>
              <a:ext cx="518159" cy="539750"/>
            </a:xfrm>
            <a:custGeom>
              <a:avLst/>
              <a:gdLst/>
              <a:ahLst/>
              <a:cxnLst/>
              <a:rect l="l" t="t" r="r" b="b"/>
              <a:pathLst>
                <a:path w="518159" h="539750">
                  <a:moveTo>
                    <a:pt x="518159" y="0"/>
                  </a:moveTo>
                  <a:lnTo>
                    <a:pt x="0" y="0"/>
                  </a:lnTo>
                  <a:lnTo>
                    <a:pt x="0" y="539495"/>
                  </a:lnTo>
                  <a:lnTo>
                    <a:pt x="518159" y="539495"/>
                  </a:lnTo>
                  <a:lnTo>
                    <a:pt x="518159" y="0"/>
                  </a:lnTo>
                  <a:close/>
                </a:path>
              </a:pathLst>
            </a:custGeom>
            <a:solidFill>
              <a:srgbClr val="68410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/>
          <p:nvPr/>
        </p:nvSpPr>
        <p:spPr>
          <a:xfrm>
            <a:off x="1653667" y="1890267"/>
            <a:ext cx="1593850" cy="379095"/>
          </a:xfrm>
          <a:custGeom>
            <a:avLst/>
            <a:gdLst/>
            <a:ahLst/>
            <a:cxnLst/>
            <a:rect l="l" t="t" r="r" b="b"/>
            <a:pathLst>
              <a:path w="1593850" h="379094">
                <a:moveTo>
                  <a:pt x="446277" y="3556"/>
                </a:moveTo>
                <a:lnTo>
                  <a:pt x="415670" y="3556"/>
                </a:lnTo>
                <a:lnTo>
                  <a:pt x="415670" y="373253"/>
                </a:lnTo>
                <a:lnTo>
                  <a:pt x="446277" y="373253"/>
                </a:lnTo>
                <a:lnTo>
                  <a:pt x="446277" y="3556"/>
                </a:lnTo>
                <a:close/>
              </a:path>
              <a:path w="1593850" h="379094">
                <a:moveTo>
                  <a:pt x="1471930" y="0"/>
                </a:moveTo>
                <a:lnTo>
                  <a:pt x="1466722" y="0"/>
                </a:lnTo>
                <a:lnTo>
                  <a:pt x="1466722" y="15112"/>
                </a:lnTo>
                <a:lnTo>
                  <a:pt x="1469644" y="15112"/>
                </a:lnTo>
                <a:lnTo>
                  <a:pt x="1483314" y="16043"/>
                </a:lnTo>
                <a:lnTo>
                  <a:pt x="1521896" y="38838"/>
                </a:lnTo>
                <a:lnTo>
                  <a:pt x="1531112" y="79629"/>
                </a:lnTo>
                <a:lnTo>
                  <a:pt x="1530852" y="86989"/>
                </a:lnTo>
                <a:lnTo>
                  <a:pt x="1530080" y="95170"/>
                </a:lnTo>
                <a:lnTo>
                  <a:pt x="1528808" y="104185"/>
                </a:lnTo>
                <a:lnTo>
                  <a:pt x="1525361" y="123521"/>
                </a:lnTo>
                <a:lnTo>
                  <a:pt x="1524126" y="131556"/>
                </a:lnTo>
                <a:lnTo>
                  <a:pt x="1523368" y="138138"/>
                </a:lnTo>
                <a:lnTo>
                  <a:pt x="1523110" y="143256"/>
                </a:lnTo>
                <a:lnTo>
                  <a:pt x="1523730" y="151278"/>
                </a:lnTo>
                <a:lnTo>
                  <a:pt x="1550144" y="184015"/>
                </a:lnTo>
                <a:lnTo>
                  <a:pt x="1556765" y="186944"/>
                </a:lnTo>
                <a:lnTo>
                  <a:pt x="1556765" y="190500"/>
                </a:lnTo>
                <a:lnTo>
                  <a:pt x="1525587" y="218868"/>
                </a:lnTo>
                <a:lnTo>
                  <a:pt x="1523110" y="234187"/>
                </a:lnTo>
                <a:lnTo>
                  <a:pt x="1523368" y="239305"/>
                </a:lnTo>
                <a:lnTo>
                  <a:pt x="1524127" y="245887"/>
                </a:lnTo>
                <a:lnTo>
                  <a:pt x="1525361" y="253922"/>
                </a:lnTo>
                <a:lnTo>
                  <a:pt x="1528808" y="273258"/>
                </a:lnTo>
                <a:lnTo>
                  <a:pt x="1530080" y="282273"/>
                </a:lnTo>
                <a:lnTo>
                  <a:pt x="1530852" y="290454"/>
                </a:lnTo>
                <a:lnTo>
                  <a:pt x="1531112" y="297815"/>
                </a:lnTo>
                <a:lnTo>
                  <a:pt x="1530088" y="314487"/>
                </a:lnTo>
                <a:lnTo>
                  <a:pt x="1505844" y="355316"/>
                </a:lnTo>
                <a:lnTo>
                  <a:pt x="1469644" y="363728"/>
                </a:lnTo>
                <a:lnTo>
                  <a:pt x="1466722" y="363728"/>
                </a:lnTo>
                <a:lnTo>
                  <a:pt x="1466722" y="378841"/>
                </a:lnTo>
                <a:lnTo>
                  <a:pt x="1471930" y="378841"/>
                </a:lnTo>
                <a:lnTo>
                  <a:pt x="1493789" y="377221"/>
                </a:lnTo>
                <a:lnTo>
                  <a:pt x="1541652" y="357505"/>
                </a:lnTo>
                <a:lnTo>
                  <a:pt x="1563441" y="314213"/>
                </a:lnTo>
                <a:lnTo>
                  <a:pt x="1564894" y="294259"/>
                </a:lnTo>
                <a:lnTo>
                  <a:pt x="1564588" y="285706"/>
                </a:lnTo>
                <a:lnTo>
                  <a:pt x="1563687" y="276606"/>
                </a:lnTo>
                <a:lnTo>
                  <a:pt x="1562215" y="266934"/>
                </a:lnTo>
                <a:lnTo>
                  <a:pt x="1560195" y="256667"/>
                </a:lnTo>
                <a:lnTo>
                  <a:pt x="1558121" y="246975"/>
                </a:lnTo>
                <a:lnTo>
                  <a:pt x="1556654" y="239045"/>
                </a:lnTo>
                <a:lnTo>
                  <a:pt x="1555783" y="232878"/>
                </a:lnTo>
                <a:lnTo>
                  <a:pt x="1555495" y="228473"/>
                </a:lnTo>
                <a:lnTo>
                  <a:pt x="1555495" y="219329"/>
                </a:lnTo>
                <a:lnTo>
                  <a:pt x="1593469" y="196850"/>
                </a:lnTo>
                <a:lnTo>
                  <a:pt x="1593469" y="180594"/>
                </a:lnTo>
                <a:lnTo>
                  <a:pt x="1555495" y="158115"/>
                </a:lnTo>
                <a:lnTo>
                  <a:pt x="1555495" y="148971"/>
                </a:lnTo>
                <a:lnTo>
                  <a:pt x="1555783" y="144565"/>
                </a:lnTo>
                <a:lnTo>
                  <a:pt x="1556702" y="138138"/>
                </a:lnTo>
                <a:lnTo>
                  <a:pt x="1558121" y="130468"/>
                </a:lnTo>
                <a:lnTo>
                  <a:pt x="1560195" y="120777"/>
                </a:lnTo>
                <a:lnTo>
                  <a:pt x="1562215" y="110509"/>
                </a:lnTo>
                <a:lnTo>
                  <a:pt x="1563687" y="100837"/>
                </a:lnTo>
                <a:lnTo>
                  <a:pt x="1564588" y="91737"/>
                </a:lnTo>
                <a:lnTo>
                  <a:pt x="1564894" y="83185"/>
                </a:lnTo>
                <a:lnTo>
                  <a:pt x="1563441" y="63823"/>
                </a:lnTo>
                <a:lnTo>
                  <a:pt x="1541652" y="21336"/>
                </a:lnTo>
                <a:lnTo>
                  <a:pt x="1493789" y="1619"/>
                </a:lnTo>
                <a:lnTo>
                  <a:pt x="1471930" y="0"/>
                </a:lnTo>
                <a:close/>
              </a:path>
              <a:path w="1593850" h="379094">
                <a:moveTo>
                  <a:pt x="126745" y="0"/>
                </a:moveTo>
                <a:lnTo>
                  <a:pt x="121538" y="0"/>
                </a:lnTo>
                <a:lnTo>
                  <a:pt x="99677" y="1619"/>
                </a:lnTo>
                <a:lnTo>
                  <a:pt x="51688" y="21336"/>
                </a:lnTo>
                <a:lnTo>
                  <a:pt x="30025" y="63769"/>
                </a:lnTo>
                <a:lnTo>
                  <a:pt x="28575" y="83058"/>
                </a:lnTo>
                <a:lnTo>
                  <a:pt x="28862" y="91555"/>
                </a:lnTo>
                <a:lnTo>
                  <a:pt x="29733" y="100647"/>
                </a:lnTo>
                <a:lnTo>
                  <a:pt x="31200" y="110311"/>
                </a:lnTo>
                <a:lnTo>
                  <a:pt x="33274" y="120523"/>
                </a:lnTo>
                <a:lnTo>
                  <a:pt x="35274" y="130216"/>
                </a:lnTo>
                <a:lnTo>
                  <a:pt x="36702" y="138160"/>
                </a:lnTo>
                <a:lnTo>
                  <a:pt x="37560" y="144365"/>
                </a:lnTo>
                <a:lnTo>
                  <a:pt x="37845" y="148844"/>
                </a:lnTo>
                <a:lnTo>
                  <a:pt x="37845" y="157987"/>
                </a:lnTo>
                <a:lnTo>
                  <a:pt x="0" y="180340"/>
                </a:lnTo>
                <a:lnTo>
                  <a:pt x="0" y="196723"/>
                </a:lnTo>
                <a:lnTo>
                  <a:pt x="37845" y="219075"/>
                </a:lnTo>
                <a:lnTo>
                  <a:pt x="37845" y="228219"/>
                </a:lnTo>
                <a:lnTo>
                  <a:pt x="37560" y="232695"/>
                </a:lnTo>
                <a:lnTo>
                  <a:pt x="36653" y="239160"/>
                </a:lnTo>
                <a:lnTo>
                  <a:pt x="35274" y="246792"/>
                </a:lnTo>
                <a:lnTo>
                  <a:pt x="33274" y="256412"/>
                </a:lnTo>
                <a:lnTo>
                  <a:pt x="31200" y="266698"/>
                </a:lnTo>
                <a:lnTo>
                  <a:pt x="29733" y="276399"/>
                </a:lnTo>
                <a:lnTo>
                  <a:pt x="28862" y="285505"/>
                </a:lnTo>
                <a:lnTo>
                  <a:pt x="28575" y="294005"/>
                </a:lnTo>
                <a:lnTo>
                  <a:pt x="30025" y="314053"/>
                </a:lnTo>
                <a:lnTo>
                  <a:pt x="51688" y="357505"/>
                </a:lnTo>
                <a:lnTo>
                  <a:pt x="99677" y="377221"/>
                </a:lnTo>
                <a:lnTo>
                  <a:pt x="121538" y="378841"/>
                </a:lnTo>
                <a:lnTo>
                  <a:pt x="126745" y="378841"/>
                </a:lnTo>
                <a:lnTo>
                  <a:pt x="126745" y="363728"/>
                </a:lnTo>
                <a:lnTo>
                  <a:pt x="123697" y="363728"/>
                </a:lnTo>
                <a:lnTo>
                  <a:pt x="110099" y="362797"/>
                </a:lnTo>
                <a:lnTo>
                  <a:pt x="71518" y="339905"/>
                </a:lnTo>
                <a:lnTo>
                  <a:pt x="62356" y="297561"/>
                </a:lnTo>
                <a:lnTo>
                  <a:pt x="62597" y="290202"/>
                </a:lnTo>
                <a:lnTo>
                  <a:pt x="63325" y="282035"/>
                </a:lnTo>
                <a:lnTo>
                  <a:pt x="64553" y="273057"/>
                </a:lnTo>
                <a:lnTo>
                  <a:pt x="66293" y="263271"/>
                </a:lnTo>
                <a:lnTo>
                  <a:pt x="68034" y="253742"/>
                </a:lnTo>
                <a:lnTo>
                  <a:pt x="69262" y="245713"/>
                </a:lnTo>
                <a:lnTo>
                  <a:pt x="69990" y="239160"/>
                </a:lnTo>
                <a:lnTo>
                  <a:pt x="70126" y="232695"/>
                </a:lnTo>
                <a:lnTo>
                  <a:pt x="69611" y="225964"/>
                </a:lnTo>
                <a:lnTo>
                  <a:pt x="43322" y="193299"/>
                </a:lnTo>
                <a:lnTo>
                  <a:pt x="36702" y="190373"/>
                </a:lnTo>
                <a:lnTo>
                  <a:pt x="36702" y="186690"/>
                </a:lnTo>
                <a:lnTo>
                  <a:pt x="67754" y="158416"/>
                </a:lnTo>
                <a:lnTo>
                  <a:pt x="70231" y="143002"/>
                </a:lnTo>
                <a:lnTo>
                  <a:pt x="69990" y="137902"/>
                </a:lnTo>
                <a:lnTo>
                  <a:pt x="69262" y="131349"/>
                </a:lnTo>
                <a:lnTo>
                  <a:pt x="68034" y="123320"/>
                </a:lnTo>
                <a:lnTo>
                  <a:pt x="66293" y="113792"/>
                </a:lnTo>
                <a:lnTo>
                  <a:pt x="64553" y="104005"/>
                </a:lnTo>
                <a:lnTo>
                  <a:pt x="63325" y="95027"/>
                </a:lnTo>
                <a:lnTo>
                  <a:pt x="62597" y="86860"/>
                </a:lnTo>
                <a:lnTo>
                  <a:pt x="62356" y="79502"/>
                </a:lnTo>
                <a:lnTo>
                  <a:pt x="63378" y="63496"/>
                </a:lnTo>
                <a:lnTo>
                  <a:pt x="87568" y="23524"/>
                </a:lnTo>
                <a:lnTo>
                  <a:pt x="123697" y="15112"/>
                </a:lnTo>
                <a:lnTo>
                  <a:pt x="126745" y="15112"/>
                </a:lnTo>
                <a:lnTo>
                  <a:pt x="126745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309372" y="1507236"/>
            <a:ext cx="8961120" cy="1082040"/>
          </a:xfrm>
          <a:prstGeom prst="rect">
            <a:avLst/>
          </a:prstGeom>
          <a:ln w="64007">
            <a:solidFill>
              <a:srgbClr val="F8AF39"/>
            </a:solidFill>
          </a:ln>
        </p:spPr>
        <p:txBody>
          <a:bodyPr wrap="square" lIns="0" tIns="281305" rIns="0" bIns="0" rtlCol="0" vert="horz">
            <a:spAutoFit/>
          </a:bodyPr>
          <a:lstStyle/>
          <a:p>
            <a:pPr marL="543560" indent="-271780">
              <a:lnSpc>
                <a:spcPct val="100000"/>
              </a:lnSpc>
              <a:spcBef>
                <a:spcPts val="2215"/>
              </a:spcBef>
              <a:buClr>
                <a:srgbClr val="9E7B09"/>
              </a:buClr>
              <a:buFont typeface="Wingdings"/>
              <a:buChar char=""/>
              <a:tabLst>
                <a:tab pos="544195" algn="l"/>
                <a:tab pos="1482090" algn="l"/>
                <a:tab pos="1838960" algn="l"/>
                <a:tab pos="2955925" algn="l"/>
              </a:tabLst>
            </a:pP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R</a:t>
            </a:r>
            <a:r>
              <a:rPr dirty="0" sz="3200" spc="185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 spc="-50">
                <a:solidFill>
                  <a:srgbClr val="585858"/>
                </a:solidFill>
                <a:latin typeface="Cambria Math"/>
                <a:cs typeface="Cambria Math"/>
              </a:rPr>
              <a:t>=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	</a:t>
            </a:r>
            <a:r>
              <a:rPr dirty="0" sz="3200" spc="-50">
                <a:solidFill>
                  <a:srgbClr val="585858"/>
                </a:solidFill>
                <a:latin typeface="Cambria Math"/>
                <a:cs typeface="Cambria Math"/>
              </a:rPr>
              <a:t>𝑥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	𝑥</a:t>
            </a:r>
            <a:r>
              <a:rPr dirty="0" sz="3200" spc="265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≥</a:t>
            </a:r>
            <a:r>
              <a:rPr dirty="0" sz="3200" spc="185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 spc="-50">
                <a:solidFill>
                  <a:srgbClr val="585858"/>
                </a:solidFill>
                <a:latin typeface="Cambria Math"/>
                <a:cs typeface="Cambria Math"/>
              </a:rPr>
              <a:t>𝑐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	,</a:t>
            </a:r>
            <a:r>
              <a:rPr dirty="0" sz="3200" spc="11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 spc="-175">
                <a:solidFill>
                  <a:srgbClr val="585858"/>
                </a:solidFill>
                <a:latin typeface="Gulim"/>
                <a:cs typeface="Gulim"/>
              </a:rPr>
              <a:t>제1종</a:t>
            </a:r>
            <a:r>
              <a:rPr dirty="0" sz="3200" spc="-265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 spc="-290">
                <a:solidFill>
                  <a:srgbClr val="585858"/>
                </a:solidFill>
                <a:latin typeface="Gulim"/>
                <a:cs typeface="Gulim"/>
              </a:rPr>
              <a:t>오류와</a:t>
            </a:r>
            <a:r>
              <a:rPr dirty="0" sz="3200" spc="-265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 spc="-175">
                <a:solidFill>
                  <a:srgbClr val="585858"/>
                </a:solidFill>
                <a:latin typeface="Gulim"/>
                <a:cs typeface="Gulim"/>
              </a:rPr>
              <a:t>제2종</a:t>
            </a:r>
            <a:r>
              <a:rPr dirty="0" sz="3200" spc="-265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 spc="-315">
                <a:solidFill>
                  <a:srgbClr val="585858"/>
                </a:solidFill>
                <a:latin typeface="Gulim"/>
                <a:cs typeface="Gulim"/>
              </a:rPr>
              <a:t>오류</a:t>
            </a:r>
            <a:endParaRPr sz="3200">
              <a:latin typeface="Gulim"/>
              <a:cs typeface="Gulim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8852916" y="135636"/>
            <a:ext cx="518159" cy="539750"/>
          </a:xfrm>
          <a:prstGeom prst="rect">
            <a:avLst/>
          </a:prstGeom>
          <a:ln w="6096">
            <a:solidFill>
              <a:srgbClr val="210E09"/>
            </a:solidFill>
          </a:ln>
        </p:spPr>
        <p:txBody>
          <a:bodyPr wrap="square" lIns="0" tIns="76200" rIns="0" bIns="0" rtlCol="0" vert="horz">
            <a:spAutoFit/>
          </a:bodyPr>
          <a:lstStyle/>
          <a:p>
            <a:pPr marL="176530">
              <a:lnSpc>
                <a:spcPct val="100000"/>
              </a:lnSpc>
              <a:spcBef>
                <a:spcPts val="600"/>
              </a:spcBef>
            </a:pPr>
            <a:r>
              <a:rPr dirty="0" sz="2500" spc="-5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5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480"/>
              <a:t>통계적가설검정의개념</a:t>
            </a:r>
          </a:p>
        </p:txBody>
      </p:sp>
      <p:grpSp>
        <p:nvGrpSpPr>
          <p:cNvPr id="20" name="object 20" descr=""/>
          <p:cNvGrpSpPr/>
          <p:nvPr/>
        </p:nvGrpSpPr>
        <p:grpSpPr>
          <a:xfrm>
            <a:off x="989998" y="3104979"/>
            <a:ext cx="3122295" cy="2941320"/>
            <a:chOff x="989998" y="3104979"/>
            <a:chExt cx="3122295" cy="2941320"/>
          </a:xfrm>
        </p:grpSpPr>
        <p:pic>
          <p:nvPicPr>
            <p:cNvPr id="21" name="object 2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64107" y="3215444"/>
              <a:ext cx="2838135" cy="2656615"/>
            </a:xfrm>
            <a:prstGeom prst="rect">
              <a:avLst/>
            </a:prstGeom>
          </p:spPr>
        </p:pic>
        <p:sp>
          <p:nvSpPr>
            <p:cNvPr id="22" name="object 22" descr=""/>
            <p:cNvSpPr/>
            <p:nvPr/>
          </p:nvSpPr>
          <p:spPr>
            <a:xfrm>
              <a:off x="989998" y="3108549"/>
              <a:ext cx="3118485" cy="2937510"/>
            </a:xfrm>
            <a:custGeom>
              <a:avLst/>
              <a:gdLst/>
              <a:ahLst/>
              <a:cxnLst/>
              <a:rect l="l" t="t" r="r" b="b"/>
              <a:pathLst>
                <a:path w="3118485" h="2937510">
                  <a:moveTo>
                    <a:pt x="533284" y="2870670"/>
                  </a:moveTo>
                  <a:lnTo>
                    <a:pt x="2653104" y="2870670"/>
                  </a:lnTo>
                </a:path>
                <a:path w="3118485" h="2937510">
                  <a:moveTo>
                    <a:pt x="533284" y="2870670"/>
                  </a:moveTo>
                  <a:lnTo>
                    <a:pt x="533284" y="2937196"/>
                  </a:lnTo>
                </a:path>
                <a:path w="3118485" h="2937510">
                  <a:moveTo>
                    <a:pt x="1237580" y="2870670"/>
                  </a:moveTo>
                  <a:lnTo>
                    <a:pt x="1237580" y="2937196"/>
                  </a:lnTo>
                </a:path>
                <a:path w="3118485" h="2937510">
                  <a:moveTo>
                    <a:pt x="1941965" y="2870670"/>
                  </a:moveTo>
                  <a:lnTo>
                    <a:pt x="1941965" y="2937196"/>
                  </a:lnTo>
                </a:path>
                <a:path w="3118485" h="2937510">
                  <a:moveTo>
                    <a:pt x="2653104" y="2870670"/>
                  </a:moveTo>
                  <a:lnTo>
                    <a:pt x="2653104" y="2937196"/>
                  </a:lnTo>
                </a:path>
                <a:path w="3118485" h="2937510">
                  <a:moveTo>
                    <a:pt x="61428" y="2759939"/>
                  </a:moveTo>
                  <a:lnTo>
                    <a:pt x="61428" y="103164"/>
                  </a:lnTo>
                </a:path>
                <a:path w="3118485" h="2937510">
                  <a:moveTo>
                    <a:pt x="61428" y="2759939"/>
                  </a:moveTo>
                  <a:lnTo>
                    <a:pt x="0" y="2759939"/>
                  </a:lnTo>
                </a:path>
                <a:path w="3118485" h="2937510">
                  <a:moveTo>
                    <a:pt x="61428" y="2228652"/>
                  </a:moveTo>
                  <a:lnTo>
                    <a:pt x="0" y="2228652"/>
                  </a:lnTo>
                </a:path>
                <a:path w="3118485" h="2937510">
                  <a:moveTo>
                    <a:pt x="61428" y="1697280"/>
                  </a:moveTo>
                  <a:lnTo>
                    <a:pt x="0" y="1697280"/>
                  </a:lnTo>
                </a:path>
                <a:path w="3118485" h="2937510">
                  <a:moveTo>
                    <a:pt x="61428" y="1166003"/>
                  </a:moveTo>
                  <a:lnTo>
                    <a:pt x="0" y="1166003"/>
                  </a:lnTo>
                </a:path>
                <a:path w="3118485" h="2937510">
                  <a:moveTo>
                    <a:pt x="61428" y="634631"/>
                  </a:moveTo>
                  <a:lnTo>
                    <a:pt x="0" y="634631"/>
                  </a:lnTo>
                </a:path>
                <a:path w="3118485" h="2937510">
                  <a:moveTo>
                    <a:pt x="61428" y="103164"/>
                  </a:moveTo>
                  <a:lnTo>
                    <a:pt x="0" y="103164"/>
                  </a:lnTo>
                </a:path>
                <a:path w="3118485" h="2937510">
                  <a:moveTo>
                    <a:pt x="61428" y="2870670"/>
                  </a:moveTo>
                  <a:lnTo>
                    <a:pt x="3118161" y="2870670"/>
                  </a:lnTo>
                  <a:lnTo>
                    <a:pt x="3118161" y="0"/>
                  </a:lnTo>
                  <a:lnTo>
                    <a:pt x="61428" y="0"/>
                  </a:lnTo>
                  <a:lnTo>
                    <a:pt x="61428" y="2870670"/>
                  </a:lnTo>
                </a:path>
              </a:pathLst>
            </a:custGeom>
            <a:ln w="71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/>
          <p:nvPr/>
        </p:nvSpPr>
        <p:spPr>
          <a:xfrm>
            <a:off x="1462769" y="6106540"/>
            <a:ext cx="118110" cy="1676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00" spc="-35">
                <a:latin typeface="Arial"/>
                <a:cs typeface="Arial"/>
              </a:rPr>
              <a:t>-</a:t>
            </a:r>
            <a:r>
              <a:rPr dirty="0" sz="900" spc="-50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2187595" y="6106540"/>
            <a:ext cx="86360" cy="1676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00" spc="-25"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2891979" y="6106540"/>
            <a:ext cx="86360" cy="1676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00" spc="-25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3603118" y="6106540"/>
            <a:ext cx="86360" cy="1676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00" spc="-25"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789288" y="5775257"/>
            <a:ext cx="147955" cy="187325"/>
          </a:xfrm>
          <a:prstGeom prst="rect">
            <a:avLst/>
          </a:prstGeom>
        </p:spPr>
        <p:txBody>
          <a:bodyPr wrap="square" lIns="0" tIns="381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850" spc="-25">
                <a:latin typeface="Arial"/>
                <a:cs typeface="Arial"/>
              </a:rPr>
              <a:t>0.0</a:t>
            </a:r>
            <a:endParaRPr sz="850">
              <a:latin typeface="Arial"/>
              <a:cs typeface="Arial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789288" y="5243970"/>
            <a:ext cx="147955" cy="187325"/>
          </a:xfrm>
          <a:prstGeom prst="rect">
            <a:avLst/>
          </a:prstGeom>
        </p:spPr>
        <p:txBody>
          <a:bodyPr wrap="square" lIns="0" tIns="381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850" spc="-25">
                <a:latin typeface="Arial"/>
                <a:cs typeface="Arial"/>
              </a:rPr>
              <a:t>0.2</a:t>
            </a:r>
            <a:endParaRPr sz="850">
              <a:latin typeface="Arial"/>
              <a:cs typeface="Arial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789288" y="4712598"/>
            <a:ext cx="147955" cy="187325"/>
          </a:xfrm>
          <a:prstGeom prst="rect">
            <a:avLst/>
          </a:prstGeom>
        </p:spPr>
        <p:txBody>
          <a:bodyPr wrap="square" lIns="0" tIns="381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850" spc="-25">
                <a:latin typeface="Arial"/>
                <a:cs typeface="Arial"/>
              </a:rPr>
              <a:t>0.4</a:t>
            </a:r>
            <a:endParaRPr sz="850">
              <a:latin typeface="Arial"/>
              <a:cs typeface="Arial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789288" y="4181037"/>
            <a:ext cx="147955" cy="187325"/>
          </a:xfrm>
          <a:prstGeom prst="rect">
            <a:avLst/>
          </a:prstGeom>
        </p:spPr>
        <p:txBody>
          <a:bodyPr wrap="square" lIns="0" tIns="381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850" spc="-25">
                <a:latin typeface="Arial"/>
                <a:cs typeface="Arial"/>
              </a:rPr>
              <a:t>0.6</a:t>
            </a:r>
            <a:endParaRPr sz="850">
              <a:latin typeface="Arial"/>
              <a:cs typeface="Arial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789288" y="3649759"/>
            <a:ext cx="147955" cy="187325"/>
          </a:xfrm>
          <a:prstGeom prst="rect">
            <a:avLst/>
          </a:prstGeom>
        </p:spPr>
        <p:txBody>
          <a:bodyPr wrap="square" lIns="0" tIns="381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850" spc="-25">
                <a:latin typeface="Arial"/>
                <a:cs typeface="Arial"/>
              </a:rPr>
              <a:t>0.8</a:t>
            </a:r>
            <a:endParaRPr sz="850">
              <a:latin typeface="Arial"/>
              <a:cs typeface="Arial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789288" y="3118482"/>
            <a:ext cx="147955" cy="187325"/>
          </a:xfrm>
          <a:prstGeom prst="rect">
            <a:avLst/>
          </a:prstGeom>
        </p:spPr>
        <p:txBody>
          <a:bodyPr wrap="square" lIns="0" tIns="381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850" spc="-25">
                <a:latin typeface="Arial"/>
                <a:cs typeface="Arial"/>
              </a:rPr>
              <a:t>1.0</a:t>
            </a:r>
            <a:endParaRPr sz="850">
              <a:latin typeface="Arial"/>
              <a:cs typeface="Arial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2543164" y="6394528"/>
            <a:ext cx="80645" cy="1676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00" spc="-20">
                <a:latin typeface="Arial"/>
                <a:cs typeface="Arial"/>
              </a:rPr>
              <a:t>c</a:t>
            </a:r>
            <a:endParaRPr sz="900">
              <a:latin typeface="Arial"/>
              <a:cs typeface="Arial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529476" y="4380452"/>
            <a:ext cx="147955" cy="320040"/>
          </a:xfrm>
          <a:prstGeom prst="rect">
            <a:avLst/>
          </a:prstGeom>
        </p:spPr>
        <p:txBody>
          <a:bodyPr wrap="square" lIns="0" tIns="381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850" spc="-10">
                <a:latin typeface="Arial"/>
                <a:cs typeface="Arial"/>
              </a:rPr>
              <a:t>alpha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35" name="object 35" descr=""/>
          <p:cNvGrpSpPr/>
          <p:nvPr/>
        </p:nvGrpSpPr>
        <p:grpSpPr>
          <a:xfrm>
            <a:off x="4797104" y="3058225"/>
            <a:ext cx="3171190" cy="3057525"/>
            <a:chOff x="4797104" y="3058225"/>
            <a:chExt cx="3171190" cy="3057525"/>
          </a:xfrm>
        </p:grpSpPr>
        <p:pic>
          <p:nvPicPr>
            <p:cNvPr id="36" name="object 36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63076" y="3173117"/>
              <a:ext cx="2892357" cy="2776003"/>
            </a:xfrm>
            <a:prstGeom prst="rect">
              <a:avLst/>
            </a:prstGeom>
          </p:spPr>
        </p:pic>
        <p:sp>
          <p:nvSpPr>
            <p:cNvPr id="37" name="object 37" descr=""/>
            <p:cNvSpPr/>
            <p:nvPr/>
          </p:nvSpPr>
          <p:spPr>
            <a:xfrm>
              <a:off x="4797104" y="3061154"/>
              <a:ext cx="3168015" cy="3054350"/>
            </a:xfrm>
            <a:custGeom>
              <a:avLst/>
              <a:gdLst/>
              <a:ahLst/>
              <a:cxnLst/>
              <a:rect l="l" t="t" r="r" b="b"/>
              <a:pathLst>
                <a:path w="3168015" h="3054350">
                  <a:moveTo>
                    <a:pt x="168900" y="2999969"/>
                  </a:moveTo>
                  <a:lnTo>
                    <a:pt x="3055399" y="2999969"/>
                  </a:lnTo>
                </a:path>
                <a:path w="3168015" h="3054350">
                  <a:moveTo>
                    <a:pt x="168900" y="2999969"/>
                  </a:moveTo>
                  <a:lnTo>
                    <a:pt x="168900" y="3054321"/>
                  </a:lnTo>
                </a:path>
                <a:path w="3168015" h="3054350">
                  <a:moveTo>
                    <a:pt x="889104" y="2999969"/>
                  </a:moveTo>
                  <a:lnTo>
                    <a:pt x="889104" y="3054321"/>
                  </a:lnTo>
                </a:path>
                <a:path w="3168015" h="3054350">
                  <a:moveTo>
                    <a:pt x="1609446" y="2999969"/>
                  </a:moveTo>
                  <a:lnTo>
                    <a:pt x="1609446" y="3054321"/>
                  </a:lnTo>
                </a:path>
                <a:path w="3168015" h="3054350">
                  <a:moveTo>
                    <a:pt x="2329570" y="2999969"/>
                  </a:moveTo>
                  <a:lnTo>
                    <a:pt x="2329570" y="3054321"/>
                  </a:lnTo>
                </a:path>
                <a:path w="3168015" h="3054350">
                  <a:moveTo>
                    <a:pt x="3055399" y="2999969"/>
                  </a:moveTo>
                  <a:lnTo>
                    <a:pt x="3055399" y="3054321"/>
                  </a:lnTo>
                </a:path>
                <a:path w="3168015" h="3054350">
                  <a:moveTo>
                    <a:pt x="50740" y="2885038"/>
                  </a:moveTo>
                  <a:lnTo>
                    <a:pt x="50740" y="108906"/>
                  </a:lnTo>
                </a:path>
                <a:path w="3168015" h="3054350">
                  <a:moveTo>
                    <a:pt x="50740" y="2885038"/>
                  </a:moveTo>
                  <a:lnTo>
                    <a:pt x="0" y="2885038"/>
                  </a:lnTo>
                </a:path>
                <a:path w="3168015" h="3054350">
                  <a:moveTo>
                    <a:pt x="50740" y="2328471"/>
                  </a:moveTo>
                  <a:lnTo>
                    <a:pt x="0" y="2328471"/>
                  </a:lnTo>
                </a:path>
                <a:path w="3168015" h="3054350">
                  <a:moveTo>
                    <a:pt x="50740" y="1778186"/>
                  </a:moveTo>
                  <a:lnTo>
                    <a:pt x="0" y="1778186"/>
                  </a:lnTo>
                </a:path>
                <a:path w="3168015" h="3054350">
                  <a:moveTo>
                    <a:pt x="50740" y="1221759"/>
                  </a:moveTo>
                  <a:lnTo>
                    <a:pt x="0" y="1221759"/>
                  </a:lnTo>
                </a:path>
                <a:path w="3168015" h="3054350">
                  <a:moveTo>
                    <a:pt x="50740" y="665255"/>
                  </a:moveTo>
                  <a:lnTo>
                    <a:pt x="0" y="665255"/>
                  </a:lnTo>
                </a:path>
                <a:path w="3168015" h="3054350">
                  <a:moveTo>
                    <a:pt x="50740" y="108906"/>
                  </a:moveTo>
                  <a:lnTo>
                    <a:pt x="0" y="108906"/>
                  </a:lnTo>
                </a:path>
                <a:path w="3168015" h="3054350">
                  <a:moveTo>
                    <a:pt x="50740" y="2999969"/>
                  </a:moveTo>
                  <a:lnTo>
                    <a:pt x="3167899" y="2999969"/>
                  </a:lnTo>
                  <a:lnTo>
                    <a:pt x="3167899" y="0"/>
                  </a:lnTo>
                  <a:lnTo>
                    <a:pt x="50740" y="0"/>
                  </a:lnTo>
                  <a:lnTo>
                    <a:pt x="50740" y="2999969"/>
                  </a:lnTo>
                </a:path>
              </a:pathLst>
            </a:custGeom>
            <a:ln w="58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 descr=""/>
          <p:cNvSpPr txBox="1"/>
          <p:nvPr/>
        </p:nvSpPr>
        <p:spPr>
          <a:xfrm>
            <a:off x="4913973" y="6163028"/>
            <a:ext cx="102235" cy="1422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750" spc="-30">
                <a:latin typeface="Arial"/>
                <a:cs typeface="Arial"/>
              </a:rPr>
              <a:t>-</a:t>
            </a:r>
            <a:r>
              <a:rPr dirty="0" sz="750" spc="-50">
                <a:latin typeface="Arial"/>
                <a:cs typeface="Arial"/>
              </a:rPr>
              <a:t>2</a:t>
            </a:r>
            <a:endParaRPr sz="750">
              <a:latin typeface="Arial"/>
              <a:cs typeface="Arial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7091519" y="6163028"/>
            <a:ext cx="75565" cy="1422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750" spc="-25">
                <a:latin typeface="Arial"/>
                <a:cs typeface="Arial"/>
              </a:rPr>
              <a:t>4</a:t>
            </a:r>
            <a:endParaRPr sz="750">
              <a:latin typeface="Arial"/>
              <a:cs typeface="Arial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7817276" y="6163028"/>
            <a:ext cx="75565" cy="1422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750" spc="-25">
                <a:latin typeface="Arial"/>
                <a:cs typeface="Arial"/>
              </a:rPr>
              <a:t>6</a:t>
            </a:r>
            <a:endParaRPr sz="750">
              <a:latin typeface="Arial"/>
              <a:cs typeface="Arial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4629841" y="5867479"/>
            <a:ext cx="126364" cy="158115"/>
          </a:xfrm>
          <a:prstGeom prst="rect">
            <a:avLst/>
          </a:prstGeom>
        </p:spPr>
        <p:txBody>
          <a:bodyPr wrap="square" lIns="0" tIns="508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700" spc="-25">
                <a:latin typeface="Arial"/>
                <a:cs typeface="Arial"/>
              </a:rPr>
              <a:t>0.0</a:t>
            </a:r>
            <a:endParaRPr sz="700">
              <a:latin typeface="Arial"/>
              <a:cs typeface="Arial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4629841" y="5311099"/>
            <a:ext cx="126364" cy="158115"/>
          </a:xfrm>
          <a:prstGeom prst="rect">
            <a:avLst/>
          </a:prstGeom>
        </p:spPr>
        <p:txBody>
          <a:bodyPr wrap="square" lIns="0" tIns="508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700" spc="-25">
                <a:latin typeface="Arial"/>
                <a:cs typeface="Arial"/>
              </a:rPr>
              <a:t>0.2</a:t>
            </a:r>
            <a:endParaRPr sz="700">
              <a:latin typeface="Arial"/>
              <a:cs typeface="Arial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4629841" y="4760814"/>
            <a:ext cx="126364" cy="158115"/>
          </a:xfrm>
          <a:prstGeom prst="rect">
            <a:avLst/>
          </a:prstGeom>
        </p:spPr>
        <p:txBody>
          <a:bodyPr wrap="square" lIns="0" tIns="508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700" spc="-25">
                <a:latin typeface="Arial"/>
                <a:cs typeface="Arial"/>
              </a:rPr>
              <a:t>0.4</a:t>
            </a:r>
            <a:endParaRPr sz="700">
              <a:latin typeface="Arial"/>
              <a:cs typeface="Arial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4629841" y="4204231"/>
            <a:ext cx="126364" cy="158115"/>
          </a:xfrm>
          <a:prstGeom prst="rect">
            <a:avLst/>
          </a:prstGeom>
        </p:spPr>
        <p:txBody>
          <a:bodyPr wrap="square" lIns="0" tIns="508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700" spc="-25">
                <a:latin typeface="Arial"/>
                <a:cs typeface="Arial"/>
              </a:rPr>
              <a:t>0.6</a:t>
            </a:r>
            <a:endParaRPr sz="700">
              <a:latin typeface="Arial"/>
              <a:cs typeface="Arial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4629841" y="3647883"/>
            <a:ext cx="126364" cy="158115"/>
          </a:xfrm>
          <a:prstGeom prst="rect">
            <a:avLst/>
          </a:prstGeom>
        </p:spPr>
        <p:txBody>
          <a:bodyPr wrap="square" lIns="0" tIns="508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700" spc="-25">
                <a:latin typeface="Arial"/>
                <a:cs typeface="Arial"/>
              </a:rPr>
              <a:t>0.8</a:t>
            </a:r>
            <a:endParaRPr sz="700">
              <a:latin typeface="Arial"/>
              <a:cs typeface="Arial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4629841" y="3091301"/>
            <a:ext cx="126364" cy="158115"/>
          </a:xfrm>
          <a:prstGeom prst="rect">
            <a:avLst/>
          </a:prstGeom>
        </p:spPr>
        <p:txBody>
          <a:bodyPr wrap="square" lIns="0" tIns="508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700" spc="-25">
                <a:latin typeface="Arial"/>
                <a:cs typeface="Arial"/>
              </a:rPr>
              <a:t>1.0</a:t>
            </a:r>
            <a:endParaRPr sz="700">
              <a:latin typeface="Arial"/>
              <a:cs typeface="Arial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4415999" y="4452231"/>
            <a:ext cx="126364" cy="212725"/>
          </a:xfrm>
          <a:prstGeom prst="rect">
            <a:avLst/>
          </a:prstGeom>
        </p:spPr>
        <p:txBody>
          <a:bodyPr wrap="square" lIns="0" tIns="508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700" spc="-20">
                <a:latin typeface="Arial"/>
                <a:cs typeface="Arial"/>
              </a:rPr>
              <a:t>beta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311902" y="6270992"/>
            <a:ext cx="1127760" cy="2628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675005">
              <a:lnSpc>
                <a:spcPts val="665"/>
              </a:lnSpc>
              <a:spcBef>
                <a:spcPts val="90"/>
              </a:spcBef>
            </a:pPr>
            <a:r>
              <a:rPr dirty="0" sz="650" spc="204">
                <a:latin typeface="Arial"/>
                <a:cs typeface="Arial"/>
              </a:rPr>
              <a:t>0.8</a:t>
            </a:r>
            <a:endParaRPr sz="650">
              <a:latin typeface="Arial"/>
              <a:cs typeface="Arial"/>
            </a:endParaRPr>
          </a:p>
          <a:p>
            <a:pPr marL="12700">
              <a:lnSpc>
                <a:spcPts val="1205"/>
              </a:lnSpc>
            </a:pPr>
            <a:r>
              <a:rPr dirty="0" sz="1100">
                <a:solidFill>
                  <a:srgbClr val="3A3838"/>
                </a:solidFill>
                <a:latin typeface="Arial"/>
                <a:cs typeface="Arial"/>
              </a:rPr>
              <a:t>©</a:t>
            </a:r>
            <a:r>
              <a:rPr dirty="0" sz="1100" spc="-160">
                <a:solidFill>
                  <a:srgbClr val="3A3838"/>
                </a:solidFill>
                <a:latin typeface="Arial"/>
                <a:cs typeface="Arial"/>
              </a:rPr>
              <a:t> </a:t>
            </a:r>
            <a:r>
              <a:rPr dirty="0" sz="1100" spc="-265">
                <a:solidFill>
                  <a:srgbClr val="3A3838"/>
                </a:solidFill>
                <a:latin typeface="Gulim"/>
                <a:cs typeface="Gulim"/>
              </a:rPr>
              <a:t>한국방송통신대학교</a:t>
            </a:r>
            <a:endParaRPr sz="1100">
              <a:latin typeface="Gulim"/>
              <a:cs typeface="Gulim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0"/>
            <a:ext cx="12192000" cy="1203960"/>
            <a:chOff x="0" y="0"/>
            <a:chExt cx="12192000" cy="1203960"/>
          </a:xfrm>
        </p:grpSpPr>
        <p:sp>
          <p:nvSpPr>
            <p:cNvPr id="4" name="object 4" descr=""/>
            <p:cNvSpPr/>
            <p:nvPr/>
          </p:nvSpPr>
          <p:spPr>
            <a:xfrm>
              <a:off x="467457" y="438241"/>
              <a:ext cx="935355" cy="649605"/>
            </a:xfrm>
            <a:custGeom>
              <a:avLst/>
              <a:gdLst/>
              <a:ahLst/>
              <a:cxnLst/>
              <a:rect l="l" t="t" r="r" b="b"/>
              <a:pathLst>
                <a:path w="935355" h="649605">
                  <a:moveTo>
                    <a:pt x="469167" y="0"/>
                  </a:moveTo>
                  <a:lnTo>
                    <a:pt x="423440" y="2133"/>
                  </a:lnTo>
                  <a:lnTo>
                    <a:pt x="377630" y="8862"/>
                  </a:lnTo>
                  <a:lnTo>
                    <a:pt x="332047" y="20313"/>
                  </a:lnTo>
                  <a:lnTo>
                    <a:pt x="286998" y="36611"/>
                  </a:lnTo>
                  <a:lnTo>
                    <a:pt x="243818" y="57342"/>
                  </a:lnTo>
                  <a:lnTo>
                    <a:pt x="203721" y="81849"/>
                  </a:lnTo>
                  <a:lnTo>
                    <a:pt x="166832" y="109824"/>
                  </a:lnTo>
                  <a:lnTo>
                    <a:pt x="133278" y="140960"/>
                  </a:lnTo>
                  <a:lnTo>
                    <a:pt x="103185" y="174947"/>
                  </a:lnTo>
                  <a:lnTo>
                    <a:pt x="76678" y="211479"/>
                  </a:lnTo>
                  <a:lnTo>
                    <a:pt x="53883" y="250248"/>
                  </a:lnTo>
                  <a:lnTo>
                    <a:pt x="34927" y="290945"/>
                  </a:lnTo>
                  <a:lnTo>
                    <a:pt x="19934" y="333262"/>
                  </a:lnTo>
                  <a:lnTo>
                    <a:pt x="9031" y="376893"/>
                  </a:lnTo>
                  <a:lnTo>
                    <a:pt x="2345" y="421529"/>
                  </a:lnTo>
                  <a:lnTo>
                    <a:pt x="0" y="466861"/>
                  </a:lnTo>
                  <a:lnTo>
                    <a:pt x="2122" y="512583"/>
                  </a:lnTo>
                  <a:lnTo>
                    <a:pt x="8838" y="558387"/>
                  </a:lnTo>
                  <a:lnTo>
                    <a:pt x="20273" y="603963"/>
                  </a:lnTo>
                  <a:lnTo>
                    <a:pt x="36554" y="649005"/>
                  </a:lnTo>
                  <a:lnTo>
                    <a:pt x="901094" y="645068"/>
                  </a:lnTo>
                  <a:lnTo>
                    <a:pt x="918317" y="595092"/>
                  </a:lnTo>
                  <a:lnTo>
                    <a:pt x="929713" y="543898"/>
                  </a:lnTo>
                  <a:lnTo>
                    <a:pt x="935287" y="491980"/>
                  </a:lnTo>
                  <a:lnTo>
                    <a:pt x="935042" y="439830"/>
                  </a:lnTo>
                  <a:lnTo>
                    <a:pt x="928984" y="387943"/>
                  </a:lnTo>
                  <a:lnTo>
                    <a:pt x="917116" y="336811"/>
                  </a:lnTo>
                  <a:lnTo>
                    <a:pt x="899443" y="286928"/>
                  </a:lnTo>
                  <a:lnTo>
                    <a:pt x="878714" y="243755"/>
                  </a:lnTo>
                  <a:lnTo>
                    <a:pt x="854208" y="203663"/>
                  </a:lnTo>
                  <a:lnTo>
                    <a:pt x="826233" y="166780"/>
                  </a:lnTo>
                  <a:lnTo>
                    <a:pt x="795097" y="133230"/>
                  </a:lnTo>
                  <a:lnTo>
                    <a:pt x="761108" y="103141"/>
                  </a:lnTo>
                  <a:lnTo>
                    <a:pt x="724574" y="76639"/>
                  </a:lnTo>
                  <a:lnTo>
                    <a:pt x="685803" y="53848"/>
                  </a:lnTo>
                  <a:lnTo>
                    <a:pt x="645103" y="34897"/>
                  </a:lnTo>
                  <a:lnTo>
                    <a:pt x="602781" y="19910"/>
                  </a:lnTo>
                  <a:lnTo>
                    <a:pt x="559146" y="9014"/>
                  </a:lnTo>
                  <a:lnTo>
                    <a:pt x="514506" y="2335"/>
                  </a:lnTo>
                  <a:lnTo>
                    <a:pt x="469167" y="0"/>
                  </a:lnTo>
                  <a:close/>
                </a:path>
              </a:pathLst>
            </a:custGeom>
            <a:solidFill>
              <a:srgbClr val="0D0D0D">
                <a:alpha val="1490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254508" y="792480"/>
              <a:ext cx="525780" cy="411480"/>
            </a:xfrm>
            <a:custGeom>
              <a:avLst/>
              <a:gdLst/>
              <a:ahLst/>
              <a:cxnLst/>
              <a:rect l="l" t="t" r="r" b="b"/>
              <a:pathLst>
                <a:path w="525779" h="411480">
                  <a:moveTo>
                    <a:pt x="525780" y="0"/>
                  </a:moveTo>
                  <a:lnTo>
                    <a:pt x="0" y="0"/>
                  </a:lnTo>
                  <a:lnTo>
                    <a:pt x="0" y="411479"/>
                  </a:lnTo>
                  <a:lnTo>
                    <a:pt x="525780" y="411479"/>
                  </a:lnTo>
                  <a:lnTo>
                    <a:pt x="525780" y="0"/>
                  </a:lnTo>
                  <a:close/>
                </a:path>
              </a:pathLst>
            </a:custGeom>
            <a:solidFill>
              <a:srgbClr val="B68055">
                <a:alpha val="6901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275843" y="478536"/>
              <a:ext cx="169545" cy="167640"/>
            </a:xfrm>
            <a:custGeom>
              <a:avLst/>
              <a:gdLst/>
              <a:ahLst/>
              <a:cxnLst/>
              <a:rect l="l" t="t" r="r" b="b"/>
              <a:pathLst>
                <a:path w="169544" h="167640">
                  <a:moveTo>
                    <a:pt x="169164" y="0"/>
                  </a:moveTo>
                  <a:lnTo>
                    <a:pt x="0" y="0"/>
                  </a:lnTo>
                  <a:lnTo>
                    <a:pt x="84582" y="167639"/>
                  </a:lnTo>
                  <a:lnTo>
                    <a:pt x="169164" y="0"/>
                  </a:lnTo>
                  <a:close/>
                </a:path>
              </a:pathLst>
            </a:custGeom>
            <a:solidFill>
              <a:srgbClr val="7C543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7722" y="450379"/>
              <a:ext cx="935296" cy="649059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8030" y="628853"/>
              <a:ext cx="725830" cy="420928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6497" y="659637"/>
              <a:ext cx="1083564" cy="463296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46122" y="659637"/>
              <a:ext cx="1083564" cy="463296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0" y="1095755"/>
              <a:ext cx="12192000" cy="0"/>
            </a:xfrm>
            <a:custGeom>
              <a:avLst/>
              <a:gdLst/>
              <a:ahLst/>
              <a:cxnLst/>
              <a:rect l="l" t="t" r="r" b="b"/>
              <a:pathLst>
                <a:path w="12192000" h="0">
                  <a:moveTo>
                    <a:pt x="0" y="0"/>
                  </a:moveTo>
                  <a:lnTo>
                    <a:pt x="12191999" y="0"/>
                  </a:lnTo>
                </a:path>
              </a:pathLst>
            </a:custGeom>
            <a:ln w="6096">
              <a:solidFill>
                <a:srgbClr val="7C5436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8337804" y="0"/>
              <a:ext cx="1343025" cy="280670"/>
            </a:xfrm>
            <a:custGeom>
              <a:avLst/>
              <a:gdLst/>
              <a:ahLst/>
              <a:cxnLst/>
              <a:rect l="l" t="t" r="r" b="b"/>
              <a:pathLst>
                <a:path w="1343025" h="280670">
                  <a:moveTo>
                    <a:pt x="0" y="280416"/>
                  </a:moveTo>
                  <a:lnTo>
                    <a:pt x="1342644" y="280416"/>
                  </a:lnTo>
                  <a:lnTo>
                    <a:pt x="1342644" y="0"/>
                  </a:lnTo>
                  <a:lnTo>
                    <a:pt x="0" y="0"/>
                  </a:lnTo>
                  <a:lnTo>
                    <a:pt x="0" y="280416"/>
                  </a:lnTo>
                  <a:close/>
                </a:path>
              </a:pathLst>
            </a:custGeom>
            <a:solidFill>
              <a:srgbClr val="898585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8060435" y="0"/>
              <a:ext cx="1343025" cy="530860"/>
            </a:xfrm>
            <a:custGeom>
              <a:avLst/>
              <a:gdLst/>
              <a:ahLst/>
              <a:cxnLst/>
              <a:rect l="l" t="t" r="r" b="b"/>
              <a:pathLst>
                <a:path w="1343025" h="530860">
                  <a:moveTo>
                    <a:pt x="0" y="530351"/>
                  </a:moveTo>
                  <a:lnTo>
                    <a:pt x="1342644" y="530351"/>
                  </a:lnTo>
                  <a:lnTo>
                    <a:pt x="1342644" y="0"/>
                  </a:lnTo>
                  <a:lnTo>
                    <a:pt x="0" y="0"/>
                  </a:lnTo>
                  <a:lnTo>
                    <a:pt x="0" y="530351"/>
                  </a:lnTo>
                  <a:close/>
                </a:path>
              </a:pathLst>
            </a:custGeom>
            <a:solidFill>
              <a:srgbClr val="F8D230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66631" y="149352"/>
              <a:ext cx="525005" cy="546353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8852916" y="135636"/>
              <a:ext cx="518159" cy="539750"/>
            </a:xfrm>
            <a:custGeom>
              <a:avLst/>
              <a:gdLst/>
              <a:ahLst/>
              <a:cxnLst/>
              <a:rect l="l" t="t" r="r" b="b"/>
              <a:pathLst>
                <a:path w="518159" h="539750">
                  <a:moveTo>
                    <a:pt x="518159" y="0"/>
                  </a:moveTo>
                  <a:lnTo>
                    <a:pt x="0" y="0"/>
                  </a:lnTo>
                  <a:lnTo>
                    <a:pt x="0" y="539495"/>
                  </a:lnTo>
                  <a:lnTo>
                    <a:pt x="518159" y="539495"/>
                  </a:lnTo>
                  <a:lnTo>
                    <a:pt x="518159" y="0"/>
                  </a:lnTo>
                  <a:close/>
                </a:path>
              </a:pathLst>
            </a:custGeom>
            <a:solidFill>
              <a:srgbClr val="68410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309372" y="1507236"/>
            <a:ext cx="8961120" cy="1836420"/>
          </a:xfrm>
          <a:prstGeom prst="rect">
            <a:avLst/>
          </a:prstGeom>
          <a:ln w="64007">
            <a:solidFill>
              <a:srgbClr val="F8AF39"/>
            </a:solidFill>
          </a:ln>
        </p:spPr>
        <p:txBody>
          <a:bodyPr wrap="square" lIns="0" tIns="37465" rIns="0" bIns="0" rtlCol="0" vert="horz">
            <a:spAutoFit/>
          </a:bodyPr>
          <a:lstStyle/>
          <a:p>
            <a:pPr marL="509905" marR="438784" indent="-271780">
              <a:lnSpc>
                <a:spcPct val="150000"/>
              </a:lnSpc>
              <a:spcBef>
                <a:spcPts val="295"/>
              </a:spcBef>
              <a:buClr>
                <a:srgbClr val="9E7B09"/>
              </a:buClr>
              <a:buFont typeface="Wingdings"/>
              <a:buChar char=""/>
              <a:tabLst>
                <a:tab pos="510540" algn="l"/>
              </a:tabLst>
            </a:pPr>
            <a:r>
              <a:rPr dirty="0" sz="3200" spc="-290" b="1">
                <a:solidFill>
                  <a:srgbClr val="585858"/>
                </a:solidFill>
                <a:latin typeface="Adobe Gothic Std B"/>
                <a:cs typeface="Adobe Gothic Std B"/>
              </a:rPr>
              <a:t>검사특성곡선</a:t>
            </a:r>
            <a:r>
              <a:rPr dirty="0" sz="3200" spc="75" b="1">
                <a:solidFill>
                  <a:srgbClr val="585858"/>
                </a:solidFill>
                <a:latin typeface="Adobe Gothic Std B"/>
                <a:cs typeface="Adobe Gothic Std B"/>
              </a:rPr>
              <a:t> </a:t>
            </a:r>
            <a:r>
              <a:rPr dirty="0" sz="3200" spc="65" b="1">
                <a:solidFill>
                  <a:srgbClr val="585858"/>
                </a:solidFill>
                <a:latin typeface="Adobe Gothic Std B"/>
                <a:cs typeface="Adobe Gothic Std B"/>
              </a:rPr>
              <a:t>:</a:t>
            </a:r>
            <a:r>
              <a:rPr dirty="0" sz="3200" spc="120" b="1">
                <a:solidFill>
                  <a:srgbClr val="585858"/>
                </a:solidFill>
                <a:latin typeface="Adobe Gothic Std B"/>
                <a:cs typeface="Adobe Gothic Std B"/>
              </a:rPr>
              <a:t> </a:t>
            </a:r>
            <a:r>
              <a:rPr dirty="0" sz="3200" spc="-175">
                <a:solidFill>
                  <a:srgbClr val="585858"/>
                </a:solidFill>
                <a:latin typeface="Gulim"/>
                <a:cs typeface="Gulim"/>
              </a:rPr>
              <a:t>제1종</a:t>
            </a:r>
            <a:r>
              <a:rPr dirty="0" sz="3200" spc="-265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 spc="-290">
                <a:solidFill>
                  <a:srgbClr val="585858"/>
                </a:solidFill>
                <a:latin typeface="Gulim"/>
                <a:cs typeface="Gulim"/>
              </a:rPr>
              <a:t>오류를</a:t>
            </a:r>
            <a:r>
              <a:rPr dirty="0" sz="3200" spc="-265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 spc="-290">
                <a:solidFill>
                  <a:srgbClr val="585858"/>
                </a:solidFill>
                <a:latin typeface="Gulim"/>
                <a:cs typeface="Gulim"/>
              </a:rPr>
              <a:t>작게</a:t>
            </a:r>
            <a:r>
              <a:rPr dirty="0" sz="3200" spc="-265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 spc="-290">
                <a:solidFill>
                  <a:srgbClr val="585858"/>
                </a:solidFill>
                <a:latin typeface="Gulim"/>
                <a:cs typeface="Gulim"/>
              </a:rPr>
              <a:t>하면</a:t>
            </a:r>
            <a:r>
              <a:rPr dirty="0" sz="3200" spc="-265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 spc="-310">
                <a:solidFill>
                  <a:srgbClr val="585858"/>
                </a:solidFill>
                <a:latin typeface="Gulim"/>
                <a:cs typeface="Gulim"/>
              </a:rPr>
              <a:t>검정력이 </a:t>
            </a:r>
            <a:r>
              <a:rPr dirty="0" sz="3200" spc="-235">
                <a:solidFill>
                  <a:srgbClr val="585858"/>
                </a:solidFill>
                <a:latin typeface="Gulim"/>
                <a:cs typeface="Gulim"/>
              </a:rPr>
              <a:t>작아짐(제2종</a:t>
            </a:r>
            <a:r>
              <a:rPr dirty="0" sz="3200" spc="-254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 spc="-295">
                <a:solidFill>
                  <a:srgbClr val="585858"/>
                </a:solidFill>
                <a:latin typeface="Gulim"/>
                <a:cs typeface="Gulim"/>
              </a:rPr>
              <a:t>오류가</a:t>
            </a:r>
            <a:r>
              <a:rPr dirty="0" sz="3200" spc="-245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 spc="-285">
                <a:solidFill>
                  <a:srgbClr val="585858"/>
                </a:solidFill>
                <a:latin typeface="Gulim"/>
                <a:cs typeface="Gulim"/>
              </a:rPr>
              <a:t>커짐)</a:t>
            </a:r>
            <a:endParaRPr sz="3200">
              <a:latin typeface="Gulim"/>
              <a:cs typeface="Gulim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8852916" y="135636"/>
            <a:ext cx="518159" cy="539750"/>
          </a:xfrm>
          <a:prstGeom prst="rect">
            <a:avLst/>
          </a:prstGeom>
          <a:ln w="6096">
            <a:solidFill>
              <a:srgbClr val="210E09"/>
            </a:solidFill>
          </a:ln>
        </p:spPr>
        <p:txBody>
          <a:bodyPr wrap="square" lIns="0" tIns="76200" rIns="0" bIns="0" rtlCol="0" vert="horz">
            <a:spAutoFit/>
          </a:bodyPr>
          <a:lstStyle/>
          <a:p>
            <a:pPr marL="176530">
              <a:lnSpc>
                <a:spcPct val="100000"/>
              </a:lnSpc>
              <a:spcBef>
                <a:spcPts val="600"/>
              </a:spcBef>
            </a:pPr>
            <a:r>
              <a:rPr dirty="0" sz="2500" spc="-5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5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480"/>
              <a:t>통계적가설검정의개념</a:t>
            </a:r>
          </a:p>
        </p:txBody>
      </p:sp>
      <p:sp>
        <p:nvSpPr>
          <p:cNvPr id="19" name="object 19" descr=""/>
          <p:cNvSpPr/>
          <p:nvPr/>
        </p:nvSpPr>
        <p:spPr>
          <a:xfrm>
            <a:off x="1991241" y="3660343"/>
            <a:ext cx="5268595" cy="2573020"/>
          </a:xfrm>
          <a:custGeom>
            <a:avLst/>
            <a:gdLst/>
            <a:ahLst/>
            <a:cxnLst/>
            <a:rect l="l" t="t" r="r" b="b"/>
            <a:pathLst>
              <a:path w="5268595" h="2573020">
                <a:moveTo>
                  <a:pt x="5081274" y="96771"/>
                </a:moveTo>
                <a:lnTo>
                  <a:pt x="5081274" y="96771"/>
                </a:lnTo>
                <a:lnTo>
                  <a:pt x="3424830" y="96771"/>
                </a:lnTo>
                <a:lnTo>
                  <a:pt x="3406217" y="101878"/>
                </a:lnTo>
                <a:lnTo>
                  <a:pt x="3031914" y="101878"/>
                </a:lnTo>
                <a:lnTo>
                  <a:pt x="3013181" y="106985"/>
                </a:lnTo>
                <a:lnTo>
                  <a:pt x="2797989" y="106985"/>
                </a:lnTo>
                <a:lnTo>
                  <a:pt x="2779256" y="112027"/>
                </a:lnTo>
                <a:lnTo>
                  <a:pt x="2620145" y="112027"/>
                </a:lnTo>
                <a:lnTo>
                  <a:pt x="2601531" y="117134"/>
                </a:lnTo>
                <a:lnTo>
                  <a:pt x="2489373" y="117134"/>
                </a:lnTo>
                <a:lnTo>
                  <a:pt x="2470399" y="122241"/>
                </a:lnTo>
                <a:lnTo>
                  <a:pt x="2367607" y="122241"/>
                </a:lnTo>
                <a:lnTo>
                  <a:pt x="2348994" y="127282"/>
                </a:lnTo>
                <a:lnTo>
                  <a:pt x="2330261" y="127282"/>
                </a:lnTo>
                <a:lnTo>
                  <a:pt x="2311528" y="127282"/>
                </a:lnTo>
                <a:lnTo>
                  <a:pt x="2292554" y="127282"/>
                </a:lnTo>
                <a:lnTo>
                  <a:pt x="2273941" y="132389"/>
                </a:lnTo>
                <a:lnTo>
                  <a:pt x="2255208" y="132389"/>
                </a:lnTo>
                <a:lnTo>
                  <a:pt x="2236475" y="132389"/>
                </a:lnTo>
                <a:lnTo>
                  <a:pt x="2217862" y="132389"/>
                </a:lnTo>
                <a:lnTo>
                  <a:pt x="2199129" y="132389"/>
                </a:lnTo>
                <a:lnTo>
                  <a:pt x="2171149" y="137496"/>
                </a:lnTo>
                <a:lnTo>
                  <a:pt x="2152416" y="137496"/>
                </a:lnTo>
                <a:lnTo>
                  <a:pt x="2133803" y="137496"/>
                </a:lnTo>
                <a:lnTo>
                  <a:pt x="2115070" y="137496"/>
                </a:lnTo>
                <a:lnTo>
                  <a:pt x="2096096" y="142538"/>
                </a:lnTo>
                <a:lnTo>
                  <a:pt x="2077363" y="142538"/>
                </a:lnTo>
                <a:lnTo>
                  <a:pt x="2058750" y="142538"/>
                </a:lnTo>
                <a:lnTo>
                  <a:pt x="2040017" y="147645"/>
                </a:lnTo>
                <a:lnTo>
                  <a:pt x="2021404" y="147645"/>
                </a:lnTo>
                <a:lnTo>
                  <a:pt x="2002671" y="147645"/>
                </a:lnTo>
                <a:lnTo>
                  <a:pt x="1983937" y="152752"/>
                </a:lnTo>
                <a:lnTo>
                  <a:pt x="1965324" y="152752"/>
                </a:lnTo>
                <a:lnTo>
                  <a:pt x="1946591" y="152752"/>
                </a:lnTo>
                <a:lnTo>
                  <a:pt x="1927858" y="157859"/>
                </a:lnTo>
                <a:lnTo>
                  <a:pt x="1908885" y="157859"/>
                </a:lnTo>
                <a:lnTo>
                  <a:pt x="1899638" y="157859"/>
                </a:lnTo>
                <a:lnTo>
                  <a:pt x="1880905" y="162901"/>
                </a:lnTo>
                <a:lnTo>
                  <a:pt x="1862172" y="162901"/>
                </a:lnTo>
                <a:lnTo>
                  <a:pt x="1843559" y="162901"/>
                </a:lnTo>
                <a:lnTo>
                  <a:pt x="1824826" y="168008"/>
                </a:lnTo>
                <a:lnTo>
                  <a:pt x="1806213" y="168008"/>
                </a:lnTo>
                <a:lnTo>
                  <a:pt x="1787479" y="173115"/>
                </a:lnTo>
                <a:lnTo>
                  <a:pt x="1768746" y="173115"/>
                </a:lnTo>
                <a:lnTo>
                  <a:pt x="1750133" y="178156"/>
                </a:lnTo>
                <a:lnTo>
                  <a:pt x="1731400" y="178156"/>
                </a:lnTo>
                <a:lnTo>
                  <a:pt x="1712427" y="183394"/>
                </a:lnTo>
                <a:lnTo>
                  <a:pt x="1703060" y="183394"/>
                </a:lnTo>
                <a:lnTo>
                  <a:pt x="1684447" y="188501"/>
                </a:lnTo>
                <a:lnTo>
                  <a:pt x="1665714" y="188501"/>
                </a:lnTo>
                <a:lnTo>
                  <a:pt x="1646981" y="193608"/>
                </a:lnTo>
                <a:lnTo>
                  <a:pt x="1628368" y="193608"/>
                </a:lnTo>
                <a:lnTo>
                  <a:pt x="1609634" y="198650"/>
                </a:lnTo>
                <a:lnTo>
                  <a:pt x="1600268" y="198650"/>
                </a:lnTo>
                <a:lnTo>
                  <a:pt x="1581655" y="203757"/>
                </a:lnTo>
                <a:lnTo>
                  <a:pt x="1562922" y="203757"/>
                </a:lnTo>
                <a:lnTo>
                  <a:pt x="1544309" y="208864"/>
                </a:lnTo>
                <a:lnTo>
                  <a:pt x="1534942" y="213971"/>
                </a:lnTo>
                <a:lnTo>
                  <a:pt x="1515969" y="213971"/>
                </a:lnTo>
                <a:lnTo>
                  <a:pt x="1497236" y="219012"/>
                </a:lnTo>
                <a:lnTo>
                  <a:pt x="1478622" y="224119"/>
                </a:lnTo>
                <a:lnTo>
                  <a:pt x="1469256" y="224119"/>
                </a:lnTo>
                <a:lnTo>
                  <a:pt x="1450523" y="229226"/>
                </a:lnTo>
                <a:lnTo>
                  <a:pt x="1431790" y="234268"/>
                </a:lnTo>
                <a:lnTo>
                  <a:pt x="1413176" y="234268"/>
                </a:lnTo>
                <a:lnTo>
                  <a:pt x="1403810" y="239375"/>
                </a:lnTo>
                <a:lnTo>
                  <a:pt x="1385077" y="244482"/>
                </a:lnTo>
                <a:lnTo>
                  <a:pt x="1366464" y="249524"/>
                </a:lnTo>
                <a:lnTo>
                  <a:pt x="1357097" y="254631"/>
                </a:lnTo>
                <a:lnTo>
                  <a:pt x="1338124" y="254631"/>
                </a:lnTo>
                <a:lnTo>
                  <a:pt x="1328757" y="259738"/>
                </a:lnTo>
                <a:lnTo>
                  <a:pt x="1310144" y="264779"/>
                </a:lnTo>
                <a:lnTo>
                  <a:pt x="1291411" y="269886"/>
                </a:lnTo>
                <a:lnTo>
                  <a:pt x="1282044" y="274993"/>
                </a:lnTo>
                <a:lnTo>
                  <a:pt x="1263431" y="280035"/>
                </a:lnTo>
                <a:lnTo>
                  <a:pt x="1254065" y="285142"/>
                </a:lnTo>
                <a:lnTo>
                  <a:pt x="1235331" y="290380"/>
                </a:lnTo>
                <a:lnTo>
                  <a:pt x="1225965" y="295487"/>
                </a:lnTo>
                <a:lnTo>
                  <a:pt x="1207352" y="300594"/>
                </a:lnTo>
                <a:lnTo>
                  <a:pt x="1188619" y="305635"/>
                </a:lnTo>
                <a:lnTo>
                  <a:pt x="1179252" y="310743"/>
                </a:lnTo>
                <a:lnTo>
                  <a:pt x="1160639" y="315850"/>
                </a:lnTo>
                <a:lnTo>
                  <a:pt x="1150912" y="320891"/>
                </a:lnTo>
                <a:lnTo>
                  <a:pt x="1141666" y="325998"/>
                </a:lnTo>
                <a:lnTo>
                  <a:pt x="1122933" y="331105"/>
                </a:lnTo>
                <a:lnTo>
                  <a:pt x="1113566" y="341254"/>
                </a:lnTo>
                <a:lnTo>
                  <a:pt x="1094953" y="346361"/>
                </a:lnTo>
                <a:lnTo>
                  <a:pt x="1085586" y="351468"/>
                </a:lnTo>
                <a:lnTo>
                  <a:pt x="1066853" y="356509"/>
                </a:lnTo>
                <a:lnTo>
                  <a:pt x="1057487" y="361616"/>
                </a:lnTo>
                <a:lnTo>
                  <a:pt x="1048240" y="371765"/>
                </a:lnTo>
                <a:lnTo>
                  <a:pt x="1029507" y="376872"/>
                </a:lnTo>
                <a:lnTo>
                  <a:pt x="1020140" y="387021"/>
                </a:lnTo>
                <a:lnTo>
                  <a:pt x="1010774" y="392128"/>
                </a:lnTo>
                <a:lnTo>
                  <a:pt x="992161" y="397366"/>
                </a:lnTo>
                <a:lnTo>
                  <a:pt x="982794" y="407580"/>
                </a:lnTo>
                <a:lnTo>
                  <a:pt x="973427" y="412621"/>
                </a:lnTo>
                <a:lnTo>
                  <a:pt x="954454" y="422835"/>
                </a:lnTo>
                <a:lnTo>
                  <a:pt x="945088" y="427877"/>
                </a:lnTo>
                <a:lnTo>
                  <a:pt x="935841" y="438091"/>
                </a:lnTo>
                <a:lnTo>
                  <a:pt x="926474" y="448239"/>
                </a:lnTo>
                <a:lnTo>
                  <a:pt x="907741" y="453346"/>
                </a:lnTo>
                <a:lnTo>
                  <a:pt x="898375" y="463495"/>
                </a:lnTo>
                <a:lnTo>
                  <a:pt x="889008" y="473709"/>
                </a:lnTo>
                <a:lnTo>
                  <a:pt x="879762" y="478751"/>
                </a:lnTo>
                <a:lnTo>
                  <a:pt x="861028" y="488965"/>
                </a:lnTo>
                <a:lnTo>
                  <a:pt x="851662" y="499244"/>
                </a:lnTo>
                <a:lnTo>
                  <a:pt x="842295" y="509458"/>
                </a:lnTo>
                <a:lnTo>
                  <a:pt x="833049" y="519607"/>
                </a:lnTo>
                <a:lnTo>
                  <a:pt x="823682" y="529821"/>
                </a:lnTo>
                <a:lnTo>
                  <a:pt x="814316" y="534862"/>
                </a:lnTo>
                <a:lnTo>
                  <a:pt x="804949" y="545077"/>
                </a:lnTo>
                <a:lnTo>
                  <a:pt x="795583" y="555225"/>
                </a:lnTo>
                <a:lnTo>
                  <a:pt x="776969" y="570481"/>
                </a:lnTo>
                <a:lnTo>
                  <a:pt x="767363" y="580695"/>
                </a:lnTo>
                <a:lnTo>
                  <a:pt x="757996" y="590843"/>
                </a:lnTo>
                <a:lnTo>
                  <a:pt x="748630" y="600992"/>
                </a:lnTo>
                <a:lnTo>
                  <a:pt x="739263" y="611337"/>
                </a:lnTo>
                <a:lnTo>
                  <a:pt x="729896" y="621486"/>
                </a:lnTo>
                <a:lnTo>
                  <a:pt x="720650" y="636807"/>
                </a:lnTo>
                <a:lnTo>
                  <a:pt x="711283" y="646955"/>
                </a:lnTo>
                <a:lnTo>
                  <a:pt x="701917" y="657104"/>
                </a:lnTo>
                <a:lnTo>
                  <a:pt x="692550" y="672359"/>
                </a:lnTo>
                <a:lnTo>
                  <a:pt x="683184" y="682573"/>
                </a:lnTo>
                <a:lnTo>
                  <a:pt x="673937" y="697829"/>
                </a:lnTo>
                <a:lnTo>
                  <a:pt x="664570" y="707978"/>
                </a:lnTo>
                <a:lnTo>
                  <a:pt x="655204" y="723430"/>
                </a:lnTo>
                <a:lnTo>
                  <a:pt x="655204" y="738685"/>
                </a:lnTo>
                <a:lnTo>
                  <a:pt x="645837" y="748834"/>
                </a:lnTo>
                <a:lnTo>
                  <a:pt x="636471" y="764089"/>
                </a:lnTo>
                <a:lnTo>
                  <a:pt x="627224" y="779345"/>
                </a:lnTo>
                <a:lnTo>
                  <a:pt x="617858" y="794601"/>
                </a:lnTo>
                <a:lnTo>
                  <a:pt x="608491" y="809856"/>
                </a:lnTo>
                <a:lnTo>
                  <a:pt x="599124" y="825308"/>
                </a:lnTo>
                <a:lnTo>
                  <a:pt x="589758" y="840564"/>
                </a:lnTo>
                <a:lnTo>
                  <a:pt x="589758" y="855820"/>
                </a:lnTo>
                <a:lnTo>
                  <a:pt x="580151" y="871075"/>
                </a:lnTo>
                <a:lnTo>
                  <a:pt x="570785" y="886331"/>
                </a:lnTo>
                <a:lnTo>
                  <a:pt x="561418" y="901586"/>
                </a:lnTo>
                <a:lnTo>
                  <a:pt x="552123" y="916842"/>
                </a:lnTo>
                <a:lnTo>
                  <a:pt x="552123" y="937401"/>
                </a:lnTo>
                <a:lnTo>
                  <a:pt x="542781" y="952657"/>
                </a:lnTo>
                <a:lnTo>
                  <a:pt x="533438" y="967912"/>
                </a:lnTo>
                <a:lnTo>
                  <a:pt x="524096" y="988209"/>
                </a:lnTo>
                <a:lnTo>
                  <a:pt x="524096" y="1003530"/>
                </a:lnTo>
                <a:lnTo>
                  <a:pt x="514753" y="1023828"/>
                </a:lnTo>
                <a:lnTo>
                  <a:pt x="505411" y="1039280"/>
                </a:lnTo>
                <a:lnTo>
                  <a:pt x="505411" y="1059642"/>
                </a:lnTo>
                <a:lnTo>
                  <a:pt x="496068" y="1079939"/>
                </a:lnTo>
                <a:lnTo>
                  <a:pt x="486725" y="1095195"/>
                </a:lnTo>
                <a:lnTo>
                  <a:pt x="486725" y="1115558"/>
                </a:lnTo>
                <a:lnTo>
                  <a:pt x="477383" y="1136051"/>
                </a:lnTo>
                <a:lnTo>
                  <a:pt x="468040" y="1156414"/>
                </a:lnTo>
                <a:lnTo>
                  <a:pt x="468040" y="1176777"/>
                </a:lnTo>
                <a:lnTo>
                  <a:pt x="458698" y="1197139"/>
                </a:lnTo>
                <a:lnTo>
                  <a:pt x="449355" y="1217436"/>
                </a:lnTo>
                <a:lnTo>
                  <a:pt x="449355" y="1237995"/>
                </a:lnTo>
                <a:lnTo>
                  <a:pt x="440013" y="1263400"/>
                </a:lnTo>
                <a:lnTo>
                  <a:pt x="440013" y="1283762"/>
                </a:lnTo>
                <a:lnTo>
                  <a:pt x="430670" y="1304125"/>
                </a:lnTo>
                <a:lnTo>
                  <a:pt x="421328" y="1329529"/>
                </a:lnTo>
                <a:lnTo>
                  <a:pt x="421328" y="1350023"/>
                </a:lnTo>
                <a:lnTo>
                  <a:pt x="411985" y="1375492"/>
                </a:lnTo>
                <a:lnTo>
                  <a:pt x="411985" y="1395789"/>
                </a:lnTo>
                <a:lnTo>
                  <a:pt x="402642" y="1421259"/>
                </a:lnTo>
                <a:lnTo>
                  <a:pt x="402642" y="1446663"/>
                </a:lnTo>
                <a:lnTo>
                  <a:pt x="393000" y="1472264"/>
                </a:lnTo>
                <a:lnTo>
                  <a:pt x="393000" y="1492627"/>
                </a:lnTo>
                <a:lnTo>
                  <a:pt x="383657" y="1518031"/>
                </a:lnTo>
                <a:lnTo>
                  <a:pt x="383657" y="1543500"/>
                </a:lnTo>
                <a:lnTo>
                  <a:pt x="374315" y="1569101"/>
                </a:lnTo>
                <a:lnTo>
                  <a:pt x="374315" y="1599612"/>
                </a:lnTo>
                <a:lnTo>
                  <a:pt x="364972" y="1625016"/>
                </a:lnTo>
                <a:lnTo>
                  <a:pt x="364972" y="1650486"/>
                </a:lnTo>
                <a:lnTo>
                  <a:pt x="355629" y="1676087"/>
                </a:lnTo>
                <a:lnTo>
                  <a:pt x="355629" y="1706598"/>
                </a:lnTo>
                <a:lnTo>
                  <a:pt x="346287" y="1732002"/>
                </a:lnTo>
                <a:lnTo>
                  <a:pt x="346287" y="1762513"/>
                </a:lnTo>
                <a:lnTo>
                  <a:pt x="346287" y="1788114"/>
                </a:lnTo>
                <a:lnTo>
                  <a:pt x="336944" y="1818625"/>
                </a:lnTo>
                <a:lnTo>
                  <a:pt x="336944" y="1849202"/>
                </a:lnTo>
                <a:lnTo>
                  <a:pt x="327602" y="1874737"/>
                </a:lnTo>
                <a:lnTo>
                  <a:pt x="327602" y="1905314"/>
                </a:lnTo>
                <a:lnTo>
                  <a:pt x="327602" y="1935825"/>
                </a:lnTo>
                <a:lnTo>
                  <a:pt x="318259" y="1966336"/>
                </a:lnTo>
                <a:lnTo>
                  <a:pt x="318259" y="1996978"/>
                </a:lnTo>
                <a:lnTo>
                  <a:pt x="318259" y="2027555"/>
                </a:lnTo>
                <a:lnTo>
                  <a:pt x="308917" y="2063108"/>
                </a:lnTo>
                <a:lnTo>
                  <a:pt x="308917" y="2093815"/>
                </a:lnTo>
                <a:lnTo>
                  <a:pt x="308917" y="2124327"/>
                </a:lnTo>
                <a:lnTo>
                  <a:pt x="299574" y="2159945"/>
                </a:lnTo>
                <a:lnTo>
                  <a:pt x="299574" y="2190587"/>
                </a:lnTo>
                <a:lnTo>
                  <a:pt x="299574" y="2226205"/>
                </a:lnTo>
                <a:lnTo>
                  <a:pt x="290231" y="2256717"/>
                </a:lnTo>
                <a:lnTo>
                  <a:pt x="290231" y="2292531"/>
                </a:lnTo>
                <a:lnTo>
                  <a:pt x="290231" y="2328149"/>
                </a:lnTo>
                <a:lnTo>
                  <a:pt x="280889" y="2358661"/>
                </a:lnTo>
                <a:lnTo>
                  <a:pt x="280889" y="2394246"/>
                </a:lnTo>
                <a:lnTo>
                  <a:pt x="280889" y="2430015"/>
                </a:lnTo>
              </a:path>
              <a:path w="5268595" h="2573020">
                <a:moveTo>
                  <a:pt x="168478" y="2526819"/>
                </a:moveTo>
                <a:lnTo>
                  <a:pt x="5081274" y="2526819"/>
                </a:lnTo>
              </a:path>
              <a:path w="5268595" h="2573020">
                <a:moveTo>
                  <a:pt x="168478" y="2526819"/>
                </a:moveTo>
                <a:lnTo>
                  <a:pt x="168478" y="2572599"/>
                </a:lnTo>
              </a:path>
              <a:path w="5268595" h="2573020">
                <a:moveTo>
                  <a:pt x="1150912" y="2526819"/>
                </a:moveTo>
                <a:lnTo>
                  <a:pt x="1150912" y="2572599"/>
                </a:lnTo>
              </a:path>
              <a:path w="5268595" h="2573020">
                <a:moveTo>
                  <a:pt x="2133803" y="2526819"/>
                </a:moveTo>
                <a:lnTo>
                  <a:pt x="2133803" y="2572599"/>
                </a:lnTo>
              </a:path>
              <a:path w="5268595" h="2573020">
                <a:moveTo>
                  <a:pt x="3116213" y="2526819"/>
                </a:moveTo>
                <a:lnTo>
                  <a:pt x="3116213" y="2572599"/>
                </a:lnTo>
              </a:path>
              <a:path w="5268595" h="2573020">
                <a:moveTo>
                  <a:pt x="4098743" y="2526819"/>
                </a:moveTo>
                <a:lnTo>
                  <a:pt x="4098743" y="2572599"/>
                </a:lnTo>
              </a:path>
              <a:path w="5268595" h="2573020">
                <a:moveTo>
                  <a:pt x="5081274" y="2526819"/>
                </a:moveTo>
                <a:lnTo>
                  <a:pt x="5081274" y="2572599"/>
                </a:lnTo>
              </a:path>
              <a:path w="5268595" h="2573020">
                <a:moveTo>
                  <a:pt x="84383" y="2302680"/>
                </a:moveTo>
                <a:lnTo>
                  <a:pt x="84383" y="96771"/>
                </a:lnTo>
              </a:path>
              <a:path w="5268595" h="2573020">
                <a:moveTo>
                  <a:pt x="84383" y="2302680"/>
                </a:moveTo>
                <a:lnTo>
                  <a:pt x="0" y="2302680"/>
                </a:lnTo>
              </a:path>
              <a:path w="5268595" h="2573020">
                <a:moveTo>
                  <a:pt x="84383" y="1569101"/>
                </a:moveTo>
                <a:lnTo>
                  <a:pt x="0" y="1569101"/>
                </a:lnTo>
              </a:path>
              <a:path w="5268595" h="2573020">
                <a:moveTo>
                  <a:pt x="84383" y="830415"/>
                </a:moveTo>
                <a:lnTo>
                  <a:pt x="0" y="830415"/>
                </a:lnTo>
              </a:path>
              <a:path w="5268595" h="2573020">
                <a:moveTo>
                  <a:pt x="84383" y="96771"/>
                </a:moveTo>
                <a:lnTo>
                  <a:pt x="0" y="96771"/>
                </a:lnTo>
              </a:path>
              <a:path w="5268595" h="2573020">
                <a:moveTo>
                  <a:pt x="84383" y="2526819"/>
                </a:moveTo>
                <a:lnTo>
                  <a:pt x="5268365" y="2526819"/>
                </a:lnTo>
                <a:lnTo>
                  <a:pt x="5268365" y="0"/>
                </a:lnTo>
                <a:lnTo>
                  <a:pt x="84383" y="0"/>
                </a:lnTo>
                <a:lnTo>
                  <a:pt x="84383" y="2526819"/>
                </a:lnTo>
              </a:path>
            </a:pathLst>
          </a:custGeom>
          <a:ln w="72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2044239" y="6270992"/>
            <a:ext cx="230504" cy="1238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650" spc="204">
                <a:latin typeface="Arial"/>
                <a:cs typeface="Arial"/>
              </a:rPr>
              <a:t>0.0</a:t>
            </a:r>
            <a:endParaRPr sz="650">
              <a:latin typeface="Arial"/>
              <a:cs typeface="Arial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3026782" y="6270992"/>
            <a:ext cx="230504" cy="1238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650" spc="204">
                <a:latin typeface="Arial"/>
                <a:cs typeface="Arial"/>
              </a:rPr>
              <a:t>0.2</a:t>
            </a:r>
            <a:endParaRPr sz="650">
              <a:latin typeface="Arial"/>
              <a:cs typeface="Arial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4009192" y="6270992"/>
            <a:ext cx="230504" cy="1238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650" spc="204">
                <a:latin typeface="Arial"/>
                <a:cs typeface="Arial"/>
              </a:rPr>
              <a:t>0.4</a:t>
            </a:r>
            <a:endParaRPr sz="650">
              <a:latin typeface="Arial"/>
              <a:cs typeface="Arial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4991722" y="6270992"/>
            <a:ext cx="230504" cy="1238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650" spc="204">
                <a:latin typeface="Arial"/>
                <a:cs typeface="Arial"/>
              </a:rPr>
              <a:t>0.6</a:t>
            </a:r>
            <a:endParaRPr sz="650">
              <a:latin typeface="Arial"/>
              <a:cs typeface="Arial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6957023" y="6270992"/>
            <a:ext cx="230504" cy="1238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650" spc="204">
                <a:latin typeface="Arial"/>
                <a:cs typeface="Arial"/>
              </a:rPr>
              <a:t>1.0</a:t>
            </a:r>
            <a:endParaRPr sz="650">
              <a:latin typeface="Arial"/>
              <a:cs typeface="Arial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1721495" y="5869344"/>
            <a:ext cx="193040" cy="182880"/>
          </a:xfrm>
          <a:prstGeom prst="rect">
            <a:avLst/>
          </a:prstGeom>
        </p:spPr>
        <p:txBody>
          <a:bodyPr wrap="square" lIns="0" tIns="190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150" spc="-280">
                <a:latin typeface="Arial"/>
                <a:cs typeface="Arial"/>
              </a:rPr>
              <a:t>0.85</a:t>
            </a:r>
            <a:endParaRPr sz="1150">
              <a:latin typeface="Arial"/>
              <a:cs typeface="Arial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1721495" y="5135733"/>
            <a:ext cx="193040" cy="182880"/>
          </a:xfrm>
          <a:prstGeom prst="rect">
            <a:avLst/>
          </a:prstGeom>
        </p:spPr>
        <p:txBody>
          <a:bodyPr wrap="square" lIns="0" tIns="190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150" spc="-280">
                <a:latin typeface="Arial"/>
                <a:cs typeface="Arial"/>
              </a:rPr>
              <a:t>0.90</a:t>
            </a:r>
            <a:endParaRPr sz="1150">
              <a:latin typeface="Arial"/>
              <a:cs typeface="Arial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1721495" y="4397047"/>
            <a:ext cx="193040" cy="182880"/>
          </a:xfrm>
          <a:prstGeom prst="rect">
            <a:avLst/>
          </a:prstGeom>
        </p:spPr>
        <p:txBody>
          <a:bodyPr wrap="square" lIns="0" tIns="190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150" spc="-280">
                <a:latin typeface="Arial"/>
                <a:cs typeface="Arial"/>
              </a:rPr>
              <a:t>0.95</a:t>
            </a:r>
            <a:endParaRPr sz="1150">
              <a:latin typeface="Arial"/>
              <a:cs typeface="Arial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1721495" y="3663469"/>
            <a:ext cx="193040" cy="182880"/>
          </a:xfrm>
          <a:prstGeom prst="rect">
            <a:avLst/>
          </a:prstGeom>
        </p:spPr>
        <p:txBody>
          <a:bodyPr wrap="square" lIns="0" tIns="190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150" spc="-280">
                <a:latin typeface="Arial"/>
                <a:cs typeface="Arial"/>
              </a:rPr>
              <a:t>1.00</a:t>
            </a:r>
            <a:endParaRPr sz="1150">
              <a:latin typeface="Arial"/>
              <a:cs typeface="Arial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4477281" y="6469695"/>
            <a:ext cx="379730" cy="1238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650" spc="220">
                <a:latin typeface="Arial"/>
                <a:cs typeface="Arial"/>
              </a:rPr>
              <a:t>alpha</a:t>
            </a:r>
            <a:endParaRPr sz="650">
              <a:latin typeface="Arial"/>
              <a:cs typeface="Arial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1365865" y="4797572"/>
            <a:ext cx="193040" cy="251460"/>
          </a:xfrm>
          <a:prstGeom prst="rect">
            <a:avLst/>
          </a:prstGeom>
        </p:spPr>
        <p:txBody>
          <a:bodyPr wrap="square" lIns="0" tIns="190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150" spc="-290">
                <a:latin typeface="Arial"/>
                <a:cs typeface="Arial"/>
              </a:rPr>
              <a:t>power</a:t>
            </a:r>
            <a:endParaRPr sz="1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1203960"/>
            <a:chOff x="0" y="0"/>
            <a:chExt cx="12192000" cy="120396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8030" y="628853"/>
              <a:ext cx="725830" cy="420928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6497" y="659637"/>
              <a:ext cx="1445133" cy="463296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08833" y="659637"/>
              <a:ext cx="1083564" cy="463296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0" y="1095755"/>
              <a:ext cx="12192000" cy="0"/>
            </a:xfrm>
            <a:custGeom>
              <a:avLst/>
              <a:gdLst/>
              <a:ahLst/>
              <a:cxnLst/>
              <a:rect l="l" t="t" r="r" b="b"/>
              <a:pathLst>
                <a:path w="12192000" h="0">
                  <a:moveTo>
                    <a:pt x="0" y="0"/>
                  </a:moveTo>
                  <a:lnTo>
                    <a:pt x="12191999" y="0"/>
                  </a:lnTo>
                </a:path>
              </a:pathLst>
            </a:custGeom>
            <a:ln w="6096">
              <a:solidFill>
                <a:srgbClr val="7C5436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8337804" y="0"/>
              <a:ext cx="1343025" cy="280670"/>
            </a:xfrm>
            <a:custGeom>
              <a:avLst/>
              <a:gdLst/>
              <a:ahLst/>
              <a:cxnLst/>
              <a:rect l="l" t="t" r="r" b="b"/>
              <a:pathLst>
                <a:path w="1343025" h="280670">
                  <a:moveTo>
                    <a:pt x="0" y="280416"/>
                  </a:moveTo>
                  <a:lnTo>
                    <a:pt x="1342644" y="280416"/>
                  </a:lnTo>
                  <a:lnTo>
                    <a:pt x="1342644" y="0"/>
                  </a:lnTo>
                  <a:lnTo>
                    <a:pt x="0" y="0"/>
                  </a:lnTo>
                  <a:lnTo>
                    <a:pt x="0" y="280416"/>
                  </a:lnTo>
                  <a:close/>
                </a:path>
              </a:pathLst>
            </a:custGeom>
            <a:solidFill>
              <a:srgbClr val="898585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8060435" y="0"/>
              <a:ext cx="1343025" cy="530860"/>
            </a:xfrm>
            <a:custGeom>
              <a:avLst/>
              <a:gdLst/>
              <a:ahLst/>
              <a:cxnLst/>
              <a:rect l="l" t="t" r="r" b="b"/>
              <a:pathLst>
                <a:path w="1343025" h="530860">
                  <a:moveTo>
                    <a:pt x="0" y="530351"/>
                  </a:moveTo>
                  <a:lnTo>
                    <a:pt x="1342644" y="530351"/>
                  </a:lnTo>
                  <a:lnTo>
                    <a:pt x="1342644" y="0"/>
                  </a:lnTo>
                  <a:lnTo>
                    <a:pt x="0" y="0"/>
                  </a:lnTo>
                  <a:lnTo>
                    <a:pt x="0" y="530351"/>
                  </a:lnTo>
                  <a:close/>
                </a:path>
              </a:pathLst>
            </a:custGeom>
            <a:solidFill>
              <a:srgbClr val="F8D230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66631" y="149352"/>
              <a:ext cx="525005" cy="546353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8852916" y="135636"/>
              <a:ext cx="518159" cy="539750"/>
            </a:xfrm>
            <a:custGeom>
              <a:avLst/>
              <a:gdLst/>
              <a:ahLst/>
              <a:cxnLst/>
              <a:rect l="l" t="t" r="r" b="b"/>
              <a:pathLst>
                <a:path w="518159" h="539750">
                  <a:moveTo>
                    <a:pt x="518159" y="0"/>
                  </a:moveTo>
                  <a:lnTo>
                    <a:pt x="0" y="0"/>
                  </a:lnTo>
                  <a:lnTo>
                    <a:pt x="0" y="539495"/>
                  </a:lnTo>
                  <a:lnTo>
                    <a:pt x="518159" y="539495"/>
                  </a:lnTo>
                  <a:lnTo>
                    <a:pt x="518159" y="0"/>
                  </a:lnTo>
                  <a:close/>
                </a:path>
              </a:pathLst>
            </a:custGeom>
            <a:solidFill>
              <a:srgbClr val="68410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309372" y="1507236"/>
            <a:ext cx="9371330" cy="2056130"/>
          </a:xfrm>
          <a:prstGeom prst="rect">
            <a:avLst/>
          </a:prstGeom>
          <a:ln w="64007">
            <a:solidFill>
              <a:srgbClr val="F8AF39"/>
            </a:solidFill>
          </a:ln>
        </p:spPr>
        <p:txBody>
          <a:bodyPr wrap="square" lIns="0" tIns="37465" rIns="0" bIns="0" rtlCol="0" vert="horz">
            <a:spAutoFit/>
          </a:bodyPr>
          <a:lstStyle/>
          <a:p>
            <a:pPr marL="509905" marR="229235" indent="-271780">
              <a:lnSpc>
                <a:spcPct val="150000"/>
              </a:lnSpc>
              <a:spcBef>
                <a:spcPts val="295"/>
              </a:spcBef>
              <a:buClr>
                <a:srgbClr val="9E7B09"/>
              </a:buClr>
              <a:buFont typeface="Wingdings"/>
              <a:buChar char=""/>
              <a:tabLst>
                <a:tab pos="510540" algn="l"/>
              </a:tabLst>
            </a:pPr>
            <a:r>
              <a:rPr dirty="0" sz="3200" spc="-290">
                <a:solidFill>
                  <a:srgbClr val="585858"/>
                </a:solidFill>
                <a:latin typeface="Gulim"/>
                <a:cs typeface="Gulim"/>
              </a:rPr>
              <a:t>오류의</a:t>
            </a:r>
            <a:r>
              <a:rPr dirty="0" sz="3200" spc="-27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 spc="-290">
                <a:solidFill>
                  <a:srgbClr val="585858"/>
                </a:solidFill>
                <a:latin typeface="Gulim"/>
                <a:cs typeface="Gulim"/>
              </a:rPr>
              <a:t>상충</a:t>
            </a:r>
            <a:r>
              <a:rPr dirty="0" sz="3200" spc="-27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 spc="-145">
                <a:solidFill>
                  <a:srgbClr val="585858"/>
                </a:solidFill>
                <a:latin typeface="Gulim"/>
                <a:cs typeface="Gulim"/>
              </a:rPr>
              <a:t>:</a:t>
            </a:r>
            <a:r>
              <a:rPr dirty="0" sz="3200" spc="-254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 spc="-175">
                <a:solidFill>
                  <a:srgbClr val="585858"/>
                </a:solidFill>
                <a:latin typeface="Gulim"/>
                <a:cs typeface="Gulim"/>
              </a:rPr>
              <a:t>제1종</a:t>
            </a:r>
            <a:r>
              <a:rPr dirty="0" sz="3200" spc="-27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 spc="-290">
                <a:solidFill>
                  <a:srgbClr val="585858"/>
                </a:solidFill>
                <a:latin typeface="Gulim"/>
                <a:cs typeface="Gulim"/>
              </a:rPr>
              <a:t>오류를</a:t>
            </a:r>
            <a:r>
              <a:rPr dirty="0" sz="3200" spc="-27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 spc="-290">
                <a:solidFill>
                  <a:srgbClr val="585858"/>
                </a:solidFill>
                <a:latin typeface="Gulim"/>
                <a:cs typeface="Gulim"/>
              </a:rPr>
              <a:t>범할</a:t>
            </a:r>
            <a:r>
              <a:rPr dirty="0" sz="3200" spc="-265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 spc="-290">
                <a:solidFill>
                  <a:srgbClr val="585858"/>
                </a:solidFill>
                <a:latin typeface="Gulim"/>
                <a:cs typeface="Gulim"/>
              </a:rPr>
              <a:t>확률을</a:t>
            </a:r>
            <a:r>
              <a:rPr dirty="0" sz="3200" spc="-27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 spc="-290">
                <a:solidFill>
                  <a:srgbClr val="585858"/>
                </a:solidFill>
                <a:latin typeface="Gulim"/>
                <a:cs typeface="Gulim"/>
              </a:rPr>
              <a:t>작게</a:t>
            </a:r>
            <a:r>
              <a:rPr dirty="0" sz="3200" spc="-27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 spc="-315">
                <a:solidFill>
                  <a:srgbClr val="585858"/>
                </a:solidFill>
                <a:latin typeface="Gulim"/>
                <a:cs typeface="Gulim"/>
              </a:rPr>
              <a:t>하는 </a:t>
            </a:r>
            <a:r>
              <a:rPr dirty="0" sz="3200" spc="-295">
                <a:solidFill>
                  <a:srgbClr val="585858"/>
                </a:solidFill>
                <a:latin typeface="Gulim"/>
                <a:cs typeface="Gulim"/>
              </a:rPr>
              <a:t>검정은</a:t>
            </a:r>
            <a:r>
              <a:rPr dirty="0" sz="3200" spc="-27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 spc="-295">
                <a:solidFill>
                  <a:srgbClr val="585858"/>
                </a:solidFill>
                <a:latin typeface="Gulim"/>
                <a:cs typeface="Gulim"/>
              </a:rPr>
              <a:t>일반적으로</a:t>
            </a:r>
            <a:r>
              <a:rPr dirty="0" sz="3200" spc="-275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 spc="-180">
                <a:solidFill>
                  <a:srgbClr val="585858"/>
                </a:solidFill>
                <a:latin typeface="Gulim"/>
                <a:cs typeface="Gulim"/>
              </a:rPr>
              <a:t>제2종</a:t>
            </a:r>
            <a:r>
              <a:rPr dirty="0" sz="3200" spc="-254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 spc="-290">
                <a:solidFill>
                  <a:srgbClr val="585858"/>
                </a:solidFill>
                <a:latin typeface="Gulim"/>
                <a:cs typeface="Gulim"/>
              </a:rPr>
              <a:t>오류를</a:t>
            </a:r>
            <a:r>
              <a:rPr dirty="0" sz="3200" spc="-28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 spc="-295">
                <a:solidFill>
                  <a:srgbClr val="585858"/>
                </a:solidFill>
                <a:latin typeface="Gulim"/>
                <a:cs typeface="Gulim"/>
              </a:rPr>
              <a:t>범할</a:t>
            </a:r>
            <a:r>
              <a:rPr dirty="0" sz="3200" spc="-265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 spc="-295">
                <a:solidFill>
                  <a:srgbClr val="585858"/>
                </a:solidFill>
                <a:latin typeface="Gulim"/>
                <a:cs typeface="Gulim"/>
              </a:rPr>
              <a:t>확률을</a:t>
            </a:r>
            <a:r>
              <a:rPr dirty="0" sz="3200" spc="-265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 spc="-320">
                <a:solidFill>
                  <a:srgbClr val="585858"/>
                </a:solidFill>
                <a:latin typeface="Gulim"/>
                <a:cs typeface="Gulim"/>
              </a:rPr>
              <a:t>크게함</a:t>
            </a:r>
            <a:endParaRPr sz="3200">
              <a:latin typeface="Gulim"/>
              <a:cs typeface="Gulim"/>
            </a:endParaRPr>
          </a:p>
        </p:txBody>
      </p:sp>
      <p:sp>
        <p:nvSpPr>
          <p:cNvPr id="14" name="object 1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Arial"/>
                <a:cs typeface="Arial"/>
              </a:rPr>
              <a:t>©</a:t>
            </a:r>
            <a:r>
              <a:rPr dirty="0" spc="-160">
                <a:latin typeface="Arial"/>
                <a:cs typeface="Arial"/>
              </a:rPr>
              <a:t> </a:t>
            </a:r>
            <a:r>
              <a:rPr dirty="0" spc="-265"/>
              <a:t>한국방송통신대학교</a:t>
            </a:r>
          </a:p>
        </p:txBody>
      </p:sp>
      <p:sp>
        <p:nvSpPr>
          <p:cNvPr id="12" name="object 12" descr=""/>
          <p:cNvSpPr txBox="1"/>
          <p:nvPr/>
        </p:nvSpPr>
        <p:spPr>
          <a:xfrm>
            <a:off x="8852916" y="135636"/>
            <a:ext cx="518159" cy="539750"/>
          </a:xfrm>
          <a:prstGeom prst="rect">
            <a:avLst/>
          </a:prstGeom>
          <a:ln w="6096">
            <a:solidFill>
              <a:srgbClr val="210E09"/>
            </a:solidFill>
          </a:ln>
        </p:spPr>
        <p:txBody>
          <a:bodyPr wrap="square" lIns="0" tIns="76200" rIns="0" bIns="0" rtlCol="0" vert="horz">
            <a:spAutoFit/>
          </a:bodyPr>
          <a:lstStyle/>
          <a:p>
            <a:pPr marL="176530">
              <a:lnSpc>
                <a:spcPct val="100000"/>
              </a:lnSpc>
              <a:spcBef>
                <a:spcPts val="600"/>
              </a:spcBef>
            </a:pPr>
            <a:r>
              <a:rPr dirty="0" sz="2500" spc="-5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5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480"/>
              <a:t>통계적가설검정의개념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1203960"/>
            <a:chOff x="0" y="0"/>
            <a:chExt cx="12192000" cy="120396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8030" y="628853"/>
              <a:ext cx="725830" cy="420928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6497" y="659637"/>
              <a:ext cx="1445133" cy="463296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08833" y="659637"/>
              <a:ext cx="1083564" cy="463296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0" y="1095755"/>
              <a:ext cx="12192000" cy="0"/>
            </a:xfrm>
            <a:custGeom>
              <a:avLst/>
              <a:gdLst/>
              <a:ahLst/>
              <a:cxnLst/>
              <a:rect l="l" t="t" r="r" b="b"/>
              <a:pathLst>
                <a:path w="12192000" h="0">
                  <a:moveTo>
                    <a:pt x="0" y="0"/>
                  </a:moveTo>
                  <a:lnTo>
                    <a:pt x="12191999" y="0"/>
                  </a:lnTo>
                </a:path>
              </a:pathLst>
            </a:custGeom>
            <a:ln w="6096">
              <a:solidFill>
                <a:srgbClr val="7C5436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8337804" y="0"/>
              <a:ext cx="1343025" cy="280670"/>
            </a:xfrm>
            <a:custGeom>
              <a:avLst/>
              <a:gdLst/>
              <a:ahLst/>
              <a:cxnLst/>
              <a:rect l="l" t="t" r="r" b="b"/>
              <a:pathLst>
                <a:path w="1343025" h="280670">
                  <a:moveTo>
                    <a:pt x="0" y="280416"/>
                  </a:moveTo>
                  <a:lnTo>
                    <a:pt x="1342644" y="280416"/>
                  </a:lnTo>
                  <a:lnTo>
                    <a:pt x="1342644" y="0"/>
                  </a:lnTo>
                  <a:lnTo>
                    <a:pt x="0" y="0"/>
                  </a:lnTo>
                  <a:lnTo>
                    <a:pt x="0" y="280416"/>
                  </a:lnTo>
                  <a:close/>
                </a:path>
              </a:pathLst>
            </a:custGeom>
            <a:solidFill>
              <a:srgbClr val="898585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8060435" y="0"/>
              <a:ext cx="1343025" cy="530860"/>
            </a:xfrm>
            <a:custGeom>
              <a:avLst/>
              <a:gdLst/>
              <a:ahLst/>
              <a:cxnLst/>
              <a:rect l="l" t="t" r="r" b="b"/>
              <a:pathLst>
                <a:path w="1343025" h="530860">
                  <a:moveTo>
                    <a:pt x="0" y="530351"/>
                  </a:moveTo>
                  <a:lnTo>
                    <a:pt x="1342644" y="530351"/>
                  </a:lnTo>
                  <a:lnTo>
                    <a:pt x="1342644" y="0"/>
                  </a:lnTo>
                  <a:lnTo>
                    <a:pt x="0" y="0"/>
                  </a:lnTo>
                  <a:lnTo>
                    <a:pt x="0" y="530351"/>
                  </a:lnTo>
                  <a:close/>
                </a:path>
              </a:pathLst>
            </a:custGeom>
            <a:solidFill>
              <a:srgbClr val="F8D230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66631" y="149352"/>
              <a:ext cx="525005" cy="546353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8852916" y="135636"/>
              <a:ext cx="518159" cy="539750"/>
            </a:xfrm>
            <a:custGeom>
              <a:avLst/>
              <a:gdLst/>
              <a:ahLst/>
              <a:cxnLst/>
              <a:rect l="l" t="t" r="r" b="b"/>
              <a:pathLst>
                <a:path w="518159" h="539750">
                  <a:moveTo>
                    <a:pt x="518159" y="0"/>
                  </a:moveTo>
                  <a:lnTo>
                    <a:pt x="0" y="0"/>
                  </a:lnTo>
                  <a:lnTo>
                    <a:pt x="0" y="539495"/>
                  </a:lnTo>
                  <a:lnTo>
                    <a:pt x="518159" y="539495"/>
                  </a:lnTo>
                  <a:lnTo>
                    <a:pt x="518159" y="0"/>
                  </a:lnTo>
                  <a:close/>
                </a:path>
              </a:pathLst>
            </a:custGeom>
            <a:solidFill>
              <a:srgbClr val="68410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535330" y="1533097"/>
            <a:ext cx="8837295" cy="27813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83845" marR="86995" indent="-271780">
              <a:lnSpc>
                <a:spcPct val="150000"/>
              </a:lnSpc>
              <a:spcBef>
                <a:spcPts val="95"/>
              </a:spcBef>
              <a:buClr>
                <a:srgbClr val="9E7B09"/>
              </a:buClr>
              <a:buFont typeface="Wingdings"/>
              <a:buChar char=""/>
              <a:tabLst>
                <a:tab pos="284480" algn="l"/>
              </a:tabLst>
            </a:pPr>
            <a:r>
              <a:rPr dirty="0" sz="3200" spc="-175">
                <a:solidFill>
                  <a:srgbClr val="585858"/>
                </a:solidFill>
                <a:latin typeface="Gulim"/>
                <a:cs typeface="Gulim"/>
              </a:rPr>
              <a:t>제1종</a:t>
            </a:r>
            <a:r>
              <a:rPr dirty="0" sz="3200" spc="-27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 spc="-290">
                <a:solidFill>
                  <a:srgbClr val="585858"/>
                </a:solidFill>
                <a:latin typeface="Gulim"/>
                <a:cs typeface="Gulim"/>
              </a:rPr>
              <a:t>오류</a:t>
            </a:r>
            <a:r>
              <a:rPr dirty="0" sz="3200" spc="-26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 spc="-290">
                <a:solidFill>
                  <a:srgbClr val="585858"/>
                </a:solidFill>
                <a:latin typeface="Gulim"/>
                <a:cs typeface="Gulim"/>
              </a:rPr>
              <a:t>범할</a:t>
            </a:r>
            <a:r>
              <a:rPr dirty="0" sz="3200" spc="-27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 spc="-290">
                <a:solidFill>
                  <a:srgbClr val="585858"/>
                </a:solidFill>
                <a:latin typeface="Gulim"/>
                <a:cs typeface="Gulim"/>
              </a:rPr>
              <a:t>확률이</a:t>
            </a:r>
            <a:r>
              <a:rPr dirty="0" sz="3200" spc="-28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 spc="-290">
                <a:solidFill>
                  <a:srgbClr val="585858"/>
                </a:solidFill>
                <a:latin typeface="Gulim"/>
                <a:cs typeface="Gulim"/>
              </a:rPr>
              <a:t>일정한</a:t>
            </a:r>
            <a:r>
              <a:rPr dirty="0" sz="3200" spc="-27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 spc="-290">
                <a:solidFill>
                  <a:srgbClr val="585858"/>
                </a:solidFill>
                <a:latin typeface="Gulim"/>
                <a:cs typeface="Gulim"/>
              </a:rPr>
              <a:t>수준</a:t>
            </a:r>
            <a:r>
              <a:rPr dirty="0" sz="3200" spc="-27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 spc="-290">
                <a:solidFill>
                  <a:srgbClr val="585858"/>
                </a:solidFill>
                <a:latin typeface="Gulim"/>
                <a:cs typeface="Gulim"/>
              </a:rPr>
              <a:t>이하인</a:t>
            </a:r>
            <a:r>
              <a:rPr dirty="0" sz="3200" spc="-265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 spc="-290">
                <a:solidFill>
                  <a:srgbClr val="585858"/>
                </a:solidFill>
                <a:latin typeface="Gulim"/>
                <a:cs typeface="Gulim"/>
              </a:rPr>
              <a:t>검정</a:t>
            </a:r>
            <a:r>
              <a:rPr dirty="0" sz="3200" spc="-27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 spc="-340">
                <a:solidFill>
                  <a:srgbClr val="585858"/>
                </a:solidFill>
                <a:latin typeface="Gulim"/>
                <a:cs typeface="Gulim"/>
              </a:rPr>
              <a:t>중 </a:t>
            </a:r>
            <a:r>
              <a:rPr dirty="0" sz="3200" spc="-180">
                <a:solidFill>
                  <a:srgbClr val="585858"/>
                </a:solidFill>
                <a:latin typeface="Gulim"/>
                <a:cs typeface="Gulim"/>
              </a:rPr>
              <a:t>제2종</a:t>
            </a:r>
            <a:r>
              <a:rPr dirty="0" sz="3200" spc="-27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 spc="-295">
                <a:solidFill>
                  <a:srgbClr val="585858"/>
                </a:solidFill>
                <a:latin typeface="Gulim"/>
                <a:cs typeface="Gulim"/>
              </a:rPr>
              <a:t>오류를</a:t>
            </a:r>
            <a:r>
              <a:rPr dirty="0" sz="3200" spc="-265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 spc="-295">
                <a:solidFill>
                  <a:srgbClr val="585858"/>
                </a:solidFill>
                <a:latin typeface="Gulim"/>
                <a:cs typeface="Gulim"/>
              </a:rPr>
              <a:t>범할</a:t>
            </a:r>
            <a:r>
              <a:rPr dirty="0" sz="3200" spc="-27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 spc="-295">
                <a:solidFill>
                  <a:srgbClr val="585858"/>
                </a:solidFill>
                <a:latin typeface="Gulim"/>
                <a:cs typeface="Gulim"/>
              </a:rPr>
              <a:t>확률을</a:t>
            </a:r>
            <a:r>
              <a:rPr dirty="0" sz="3200" spc="-27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 spc="-290">
                <a:solidFill>
                  <a:srgbClr val="585858"/>
                </a:solidFill>
                <a:latin typeface="Gulim"/>
                <a:cs typeface="Gulim"/>
              </a:rPr>
              <a:t>가장</a:t>
            </a:r>
            <a:r>
              <a:rPr dirty="0" sz="3200" spc="-265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 spc="-295">
                <a:solidFill>
                  <a:srgbClr val="585858"/>
                </a:solidFill>
                <a:latin typeface="Gulim"/>
                <a:cs typeface="Gulim"/>
              </a:rPr>
              <a:t>작게</a:t>
            </a:r>
            <a:r>
              <a:rPr dirty="0" sz="3200" spc="-27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 spc="-295">
                <a:solidFill>
                  <a:srgbClr val="585858"/>
                </a:solidFill>
                <a:latin typeface="Gulim"/>
                <a:cs typeface="Gulim"/>
              </a:rPr>
              <a:t>하는</a:t>
            </a:r>
            <a:r>
              <a:rPr dirty="0" sz="3200" spc="-265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 spc="-295">
                <a:solidFill>
                  <a:srgbClr val="585858"/>
                </a:solidFill>
                <a:latin typeface="Gulim"/>
                <a:cs typeface="Gulim"/>
              </a:rPr>
              <a:t>검정</a:t>
            </a:r>
            <a:r>
              <a:rPr dirty="0" sz="3200" spc="-254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 spc="-320">
                <a:solidFill>
                  <a:srgbClr val="585858"/>
                </a:solidFill>
                <a:latin typeface="Gulim"/>
                <a:cs typeface="Gulim"/>
              </a:rPr>
              <a:t>선택</a:t>
            </a:r>
            <a:endParaRPr sz="3200">
              <a:latin typeface="Gulim"/>
              <a:cs typeface="Gulim"/>
            </a:endParaRPr>
          </a:p>
          <a:p>
            <a:pPr lvl="1" marL="927100" indent="-457834">
              <a:lnSpc>
                <a:spcPct val="100000"/>
              </a:lnSpc>
              <a:spcBef>
                <a:spcPts val="1780"/>
              </a:spcBef>
              <a:buClr>
                <a:srgbClr val="9E7B09"/>
              </a:buClr>
              <a:buChar char="-"/>
              <a:tabLst>
                <a:tab pos="927100" algn="l"/>
                <a:tab pos="927735" algn="l"/>
              </a:tabLst>
            </a:pPr>
            <a:r>
              <a:rPr dirty="0" sz="2800" spc="-285">
                <a:solidFill>
                  <a:srgbClr val="585858"/>
                </a:solidFill>
                <a:latin typeface="Gulim"/>
                <a:cs typeface="Gulim"/>
              </a:rPr>
              <a:t>유의수준</a:t>
            </a:r>
            <a:r>
              <a:rPr dirty="0" sz="2800" spc="-215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2800" spc="-125">
                <a:solidFill>
                  <a:srgbClr val="585858"/>
                </a:solidFill>
                <a:latin typeface="Gulim"/>
                <a:cs typeface="Gulim"/>
              </a:rPr>
              <a:t>:</a:t>
            </a:r>
            <a:r>
              <a:rPr dirty="0" sz="2800" spc="-225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2800" spc="-170">
                <a:solidFill>
                  <a:srgbClr val="585858"/>
                </a:solidFill>
                <a:latin typeface="Gulim"/>
                <a:cs typeface="Gulim"/>
              </a:rPr>
              <a:t>제1종</a:t>
            </a:r>
            <a:r>
              <a:rPr dirty="0" sz="2800" spc="-22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2800" spc="-285">
                <a:solidFill>
                  <a:srgbClr val="585858"/>
                </a:solidFill>
                <a:latin typeface="Gulim"/>
                <a:cs typeface="Gulim"/>
              </a:rPr>
              <a:t>오류를</a:t>
            </a:r>
            <a:r>
              <a:rPr dirty="0" sz="2800" spc="-21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2800" spc="-280">
                <a:solidFill>
                  <a:srgbClr val="585858"/>
                </a:solidFill>
                <a:latin typeface="Gulim"/>
                <a:cs typeface="Gulim"/>
              </a:rPr>
              <a:t>범할</a:t>
            </a:r>
            <a:r>
              <a:rPr dirty="0" sz="2800" spc="-21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2800" spc="-285">
                <a:solidFill>
                  <a:srgbClr val="585858"/>
                </a:solidFill>
                <a:latin typeface="Gulim"/>
                <a:cs typeface="Gulim"/>
              </a:rPr>
              <a:t>확률의</a:t>
            </a:r>
            <a:r>
              <a:rPr dirty="0" sz="2800" spc="-22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2800" spc="-285">
                <a:solidFill>
                  <a:srgbClr val="585858"/>
                </a:solidFill>
                <a:latin typeface="Gulim"/>
                <a:cs typeface="Gulim"/>
              </a:rPr>
              <a:t>최대</a:t>
            </a:r>
            <a:r>
              <a:rPr dirty="0" sz="2800" spc="-204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2800" spc="-320">
                <a:solidFill>
                  <a:srgbClr val="585858"/>
                </a:solidFill>
                <a:latin typeface="Gulim"/>
                <a:cs typeface="Gulim"/>
              </a:rPr>
              <a:t>한계</a:t>
            </a:r>
            <a:endParaRPr sz="2800">
              <a:latin typeface="Gulim"/>
              <a:cs typeface="Gulim"/>
            </a:endParaRPr>
          </a:p>
          <a:p>
            <a:pPr lvl="1" marL="927100" indent="-457834">
              <a:lnSpc>
                <a:spcPct val="100000"/>
              </a:lnSpc>
              <a:spcBef>
                <a:spcPts val="1680"/>
              </a:spcBef>
              <a:buClr>
                <a:srgbClr val="9E7B09"/>
              </a:buClr>
              <a:buChar char="-"/>
              <a:tabLst>
                <a:tab pos="927100" algn="l"/>
                <a:tab pos="927735" algn="l"/>
                <a:tab pos="1753235" algn="l"/>
              </a:tabLst>
            </a:pPr>
            <a:r>
              <a:rPr dirty="0" sz="2800" spc="-310">
                <a:solidFill>
                  <a:srgbClr val="585858"/>
                </a:solidFill>
                <a:latin typeface="Gulim"/>
                <a:cs typeface="Gulim"/>
              </a:rPr>
              <a:t>수준</a:t>
            </a:r>
            <a:r>
              <a:rPr dirty="0" sz="2800">
                <a:solidFill>
                  <a:srgbClr val="585858"/>
                </a:solidFill>
                <a:latin typeface="Gulim"/>
                <a:cs typeface="Gulim"/>
              </a:rPr>
              <a:t>	</a:t>
            </a:r>
            <a:r>
              <a:rPr dirty="0" sz="2800">
                <a:solidFill>
                  <a:srgbClr val="585858"/>
                </a:solidFill>
                <a:latin typeface="Cambria Math"/>
                <a:cs typeface="Cambria Math"/>
              </a:rPr>
              <a:t>𝛼</a:t>
            </a:r>
            <a:r>
              <a:rPr dirty="0" sz="2800" spc="165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2800" spc="-285">
                <a:solidFill>
                  <a:srgbClr val="585858"/>
                </a:solidFill>
                <a:latin typeface="Gulim"/>
                <a:cs typeface="Gulim"/>
              </a:rPr>
              <a:t>검정</a:t>
            </a:r>
            <a:r>
              <a:rPr dirty="0" sz="2800" spc="-225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2800" spc="-125">
                <a:solidFill>
                  <a:srgbClr val="585858"/>
                </a:solidFill>
                <a:latin typeface="Gulim"/>
                <a:cs typeface="Gulim"/>
              </a:rPr>
              <a:t>:</a:t>
            </a:r>
            <a:r>
              <a:rPr dirty="0" sz="2800" spc="-225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2800" spc="-175">
                <a:solidFill>
                  <a:srgbClr val="585858"/>
                </a:solidFill>
                <a:latin typeface="Gulim"/>
                <a:cs typeface="Gulim"/>
              </a:rPr>
              <a:t>제1종</a:t>
            </a:r>
            <a:r>
              <a:rPr dirty="0" sz="2800" spc="-229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2800" spc="-285">
                <a:solidFill>
                  <a:srgbClr val="585858"/>
                </a:solidFill>
                <a:latin typeface="Gulim"/>
                <a:cs typeface="Gulim"/>
              </a:rPr>
              <a:t>오류를</a:t>
            </a:r>
            <a:r>
              <a:rPr dirty="0" sz="2800" spc="-21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2800" spc="-285">
                <a:solidFill>
                  <a:srgbClr val="585858"/>
                </a:solidFill>
                <a:latin typeface="Gulim"/>
                <a:cs typeface="Gulim"/>
              </a:rPr>
              <a:t>범할</a:t>
            </a:r>
            <a:r>
              <a:rPr dirty="0" sz="2800" spc="-215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2800" spc="-285">
                <a:solidFill>
                  <a:srgbClr val="585858"/>
                </a:solidFill>
                <a:latin typeface="Gulim"/>
                <a:cs typeface="Gulim"/>
              </a:rPr>
              <a:t>확률이</a:t>
            </a:r>
            <a:r>
              <a:rPr dirty="0" sz="2800" spc="-229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2800">
                <a:solidFill>
                  <a:srgbClr val="585858"/>
                </a:solidFill>
                <a:latin typeface="Cambria Math"/>
                <a:cs typeface="Cambria Math"/>
              </a:rPr>
              <a:t>𝛼</a:t>
            </a:r>
            <a:r>
              <a:rPr dirty="0" sz="2800" spc="185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2800" spc="-285">
                <a:solidFill>
                  <a:srgbClr val="585858"/>
                </a:solidFill>
                <a:latin typeface="Gulim"/>
                <a:cs typeface="Gulim"/>
              </a:rPr>
              <a:t>이하인</a:t>
            </a:r>
            <a:r>
              <a:rPr dirty="0" sz="2800" spc="-215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2800" spc="-310">
                <a:solidFill>
                  <a:srgbClr val="585858"/>
                </a:solidFill>
                <a:latin typeface="Gulim"/>
                <a:cs typeface="Gulim"/>
              </a:rPr>
              <a:t>검정</a:t>
            </a:r>
            <a:endParaRPr sz="2800">
              <a:latin typeface="Gulim"/>
              <a:cs typeface="Gulim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8852916" y="135636"/>
            <a:ext cx="518159" cy="539750"/>
          </a:xfrm>
          <a:prstGeom prst="rect">
            <a:avLst/>
          </a:prstGeom>
          <a:ln w="6096">
            <a:solidFill>
              <a:srgbClr val="210E09"/>
            </a:solidFill>
          </a:ln>
        </p:spPr>
        <p:txBody>
          <a:bodyPr wrap="square" lIns="0" tIns="76200" rIns="0" bIns="0" rtlCol="0" vert="horz">
            <a:spAutoFit/>
          </a:bodyPr>
          <a:lstStyle/>
          <a:p>
            <a:pPr marL="176530">
              <a:lnSpc>
                <a:spcPct val="100000"/>
              </a:lnSpc>
              <a:spcBef>
                <a:spcPts val="600"/>
              </a:spcBef>
            </a:pPr>
            <a:r>
              <a:rPr dirty="0" sz="2500" spc="-5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5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9460738" y="199771"/>
            <a:ext cx="2659380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480">
                <a:solidFill>
                  <a:srgbClr val="684107"/>
                </a:solidFill>
                <a:latin typeface="Gulim"/>
                <a:cs typeface="Gulim"/>
              </a:rPr>
              <a:t>통계적가설검정의개념</a:t>
            </a:r>
            <a:endParaRPr sz="2500">
              <a:latin typeface="Gulim"/>
              <a:cs typeface="Gulim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309372" y="1507236"/>
            <a:ext cx="9229725" cy="3072765"/>
          </a:xfrm>
          <a:custGeom>
            <a:avLst/>
            <a:gdLst/>
            <a:ahLst/>
            <a:cxnLst/>
            <a:rect l="l" t="t" r="r" b="b"/>
            <a:pathLst>
              <a:path w="9229725" h="3072765">
                <a:moveTo>
                  <a:pt x="0" y="3072384"/>
                </a:moveTo>
                <a:lnTo>
                  <a:pt x="9229344" y="3072384"/>
                </a:lnTo>
                <a:lnTo>
                  <a:pt x="9229344" y="0"/>
                </a:lnTo>
                <a:lnTo>
                  <a:pt x="0" y="0"/>
                </a:lnTo>
                <a:lnTo>
                  <a:pt x="0" y="3072384"/>
                </a:lnTo>
                <a:close/>
              </a:path>
            </a:pathLst>
          </a:custGeom>
          <a:ln w="64008">
            <a:solidFill>
              <a:srgbClr val="F8AF3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Arial"/>
                <a:cs typeface="Arial"/>
              </a:rPr>
              <a:t>©</a:t>
            </a:r>
            <a:r>
              <a:rPr dirty="0" spc="-160">
                <a:latin typeface="Arial"/>
                <a:cs typeface="Arial"/>
              </a:rPr>
              <a:t> </a:t>
            </a:r>
            <a:r>
              <a:rPr dirty="0" spc="-265"/>
              <a:t>한국방송통신대학교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1203960"/>
            <a:chOff x="0" y="0"/>
            <a:chExt cx="12192000" cy="120396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8030" y="628853"/>
              <a:ext cx="725830" cy="420928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6497" y="659637"/>
              <a:ext cx="1806320" cy="463296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0" y="1095755"/>
              <a:ext cx="12192000" cy="0"/>
            </a:xfrm>
            <a:custGeom>
              <a:avLst/>
              <a:gdLst/>
              <a:ahLst/>
              <a:cxnLst/>
              <a:rect l="l" t="t" r="r" b="b"/>
              <a:pathLst>
                <a:path w="12192000" h="0">
                  <a:moveTo>
                    <a:pt x="0" y="0"/>
                  </a:moveTo>
                  <a:lnTo>
                    <a:pt x="12191999" y="0"/>
                  </a:lnTo>
                </a:path>
              </a:pathLst>
            </a:custGeom>
            <a:ln w="6096">
              <a:solidFill>
                <a:srgbClr val="7C5436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8337804" y="0"/>
              <a:ext cx="1343025" cy="280670"/>
            </a:xfrm>
            <a:custGeom>
              <a:avLst/>
              <a:gdLst/>
              <a:ahLst/>
              <a:cxnLst/>
              <a:rect l="l" t="t" r="r" b="b"/>
              <a:pathLst>
                <a:path w="1343025" h="280670">
                  <a:moveTo>
                    <a:pt x="0" y="280416"/>
                  </a:moveTo>
                  <a:lnTo>
                    <a:pt x="1342644" y="280416"/>
                  </a:lnTo>
                  <a:lnTo>
                    <a:pt x="1342644" y="0"/>
                  </a:lnTo>
                  <a:lnTo>
                    <a:pt x="0" y="0"/>
                  </a:lnTo>
                  <a:lnTo>
                    <a:pt x="0" y="280416"/>
                  </a:lnTo>
                  <a:close/>
                </a:path>
              </a:pathLst>
            </a:custGeom>
            <a:solidFill>
              <a:srgbClr val="898585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8060435" y="0"/>
              <a:ext cx="1343025" cy="530860"/>
            </a:xfrm>
            <a:custGeom>
              <a:avLst/>
              <a:gdLst/>
              <a:ahLst/>
              <a:cxnLst/>
              <a:rect l="l" t="t" r="r" b="b"/>
              <a:pathLst>
                <a:path w="1343025" h="530860">
                  <a:moveTo>
                    <a:pt x="0" y="530351"/>
                  </a:moveTo>
                  <a:lnTo>
                    <a:pt x="1342644" y="530351"/>
                  </a:lnTo>
                  <a:lnTo>
                    <a:pt x="1342644" y="0"/>
                  </a:lnTo>
                  <a:lnTo>
                    <a:pt x="0" y="0"/>
                  </a:lnTo>
                  <a:lnTo>
                    <a:pt x="0" y="530351"/>
                  </a:lnTo>
                  <a:close/>
                </a:path>
              </a:pathLst>
            </a:custGeom>
            <a:solidFill>
              <a:srgbClr val="F8D230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66631" y="149352"/>
              <a:ext cx="525005" cy="546353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8852916" y="135636"/>
              <a:ext cx="518159" cy="539750"/>
            </a:xfrm>
            <a:custGeom>
              <a:avLst/>
              <a:gdLst/>
              <a:ahLst/>
              <a:cxnLst/>
              <a:rect l="l" t="t" r="r" b="b"/>
              <a:pathLst>
                <a:path w="518159" h="539750">
                  <a:moveTo>
                    <a:pt x="518159" y="0"/>
                  </a:moveTo>
                  <a:lnTo>
                    <a:pt x="0" y="0"/>
                  </a:lnTo>
                  <a:lnTo>
                    <a:pt x="0" y="539495"/>
                  </a:lnTo>
                  <a:lnTo>
                    <a:pt x="518159" y="539495"/>
                  </a:lnTo>
                  <a:lnTo>
                    <a:pt x="518159" y="0"/>
                  </a:lnTo>
                  <a:close/>
                </a:path>
              </a:pathLst>
            </a:custGeom>
            <a:solidFill>
              <a:srgbClr val="68410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/>
          <p:nvPr/>
        </p:nvSpPr>
        <p:spPr>
          <a:xfrm>
            <a:off x="2891154" y="2032761"/>
            <a:ext cx="548640" cy="377190"/>
          </a:xfrm>
          <a:custGeom>
            <a:avLst/>
            <a:gdLst/>
            <a:ahLst/>
            <a:cxnLst/>
            <a:rect l="l" t="t" r="r" b="b"/>
            <a:pathLst>
              <a:path w="548639" h="377189">
                <a:moveTo>
                  <a:pt x="428244" y="0"/>
                </a:moveTo>
                <a:lnTo>
                  <a:pt x="422909" y="15239"/>
                </a:lnTo>
                <a:lnTo>
                  <a:pt x="444722" y="24764"/>
                </a:lnTo>
                <a:lnTo>
                  <a:pt x="463486" y="37909"/>
                </a:lnTo>
                <a:lnTo>
                  <a:pt x="491870" y="75057"/>
                </a:lnTo>
                <a:lnTo>
                  <a:pt x="508555" y="125142"/>
                </a:lnTo>
                <a:lnTo>
                  <a:pt x="514095" y="186562"/>
                </a:lnTo>
                <a:lnTo>
                  <a:pt x="512710" y="219805"/>
                </a:lnTo>
                <a:lnTo>
                  <a:pt x="501558" y="277145"/>
                </a:lnTo>
                <a:lnTo>
                  <a:pt x="479123" y="321885"/>
                </a:lnTo>
                <a:lnTo>
                  <a:pt x="445023" y="352071"/>
                </a:lnTo>
                <a:lnTo>
                  <a:pt x="423544" y="361568"/>
                </a:lnTo>
                <a:lnTo>
                  <a:pt x="428244" y="376936"/>
                </a:lnTo>
                <a:lnTo>
                  <a:pt x="479694" y="352790"/>
                </a:lnTo>
                <a:lnTo>
                  <a:pt x="517524" y="311023"/>
                </a:lnTo>
                <a:lnTo>
                  <a:pt x="540781" y="255143"/>
                </a:lnTo>
                <a:lnTo>
                  <a:pt x="548512" y="188595"/>
                </a:lnTo>
                <a:lnTo>
                  <a:pt x="546562" y="154015"/>
                </a:lnTo>
                <a:lnTo>
                  <a:pt x="530992" y="92761"/>
                </a:lnTo>
                <a:lnTo>
                  <a:pt x="500181" y="42898"/>
                </a:lnTo>
                <a:lnTo>
                  <a:pt x="455604" y="9854"/>
                </a:lnTo>
                <a:lnTo>
                  <a:pt x="428244" y="0"/>
                </a:lnTo>
                <a:close/>
              </a:path>
              <a:path w="548639" h="377189">
                <a:moveTo>
                  <a:pt x="120268" y="0"/>
                </a:moveTo>
                <a:lnTo>
                  <a:pt x="68929" y="24161"/>
                </a:lnTo>
                <a:lnTo>
                  <a:pt x="31114" y="66039"/>
                </a:lnTo>
                <a:lnTo>
                  <a:pt x="7794" y="122078"/>
                </a:lnTo>
                <a:lnTo>
                  <a:pt x="0" y="188595"/>
                </a:lnTo>
                <a:lnTo>
                  <a:pt x="1948" y="223190"/>
                </a:lnTo>
                <a:lnTo>
                  <a:pt x="17466" y="284428"/>
                </a:lnTo>
                <a:lnTo>
                  <a:pt x="48206" y="334127"/>
                </a:lnTo>
                <a:lnTo>
                  <a:pt x="92835" y="367047"/>
                </a:lnTo>
                <a:lnTo>
                  <a:pt x="120268" y="376936"/>
                </a:lnTo>
                <a:lnTo>
                  <a:pt x="124968" y="361568"/>
                </a:lnTo>
                <a:lnTo>
                  <a:pt x="103489" y="352071"/>
                </a:lnTo>
                <a:lnTo>
                  <a:pt x="84962" y="338836"/>
                </a:lnTo>
                <a:lnTo>
                  <a:pt x="56768" y="301243"/>
                </a:lnTo>
                <a:lnTo>
                  <a:pt x="40020" y="249999"/>
                </a:lnTo>
                <a:lnTo>
                  <a:pt x="34417" y="186562"/>
                </a:lnTo>
                <a:lnTo>
                  <a:pt x="35819" y="154441"/>
                </a:lnTo>
                <a:lnTo>
                  <a:pt x="47007" y="98677"/>
                </a:lnTo>
                <a:lnTo>
                  <a:pt x="69435" y="54673"/>
                </a:lnTo>
                <a:lnTo>
                  <a:pt x="103864" y="24764"/>
                </a:lnTo>
                <a:lnTo>
                  <a:pt x="125602" y="15239"/>
                </a:lnTo>
                <a:lnTo>
                  <a:pt x="120268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522630" y="1917573"/>
            <a:ext cx="525716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6545" indent="-271780">
              <a:lnSpc>
                <a:spcPct val="100000"/>
              </a:lnSpc>
              <a:spcBef>
                <a:spcPts val="105"/>
              </a:spcBef>
              <a:buClr>
                <a:srgbClr val="9E7B09"/>
              </a:buClr>
              <a:buFont typeface="Wingdings"/>
              <a:buChar char=""/>
              <a:tabLst>
                <a:tab pos="297180" algn="l"/>
                <a:tab pos="2501900" algn="l"/>
                <a:tab pos="3064510" algn="l"/>
                <a:tab pos="4198620" algn="l"/>
              </a:tabLst>
            </a:pPr>
            <a:r>
              <a:rPr dirty="0" sz="3200" spc="-290" b="1">
                <a:solidFill>
                  <a:srgbClr val="585858"/>
                </a:solidFill>
                <a:latin typeface="Adobe Gothic Std B"/>
                <a:cs typeface="Adobe Gothic Std B"/>
              </a:rPr>
              <a:t>검정함수</a:t>
            </a:r>
            <a:r>
              <a:rPr dirty="0" sz="3200" spc="90" b="1">
                <a:solidFill>
                  <a:srgbClr val="585858"/>
                </a:solidFill>
                <a:latin typeface="Adobe Gothic Std B"/>
                <a:cs typeface="Adobe Gothic Std B"/>
              </a:rPr>
              <a:t> </a:t>
            </a:r>
            <a:r>
              <a:rPr dirty="0" sz="3200" spc="-145">
                <a:solidFill>
                  <a:srgbClr val="585858"/>
                </a:solidFill>
                <a:latin typeface="Gulim"/>
                <a:cs typeface="Gulim"/>
              </a:rPr>
              <a:t>:</a:t>
            </a:r>
            <a:r>
              <a:rPr dirty="0" sz="3200" spc="-27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 spc="-50">
                <a:solidFill>
                  <a:srgbClr val="585858"/>
                </a:solidFill>
                <a:latin typeface="Cambria Math"/>
                <a:cs typeface="Cambria Math"/>
              </a:rPr>
              <a:t>𝛿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	</a:t>
            </a:r>
            <a:r>
              <a:rPr dirty="0" sz="3200" spc="-50">
                <a:solidFill>
                  <a:srgbClr val="585858"/>
                </a:solidFill>
                <a:latin typeface="Cambria Math"/>
                <a:cs typeface="Cambria Math"/>
              </a:rPr>
              <a:t>𝑿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	=</a:t>
            </a:r>
            <a:r>
              <a:rPr dirty="0" sz="3200" spc="175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 spc="-285">
                <a:solidFill>
                  <a:srgbClr val="585858"/>
                </a:solidFill>
                <a:latin typeface="Cambria Math"/>
                <a:cs typeface="Cambria Math"/>
              </a:rPr>
              <a:t>ቊ</a:t>
            </a:r>
            <a:r>
              <a:rPr dirty="0" baseline="33854" sz="4800" spc="-427">
                <a:solidFill>
                  <a:srgbClr val="585858"/>
                </a:solidFill>
                <a:latin typeface="Cambria Math"/>
                <a:cs typeface="Cambria Math"/>
              </a:rPr>
              <a:t>1,</a:t>
            </a:r>
            <a:r>
              <a:rPr dirty="0" baseline="33854" sz="4800">
                <a:solidFill>
                  <a:srgbClr val="585858"/>
                </a:solidFill>
                <a:latin typeface="Cambria Math"/>
                <a:cs typeface="Cambria Math"/>
              </a:rPr>
              <a:t>	𝑿</a:t>
            </a:r>
            <a:r>
              <a:rPr dirty="0" baseline="33854" sz="4800" spc="24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baseline="33854" sz="4800">
                <a:solidFill>
                  <a:srgbClr val="585858"/>
                </a:solidFill>
                <a:latin typeface="Cambria Math"/>
                <a:cs typeface="Cambria Math"/>
              </a:rPr>
              <a:t>∈</a:t>
            </a:r>
            <a:r>
              <a:rPr dirty="0" baseline="33854" sz="4800" spc="284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baseline="33854" sz="4800" spc="-75">
                <a:solidFill>
                  <a:srgbClr val="585858"/>
                </a:solidFill>
                <a:latin typeface="Cambria Math"/>
                <a:cs typeface="Cambria Math"/>
              </a:rPr>
              <a:t>𝑅</a:t>
            </a:r>
            <a:endParaRPr baseline="33854" sz="4800">
              <a:latin typeface="Cambria Math"/>
              <a:cs typeface="Cambria Math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204715" y="2149220"/>
            <a:ext cx="155257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513080" algn="l"/>
              </a:tabLst>
            </a:pPr>
            <a:r>
              <a:rPr dirty="0" sz="3200" spc="-25">
                <a:solidFill>
                  <a:srgbClr val="585858"/>
                </a:solidFill>
                <a:latin typeface="Cambria Math"/>
                <a:cs typeface="Cambria Math"/>
              </a:rPr>
              <a:t>0,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	𝑿</a:t>
            </a:r>
            <a:r>
              <a:rPr dirty="0" sz="3200" spc="16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∉</a:t>
            </a:r>
            <a:r>
              <a:rPr dirty="0" sz="3200" spc="185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 spc="-50">
                <a:solidFill>
                  <a:srgbClr val="585858"/>
                </a:solidFill>
                <a:latin typeface="Cambria Math"/>
                <a:cs typeface="Cambria Math"/>
              </a:rPr>
              <a:t>𝑅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1903603" y="2978149"/>
            <a:ext cx="5057140" cy="1111250"/>
          </a:xfrm>
          <a:custGeom>
            <a:avLst/>
            <a:gdLst/>
            <a:ahLst/>
            <a:cxnLst/>
            <a:rect l="l" t="t" r="r" b="b"/>
            <a:pathLst>
              <a:path w="5057140" h="1111250">
                <a:moveTo>
                  <a:pt x="125603" y="16256"/>
                </a:moveTo>
                <a:lnTo>
                  <a:pt x="120269" y="1016"/>
                </a:lnTo>
                <a:lnTo>
                  <a:pt x="92900" y="10871"/>
                </a:lnTo>
                <a:lnTo>
                  <a:pt x="68922" y="25184"/>
                </a:lnTo>
                <a:lnTo>
                  <a:pt x="31115" y="67056"/>
                </a:lnTo>
                <a:lnTo>
                  <a:pt x="7785" y="123101"/>
                </a:lnTo>
                <a:lnTo>
                  <a:pt x="0" y="189611"/>
                </a:lnTo>
                <a:lnTo>
                  <a:pt x="1943" y="224218"/>
                </a:lnTo>
                <a:lnTo>
                  <a:pt x="17462" y="285445"/>
                </a:lnTo>
                <a:lnTo>
                  <a:pt x="48196" y="335153"/>
                </a:lnTo>
                <a:lnTo>
                  <a:pt x="92824" y="368071"/>
                </a:lnTo>
                <a:lnTo>
                  <a:pt x="120269" y="377952"/>
                </a:lnTo>
                <a:lnTo>
                  <a:pt x="124968" y="362585"/>
                </a:lnTo>
                <a:lnTo>
                  <a:pt x="103479" y="353098"/>
                </a:lnTo>
                <a:lnTo>
                  <a:pt x="84950" y="339852"/>
                </a:lnTo>
                <a:lnTo>
                  <a:pt x="56769" y="302260"/>
                </a:lnTo>
                <a:lnTo>
                  <a:pt x="40017" y="251015"/>
                </a:lnTo>
                <a:lnTo>
                  <a:pt x="34417" y="187579"/>
                </a:lnTo>
                <a:lnTo>
                  <a:pt x="35814" y="155460"/>
                </a:lnTo>
                <a:lnTo>
                  <a:pt x="47002" y="99695"/>
                </a:lnTo>
                <a:lnTo>
                  <a:pt x="69430" y="55689"/>
                </a:lnTo>
                <a:lnTo>
                  <a:pt x="103860" y="25781"/>
                </a:lnTo>
                <a:lnTo>
                  <a:pt x="125603" y="16256"/>
                </a:lnTo>
                <a:close/>
              </a:path>
              <a:path w="5057140" h="1111250">
                <a:moveTo>
                  <a:pt x="799211" y="747776"/>
                </a:moveTo>
                <a:lnTo>
                  <a:pt x="793877" y="732536"/>
                </a:lnTo>
                <a:lnTo>
                  <a:pt x="766508" y="742391"/>
                </a:lnTo>
                <a:lnTo>
                  <a:pt x="742530" y="756704"/>
                </a:lnTo>
                <a:lnTo>
                  <a:pt x="704723" y="798576"/>
                </a:lnTo>
                <a:lnTo>
                  <a:pt x="681393" y="854621"/>
                </a:lnTo>
                <a:lnTo>
                  <a:pt x="673608" y="921131"/>
                </a:lnTo>
                <a:lnTo>
                  <a:pt x="675551" y="955738"/>
                </a:lnTo>
                <a:lnTo>
                  <a:pt x="691070" y="1016965"/>
                </a:lnTo>
                <a:lnTo>
                  <a:pt x="721804" y="1066673"/>
                </a:lnTo>
                <a:lnTo>
                  <a:pt x="766432" y="1099591"/>
                </a:lnTo>
                <a:lnTo>
                  <a:pt x="793877" y="1109472"/>
                </a:lnTo>
                <a:lnTo>
                  <a:pt x="798576" y="1094105"/>
                </a:lnTo>
                <a:lnTo>
                  <a:pt x="777087" y="1084618"/>
                </a:lnTo>
                <a:lnTo>
                  <a:pt x="758571" y="1071372"/>
                </a:lnTo>
                <a:lnTo>
                  <a:pt x="730377" y="1033780"/>
                </a:lnTo>
                <a:lnTo>
                  <a:pt x="713625" y="982535"/>
                </a:lnTo>
                <a:lnTo>
                  <a:pt x="708025" y="919099"/>
                </a:lnTo>
                <a:lnTo>
                  <a:pt x="709422" y="886980"/>
                </a:lnTo>
                <a:lnTo>
                  <a:pt x="720610" y="831215"/>
                </a:lnTo>
                <a:lnTo>
                  <a:pt x="743038" y="787209"/>
                </a:lnTo>
                <a:lnTo>
                  <a:pt x="777468" y="757301"/>
                </a:lnTo>
                <a:lnTo>
                  <a:pt x="799211" y="747776"/>
                </a:lnTo>
                <a:close/>
              </a:path>
              <a:path w="5057140" h="1111250">
                <a:moveTo>
                  <a:pt x="1244854" y="3810"/>
                </a:moveTo>
                <a:lnTo>
                  <a:pt x="1214247" y="3810"/>
                </a:lnTo>
                <a:lnTo>
                  <a:pt x="1214247" y="373507"/>
                </a:lnTo>
                <a:lnTo>
                  <a:pt x="1244854" y="373507"/>
                </a:lnTo>
                <a:lnTo>
                  <a:pt x="1244854" y="3810"/>
                </a:lnTo>
                <a:close/>
              </a:path>
              <a:path w="5057140" h="1111250">
                <a:moveTo>
                  <a:pt x="1886585" y="189611"/>
                </a:moveTo>
                <a:lnTo>
                  <a:pt x="1878787" y="123101"/>
                </a:lnTo>
                <a:lnTo>
                  <a:pt x="1855470" y="67056"/>
                </a:lnTo>
                <a:lnTo>
                  <a:pt x="1817649" y="25184"/>
                </a:lnTo>
                <a:lnTo>
                  <a:pt x="1766316" y="1016"/>
                </a:lnTo>
                <a:lnTo>
                  <a:pt x="1760982" y="16256"/>
                </a:lnTo>
                <a:lnTo>
                  <a:pt x="1782787" y="25781"/>
                </a:lnTo>
                <a:lnTo>
                  <a:pt x="1801558" y="38925"/>
                </a:lnTo>
                <a:lnTo>
                  <a:pt x="1829943" y="76073"/>
                </a:lnTo>
                <a:lnTo>
                  <a:pt x="1846618" y="126161"/>
                </a:lnTo>
                <a:lnTo>
                  <a:pt x="1852168" y="187579"/>
                </a:lnTo>
                <a:lnTo>
                  <a:pt x="1850771" y="220827"/>
                </a:lnTo>
                <a:lnTo>
                  <a:pt x="1839620" y="278168"/>
                </a:lnTo>
                <a:lnTo>
                  <a:pt x="1817192" y="322910"/>
                </a:lnTo>
                <a:lnTo>
                  <a:pt x="1783092" y="353098"/>
                </a:lnTo>
                <a:lnTo>
                  <a:pt x="1761617" y="362585"/>
                </a:lnTo>
                <a:lnTo>
                  <a:pt x="1766316" y="377952"/>
                </a:lnTo>
                <a:lnTo>
                  <a:pt x="1817763" y="353809"/>
                </a:lnTo>
                <a:lnTo>
                  <a:pt x="1855597" y="312039"/>
                </a:lnTo>
                <a:lnTo>
                  <a:pt x="1878850" y="256159"/>
                </a:lnTo>
                <a:lnTo>
                  <a:pt x="1884641" y="224218"/>
                </a:lnTo>
                <a:lnTo>
                  <a:pt x="1886585" y="189611"/>
                </a:lnTo>
                <a:close/>
              </a:path>
              <a:path w="5057140" h="1111250">
                <a:moveTo>
                  <a:pt x="1916938" y="735330"/>
                </a:moveTo>
                <a:lnTo>
                  <a:pt x="1886331" y="735330"/>
                </a:lnTo>
                <a:lnTo>
                  <a:pt x="1886331" y="1105027"/>
                </a:lnTo>
                <a:lnTo>
                  <a:pt x="1916938" y="1105027"/>
                </a:lnTo>
                <a:lnTo>
                  <a:pt x="1916938" y="735330"/>
                </a:lnTo>
                <a:close/>
              </a:path>
              <a:path w="5057140" h="1111250">
                <a:moveTo>
                  <a:pt x="2549525" y="921131"/>
                </a:moveTo>
                <a:lnTo>
                  <a:pt x="2541727" y="854621"/>
                </a:lnTo>
                <a:lnTo>
                  <a:pt x="2518410" y="798576"/>
                </a:lnTo>
                <a:lnTo>
                  <a:pt x="2480589" y="756704"/>
                </a:lnTo>
                <a:lnTo>
                  <a:pt x="2429256" y="732536"/>
                </a:lnTo>
                <a:lnTo>
                  <a:pt x="2423922" y="747776"/>
                </a:lnTo>
                <a:lnTo>
                  <a:pt x="2445728" y="757301"/>
                </a:lnTo>
                <a:lnTo>
                  <a:pt x="2464498" y="770445"/>
                </a:lnTo>
                <a:lnTo>
                  <a:pt x="2492883" y="807593"/>
                </a:lnTo>
                <a:lnTo>
                  <a:pt x="2509558" y="857681"/>
                </a:lnTo>
                <a:lnTo>
                  <a:pt x="2515108" y="919099"/>
                </a:lnTo>
                <a:lnTo>
                  <a:pt x="2513711" y="952347"/>
                </a:lnTo>
                <a:lnTo>
                  <a:pt x="2502560" y="1009688"/>
                </a:lnTo>
                <a:lnTo>
                  <a:pt x="2480132" y="1054430"/>
                </a:lnTo>
                <a:lnTo>
                  <a:pt x="2446032" y="1084618"/>
                </a:lnTo>
                <a:lnTo>
                  <a:pt x="2424557" y="1094105"/>
                </a:lnTo>
                <a:lnTo>
                  <a:pt x="2429256" y="1109472"/>
                </a:lnTo>
                <a:lnTo>
                  <a:pt x="2480703" y="1085329"/>
                </a:lnTo>
                <a:lnTo>
                  <a:pt x="2518537" y="1043559"/>
                </a:lnTo>
                <a:lnTo>
                  <a:pt x="2541790" y="987679"/>
                </a:lnTo>
                <a:lnTo>
                  <a:pt x="2547582" y="955738"/>
                </a:lnTo>
                <a:lnTo>
                  <a:pt x="2549525" y="921131"/>
                </a:lnTo>
                <a:close/>
              </a:path>
              <a:path w="5057140" h="1111250">
                <a:moveTo>
                  <a:pt x="2855087" y="0"/>
                </a:moveTo>
                <a:lnTo>
                  <a:pt x="2766441" y="0"/>
                </a:lnTo>
                <a:lnTo>
                  <a:pt x="2766441" y="15240"/>
                </a:lnTo>
                <a:lnTo>
                  <a:pt x="2766441" y="364490"/>
                </a:lnTo>
                <a:lnTo>
                  <a:pt x="2766441" y="379730"/>
                </a:lnTo>
                <a:lnTo>
                  <a:pt x="2855087" y="379730"/>
                </a:lnTo>
                <a:lnTo>
                  <a:pt x="2855087" y="364490"/>
                </a:lnTo>
                <a:lnTo>
                  <a:pt x="2799461" y="364490"/>
                </a:lnTo>
                <a:lnTo>
                  <a:pt x="2799461" y="15240"/>
                </a:lnTo>
                <a:lnTo>
                  <a:pt x="2855087" y="15240"/>
                </a:lnTo>
                <a:lnTo>
                  <a:pt x="2855087" y="0"/>
                </a:lnTo>
                <a:close/>
              </a:path>
              <a:path w="5057140" h="1111250">
                <a:moveTo>
                  <a:pt x="3258947" y="16256"/>
                </a:moveTo>
                <a:lnTo>
                  <a:pt x="3253613" y="1016"/>
                </a:lnTo>
                <a:lnTo>
                  <a:pt x="3226244" y="10871"/>
                </a:lnTo>
                <a:lnTo>
                  <a:pt x="3202267" y="25184"/>
                </a:lnTo>
                <a:lnTo>
                  <a:pt x="3164459" y="67056"/>
                </a:lnTo>
                <a:lnTo>
                  <a:pt x="3141129" y="123101"/>
                </a:lnTo>
                <a:lnTo>
                  <a:pt x="3133344" y="189611"/>
                </a:lnTo>
                <a:lnTo>
                  <a:pt x="3135287" y="224218"/>
                </a:lnTo>
                <a:lnTo>
                  <a:pt x="3150806" y="285445"/>
                </a:lnTo>
                <a:lnTo>
                  <a:pt x="3181540" y="335153"/>
                </a:lnTo>
                <a:lnTo>
                  <a:pt x="3226168" y="368071"/>
                </a:lnTo>
                <a:lnTo>
                  <a:pt x="3253613" y="377952"/>
                </a:lnTo>
                <a:lnTo>
                  <a:pt x="3258312" y="362585"/>
                </a:lnTo>
                <a:lnTo>
                  <a:pt x="3236823" y="353098"/>
                </a:lnTo>
                <a:lnTo>
                  <a:pt x="3218307" y="339852"/>
                </a:lnTo>
                <a:lnTo>
                  <a:pt x="3190113" y="302260"/>
                </a:lnTo>
                <a:lnTo>
                  <a:pt x="3173361" y="251015"/>
                </a:lnTo>
                <a:lnTo>
                  <a:pt x="3167761" y="187579"/>
                </a:lnTo>
                <a:lnTo>
                  <a:pt x="3169158" y="155460"/>
                </a:lnTo>
                <a:lnTo>
                  <a:pt x="3180346" y="99695"/>
                </a:lnTo>
                <a:lnTo>
                  <a:pt x="3202775" y="55689"/>
                </a:lnTo>
                <a:lnTo>
                  <a:pt x="3237204" y="25781"/>
                </a:lnTo>
                <a:lnTo>
                  <a:pt x="3258947" y="16256"/>
                </a:lnTo>
                <a:close/>
              </a:path>
              <a:path w="5057140" h="1111250">
                <a:moveTo>
                  <a:pt x="3518027" y="731520"/>
                </a:moveTo>
                <a:lnTo>
                  <a:pt x="3429381" y="731520"/>
                </a:lnTo>
                <a:lnTo>
                  <a:pt x="3429381" y="746760"/>
                </a:lnTo>
                <a:lnTo>
                  <a:pt x="3429381" y="1096010"/>
                </a:lnTo>
                <a:lnTo>
                  <a:pt x="3429381" y="1111250"/>
                </a:lnTo>
                <a:lnTo>
                  <a:pt x="3518027" y="1111250"/>
                </a:lnTo>
                <a:lnTo>
                  <a:pt x="3518027" y="1096010"/>
                </a:lnTo>
                <a:lnTo>
                  <a:pt x="3462401" y="1096010"/>
                </a:lnTo>
                <a:lnTo>
                  <a:pt x="3462401" y="746760"/>
                </a:lnTo>
                <a:lnTo>
                  <a:pt x="3518027" y="746760"/>
                </a:lnTo>
                <a:lnTo>
                  <a:pt x="3518027" y="731520"/>
                </a:lnTo>
                <a:close/>
              </a:path>
              <a:path w="5057140" h="1111250">
                <a:moveTo>
                  <a:pt x="3681857" y="189611"/>
                </a:moveTo>
                <a:lnTo>
                  <a:pt x="3674059" y="123101"/>
                </a:lnTo>
                <a:lnTo>
                  <a:pt x="3650742" y="67056"/>
                </a:lnTo>
                <a:lnTo>
                  <a:pt x="3612921" y="25184"/>
                </a:lnTo>
                <a:lnTo>
                  <a:pt x="3561588" y="1016"/>
                </a:lnTo>
                <a:lnTo>
                  <a:pt x="3556254" y="16256"/>
                </a:lnTo>
                <a:lnTo>
                  <a:pt x="3578060" y="25781"/>
                </a:lnTo>
                <a:lnTo>
                  <a:pt x="3596817" y="38925"/>
                </a:lnTo>
                <a:lnTo>
                  <a:pt x="3625215" y="76073"/>
                </a:lnTo>
                <a:lnTo>
                  <a:pt x="3641890" y="126161"/>
                </a:lnTo>
                <a:lnTo>
                  <a:pt x="3647440" y="187579"/>
                </a:lnTo>
                <a:lnTo>
                  <a:pt x="3646043" y="220827"/>
                </a:lnTo>
                <a:lnTo>
                  <a:pt x="3634892" y="278168"/>
                </a:lnTo>
                <a:lnTo>
                  <a:pt x="3612464" y="322910"/>
                </a:lnTo>
                <a:lnTo>
                  <a:pt x="3578364" y="353098"/>
                </a:lnTo>
                <a:lnTo>
                  <a:pt x="3556889" y="362585"/>
                </a:lnTo>
                <a:lnTo>
                  <a:pt x="3561588" y="377952"/>
                </a:lnTo>
                <a:lnTo>
                  <a:pt x="3613035" y="353809"/>
                </a:lnTo>
                <a:lnTo>
                  <a:pt x="3650869" y="312039"/>
                </a:lnTo>
                <a:lnTo>
                  <a:pt x="3674122" y="256159"/>
                </a:lnTo>
                <a:lnTo>
                  <a:pt x="3679914" y="224218"/>
                </a:lnTo>
                <a:lnTo>
                  <a:pt x="3681857" y="189611"/>
                </a:lnTo>
                <a:close/>
              </a:path>
              <a:path w="5057140" h="1111250">
                <a:moveTo>
                  <a:pt x="3921887" y="747776"/>
                </a:moveTo>
                <a:lnTo>
                  <a:pt x="3916553" y="732536"/>
                </a:lnTo>
                <a:lnTo>
                  <a:pt x="3889184" y="742391"/>
                </a:lnTo>
                <a:lnTo>
                  <a:pt x="3865207" y="756704"/>
                </a:lnTo>
                <a:lnTo>
                  <a:pt x="3827399" y="798576"/>
                </a:lnTo>
                <a:lnTo>
                  <a:pt x="3804069" y="854621"/>
                </a:lnTo>
                <a:lnTo>
                  <a:pt x="3796284" y="921131"/>
                </a:lnTo>
                <a:lnTo>
                  <a:pt x="3798227" y="955738"/>
                </a:lnTo>
                <a:lnTo>
                  <a:pt x="3813746" y="1016965"/>
                </a:lnTo>
                <a:lnTo>
                  <a:pt x="3844480" y="1066673"/>
                </a:lnTo>
                <a:lnTo>
                  <a:pt x="3889108" y="1099591"/>
                </a:lnTo>
                <a:lnTo>
                  <a:pt x="3916553" y="1109472"/>
                </a:lnTo>
                <a:lnTo>
                  <a:pt x="3921252" y="1094105"/>
                </a:lnTo>
                <a:lnTo>
                  <a:pt x="3899763" y="1084618"/>
                </a:lnTo>
                <a:lnTo>
                  <a:pt x="3881247" y="1071372"/>
                </a:lnTo>
                <a:lnTo>
                  <a:pt x="3853053" y="1033780"/>
                </a:lnTo>
                <a:lnTo>
                  <a:pt x="3836301" y="982535"/>
                </a:lnTo>
                <a:lnTo>
                  <a:pt x="3830701" y="919099"/>
                </a:lnTo>
                <a:lnTo>
                  <a:pt x="3832098" y="886980"/>
                </a:lnTo>
                <a:lnTo>
                  <a:pt x="3843286" y="831215"/>
                </a:lnTo>
                <a:lnTo>
                  <a:pt x="3865715" y="787209"/>
                </a:lnTo>
                <a:lnTo>
                  <a:pt x="3900144" y="757301"/>
                </a:lnTo>
                <a:lnTo>
                  <a:pt x="3921887" y="747776"/>
                </a:lnTo>
                <a:close/>
              </a:path>
              <a:path w="5057140" h="1111250">
                <a:moveTo>
                  <a:pt x="4344797" y="921131"/>
                </a:moveTo>
                <a:lnTo>
                  <a:pt x="4336999" y="854621"/>
                </a:lnTo>
                <a:lnTo>
                  <a:pt x="4313682" y="798576"/>
                </a:lnTo>
                <a:lnTo>
                  <a:pt x="4275861" y="756704"/>
                </a:lnTo>
                <a:lnTo>
                  <a:pt x="4224528" y="732536"/>
                </a:lnTo>
                <a:lnTo>
                  <a:pt x="4219194" y="747776"/>
                </a:lnTo>
                <a:lnTo>
                  <a:pt x="4241000" y="757301"/>
                </a:lnTo>
                <a:lnTo>
                  <a:pt x="4259770" y="770445"/>
                </a:lnTo>
                <a:lnTo>
                  <a:pt x="4288155" y="807593"/>
                </a:lnTo>
                <a:lnTo>
                  <a:pt x="4304830" y="857681"/>
                </a:lnTo>
                <a:lnTo>
                  <a:pt x="4310380" y="919099"/>
                </a:lnTo>
                <a:lnTo>
                  <a:pt x="4308983" y="952347"/>
                </a:lnTo>
                <a:lnTo>
                  <a:pt x="4297832" y="1009688"/>
                </a:lnTo>
                <a:lnTo>
                  <a:pt x="4275404" y="1054430"/>
                </a:lnTo>
                <a:lnTo>
                  <a:pt x="4241304" y="1084618"/>
                </a:lnTo>
                <a:lnTo>
                  <a:pt x="4219829" y="1094105"/>
                </a:lnTo>
                <a:lnTo>
                  <a:pt x="4224528" y="1109472"/>
                </a:lnTo>
                <a:lnTo>
                  <a:pt x="4275975" y="1085329"/>
                </a:lnTo>
                <a:lnTo>
                  <a:pt x="4313809" y="1043559"/>
                </a:lnTo>
                <a:lnTo>
                  <a:pt x="4337062" y="987679"/>
                </a:lnTo>
                <a:lnTo>
                  <a:pt x="4342854" y="955738"/>
                </a:lnTo>
                <a:lnTo>
                  <a:pt x="4344797" y="921131"/>
                </a:lnTo>
                <a:close/>
              </a:path>
              <a:path w="5057140" h="1111250">
                <a:moveTo>
                  <a:pt x="4403344" y="0"/>
                </a:moveTo>
                <a:lnTo>
                  <a:pt x="4314698" y="0"/>
                </a:lnTo>
                <a:lnTo>
                  <a:pt x="4314698" y="15240"/>
                </a:lnTo>
                <a:lnTo>
                  <a:pt x="4370324" y="15240"/>
                </a:lnTo>
                <a:lnTo>
                  <a:pt x="4370324" y="364490"/>
                </a:lnTo>
                <a:lnTo>
                  <a:pt x="4314698" y="364490"/>
                </a:lnTo>
                <a:lnTo>
                  <a:pt x="4314698" y="379730"/>
                </a:lnTo>
                <a:lnTo>
                  <a:pt x="4403344" y="379730"/>
                </a:lnTo>
                <a:lnTo>
                  <a:pt x="4403344" y="364490"/>
                </a:lnTo>
                <a:lnTo>
                  <a:pt x="4403344" y="15240"/>
                </a:lnTo>
                <a:lnTo>
                  <a:pt x="4403344" y="0"/>
                </a:lnTo>
                <a:close/>
              </a:path>
              <a:path w="5057140" h="1111250">
                <a:moveTo>
                  <a:pt x="5057140" y="731520"/>
                </a:moveTo>
                <a:lnTo>
                  <a:pt x="4968494" y="731520"/>
                </a:lnTo>
                <a:lnTo>
                  <a:pt x="4968494" y="746760"/>
                </a:lnTo>
                <a:lnTo>
                  <a:pt x="5024120" y="746760"/>
                </a:lnTo>
                <a:lnTo>
                  <a:pt x="5024120" y="1096010"/>
                </a:lnTo>
                <a:lnTo>
                  <a:pt x="4968494" y="1096010"/>
                </a:lnTo>
                <a:lnTo>
                  <a:pt x="4968494" y="1111250"/>
                </a:lnTo>
                <a:lnTo>
                  <a:pt x="5057140" y="1111250"/>
                </a:lnTo>
                <a:lnTo>
                  <a:pt x="5057140" y="1096010"/>
                </a:lnTo>
                <a:lnTo>
                  <a:pt x="5057140" y="746760"/>
                </a:lnTo>
                <a:lnTo>
                  <a:pt x="5057140" y="73152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497230" y="2621614"/>
            <a:ext cx="6414135" cy="1488440"/>
          </a:xfrm>
          <a:prstGeom prst="rect">
            <a:avLst/>
          </a:prstGeom>
        </p:spPr>
        <p:txBody>
          <a:bodyPr wrap="square" lIns="0" tIns="255904" rIns="0" bIns="0" rtlCol="0" vert="horz">
            <a:spAutoFit/>
          </a:bodyPr>
          <a:lstStyle/>
          <a:p>
            <a:pPr marL="321945" indent="-271780">
              <a:lnSpc>
                <a:spcPct val="100000"/>
              </a:lnSpc>
              <a:spcBef>
                <a:spcPts val="2014"/>
              </a:spcBef>
              <a:buClr>
                <a:srgbClr val="9E7B09"/>
              </a:buClr>
              <a:buFont typeface="Wingdings"/>
              <a:buChar char=""/>
              <a:tabLst>
                <a:tab pos="322580" algn="l"/>
                <a:tab pos="1539875" algn="l"/>
                <a:tab pos="2700020" algn="l"/>
                <a:tab pos="3440429" algn="l"/>
                <a:tab pos="4269740" algn="l"/>
                <a:tab pos="4673600" algn="l"/>
                <a:tab pos="5124450" algn="l"/>
              </a:tabLst>
            </a:pP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𝛼</a:t>
            </a:r>
            <a:r>
              <a:rPr dirty="0" sz="3200" spc="28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=</a:t>
            </a:r>
            <a:r>
              <a:rPr dirty="0" sz="3200" spc="175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 spc="-50">
                <a:solidFill>
                  <a:srgbClr val="585858"/>
                </a:solidFill>
                <a:latin typeface="Cambria Math"/>
                <a:cs typeface="Cambria Math"/>
              </a:rPr>
              <a:t>𝑃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	𝑿</a:t>
            </a:r>
            <a:r>
              <a:rPr dirty="0" sz="3200" spc="17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∈</a:t>
            </a:r>
            <a:r>
              <a:rPr dirty="0" sz="3200" spc="19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 spc="-50">
                <a:solidFill>
                  <a:srgbClr val="585858"/>
                </a:solidFill>
                <a:latin typeface="Cambria Math"/>
                <a:cs typeface="Cambria Math"/>
              </a:rPr>
              <a:t>𝑅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	</a:t>
            </a:r>
            <a:r>
              <a:rPr dirty="0" sz="3200" spc="-25">
                <a:solidFill>
                  <a:srgbClr val="585858"/>
                </a:solidFill>
                <a:latin typeface="Cambria Math"/>
                <a:cs typeface="Cambria Math"/>
              </a:rPr>
              <a:t>𝐻</a:t>
            </a:r>
            <a:r>
              <a:rPr dirty="0" baseline="-15366" sz="3525" spc="-37">
                <a:solidFill>
                  <a:srgbClr val="585858"/>
                </a:solidFill>
                <a:latin typeface="Cambria Math"/>
                <a:cs typeface="Cambria Math"/>
              </a:rPr>
              <a:t>0</a:t>
            </a:r>
            <a:r>
              <a:rPr dirty="0" baseline="-15366" sz="3525">
                <a:solidFill>
                  <a:srgbClr val="585858"/>
                </a:solidFill>
                <a:latin typeface="Cambria Math"/>
                <a:cs typeface="Cambria Math"/>
              </a:rPr>
              <a:t>	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=</a:t>
            </a:r>
            <a:r>
              <a:rPr dirty="0" sz="3200" spc="165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 spc="-50">
                <a:solidFill>
                  <a:srgbClr val="585858"/>
                </a:solidFill>
                <a:latin typeface="Cambria Math"/>
                <a:cs typeface="Cambria Math"/>
              </a:rPr>
              <a:t>𝐸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	</a:t>
            </a:r>
            <a:r>
              <a:rPr dirty="0" sz="3200" spc="-50">
                <a:solidFill>
                  <a:srgbClr val="585858"/>
                </a:solidFill>
                <a:latin typeface="Cambria Math"/>
                <a:cs typeface="Cambria Math"/>
              </a:rPr>
              <a:t>𝛿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	</a:t>
            </a:r>
            <a:r>
              <a:rPr dirty="0" sz="3200" spc="-50">
                <a:solidFill>
                  <a:srgbClr val="585858"/>
                </a:solidFill>
                <a:latin typeface="Cambria Math"/>
                <a:cs typeface="Cambria Math"/>
              </a:rPr>
              <a:t>𝑿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	</a:t>
            </a:r>
            <a:r>
              <a:rPr dirty="0" sz="3200" spc="-25">
                <a:solidFill>
                  <a:srgbClr val="585858"/>
                </a:solidFill>
                <a:latin typeface="Cambria Math"/>
                <a:cs typeface="Cambria Math"/>
              </a:rPr>
              <a:t>|𝐻</a:t>
            </a:r>
            <a:r>
              <a:rPr dirty="0" baseline="-15366" sz="3525" spc="-37">
                <a:solidFill>
                  <a:srgbClr val="585858"/>
                </a:solidFill>
                <a:latin typeface="Cambria Math"/>
                <a:cs typeface="Cambria Math"/>
              </a:rPr>
              <a:t>0</a:t>
            </a:r>
            <a:endParaRPr baseline="-15366" sz="3525">
              <a:latin typeface="Cambria Math"/>
              <a:cs typeface="Cambria Math"/>
            </a:endParaRPr>
          </a:p>
          <a:p>
            <a:pPr marL="253365">
              <a:lnSpc>
                <a:spcPct val="100000"/>
              </a:lnSpc>
              <a:spcBef>
                <a:spcPts val="1920"/>
              </a:spcBef>
              <a:tabLst>
                <a:tab pos="2211705" algn="l"/>
                <a:tab pos="3373120" algn="l"/>
                <a:tab pos="4104640" algn="l"/>
                <a:tab pos="4932680" algn="l"/>
                <a:tab pos="5336540" algn="l"/>
                <a:tab pos="5787390" algn="l"/>
              </a:tabLst>
            </a:pPr>
            <a:r>
              <a:rPr dirty="0" sz="3200" spc="-180">
                <a:solidFill>
                  <a:srgbClr val="585858"/>
                </a:solidFill>
                <a:latin typeface="Gulim"/>
                <a:cs typeface="Gulim"/>
              </a:rPr>
              <a:t>검정력</a:t>
            </a:r>
            <a:r>
              <a:rPr dirty="0" sz="3200" spc="-180">
                <a:solidFill>
                  <a:srgbClr val="585858"/>
                </a:solidFill>
                <a:latin typeface="Cambria Math"/>
                <a:cs typeface="Cambria Math"/>
              </a:rPr>
              <a:t>=</a:t>
            </a:r>
            <a:r>
              <a:rPr dirty="0" sz="3200" spc="25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 spc="-50">
                <a:solidFill>
                  <a:srgbClr val="585858"/>
                </a:solidFill>
                <a:latin typeface="Cambria Math"/>
                <a:cs typeface="Cambria Math"/>
              </a:rPr>
              <a:t>𝑃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	𝑿</a:t>
            </a:r>
            <a:r>
              <a:rPr dirty="0" sz="3200" spc="175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∈</a:t>
            </a:r>
            <a:r>
              <a:rPr dirty="0" sz="3200" spc="185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 spc="-50">
                <a:solidFill>
                  <a:srgbClr val="585858"/>
                </a:solidFill>
                <a:latin typeface="Cambria Math"/>
                <a:cs typeface="Cambria Math"/>
              </a:rPr>
              <a:t>𝑅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	</a:t>
            </a:r>
            <a:r>
              <a:rPr dirty="0" sz="3200" spc="-35">
                <a:solidFill>
                  <a:srgbClr val="585858"/>
                </a:solidFill>
                <a:latin typeface="Cambria Math"/>
                <a:cs typeface="Cambria Math"/>
              </a:rPr>
              <a:t>𝐻</a:t>
            </a:r>
            <a:r>
              <a:rPr dirty="0" baseline="-15366" sz="3525" spc="-52">
                <a:solidFill>
                  <a:srgbClr val="585858"/>
                </a:solidFill>
                <a:latin typeface="Cambria Math"/>
                <a:cs typeface="Cambria Math"/>
              </a:rPr>
              <a:t>1</a:t>
            </a:r>
            <a:r>
              <a:rPr dirty="0" baseline="-15366" sz="3525">
                <a:solidFill>
                  <a:srgbClr val="585858"/>
                </a:solidFill>
                <a:latin typeface="Cambria Math"/>
                <a:cs typeface="Cambria Math"/>
              </a:rPr>
              <a:t>	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=</a:t>
            </a:r>
            <a:r>
              <a:rPr dirty="0" sz="3200" spc="175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 spc="-50">
                <a:solidFill>
                  <a:srgbClr val="585858"/>
                </a:solidFill>
                <a:latin typeface="Cambria Math"/>
                <a:cs typeface="Cambria Math"/>
              </a:rPr>
              <a:t>𝐸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	</a:t>
            </a:r>
            <a:r>
              <a:rPr dirty="0" sz="3200" spc="-50">
                <a:solidFill>
                  <a:srgbClr val="585858"/>
                </a:solidFill>
                <a:latin typeface="Cambria Math"/>
                <a:cs typeface="Cambria Math"/>
              </a:rPr>
              <a:t>𝛿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	</a:t>
            </a:r>
            <a:r>
              <a:rPr dirty="0" sz="3200" spc="-50">
                <a:solidFill>
                  <a:srgbClr val="585858"/>
                </a:solidFill>
                <a:latin typeface="Cambria Math"/>
                <a:cs typeface="Cambria Math"/>
              </a:rPr>
              <a:t>𝑿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	</a:t>
            </a:r>
            <a:r>
              <a:rPr dirty="0" sz="3200" spc="-25">
                <a:solidFill>
                  <a:srgbClr val="585858"/>
                </a:solidFill>
                <a:latin typeface="Cambria Math"/>
                <a:cs typeface="Cambria Math"/>
              </a:rPr>
              <a:t>|𝐻</a:t>
            </a:r>
            <a:r>
              <a:rPr dirty="0" baseline="-15366" sz="3525" spc="-37">
                <a:solidFill>
                  <a:srgbClr val="585858"/>
                </a:solidFill>
                <a:latin typeface="Cambria Math"/>
                <a:cs typeface="Cambria Math"/>
              </a:rPr>
              <a:t>1</a:t>
            </a:r>
            <a:endParaRPr baseline="-15366" sz="3525">
              <a:latin typeface="Cambria Math"/>
              <a:cs typeface="Cambria Math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8852916" y="135636"/>
            <a:ext cx="518159" cy="539750"/>
          </a:xfrm>
          <a:prstGeom prst="rect">
            <a:avLst/>
          </a:prstGeom>
          <a:ln w="6096">
            <a:solidFill>
              <a:srgbClr val="210E09"/>
            </a:solidFill>
          </a:ln>
        </p:spPr>
        <p:txBody>
          <a:bodyPr wrap="square" lIns="0" tIns="76200" rIns="0" bIns="0" rtlCol="0" vert="horz">
            <a:spAutoFit/>
          </a:bodyPr>
          <a:lstStyle/>
          <a:p>
            <a:pPr marL="176530">
              <a:lnSpc>
                <a:spcPct val="100000"/>
              </a:lnSpc>
              <a:spcBef>
                <a:spcPts val="600"/>
              </a:spcBef>
            </a:pPr>
            <a:r>
              <a:rPr dirty="0" sz="2500" spc="-5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500">
              <a:latin typeface="Arial"/>
              <a:cs typeface="Arial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9460738" y="199771"/>
            <a:ext cx="2659380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480">
                <a:solidFill>
                  <a:srgbClr val="684107"/>
                </a:solidFill>
                <a:latin typeface="Gulim"/>
                <a:cs typeface="Gulim"/>
              </a:rPr>
              <a:t>통계적가설검정의개념</a:t>
            </a:r>
            <a:endParaRPr sz="2500">
              <a:latin typeface="Gulim"/>
              <a:cs typeface="Gulim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309372" y="1507236"/>
            <a:ext cx="8627745" cy="2926080"/>
          </a:xfrm>
          <a:custGeom>
            <a:avLst/>
            <a:gdLst/>
            <a:ahLst/>
            <a:cxnLst/>
            <a:rect l="l" t="t" r="r" b="b"/>
            <a:pathLst>
              <a:path w="8627745" h="2926079">
                <a:moveTo>
                  <a:pt x="0" y="2926080"/>
                </a:moveTo>
                <a:lnTo>
                  <a:pt x="8627364" y="2926080"/>
                </a:lnTo>
                <a:lnTo>
                  <a:pt x="8627364" y="0"/>
                </a:lnTo>
                <a:lnTo>
                  <a:pt x="0" y="0"/>
                </a:lnTo>
                <a:lnTo>
                  <a:pt x="0" y="2926080"/>
                </a:lnTo>
                <a:close/>
              </a:path>
            </a:pathLst>
          </a:custGeom>
          <a:ln w="64008">
            <a:solidFill>
              <a:srgbClr val="F8AF3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Arial"/>
                <a:cs typeface="Arial"/>
              </a:rPr>
              <a:t>©</a:t>
            </a:r>
            <a:r>
              <a:rPr dirty="0" spc="-160">
                <a:latin typeface="Arial"/>
                <a:cs typeface="Arial"/>
              </a:rPr>
              <a:t> </a:t>
            </a:r>
            <a:r>
              <a:rPr dirty="0" spc="-265"/>
              <a:t>한국방송통신대학교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1203960"/>
            <a:chOff x="0" y="0"/>
            <a:chExt cx="12192000" cy="120396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8030" y="628853"/>
              <a:ext cx="725830" cy="420928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6497" y="659637"/>
              <a:ext cx="1806320" cy="463296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0" y="1095755"/>
              <a:ext cx="12192000" cy="0"/>
            </a:xfrm>
            <a:custGeom>
              <a:avLst/>
              <a:gdLst/>
              <a:ahLst/>
              <a:cxnLst/>
              <a:rect l="l" t="t" r="r" b="b"/>
              <a:pathLst>
                <a:path w="12192000" h="0">
                  <a:moveTo>
                    <a:pt x="0" y="0"/>
                  </a:moveTo>
                  <a:lnTo>
                    <a:pt x="12191999" y="0"/>
                  </a:lnTo>
                </a:path>
              </a:pathLst>
            </a:custGeom>
            <a:ln w="6096">
              <a:solidFill>
                <a:srgbClr val="7C5436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8337804" y="0"/>
              <a:ext cx="1343025" cy="280670"/>
            </a:xfrm>
            <a:custGeom>
              <a:avLst/>
              <a:gdLst/>
              <a:ahLst/>
              <a:cxnLst/>
              <a:rect l="l" t="t" r="r" b="b"/>
              <a:pathLst>
                <a:path w="1343025" h="280670">
                  <a:moveTo>
                    <a:pt x="0" y="280416"/>
                  </a:moveTo>
                  <a:lnTo>
                    <a:pt x="1342644" y="280416"/>
                  </a:lnTo>
                  <a:lnTo>
                    <a:pt x="1342644" y="0"/>
                  </a:lnTo>
                  <a:lnTo>
                    <a:pt x="0" y="0"/>
                  </a:lnTo>
                  <a:lnTo>
                    <a:pt x="0" y="280416"/>
                  </a:lnTo>
                  <a:close/>
                </a:path>
              </a:pathLst>
            </a:custGeom>
            <a:solidFill>
              <a:srgbClr val="898585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8060435" y="0"/>
              <a:ext cx="1343025" cy="530860"/>
            </a:xfrm>
            <a:custGeom>
              <a:avLst/>
              <a:gdLst/>
              <a:ahLst/>
              <a:cxnLst/>
              <a:rect l="l" t="t" r="r" b="b"/>
              <a:pathLst>
                <a:path w="1343025" h="530860">
                  <a:moveTo>
                    <a:pt x="0" y="530351"/>
                  </a:moveTo>
                  <a:lnTo>
                    <a:pt x="1342644" y="530351"/>
                  </a:lnTo>
                  <a:lnTo>
                    <a:pt x="1342644" y="0"/>
                  </a:lnTo>
                  <a:lnTo>
                    <a:pt x="0" y="0"/>
                  </a:lnTo>
                  <a:lnTo>
                    <a:pt x="0" y="530351"/>
                  </a:lnTo>
                  <a:close/>
                </a:path>
              </a:pathLst>
            </a:custGeom>
            <a:solidFill>
              <a:srgbClr val="F8D230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66631" y="149352"/>
              <a:ext cx="525005" cy="546353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8852916" y="135636"/>
              <a:ext cx="518159" cy="539750"/>
            </a:xfrm>
            <a:custGeom>
              <a:avLst/>
              <a:gdLst/>
              <a:ahLst/>
              <a:cxnLst/>
              <a:rect l="l" t="t" r="r" b="b"/>
              <a:pathLst>
                <a:path w="518159" h="539750">
                  <a:moveTo>
                    <a:pt x="518159" y="0"/>
                  </a:moveTo>
                  <a:lnTo>
                    <a:pt x="0" y="0"/>
                  </a:lnTo>
                  <a:lnTo>
                    <a:pt x="0" y="539495"/>
                  </a:lnTo>
                  <a:lnTo>
                    <a:pt x="518159" y="539495"/>
                  </a:lnTo>
                  <a:lnTo>
                    <a:pt x="518159" y="0"/>
                  </a:lnTo>
                  <a:close/>
                </a:path>
              </a:pathLst>
            </a:custGeom>
            <a:solidFill>
              <a:srgbClr val="68410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/>
          <p:nvPr/>
        </p:nvSpPr>
        <p:spPr>
          <a:xfrm>
            <a:off x="1225461" y="2622550"/>
            <a:ext cx="501650" cy="377190"/>
          </a:xfrm>
          <a:custGeom>
            <a:avLst/>
            <a:gdLst/>
            <a:ahLst/>
            <a:cxnLst/>
            <a:rect l="l" t="t" r="r" b="b"/>
            <a:pathLst>
              <a:path w="501650" h="377189">
                <a:moveTo>
                  <a:pt x="380961" y="0"/>
                </a:moveTo>
                <a:lnTo>
                  <a:pt x="375627" y="15239"/>
                </a:lnTo>
                <a:lnTo>
                  <a:pt x="397440" y="24764"/>
                </a:lnTo>
                <a:lnTo>
                  <a:pt x="416204" y="37909"/>
                </a:lnTo>
                <a:lnTo>
                  <a:pt x="444588" y="75057"/>
                </a:lnTo>
                <a:lnTo>
                  <a:pt x="461273" y="125142"/>
                </a:lnTo>
                <a:lnTo>
                  <a:pt x="466813" y="186562"/>
                </a:lnTo>
                <a:lnTo>
                  <a:pt x="465428" y="219805"/>
                </a:lnTo>
                <a:lnTo>
                  <a:pt x="454276" y="277145"/>
                </a:lnTo>
                <a:lnTo>
                  <a:pt x="431841" y="321885"/>
                </a:lnTo>
                <a:lnTo>
                  <a:pt x="397741" y="352071"/>
                </a:lnTo>
                <a:lnTo>
                  <a:pt x="376262" y="361569"/>
                </a:lnTo>
                <a:lnTo>
                  <a:pt x="380961" y="376936"/>
                </a:lnTo>
                <a:lnTo>
                  <a:pt x="432412" y="352790"/>
                </a:lnTo>
                <a:lnTo>
                  <a:pt x="470242" y="311023"/>
                </a:lnTo>
                <a:lnTo>
                  <a:pt x="493499" y="255143"/>
                </a:lnTo>
                <a:lnTo>
                  <a:pt x="501230" y="188595"/>
                </a:lnTo>
                <a:lnTo>
                  <a:pt x="499280" y="154015"/>
                </a:lnTo>
                <a:lnTo>
                  <a:pt x="483710" y="92761"/>
                </a:lnTo>
                <a:lnTo>
                  <a:pt x="452899" y="42898"/>
                </a:lnTo>
                <a:lnTo>
                  <a:pt x="408322" y="9854"/>
                </a:lnTo>
                <a:lnTo>
                  <a:pt x="380961" y="0"/>
                </a:lnTo>
                <a:close/>
              </a:path>
              <a:path w="501650" h="377189">
                <a:moveTo>
                  <a:pt x="120230" y="0"/>
                </a:moveTo>
                <a:lnTo>
                  <a:pt x="68894" y="24161"/>
                </a:lnTo>
                <a:lnTo>
                  <a:pt x="31102" y="66039"/>
                </a:lnTo>
                <a:lnTo>
                  <a:pt x="7773" y="122078"/>
                </a:lnTo>
                <a:lnTo>
                  <a:pt x="0" y="188595"/>
                </a:lnTo>
                <a:lnTo>
                  <a:pt x="1938" y="223190"/>
                </a:lnTo>
                <a:lnTo>
                  <a:pt x="17439" y="284428"/>
                </a:lnTo>
                <a:lnTo>
                  <a:pt x="48189" y="334127"/>
                </a:lnTo>
                <a:lnTo>
                  <a:pt x="92797" y="367047"/>
                </a:lnTo>
                <a:lnTo>
                  <a:pt x="120230" y="376936"/>
                </a:lnTo>
                <a:lnTo>
                  <a:pt x="124929" y="361569"/>
                </a:lnTo>
                <a:lnTo>
                  <a:pt x="103451" y="352071"/>
                </a:lnTo>
                <a:lnTo>
                  <a:pt x="84924" y="338836"/>
                </a:lnTo>
                <a:lnTo>
                  <a:pt x="56730" y="301244"/>
                </a:lnTo>
                <a:lnTo>
                  <a:pt x="39968" y="249999"/>
                </a:lnTo>
                <a:lnTo>
                  <a:pt x="34378" y="186562"/>
                </a:lnTo>
                <a:lnTo>
                  <a:pt x="35776" y="154441"/>
                </a:lnTo>
                <a:lnTo>
                  <a:pt x="46953" y="98677"/>
                </a:lnTo>
                <a:lnTo>
                  <a:pt x="69397" y="54673"/>
                </a:lnTo>
                <a:lnTo>
                  <a:pt x="103826" y="24764"/>
                </a:lnTo>
                <a:lnTo>
                  <a:pt x="125564" y="15239"/>
                </a:lnTo>
                <a:lnTo>
                  <a:pt x="12023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1187361" y="3354070"/>
            <a:ext cx="501650" cy="377190"/>
          </a:xfrm>
          <a:custGeom>
            <a:avLst/>
            <a:gdLst/>
            <a:ahLst/>
            <a:cxnLst/>
            <a:rect l="l" t="t" r="r" b="b"/>
            <a:pathLst>
              <a:path w="501650" h="377189">
                <a:moveTo>
                  <a:pt x="380961" y="0"/>
                </a:moveTo>
                <a:lnTo>
                  <a:pt x="375627" y="15239"/>
                </a:lnTo>
                <a:lnTo>
                  <a:pt x="397440" y="24764"/>
                </a:lnTo>
                <a:lnTo>
                  <a:pt x="416204" y="37909"/>
                </a:lnTo>
                <a:lnTo>
                  <a:pt x="444588" y="75056"/>
                </a:lnTo>
                <a:lnTo>
                  <a:pt x="461273" y="125142"/>
                </a:lnTo>
                <a:lnTo>
                  <a:pt x="466813" y="186562"/>
                </a:lnTo>
                <a:lnTo>
                  <a:pt x="465428" y="219805"/>
                </a:lnTo>
                <a:lnTo>
                  <a:pt x="454276" y="277145"/>
                </a:lnTo>
                <a:lnTo>
                  <a:pt x="431841" y="321885"/>
                </a:lnTo>
                <a:lnTo>
                  <a:pt x="397741" y="352071"/>
                </a:lnTo>
                <a:lnTo>
                  <a:pt x="376262" y="361568"/>
                </a:lnTo>
                <a:lnTo>
                  <a:pt x="380961" y="376935"/>
                </a:lnTo>
                <a:lnTo>
                  <a:pt x="432412" y="352790"/>
                </a:lnTo>
                <a:lnTo>
                  <a:pt x="470242" y="311022"/>
                </a:lnTo>
                <a:lnTo>
                  <a:pt x="493499" y="255142"/>
                </a:lnTo>
                <a:lnTo>
                  <a:pt x="501230" y="188594"/>
                </a:lnTo>
                <a:lnTo>
                  <a:pt x="499280" y="154015"/>
                </a:lnTo>
                <a:lnTo>
                  <a:pt x="483710" y="92761"/>
                </a:lnTo>
                <a:lnTo>
                  <a:pt x="452899" y="42898"/>
                </a:lnTo>
                <a:lnTo>
                  <a:pt x="408322" y="9854"/>
                </a:lnTo>
                <a:lnTo>
                  <a:pt x="380961" y="0"/>
                </a:lnTo>
                <a:close/>
              </a:path>
              <a:path w="501650" h="377189">
                <a:moveTo>
                  <a:pt x="120230" y="0"/>
                </a:moveTo>
                <a:lnTo>
                  <a:pt x="68927" y="24161"/>
                </a:lnTo>
                <a:lnTo>
                  <a:pt x="31102" y="66039"/>
                </a:lnTo>
                <a:lnTo>
                  <a:pt x="7773" y="122078"/>
                </a:lnTo>
                <a:lnTo>
                  <a:pt x="0" y="188594"/>
                </a:lnTo>
                <a:lnTo>
                  <a:pt x="1938" y="223190"/>
                </a:lnTo>
                <a:lnTo>
                  <a:pt x="17439" y="284428"/>
                </a:lnTo>
                <a:lnTo>
                  <a:pt x="48198" y="334127"/>
                </a:lnTo>
                <a:lnTo>
                  <a:pt x="92810" y="367047"/>
                </a:lnTo>
                <a:lnTo>
                  <a:pt x="120230" y="376935"/>
                </a:lnTo>
                <a:lnTo>
                  <a:pt x="124929" y="361568"/>
                </a:lnTo>
                <a:lnTo>
                  <a:pt x="103456" y="352071"/>
                </a:lnTo>
                <a:lnTo>
                  <a:pt x="84939" y="338835"/>
                </a:lnTo>
                <a:lnTo>
                  <a:pt x="56730" y="301243"/>
                </a:lnTo>
                <a:lnTo>
                  <a:pt x="39968" y="249999"/>
                </a:lnTo>
                <a:lnTo>
                  <a:pt x="34378" y="186562"/>
                </a:lnTo>
                <a:lnTo>
                  <a:pt x="35776" y="154441"/>
                </a:lnTo>
                <a:lnTo>
                  <a:pt x="46953" y="98677"/>
                </a:lnTo>
                <a:lnTo>
                  <a:pt x="69413" y="54673"/>
                </a:lnTo>
                <a:lnTo>
                  <a:pt x="103831" y="24764"/>
                </a:lnTo>
                <a:lnTo>
                  <a:pt x="125564" y="15239"/>
                </a:lnTo>
                <a:lnTo>
                  <a:pt x="12023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1187361" y="4085590"/>
            <a:ext cx="501650" cy="377190"/>
          </a:xfrm>
          <a:custGeom>
            <a:avLst/>
            <a:gdLst/>
            <a:ahLst/>
            <a:cxnLst/>
            <a:rect l="l" t="t" r="r" b="b"/>
            <a:pathLst>
              <a:path w="501650" h="377189">
                <a:moveTo>
                  <a:pt x="380961" y="0"/>
                </a:moveTo>
                <a:lnTo>
                  <a:pt x="375627" y="15240"/>
                </a:lnTo>
                <a:lnTo>
                  <a:pt x="397440" y="24765"/>
                </a:lnTo>
                <a:lnTo>
                  <a:pt x="416204" y="37909"/>
                </a:lnTo>
                <a:lnTo>
                  <a:pt x="444588" y="75057"/>
                </a:lnTo>
                <a:lnTo>
                  <a:pt x="461273" y="125142"/>
                </a:lnTo>
                <a:lnTo>
                  <a:pt x="466813" y="186562"/>
                </a:lnTo>
                <a:lnTo>
                  <a:pt x="465428" y="219805"/>
                </a:lnTo>
                <a:lnTo>
                  <a:pt x="454276" y="277145"/>
                </a:lnTo>
                <a:lnTo>
                  <a:pt x="431841" y="321885"/>
                </a:lnTo>
                <a:lnTo>
                  <a:pt x="397741" y="352071"/>
                </a:lnTo>
                <a:lnTo>
                  <a:pt x="376262" y="361569"/>
                </a:lnTo>
                <a:lnTo>
                  <a:pt x="380961" y="376936"/>
                </a:lnTo>
                <a:lnTo>
                  <a:pt x="432412" y="352790"/>
                </a:lnTo>
                <a:lnTo>
                  <a:pt x="470242" y="311023"/>
                </a:lnTo>
                <a:lnTo>
                  <a:pt x="493499" y="255143"/>
                </a:lnTo>
                <a:lnTo>
                  <a:pt x="501230" y="188595"/>
                </a:lnTo>
                <a:lnTo>
                  <a:pt x="499280" y="154015"/>
                </a:lnTo>
                <a:lnTo>
                  <a:pt x="483710" y="92761"/>
                </a:lnTo>
                <a:lnTo>
                  <a:pt x="452899" y="42898"/>
                </a:lnTo>
                <a:lnTo>
                  <a:pt x="408322" y="9854"/>
                </a:lnTo>
                <a:lnTo>
                  <a:pt x="380961" y="0"/>
                </a:lnTo>
                <a:close/>
              </a:path>
              <a:path w="501650" h="377189">
                <a:moveTo>
                  <a:pt x="120230" y="0"/>
                </a:moveTo>
                <a:lnTo>
                  <a:pt x="68927" y="24161"/>
                </a:lnTo>
                <a:lnTo>
                  <a:pt x="31102" y="66040"/>
                </a:lnTo>
                <a:lnTo>
                  <a:pt x="7773" y="122078"/>
                </a:lnTo>
                <a:lnTo>
                  <a:pt x="0" y="188595"/>
                </a:lnTo>
                <a:lnTo>
                  <a:pt x="1938" y="223190"/>
                </a:lnTo>
                <a:lnTo>
                  <a:pt x="17439" y="284428"/>
                </a:lnTo>
                <a:lnTo>
                  <a:pt x="48198" y="334127"/>
                </a:lnTo>
                <a:lnTo>
                  <a:pt x="92810" y="367047"/>
                </a:lnTo>
                <a:lnTo>
                  <a:pt x="120230" y="376936"/>
                </a:lnTo>
                <a:lnTo>
                  <a:pt x="124929" y="361569"/>
                </a:lnTo>
                <a:lnTo>
                  <a:pt x="103456" y="352071"/>
                </a:lnTo>
                <a:lnTo>
                  <a:pt x="84939" y="338836"/>
                </a:lnTo>
                <a:lnTo>
                  <a:pt x="56730" y="301244"/>
                </a:lnTo>
                <a:lnTo>
                  <a:pt x="39968" y="249999"/>
                </a:lnTo>
                <a:lnTo>
                  <a:pt x="34378" y="186562"/>
                </a:lnTo>
                <a:lnTo>
                  <a:pt x="35776" y="154441"/>
                </a:lnTo>
                <a:lnTo>
                  <a:pt x="46953" y="98677"/>
                </a:lnTo>
                <a:lnTo>
                  <a:pt x="69413" y="54673"/>
                </a:lnTo>
                <a:lnTo>
                  <a:pt x="103831" y="24765"/>
                </a:lnTo>
                <a:lnTo>
                  <a:pt x="125564" y="15240"/>
                </a:lnTo>
                <a:lnTo>
                  <a:pt x="12023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309372" y="1507236"/>
            <a:ext cx="8918575" cy="3340735"/>
          </a:xfrm>
          <a:prstGeom prst="rect">
            <a:avLst/>
          </a:prstGeom>
          <a:ln w="64007">
            <a:solidFill>
              <a:srgbClr val="F8AF39"/>
            </a:solidFill>
          </a:ln>
        </p:spPr>
        <p:txBody>
          <a:bodyPr wrap="square" lIns="0" tIns="281305" rIns="0" bIns="0" rtlCol="0" vert="horz">
            <a:spAutoFit/>
          </a:bodyPr>
          <a:lstStyle/>
          <a:p>
            <a:pPr marL="509905" indent="-272415">
              <a:lnSpc>
                <a:spcPct val="100000"/>
              </a:lnSpc>
              <a:spcBef>
                <a:spcPts val="2215"/>
              </a:spcBef>
              <a:buClr>
                <a:srgbClr val="9E7B09"/>
              </a:buClr>
              <a:buFont typeface="Wingdings"/>
              <a:buChar char=""/>
              <a:tabLst>
                <a:tab pos="510540" algn="l"/>
              </a:tabLst>
            </a:pPr>
            <a:r>
              <a:rPr dirty="0" sz="3200" spc="-290">
                <a:solidFill>
                  <a:srgbClr val="585858"/>
                </a:solidFill>
                <a:latin typeface="Gulim"/>
                <a:cs typeface="Gulim"/>
              </a:rPr>
              <a:t>검정함수의</a:t>
            </a:r>
            <a:r>
              <a:rPr dirty="0" sz="3200" spc="-275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 spc="-315">
                <a:solidFill>
                  <a:srgbClr val="585858"/>
                </a:solidFill>
                <a:latin typeface="Gulim"/>
                <a:cs typeface="Gulim"/>
              </a:rPr>
              <a:t>일반화</a:t>
            </a:r>
            <a:endParaRPr sz="3200">
              <a:latin typeface="Gulim"/>
              <a:cs typeface="Gulim"/>
            </a:endParaRPr>
          </a:p>
          <a:p>
            <a:pPr marL="645795">
              <a:lnSpc>
                <a:spcPct val="100000"/>
              </a:lnSpc>
              <a:spcBef>
                <a:spcPts val="1925"/>
              </a:spcBef>
              <a:tabLst>
                <a:tab pos="1049655" algn="l"/>
                <a:tab pos="1564640" algn="l"/>
              </a:tabLst>
            </a:pPr>
            <a:r>
              <a:rPr dirty="0" sz="3200" spc="-50">
                <a:solidFill>
                  <a:srgbClr val="585858"/>
                </a:solidFill>
                <a:latin typeface="Cambria Math"/>
                <a:cs typeface="Cambria Math"/>
              </a:rPr>
              <a:t>𝛿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	</a:t>
            </a:r>
            <a:r>
              <a:rPr dirty="0" sz="3200" spc="-50">
                <a:solidFill>
                  <a:srgbClr val="585858"/>
                </a:solidFill>
                <a:latin typeface="Cambria Math"/>
                <a:cs typeface="Cambria Math"/>
              </a:rPr>
              <a:t>𝒙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	=</a:t>
            </a:r>
            <a:r>
              <a:rPr dirty="0" sz="3200" spc="175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1</a:t>
            </a:r>
            <a:r>
              <a:rPr dirty="0" sz="3200" spc="18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∶ </a:t>
            </a:r>
            <a:r>
              <a:rPr dirty="0" sz="3200" spc="-290">
                <a:solidFill>
                  <a:srgbClr val="585858"/>
                </a:solidFill>
                <a:latin typeface="Gulim"/>
                <a:cs typeface="Gulim"/>
              </a:rPr>
              <a:t>귀무가설</a:t>
            </a:r>
            <a:r>
              <a:rPr dirty="0" sz="3200" spc="-295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 spc="-320">
                <a:solidFill>
                  <a:srgbClr val="585858"/>
                </a:solidFill>
                <a:latin typeface="Gulim"/>
                <a:cs typeface="Gulim"/>
              </a:rPr>
              <a:t>기각</a:t>
            </a:r>
            <a:endParaRPr sz="3200">
              <a:latin typeface="Gulim"/>
              <a:cs typeface="Gulim"/>
            </a:endParaRPr>
          </a:p>
          <a:p>
            <a:pPr marL="608965">
              <a:lnSpc>
                <a:spcPct val="100000"/>
              </a:lnSpc>
              <a:spcBef>
                <a:spcPts val="1920"/>
              </a:spcBef>
              <a:tabLst>
                <a:tab pos="1011555" algn="l"/>
                <a:tab pos="1526540" algn="l"/>
              </a:tabLst>
            </a:pPr>
            <a:r>
              <a:rPr dirty="0" sz="3200" spc="-50">
                <a:solidFill>
                  <a:srgbClr val="585858"/>
                </a:solidFill>
                <a:latin typeface="Cambria Math"/>
                <a:cs typeface="Cambria Math"/>
              </a:rPr>
              <a:t>𝛿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	</a:t>
            </a:r>
            <a:r>
              <a:rPr dirty="0" sz="3200" spc="-50">
                <a:solidFill>
                  <a:srgbClr val="585858"/>
                </a:solidFill>
                <a:latin typeface="Cambria Math"/>
                <a:cs typeface="Cambria Math"/>
              </a:rPr>
              <a:t>𝒙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	=</a:t>
            </a:r>
            <a:r>
              <a:rPr dirty="0" sz="3200" spc="175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0</a:t>
            </a:r>
            <a:r>
              <a:rPr dirty="0" sz="3200" spc="19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∶</a:t>
            </a:r>
            <a:r>
              <a:rPr dirty="0" sz="3200" spc="-5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 spc="-290">
                <a:solidFill>
                  <a:srgbClr val="585858"/>
                </a:solidFill>
                <a:latin typeface="Gulim"/>
                <a:cs typeface="Gulim"/>
              </a:rPr>
              <a:t>귀무가설 기각하지</a:t>
            </a:r>
            <a:r>
              <a:rPr dirty="0" sz="3200" spc="-27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 spc="-315">
                <a:solidFill>
                  <a:srgbClr val="585858"/>
                </a:solidFill>
                <a:latin typeface="Gulim"/>
                <a:cs typeface="Gulim"/>
              </a:rPr>
              <a:t>못함</a:t>
            </a:r>
            <a:endParaRPr sz="3200">
              <a:latin typeface="Gulim"/>
              <a:cs typeface="Gulim"/>
            </a:endParaRPr>
          </a:p>
          <a:p>
            <a:pPr marL="608965">
              <a:lnSpc>
                <a:spcPct val="100000"/>
              </a:lnSpc>
              <a:spcBef>
                <a:spcPts val="1925"/>
              </a:spcBef>
              <a:tabLst>
                <a:tab pos="1011555" algn="l"/>
                <a:tab pos="1526540" algn="l"/>
              </a:tabLst>
            </a:pPr>
            <a:r>
              <a:rPr dirty="0" sz="3200" spc="-50">
                <a:solidFill>
                  <a:srgbClr val="585858"/>
                </a:solidFill>
                <a:latin typeface="Cambria Math"/>
                <a:cs typeface="Cambria Math"/>
              </a:rPr>
              <a:t>𝛿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	</a:t>
            </a:r>
            <a:r>
              <a:rPr dirty="0" sz="3200" spc="-50">
                <a:solidFill>
                  <a:srgbClr val="585858"/>
                </a:solidFill>
                <a:latin typeface="Cambria Math"/>
                <a:cs typeface="Cambria Math"/>
              </a:rPr>
              <a:t>𝒙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	=</a:t>
            </a:r>
            <a:r>
              <a:rPr dirty="0" sz="3200" spc="18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0.5</a:t>
            </a:r>
            <a:r>
              <a:rPr dirty="0" sz="3200" spc="19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∶</a:t>
            </a:r>
            <a:r>
              <a:rPr dirty="0" sz="3200" spc="-5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 spc="-290">
                <a:solidFill>
                  <a:srgbClr val="585858"/>
                </a:solidFill>
                <a:latin typeface="Gulim"/>
                <a:cs typeface="Gulim"/>
              </a:rPr>
              <a:t>귀무가설</a:t>
            </a:r>
            <a:r>
              <a:rPr dirty="0" sz="3200" spc="-285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 spc="-290">
                <a:solidFill>
                  <a:srgbClr val="585858"/>
                </a:solidFill>
                <a:latin typeface="Gulim"/>
                <a:cs typeface="Gulim"/>
              </a:rPr>
              <a:t>기각할</a:t>
            </a:r>
            <a:r>
              <a:rPr dirty="0" sz="3200" spc="-27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 spc="-290">
                <a:solidFill>
                  <a:srgbClr val="585858"/>
                </a:solidFill>
                <a:latin typeface="Gulim"/>
                <a:cs typeface="Gulim"/>
              </a:rPr>
              <a:t>확률</a:t>
            </a:r>
            <a:r>
              <a:rPr dirty="0" sz="3200" spc="-27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 spc="-25">
                <a:solidFill>
                  <a:srgbClr val="585858"/>
                </a:solidFill>
                <a:latin typeface="Gulim"/>
                <a:cs typeface="Gulim"/>
              </a:rPr>
              <a:t>0.5</a:t>
            </a:r>
            <a:endParaRPr sz="3200">
              <a:latin typeface="Gulim"/>
              <a:cs typeface="Gulim"/>
            </a:endParaRPr>
          </a:p>
        </p:txBody>
      </p:sp>
      <p:sp>
        <p:nvSpPr>
          <p:cNvPr id="16" name="object 1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Arial"/>
                <a:cs typeface="Arial"/>
              </a:rPr>
              <a:t>©</a:t>
            </a:r>
            <a:r>
              <a:rPr dirty="0" spc="-160">
                <a:latin typeface="Arial"/>
                <a:cs typeface="Arial"/>
              </a:rPr>
              <a:t> </a:t>
            </a:r>
            <a:r>
              <a:rPr dirty="0" spc="-265"/>
              <a:t>한국방송통신대학교</a:t>
            </a:r>
          </a:p>
        </p:txBody>
      </p:sp>
      <p:sp>
        <p:nvSpPr>
          <p:cNvPr id="14" name="object 14" descr=""/>
          <p:cNvSpPr txBox="1"/>
          <p:nvPr/>
        </p:nvSpPr>
        <p:spPr>
          <a:xfrm>
            <a:off x="8852916" y="135636"/>
            <a:ext cx="518159" cy="539750"/>
          </a:xfrm>
          <a:prstGeom prst="rect">
            <a:avLst/>
          </a:prstGeom>
          <a:ln w="6096">
            <a:solidFill>
              <a:srgbClr val="210E09"/>
            </a:solidFill>
          </a:ln>
        </p:spPr>
        <p:txBody>
          <a:bodyPr wrap="square" lIns="0" tIns="76200" rIns="0" bIns="0" rtlCol="0" vert="horz">
            <a:spAutoFit/>
          </a:bodyPr>
          <a:lstStyle/>
          <a:p>
            <a:pPr marL="176530">
              <a:lnSpc>
                <a:spcPct val="100000"/>
              </a:lnSpc>
              <a:spcBef>
                <a:spcPts val="600"/>
              </a:spcBef>
            </a:pPr>
            <a:r>
              <a:rPr dirty="0" sz="2500" spc="-5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500">
              <a:latin typeface="Arial"/>
              <a:cs typeface="Arial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9460738" y="199771"/>
            <a:ext cx="2659380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480">
                <a:solidFill>
                  <a:srgbClr val="684107"/>
                </a:solidFill>
                <a:latin typeface="Gulim"/>
                <a:cs typeface="Gulim"/>
              </a:rPr>
              <a:t>통계적가설검정의개념</a:t>
            </a:r>
            <a:endParaRPr sz="2500">
              <a:latin typeface="Gulim"/>
              <a:cs typeface="Guli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8985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638555" y="516636"/>
            <a:ext cx="152400" cy="920750"/>
          </a:xfrm>
          <a:custGeom>
            <a:avLst/>
            <a:gdLst/>
            <a:ahLst/>
            <a:cxnLst/>
            <a:rect l="l" t="t" r="r" b="b"/>
            <a:pathLst>
              <a:path w="152400" h="920750">
                <a:moveTo>
                  <a:pt x="152400" y="0"/>
                </a:moveTo>
                <a:lnTo>
                  <a:pt x="0" y="0"/>
                </a:lnTo>
                <a:lnTo>
                  <a:pt x="0" y="920496"/>
                </a:lnTo>
                <a:lnTo>
                  <a:pt x="152400" y="920496"/>
                </a:lnTo>
                <a:lnTo>
                  <a:pt x="152400" y="0"/>
                </a:lnTo>
                <a:close/>
              </a:path>
            </a:pathLst>
          </a:custGeom>
          <a:solidFill>
            <a:srgbClr val="F8AF3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26693" y="477977"/>
            <a:ext cx="2440305" cy="8636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500" spc="-425" b="1">
                <a:solidFill>
                  <a:srgbClr val="FFFFFF"/>
                </a:solidFill>
                <a:latin typeface="Adobe Clean Han ExtraBold"/>
                <a:cs typeface="Adobe Clean Han ExtraBold"/>
              </a:rPr>
              <a:t>학습목표</a:t>
            </a:r>
            <a:endParaRPr sz="5500">
              <a:latin typeface="Adobe Clean Han ExtraBold"/>
              <a:cs typeface="Adobe Clean Han ExtraBold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3038855" y="2017776"/>
            <a:ext cx="7175500" cy="0"/>
          </a:xfrm>
          <a:custGeom>
            <a:avLst/>
            <a:gdLst/>
            <a:ahLst/>
            <a:cxnLst/>
            <a:rect l="l" t="t" r="r" b="b"/>
            <a:pathLst>
              <a:path w="7175500" h="0">
                <a:moveTo>
                  <a:pt x="0" y="0"/>
                </a:moveTo>
                <a:lnTo>
                  <a:pt x="7175119" y="0"/>
                </a:lnTo>
              </a:path>
            </a:pathLst>
          </a:custGeom>
          <a:ln w="6096">
            <a:solidFill>
              <a:srgbClr val="F9E39B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3038855" y="2610611"/>
            <a:ext cx="7175500" cy="0"/>
          </a:xfrm>
          <a:custGeom>
            <a:avLst/>
            <a:gdLst/>
            <a:ahLst/>
            <a:cxnLst/>
            <a:rect l="l" t="t" r="r" b="b"/>
            <a:pathLst>
              <a:path w="7175500" h="0">
                <a:moveTo>
                  <a:pt x="0" y="0"/>
                </a:moveTo>
                <a:lnTo>
                  <a:pt x="7175119" y="0"/>
                </a:lnTo>
              </a:path>
            </a:pathLst>
          </a:custGeom>
          <a:ln w="6096">
            <a:solidFill>
              <a:srgbClr val="F9E39B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3038855" y="3203448"/>
            <a:ext cx="7175500" cy="0"/>
          </a:xfrm>
          <a:custGeom>
            <a:avLst/>
            <a:gdLst/>
            <a:ahLst/>
            <a:cxnLst/>
            <a:rect l="l" t="t" r="r" b="b"/>
            <a:pathLst>
              <a:path w="7175500" h="0">
                <a:moveTo>
                  <a:pt x="0" y="0"/>
                </a:moveTo>
                <a:lnTo>
                  <a:pt x="7175119" y="0"/>
                </a:lnTo>
              </a:path>
            </a:pathLst>
          </a:custGeom>
          <a:ln w="6096">
            <a:solidFill>
              <a:srgbClr val="F9E39B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3117850" y="1495425"/>
            <a:ext cx="5450840" cy="1595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1630" indent="-32956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42265" algn="l"/>
              </a:tabLst>
            </a:pPr>
            <a:r>
              <a:rPr dirty="0" sz="2400" spc="-225">
                <a:solidFill>
                  <a:srgbClr val="FFFFFF"/>
                </a:solidFill>
                <a:latin typeface="Gulim"/>
                <a:cs typeface="Gulim"/>
              </a:rPr>
              <a:t>통계적</a:t>
            </a:r>
            <a:r>
              <a:rPr dirty="0" sz="2400" spc="-180">
                <a:solidFill>
                  <a:srgbClr val="FFFFFF"/>
                </a:solidFill>
                <a:latin typeface="Gulim"/>
                <a:cs typeface="Gulim"/>
              </a:rPr>
              <a:t> </a:t>
            </a:r>
            <a:r>
              <a:rPr dirty="0" sz="2400" spc="-220">
                <a:solidFill>
                  <a:srgbClr val="FFFFFF"/>
                </a:solidFill>
                <a:latin typeface="Gulim"/>
                <a:cs typeface="Gulim"/>
              </a:rPr>
              <a:t>가설검정의</a:t>
            </a:r>
            <a:r>
              <a:rPr dirty="0" sz="2400" spc="-160">
                <a:solidFill>
                  <a:srgbClr val="FFFFFF"/>
                </a:solidFill>
                <a:latin typeface="Gulim"/>
                <a:cs typeface="Gulim"/>
              </a:rPr>
              <a:t> </a:t>
            </a:r>
            <a:r>
              <a:rPr dirty="0" sz="2400" spc="-220">
                <a:solidFill>
                  <a:srgbClr val="FFFFFF"/>
                </a:solidFill>
                <a:latin typeface="Gulim"/>
                <a:cs typeface="Gulim"/>
              </a:rPr>
              <a:t>기본</a:t>
            </a:r>
            <a:r>
              <a:rPr dirty="0" sz="2400" spc="-170">
                <a:solidFill>
                  <a:srgbClr val="FFFFFF"/>
                </a:solidFill>
                <a:latin typeface="Gulim"/>
                <a:cs typeface="Gulim"/>
              </a:rPr>
              <a:t> </a:t>
            </a:r>
            <a:r>
              <a:rPr dirty="0" sz="2400" spc="-225">
                <a:solidFill>
                  <a:srgbClr val="FFFFFF"/>
                </a:solidFill>
                <a:latin typeface="Gulim"/>
                <a:cs typeface="Gulim"/>
              </a:rPr>
              <a:t>개념을</a:t>
            </a:r>
            <a:r>
              <a:rPr dirty="0" sz="2400" spc="-180">
                <a:solidFill>
                  <a:srgbClr val="FFFFFF"/>
                </a:solidFill>
                <a:latin typeface="Gulim"/>
                <a:cs typeface="Gulim"/>
              </a:rPr>
              <a:t> </a:t>
            </a:r>
            <a:r>
              <a:rPr dirty="0" sz="2400" spc="-215">
                <a:solidFill>
                  <a:srgbClr val="FFFFFF"/>
                </a:solidFill>
                <a:latin typeface="Gulim"/>
                <a:cs typeface="Gulim"/>
              </a:rPr>
              <a:t>이해한다.</a:t>
            </a:r>
            <a:endParaRPr sz="2400">
              <a:latin typeface="Gulim"/>
              <a:cs typeface="Gulim"/>
            </a:endParaRPr>
          </a:p>
          <a:p>
            <a:pPr marL="341630" indent="-329565">
              <a:lnSpc>
                <a:spcPct val="100000"/>
              </a:lnSpc>
              <a:spcBef>
                <a:spcPts val="1875"/>
              </a:spcBef>
              <a:buAutoNum type="arabicPeriod"/>
              <a:tabLst>
                <a:tab pos="342265" algn="l"/>
              </a:tabLst>
            </a:pPr>
            <a:r>
              <a:rPr dirty="0" sz="2400" spc="-220">
                <a:solidFill>
                  <a:srgbClr val="FFFFFF"/>
                </a:solidFill>
                <a:latin typeface="Gulim"/>
                <a:cs typeface="Gulim"/>
              </a:rPr>
              <a:t>검정오류와</a:t>
            </a:r>
            <a:r>
              <a:rPr dirty="0" sz="2400" spc="-170">
                <a:solidFill>
                  <a:srgbClr val="FFFFFF"/>
                </a:solidFill>
                <a:latin typeface="Gulim"/>
                <a:cs typeface="Gulim"/>
              </a:rPr>
              <a:t> </a:t>
            </a:r>
            <a:r>
              <a:rPr dirty="0" sz="2400" spc="-220">
                <a:solidFill>
                  <a:srgbClr val="FFFFFF"/>
                </a:solidFill>
                <a:latin typeface="Gulim"/>
                <a:cs typeface="Gulim"/>
              </a:rPr>
              <a:t>검정력을</a:t>
            </a:r>
            <a:r>
              <a:rPr dirty="0" sz="2400" spc="-170">
                <a:solidFill>
                  <a:srgbClr val="FFFFFF"/>
                </a:solidFill>
                <a:latin typeface="Gulim"/>
                <a:cs typeface="Gulim"/>
              </a:rPr>
              <a:t> </a:t>
            </a:r>
            <a:r>
              <a:rPr dirty="0" sz="2400" spc="-40">
                <a:solidFill>
                  <a:srgbClr val="FFFFFF"/>
                </a:solidFill>
                <a:latin typeface="Gulim"/>
                <a:cs typeface="Gulim"/>
              </a:rPr>
              <a:t>이해한다.</a:t>
            </a:r>
            <a:endParaRPr sz="2400">
              <a:latin typeface="Gulim"/>
              <a:cs typeface="Gulim"/>
            </a:endParaRPr>
          </a:p>
          <a:p>
            <a:pPr marL="341630" indent="-329565">
              <a:lnSpc>
                <a:spcPct val="100000"/>
              </a:lnSpc>
              <a:spcBef>
                <a:spcPts val="1850"/>
              </a:spcBef>
              <a:buAutoNum type="arabicPeriod"/>
              <a:tabLst>
                <a:tab pos="342265" algn="l"/>
              </a:tabLst>
            </a:pPr>
            <a:r>
              <a:rPr dirty="0" sz="2400" spc="-220">
                <a:solidFill>
                  <a:srgbClr val="FFFFFF"/>
                </a:solidFill>
                <a:latin typeface="Gulim"/>
                <a:cs typeface="Gulim"/>
              </a:rPr>
              <a:t>최강력검정을</a:t>
            </a:r>
            <a:r>
              <a:rPr dirty="0" sz="2400" spc="-165">
                <a:solidFill>
                  <a:srgbClr val="FFFFFF"/>
                </a:solidFill>
                <a:latin typeface="Gulim"/>
                <a:cs typeface="Gulim"/>
              </a:rPr>
              <a:t> </a:t>
            </a:r>
            <a:r>
              <a:rPr dirty="0" sz="2400" spc="-40">
                <a:solidFill>
                  <a:srgbClr val="FFFFFF"/>
                </a:solidFill>
                <a:latin typeface="Gulim"/>
                <a:cs typeface="Gulim"/>
              </a:rPr>
              <a:t>이해한다.</a:t>
            </a:r>
            <a:endParaRPr sz="2400">
              <a:latin typeface="Gulim"/>
              <a:cs typeface="Gulim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Arial"/>
                <a:cs typeface="Arial"/>
              </a:rPr>
              <a:t>©</a:t>
            </a:r>
            <a:r>
              <a:rPr dirty="0" spc="-160">
                <a:latin typeface="Arial"/>
                <a:cs typeface="Arial"/>
              </a:rPr>
              <a:t> </a:t>
            </a:r>
            <a:r>
              <a:rPr dirty="0" spc="-265"/>
              <a:t>한국방송통신대학교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538342" y="1196466"/>
            <a:ext cx="114744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80">
                <a:solidFill>
                  <a:srgbClr val="FFFFFF"/>
                </a:solidFill>
                <a:latin typeface="Gulim"/>
                <a:cs typeface="Gulim"/>
              </a:rPr>
              <a:t>가설검정(1)</a:t>
            </a:r>
            <a:endParaRPr sz="2000">
              <a:latin typeface="Gulim"/>
              <a:cs typeface="Gulim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[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7037323" y="155194"/>
            <a:ext cx="279400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b="1">
                <a:solidFill>
                  <a:srgbClr val="FFFFFF"/>
                </a:solidFill>
                <a:latin typeface="Arial"/>
                <a:cs typeface="Arial"/>
              </a:rPr>
              <a:t>]</a:t>
            </a:r>
            <a:endParaRPr sz="6000">
              <a:latin typeface="Arial"/>
              <a:cs typeface="Arial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5630926" y="418211"/>
            <a:ext cx="1713230" cy="673735"/>
            <a:chOff x="5630926" y="418211"/>
            <a:chExt cx="1713230" cy="673735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30926" y="418211"/>
              <a:ext cx="1020013" cy="673608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10884" y="418211"/>
              <a:ext cx="1033271" cy="673608"/>
            </a:xfrm>
            <a:prstGeom prst="rect">
              <a:avLst/>
            </a:prstGeom>
          </p:spPr>
        </p:pic>
      </p:grpSp>
      <p:grpSp>
        <p:nvGrpSpPr>
          <p:cNvPr id="8" name="object 8" descr=""/>
          <p:cNvGrpSpPr/>
          <p:nvPr/>
        </p:nvGrpSpPr>
        <p:grpSpPr>
          <a:xfrm>
            <a:off x="5232527" y="3665220"/>
            <a:ext cx="2924810" cy="619125"/>
            <a:chOff x="5232527" y="3665220"/>
            <a:chExt cx="2924810" cy="619125"/>
          </a:xfrm>
        </p:grpSpPr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32527" y="3665220"/>
              <a:ext cx="1884045" cy="618744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44589" y="3665220"/>
              <a:ext cx="1412748" cy="618744"/>
            </a:xfrm>
            <a:prstGeom prst="rect">
              <a:avLst/>
            </a:prstGeom>
          </p:spPr>
        </p:pic>
      </p:grpSp>
      <p:grpSp>
        <p:nvGrpSpPr>
          <p:cNvPr id="11" name="object 11" descr=""/>
          <p:cNvGrpSpPr/>
          <p:nvPr/>
        </p:nvGrpSpPr>
        <p:grpSpPr>
          <a:xfrm>
            <a:off x="4009644" y="3491484"/>
            <a:ext cx="969010" cy="969010"/>
            <a:chOff x="4009644" y="3491484"/>
            <a:chExt cx="969010" cy="969010"/>
          </a:xfrm>
        </p:grpSpPr>
        <p:pic>
          <p:nvPicPr>
            <p:cNvPr id="12" name="object 1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26408" y="3508248"/>
              <a:ext cx="951738" cy="951738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09644" y="3491484"/>
              <a:ext cx="950976" cy="950976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81551" y="3653612"/>
              <a:ext cx="679703" cy="673912"/>
            </a:xfrm>
            <a:prstGeom prst="rect">
              <a:avLst/>
            </a:prstGeom>
          </p:spPr>
        </p:pic>
      </p:grpSp>
      <p:sp>
        <p:nvSpPr>
          <p:cNvPr id="15" name="object 15" descr=""/>
          <p:cNvSpPr/>
          <p:nvPr/>
        </p:nvSpPr>
        <p:spPr>
          <a:xfrm>
            <a:off x="1331213" y="3198114"/>
            <a:ext cx="9550400" cy="0"/>
          </a:xfrm>
          <a:custGeom>
            <a:avLst/>
            <a:gdLst/>
            <a:ahLst/>
            <a:cxnLst/>
            <a:rect l="l" t="t" r="r" b="b"/>
            <a:pathLst>
              <a:path w="9550400" h="0">
                <a:moveTo>
                  <a:pt x="0" y="0"/>
                </a:moveTo>
                <a:lnTo>
                  <a:pt x="9550019" y="0"/>
                </a:lnTo>
              </a:path>
            </a:pathLst>
          </a:custGeom>
          <a:ln w="22860">
            <a:solidFill>
              <a:srgbClr val="F8AF39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1331213" y="4668773"/>
            <a:ext cx="9550400" cy="0"/>
          </a:xfrm>
          <a:custGeom>
            <a:avLst/>
            <a:gdLst/>
            <a:ahLst/>
            <a:cxnLst/>
            <a:rect l="l" t="t" r="r" b="b"/>
            <a:pathLst>
              <a:path w="9550400" h="0">
                <a:moveTo>
                  <a:pt x="0" y="0"/>
                </a:moveTo>
                <a:lnTo>
                  <a:pt x="9550019" y="0"/>
                </a:lnTo>
              </a:path>
            </a:pathLst>
          </a:custGeom>
          <a:ln w="22860">
            <a:solidFill>
              <a:srgbClr val="F8AF39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Arial"/>
                <a:cs typeface="Arial"/>
              </a:rPr>
              <a:t>©</a:t>
            </a:r>
            <a:r>
              <a:rPr dirty="0" spc="-160">
                <a:latin typeface="Arial"/>
                <a:cs typeface="Arial"/>
              </a:rPr>
              <a:t> </a:t>
            </a:r>
            <a:r>
              <a:rPr dirty="0" spc="-265"/>
              <a:t>한국방송통신대학교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1203960"/>
            <a:chOff x="0" y="0"/>
            <a:chExt cx="12192000" cy="120396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8030" y="628853"/>
              <a:ext cx="725830" cy="420928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6497" y="659637"/>
              <a:ext cx="2167508" cy="463296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32734" y="659637"/>
              <a:ext cx="1806320" cy="463296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0" y="1095755"/>
              <a:ext cx="12192000" cy="0"/>
            </a:xfrm>
            <a:custGeom>
              <a:avLst/>
              <a:gdLst/>
              <a:ahLst/>
              <a:cxnLst/>
              <a:rect l="l" t="t" r="r" b="b"/>
              <a:pathLst>
                <a:path w="12192000" h="0">
                  <a:moveTo>
                    <a:pt x="0" y="0"/>
                  </a:moveTo>
                  <a:lnTo>
                    <a:pt x="12191999" y="0"/>
                  </a:lnTo>
                </a:path>
              </a:pathLst>
            </a:custGeom>
            <a:ln w="6096">
              <a:solidFill>
                <a:srgbClr val="7C5436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8337804" y="0"/>
              <a:ext cx="1343025" cy="280670"/>
            </a:xfrm>
            <a:custGeom>
              <a:avLst/>
              <a:gdLst/>
              <a:ahLst/>
              <a:cxnLst/>
              <a:rect l="l" t="t" r="r" b="b"/>
              <a:pathLst>
                <a:path w="1343025" h="280670">
                  <a:moveTo>
                    <a:pt x="0" y="280416"/>
                  </a:moveTo>
                  <a:lnTo>
                    <a:pt x="1342644" y="280416"/>
                  </a:lnTo>
                  <a:lnTo>
                    <a:pt x="1342644" y="0"/>
                  </a:lnTo>
                  <a:lnTo>
                    <a:pt x="0" y="0"/>
                  </a:lnTo>
                  <a:lnTo>
                    <a:pt x="0" y="280416"/>
                  </a:lnTo>
                  <a:close/>
                </a:path>
              </a:pathLst>
            </a:custGeom>
            <a:solidFill>
              <a:srgbClr val="898585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8060435" y="0"/>
              <a:ext cx="1343025" cy="530860"/>
            </a:xfrm>
            <a:custGeom>
              <a:avLst/>
              <a:gdLst/>
              <a:ahLst/>
              <a:cxnLst/>
              <a:rect l="l" t="t" r="r" b="b"/>
              <a:pathLst>
                <a:path w="1343025" h="530860">
                  <a:moveTo>
                    <a:pt x="0" y="530351"/>
                  </a:moveTo>
                  <a:lnTo>
                    <a:pt x="1342644" y="530351"/>
                  </a:lnTo>
                  <a:lnTo>
                    <a:pt x="1342644" y="0"/>
                  </a:lnTo>
                  <a:lnTo>
                    <a:pt x="0" y="0"/>
                  </a:lnTo>
                  <a:lnTo>
                    <a:pt x="0" y="530351"/>
                  </a:lnTo>
                  <a:close/>
                </a:path>
              </a:pathLst>
            </a:custGeom>
            <a:solidFill>
              <a:srgbClr val="F8D230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73640" y="149352"/>
              <a:ext cx="525005" cy="546353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10059923" y="135636"/>
              <a:ext cx="518159" cy="539750"/>
            </a:xfrm>
            <a:custGeom>
              <a:avLst/>
              <a:gdLst/>
              <a:ahLst/>
              <a:cxnLst/>
              <a:rect l="l" t="t" r="r" b="b"/>
              <a:pathLst>
                <a:path w="518159" h="539750">
                  <a:moveTo>
                    <a:pt x="518159" y="0"/>
                  </a:moveTo>
                  <a:lnTo>
                    <a:pt x="0" y="0"/>
                  </a:lnTo>
                  <a:lnTo>
                    <a:pt x="0" y="539495"/>
                  </a:lnTo>
                  <a:lnTo>
                    <a:pt x="518159" y="539495"/>
                  </a:lnTo>
                  <a:lnTo>
                    <a:pt x="518159" y="0"/>
                  </a:lnTo>
                  <a:close/>
                </a:path>
              </a:pathLst>
            </a:custGeom>
            <a:solidFill>
              <a:srgbClr val="68410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509930" y="1533097"/>
            <a:ext cx="8106409" cy="29521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09245" marR="220979" indent="-271780">
              <a:lnSpc>
                <a:spcPct val="150000"/>
              </a:lnSpc>
              <a:spcBef>
                <a:spcPts val="95"/>
              </a:spcBef>
              <a:buClr>
                <a:srgbClr val="9E7B09"/>
              </a:buClr>
              <a:buFont typeface="Wingdings"/>
              <a:buChar char=""/>
              <a:tabLst>
                <a:tab pos="309880" algn="l"/>
              </a:tabLst>
            </a:pPr>
            <a:r>
              <a:rPr dirty="0" sz="3200" spc="-290" b="1">
                <a:solidFill>
                  <a:srgbClr val="585858"/>
                </a:solidFill>
                <a:latin typeface="Adobe Gothic Std B"/>
                <a:cs typeface="Adobe Gothic Std B"/>
              </a:rPr>
              <a:t>단순가설</a:t>
            </a:r>
            <a:r>
              <a:rPr dirty="0" sz="3200" spc="85" b="1">
                <a:solidFill>
                  <a:srgbClr val="585858"/>
                </a:solidFill>
                <a:latin typeface="Adobe Gothic Std B"/>
                <a:cs typeface="Adobe Gothic Std B"/>
              </a:rPr>
              <a:t> </a:t>
            </a:r>
            <a:r>
              <a:rPr dirty="0" sz="3200" spc="-145">
                <a:solidFill>
                  <a:srgbClr val="585858"/>
                </a:solidFill>
                <a:latin typeface="Gulim"/>
                <a:cs typeface="Gulim"/>
              </a:rPr>
              <a:t>:</a:t>
            </a:r>
            <a:r>
              <a:rPr dirty="0" sz="3200" spc="-265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 spc="-290">
                <a:solidFill>
                  <a:srgbClr val="585858"/>
                </a:solidFill>
                <a:latin typeface="Gulim"/>
                <a:cs typeface="Gulim"/>
              </a:rPr>
              <a:t>귀무가설이나</a:t>
            </a:r>
            <a:r>
              <a:rPr dirty="0" sz="3200" spc="-295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 spc="-290">
                <a:solidFill>
                  <a:srgbClr val="585858"/>
                </a:solidFill>
                <a:latin typeface="Gulim"/>
                <a:cs typeface="Gulim"/>
              </a:rPr>
              <a:t>대립가설</a:t>
            </a:r>
            <a:r>
              <a:rPr dirty="0" sz="3200" spc="-27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 spc="-290">
                <a:solidFill>
                  <a:srgbClr val="585858"/>
                </a:solidFill>
                <a:latin typeface="Gulim"/>
                <a:cs typeface="Gulim"/>
              </a:rPr>
              <a:t>하에서</a:t>
            </a:r>
            <a:r>
              <a:rPr dirty="0" sz="3200" spc="-26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 spc="-110">
                <a:solidFill>
                  <a:srgbClr val="585858"/>
                </a:solidFill>
                <a:latin typeface="Cambria Math"/>
                <a:cs typeface="Cambria Math"/>
              </a:rPr>
              <a:t>𝑿</a:t>
            </a:r>
            <a:r>
              <a:rPr dirty="0" sz="3200" spc="-110">
                <a:solidFill>
                  <a:srgbClr val="585858"/>
                </a:solidFill>
                <a:latin typeface="Gulim"/>
                <a:cs typeface="Gulim"/>
              </a:rPr>
              <a:t>의 </a:t>
            </a:r>
            <a:r>
              <a:rPr dirty="0" sz="3200" spc="-295">
                <a:solidFill>
                  <a:srgbClr val="585858"/>
                </a:solidFill>
                <a:latin typeface="Gulim"/>
                <a:cs typeface="Gulim"/>
              </a:rPr>
              <a:t>확률분포가</a:t>
            </a:r>
            <a:r>
              <a:rPr dirty="0" sz="3200" spc="-290">
                <a:solidFill>
                  <a:srgbClr val="585858"/>
                </a:solidFill>
                <a:latin typeface="Gulim"/>
                <a:cs typeface="Gulim"/>
              </a:rPr>
              <a:t> 하나로</a:t>
            </a:r>
            <a:r>
              <a:rPr dirty="0" sz="3200" spc="-275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 spc="-310">
                <a:solidFill>
                  <a:srgbClr val="585858"/>
                </a:solidFill>
                <a:latin typeface="Gulim"/>
                <a:cs typeface="Gulim"/>
              </a:rPr>
              <a:t>결정.</a:t>
            </a:r>
            <a:r>
              <a:rPr dirty="0" sz="3200" spc="-275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 spc="-229">
                <a:solidFill>
                  <a:srgbClr val="585858"/>
                </a:solidFill>
                <a:latin typeface="Gulim"/>
                <a:cs typeface="Gulim"/>
              </a:rPr>
              <a:t>(예)</a:t>
            </a:r>
            <a:r>
              <a:rPr dirty="0" sz="3200" spc="-45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2800" spc="-10">
                <a:solidFill>
                  <a:srgbClr val="585858"/>
                </a:solidFill>
                <a:latin typeface="Cambria Math"/>
                <a:cs typeface="Cambria Math"/>
              </a:rPr>
              <a:t>𝐻</a:t>
            </a:r>
            <a:r>
              <a:rPr dirty="0" baseline="-16260" sz="3075" spc="-15">
                <a:solidFill>
                  <a:srgbClr val="585858"/>
                </a:solidFill>
                <a:latin typeface="Cambria Math"/>
                <a:cs typeface="Cambria Math"/>
              </a:rPr>
              <a:t>0</a:t>
            </a:r>
            <a:r>
              <a:rPr dirty="0" sz="2800" spc="-10">
                <a:solidFill>
                  <a:srgbClr val="585858"/>
                </a:solidFill>
                <a:latin typeface="Cambria Math"/>
                <a:cs typeface="Cambria Math"/>
              </a:rPr>
              <a:t>:</a:t>
            </a:r>
            <a:r>
              <a:rPr dirty="0" sz="2800" spc="-155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2800">
                <a:solidFill>
                  <a:srgbClr val="585858"/>
                </a:solidFill>
                <a:latin typeface="Cambria Math"/>
                <a:cs typeface="Cambria Math"/>
              </a:rPr>
              <a:t>𝜃</a:t>
            </a:r>
            <a:r>
              <a:rPr dirty="0" sz="2800" spc="245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2800">
                <a:solidFill>
                  <a:srgbClr val="585858"/>
                </a:solidFill>
                <a:latin typeface="Cambria Math"/>
                <a:cs typeface="Cambria Math"/>
              </a:rPr>
              <a:t>=</a:t>
            </a:r>
            <a:r>
              <a:rPr dirty="0" sz="2800" spc="165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2800" spc="-50">
                <a:solidFill>
                  <a:srgbClr val="585858"/>
                </a:solidFill>
                <a:latin typeface="Cambria Math"/>
                <a:cs typeface="Cambria Math"/>
              </a:rPr>
              <a:t>1</a:t>
            </a:r>
            <a:endParaRPr sz="2800">
              <a:latin typeface="Cambria Math"/>
              <a:cs typeface="Cambria Math"/>
            </a:endParaRPr>
          </a:p>
          <a:p>
            <a:pPr marL="309245" marR="30480" indent="-271780">
              <a:lnSpc>
                <a:spcPct val="150100"/>
              </a:lnSpc>
              <a:buClr>
                <a:srgbClr val="9E7B09"/>
              </a:buClr>
              <a:buFont typeface="Wingdings"/>
              <a:buChar char=""/>
              <a:tabLst>
                <a:tab pos="309880" algn="l"/>
              </a:tabLst>
            </a:pPr>
            <a:r>
              <a:rPr dirty="0" sz="3200" spc="-290" b="1">
                <a:solidFill>
                  <a:srgbClr val="585858"/>
                </a:solidFill>
                <a:latin typeface="Adobe Gothic Std B"/>
                <a:cs typeface="Adobe Gothic Std B"/>
              </a:rPr>
              <a:t>복합가설</a:t>
            </a:r>
            <a:r>
              <a:rPr dirty="0" sz="3200" spc="85" b="1">
                <a:solidFill>
                  <a:srgbClr val="585858"/>
                </a:solidFill>
                <a:latin typeface="Adobe Gothic Std B"/>
                <a:cs typeface="Adobe Gothic Std B"/>
              </a:rPr>
              <a:t> </a:t>
            </a:r>
            <a:r>
              <a:rPr dirty="0" sz="3200" spc="-145">
                <a:solidFill>
                  <a:srgbClr val="585858"/>
                </a:solidFill>
                <a:latin typeface="Gulim"/>
                <a:cs typeface="Gulim"/>
              </a:rPr>
              <a:t>:</a:t>
            </a:r>
            <a:r>
              <a:rPr dirty="0" sz="3200" spc="-27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 spc="-290">
                <a:solidFill>
                  <a:srgbClr val="585858"/>
                </a:solidFill>
                <a:latin typeface="Gulim"/>
                <a:cs typeface="Gulim"/>
              </a:rPr>
              <a:t>확률분포가</a:t>
            </a:r>
            <a:r>
              <a:rPr dirty="0" sz="3200" spc="-275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 spc="-290">
                <a:solidFill>
                  <a:srgbClr val="585858"/>
                </a:solidFill>
                <a:latin typeface="Gulim"/>
                <a:cs typeface="Gulim"/>
              </a:rPr>
              <a:t>하나로</a:t>
            </a:r>
            <a:r>
              <a:rPr dirty="0" sz="3200" spc="-28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 spc="-290">
                <a:solidFill>
                  <a:srgbClr val="585858"/>
                </a:solidFill>
                <a:latin typeface="Gulim"/>
                <a:cs typeface="Gulim"/>
              </a:rPr>
              <a:t>결정되지</a:t>
            </a:r>
            <a:r>
              <a:rPr dirty="0" sz="3200" spc="-265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 spc="-290">
                <a:solidFill>
                  <a:srgbClr val="585858"/>
                </a:solidFill>
                <a:latin typeface="Gulim"/>
                <a:cs typeface="Gulim"/>
              </a:rPr>
              <a:t>않을</a:t>
            </a:r>
            <a:r>
              <a:rPr dirty="0" sz="3200" spc="-265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 spc="-340">
                <a:solidFill>
                  <a:srgbClr val="585858"/>
                </a:solidFill>
                <a:latin typeface="Gulim"/>
                <a:cs typeface="Gulim"/>
              </a:rPr>
              <a:t>때 </a:t>
            </a:r>
            <a:r>
              <a:rPr dirty="0" sz="3200" spc="-290">
                <a:solidFill>
                  <a:srgbClr val="585858"/>
                </a:solidFill>
                <a:latin typeface="Gulim"/>
                <a:cs typeface="Gulim"/>
              </a:rPr>
              <a:t>가설</a:t>
            </a:r>
            <a:r>
              <a:rPr dirty="0" sz="3200" spc="-19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 spc="-70">
                <a:solidFill>
                  <a:srgbClr val="585858"/>
                </a:solidFill>
                <a:latin typeface="Cambria Math"/>
                <a:cs typeface="Cambria Math"/>
              </a:rPr>
              <a:t>(</a:t>
            </a:r>
            <a:r>
              <a:rPr dirty="0" sz="3200" spc="-70">
                <a:solidFill>
                  <a:srgbClr val="585858"/>
                </a:solidFill>
                <a:latin typeface="Gulim"/>
                <a:cs typeface="Gulim"/>
              </a:rPr>
              <a:t>예</a:t>
            </a:r>
            <a:r>
              <a:rPr dirty="0" sz="3200" spc="-70">
                <a:solidFill>
                  <a:srgbClr val="585858"/>
                </a:solidFill>
                <a:latin typeface="Cambria Math"/>
                <a:cs typeface="Cambria Math"/>
              </a:rPr>
              <a:t>)</a:t>
            </a:r>
            <a:r>
              <a:rPr dirty="0" sz="3200" spc="-11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2800" spc="-50">
                <a:solidFill>
                  <a:srgbClr val="585858"/>
                </a:solidFill>
                <a:latin typeface="Cambria Math"/>
                <a:cs typeface="Cambria Math"/>
              </a:rPr>
              <a:t>𝐻</a:t>
            </a:r>
            <a:r>
              <a:rPr dirty="0" baseline="-17615" sz="3075" spc="-75">
                <a:solidFill>
                  <a:srgbClr val="585858"/>
                </a:solidFill>
                <a:latin typeface="Cambria Math"/>
                <a:cs typeface="Cambria Math"/>
              </a:rPr>
              <a:t>1</a:t>
            </a:r>
            <a:r>
              <a:rPr dirty="0" sz="2800" spc="-50">
                <a:solidFill>
                  <a:srgbClr val="585858"/>
                </a:solidFill>
                <a:latin typeface="Cambria Math"/>
                <a:cs typeface="Cambria Math"/>
              </a:rPr>
              <a:t>:</a:t>
            </a:r>
            <a:r>
              <a:rPr dirty="0" sz="2800" spc="-155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2800">
                <a:solidFill>
                  <a:srgbClr val="585858"/>
                </a:solidFill>
                <a:latin typeface="Cambria Math"/>
                <a:cs typeface="Cambria Math"/>
              </a:rPr>
              <a:t>𝜃</a:t>
            </a:r>
            <a:r>
              <a:rPr dirty="0" sz="2800" spc="215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2800">
                <a:solidFill>
                  <a:srgbClr val="585858"/>
                </a:solidFill>
                <a:latin typeface="Cambria Math"/>
                <a:cs typeface="Cambria Math"/>
              </a:rPr>
              <a:t>&gt;</a:t>
            </a:r>
            <a:r>
              <a:rPr dirty="0" sz="2800" spc="135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2800">
                <a:solidFill>
                  <a:srgbClr val="585858"/>
                </a:solidFill>
                <a:latin typeface="Cambria Math"/>
                <a:cs typeface="Cambria Math"/>
              </a:rPr>
              <a:t>1</a:t>
            </a:r>
            <a:r>
              <a:rPr dirty="0" sz="3200" b="1">
                <a:solidFill>
                  <a:srgbClr val="585858"/>
                </a:solidFill>
                <a:latin typeface="Adobe Gothic Std B"/>
                <a:cs typeface="Adobe Gothic Std B"/>
              </a:rPr>
              <a:t>,</a:t>
            </a:r>
            <a:r>
              <a:rPr dirty="0" sz="3200" spc="65" b="1">
                <a:solidFill>
                  <a:srgbClr val="585858"/>
                </a:solidFill>
                <a:latin typeface="Adobe Gothic Std B"/>
                <a:cs typeface="Adobe Gothic Std B"/>
              </a:rPr>
              <a:t> </a:t>
            </a:r>
            <a:r>
              <a:rPr dirty="0" sz="2800" spc="-40">
                <a:solidFill>
                  <a:srgbClr val="585858"/>
                </a:solidFill>
                <a:latin typeface="Cambria Math"/>
                <a:cs typeface="Cambria Math"/>
              </a:rPr>
              <a:t>𝐻</a:t>
            </a:r>
            <a:r>
              <a:rPr dirty="0" baseline="-16260" sz="3075" spc="-60">
                <a:solidFill>
                  <a:srgbClr val="585858"/>
                </a:solidFill>
                <a:latin typeface="Cambria Math"/>
                <a:cs typeface="Cambria Math"/>
              </a:rPr>
              <a:t>1</a:t>
            </a:r>
            <a:r>
              <a:rPr dirty="0" sz="2800" spc="-40">
                <a:solidFill>
                  <a:srgbClr val="585858"/>
                </a:solidFill>
                <a:latin typeface="Cambria Math"/>
                <a:cs typeface="Cambria Math"/>
              </a:rPr>
              <a:t>:</a:t>
            </a:r>
            <a:r>
              <a:rPr dirty="0" sz="2800" spc="-145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2800">
                <a:solidFill>
                  <a:srgbClr val="585858"/>
                </a:solidFill>
                <a:latin typeface="Cambria Math"/>
                <a:cs typeface="Cambria Math"/>
              </a:rPr>
              <a:t>𝜃</a:t>
            </a:r>
            <a:r>
              <a:rPr dirty="0" sz="2800" spc="215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2800">
                <a:solidFill>
                  <a:srgbClr val="585858"/>
                </a:solidFill>
                <a:latin typeface="Cambria Math"/>
                <a:cs typeface="Cambria Math"/>
              </a:rPr>
              <a:t>≠</a:t>
            </a:r>
            <a:r>
              <a:rPr dirty="0" sz="2800" spc="114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2800" spc="-50">
                <a:solidFill>
                  <a:srgbClr val="585858"/>
                </a:solidFill>
                <a:latin typeface="Cambria Math"/>
                <a:cs typeface="Cambria Math"/>
              </a:rPr>
              <a:t>1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0059923" y="135636"/>
            <a:ext cx="518159" cy="539750"/>
          </a:xfrm>
          <a:prstGeom prst="rect">
            <a:avLst/>
          </a:prstGeom>
          <a:ln w="6096">
            <a:solidFill>
              <a:srgbClr val="210E09"/>
            </a:solidFill>
          </a:ln>
        </p:spPr>
        <p:txBody>
          <a:bodyPr wrap="square" lIns="0" tIns="76200" rIns="0" bIns="0" rtlCol="0" vert="horz">
            <a:spAutoFit/>
          </a:bodyPr>
          <a:lstStyle/>
          <a:p>
            <a:pPr marL="177165">
              <a:lnSpc>
                <a:spcPct val="100000"/>
              </a:lnSpc>
              <a:spcBef>
                <a:spcPts val="600"/>
              </a:spcBef>
            </a:pPr>
            <a:r>
              <a:rPr dirty="0" sz="2500" spc="-5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5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0668761" y="199771"/>
            <a:ext cx="1354455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484">
                <a:solidFill>
                  <a:srgbClr val="684107"/>
                </a:solidFill>
                <a:latin typeface="Gulim"/>
                <a:cs typeface="Gulim"/>
              </a:rPr>
              <a:t>최강력검정</a:t>
            </a:r>
            <a:endParaRPr sz="2500">
              <a:latin typeface="Gulim"/>
              <a:cs typeface="Gulim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309372" y="1507236"/>
            <a:ext cx="8813800" cy="3225165"/>
          </a:xfrm>
          <a:custGeom>
            <a:avLst/>
            <a:gdLst/>
            <a:ahLst/>
            <a:cxnLst/>
            <a:rect l="l" t="t" r="r" b="b"/>
            <a:pathLst>
              <a:path w="8813800" h="3225165">
                <a:moveTo>
                  <a:pt x="0" y="3224784"/>
                </a:moveTo>
                <a:lnTo>
                  <a:pt x="8813292" y="3224784"/>
                </a:lnTo>
                <a:lnTo>
                  <a:pt x="8813292" y="0"/>
                </a:lnTo>
                <a:lnTo>
                  <a:pt x="0" y="0"/>
                </a:lnTo>
                <a:lnTo>
                  <a:pt x="0" y="3224784"/>
                </a:lnTo>
                <a:close/>
              </a:path>
            </a:pathLst>
          </a:custGeom>
          <a:ln w="64008">
            <a:solidFill>
              <a:srgbClr val="F8AF3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Arial"/>
                <a:cs typeface="Arial"/>
              </a:rPr>
              <a:t>©</a:t>
            </a:r>
            <a:r>
              <a:rPr dirty="0" spc="-160">
                <a:latin typeface="Arial"/>
                <a:cs typeface="Arial"/>
              </a:rPr>
              <a:t> </a:t>
            </a:r>
            <a:r>
              <a:rPr dirty="0" spc="-265"/>
              <a:t>한국방송통신대학교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1203960"/>
            <a:chOff x="0" y="0"/>
            <a:chExt cx="12192000" cy="120396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8030" y="628853"/>
              <a:ext cx="725830" cy="420928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6497" y="659637"/>
              <a:ext cx="2528697" cy="463296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93921" y="659637"/>
              <a:ext cx="1083564" cy="463296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0" y="1095755"/>
              <a:ext cx="12192000" cy="0"/>
            </a:xfrm>
            <a:custGeom>
              <a:avLst/>
              <a:gdLst/>
              <a:ahLst/>
              <a:cxnLst/>
              <a:rect l="l" t="t" r="r" b="b"/>
              <a:pathLst>
                <a:path w="12192000" h="0">
                  <a:moveTo>
                    <a:pt x="0" y="0"/>
                  </a:moveTo>
                  <a:lnTo>
                    <a:pt x="12191999" y="0"/>
                  </a:lnTo>
                </a:path>
              </a:pathLst>
            </a:custGeom>
            <a:ln w="6096">
              <a:solidFill>
                <a:srgbClr val="7C5436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8337804" y="0"/>
              <a:ext cx="1343025" cy="280670"/>
            </a:xfrm>
            <a:custGeom>
              <a:avLst/>
              <a:gdLst/>
              <a:ahLst/>
              <a:cxnLst/>
              <a:rect l="l" t="t" r="r" b="b"/>
              <a:pathLst>
                <a:path w="1343025" h="280670">
                  <a:moveTo>
                    <a:pt x="0" y="280416"/>
                  </a:moveTo>
                  <a:lnTo>
                    <a:pt x="1342644" y="280416"/>
                  </a:lnTo>
                  <a:lnTo>
                    <a:pt x="1342644" y="0"/>
                  </a:lnTo>
                  <a:lnTo>
                    <a:pt x="0" y="0"/>
                  </a:lnTo>
                  <a:lnTo>
                    <a:pt x="0" y="280416"/>
                  </a:lnTo>
                  <a:close/>
                </a:path>
              </a:pathLst>
            </a:custGeom>
            <a:solidFill>
              <a:srgbClr val="898585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8060435" y="0"/>
              <a:ext cx="1343025" cy="530860"/>
            </a:xfrm>
            <a:custGeom>
              <a:avLst/>
              <a:gdLst/>
              <a:ahLst/>
              <a:cxnLst/>
              <a:rect l="l" t="t" r="r" b="b"/>
              <a:pathLst>
                <a:path w="1343025" h="530860">
                  <a:moveTo>
                    <a:pt x="0" y="530351"/>
                  </a:moveTo>
                  <a:lnTo>
                    <a:pt x="1342644" y="530351"/>
                  </a:lnTo>
                  <a:lnTo>
                    <a:pt x="1342644" y="0"/>
                  </a:lnTo>
                  <a:lnTo>
                    <a:pt x="0" y="0"/>
                  </a:lnTo>
                  <a:lnTo>
                    <a:pt x="0" y="530351"/>
                  </a:lnTo>
                  <a:close/>
                </a:path>
              </a:pathLst>
            </a:custGeom>
            <a:solidFill>
              <a:srgbClr val="F8D230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73640" y="149352"/>
              <a:ext cx="525005" cy="546353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10059923" y="135636"/>
              <a:ext cx="518159" cy="539750"/>
            </a:xfrm>
            <a:custGeom>
              <a:avLst/>
              <a:gdLst/>
              <a:ahLst/>
              <a:cxnLst/>
              <a:rect l="l" t="t" r="r" b="b"/>
              <a:pathLst>
                <a:path w="518159" h="539750">
                  <a:moveTo>
                    <a:pt x="518159" y="0"/>
                  </a:moveTo>
                  <a:lnTo>
                    <a:pt x="0" y="0"/>
                  </a:lnTo>
                  <a:lnTo>
                    <a:pt x="0" y="539495"/>
                  </a:lnTo>
                  <a:lnTo>
                    <a:pt x="518159" y="539495"/>
                  </a:lnTo>
                  <a:lnTo>
                    <a:pt x="518159" y="0"/>
                  </a:lnTo>
                  <a:close/>
                </a:path>
              </a:pathLst>
            </a:custGeom>
            <a:solidFill>
              <a:srgbClr val="68410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/>
          <p:nvPr/>
        </p:nvSpPr>
        <p:spPr>
          <a:xfrm>
            <a:off x="3249930" y="3322319"/>
            <a:ext cx="77470" cy="331470"/>
          </a:xfrm>
          <a:custGeom>
            <a:avLst/>
            <a:gdLst/>
            <a:ahLst/>
            <a:cxnLst/>
            <a:rect l="l" t="t" r="r" b="b"/>
            <a:pathLst>
              <a:path w="77470" h="331470">
                <a:moveTo>
                  <a:pt x="77343" y="0"/>
                </a:moveTo>
                <a:lnTo>
                  <a:pt x="0" y="0"/>
                </a:lnTo>
                <a:lnTo>
                  <a:pt x="0" y="13970"/>
                </a:lnTo>
                <a:lnTo>
                  <a:pt x="48641" y="13970"/>
                </a:lnTo>
                <a:lnTo>
                  <a:pt x="48641" y="317500"/>
                </a:lnTo>
                <a:lnTo>
                  <a:pt x="0" y="317500"/>
                </a:lnTo>
                <a:lnTo>
                  <a:pt x="0" y="331470"/>
                </a:lnTo>
                <a:lnTo>
                  <a:pt x="77343" y="331470"/>
                </a:lnTo>
                <a:lnTo>
                  <a:pt x="77343" y="317500"/>
                </a:lnTo>
                <a:lnTo>
                  <a:pt x="77343" y="13970"/>
                </a:lnTo>
                <a:lnTo>
                  <a:pt x="77343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1895221" y="3322319"/>
            <a:ext cx="77470" cy="331470"/>
          </a:xfrm>
          <a:custGeom>
            <a:avLst/>
            <a:gdLst/>
            <a:ahLst/>
            <a:cxnLst/>
            <a:rect l="l" t="t" r="r" b="b"/>
            <a:pathLst>
              <a:path w="77469" h="331470">
                <a:moveTo>
                  <a:pt x="77343" y="0"/>
                </a:moveTo>
                <a:lnTo>
                  <a:pt x="0" y="0"/>
                </a:lnTo>
                <a:lnTo>
                  <a:pt x="0" y="13970"/>
                </a:lnTo>
                <a:lnTo>
                  <a:pt x="0" y="317500"/>
                </a:lnTo>
                <a:lnTo>
                  <a:pt x="0" y="331470"/>
                </a:lnTo>
                <a:lnTo>
                  <a:pt x="77343" y="331470"/>
                </a:lnTo>
                <a:lnTo>
                  <a:pt x="77343" y="317500"/>
                </a:lnTo>
                <a:lnTo>
                  <a:pt x="28829" y="317500"/>
                </a:lnTo>
                <a:lnTo>
                  <a:pt x="28829" y="13970"/>
                </a:lnTo>
                <a:lnTo>
                  <a:pt x="77343" y="13970"/>
                </a:lnTo>
                <a:lnTo>
                  <a:pt x="77343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2216023" y="3323590"/>
            <a:ext cx="478155" cy="328930"/>
          </a:xfrm>
          <a:custGeom>
            <a:avLst/>
            <a:gdLst/>
            <a:ahLst/>
            <a:cxnLst/>
            <a:rect l="l" t="t" r="r" b="b"/>
            <a:pathLst>
              <a:path w="478155" h="328929">
                <a:moveTo>
                  <a:pt x="373252" y="0"/>
                </a:moveTo>
                <a:lnTo>
                  <a:pt x="368681" y="13335"/>
                </a:lnTo>
                <a:lnTo>
                  <a:pt x="387657" y="21595"/>
                </a:lnTo>
                <a:lnTo>
                  <a:pt x="404002" y="33035"/>
                </a:lnTo>
                <a:lnTo>
                  <a:pt x="428751" y="65405"/>
                </a:lnTo>
                <a:lnTo>
                  <a:pt x="443325" y="109156"/>
                </a:lnTo>
                <a:lnTo>
                  <a:pt x="448182" y="162813"/>
                </a:lnTo>
                <a:lnTo>
                  <a:pt x="446968" y="191791"/>
                </a:lnTo>
                <a:lnTo>
                  <a:pt x="437253" y="241841"/>
                </a:lnTo>
                <a:lnTo>
                  <a:pt x="417677" y="280912"/>
                </a:lnTo>
                <a:lnTo>
                  <a:pt x="387907" y="307288"/>
                </a:lnTo>
                <a:lnTo>
                  <a:pt x="369188" y="315595"/>
                </a:lnTo>
                <a:lnTo>
                  <a:pt x="373252" y="328930"/>
                </a:lnTo>
                <a:lnTo>
                  <a:pt x="418131" y="307879"/>
                </a:lnTo>
                <a:lnTo>
                  <a:pt x="451103" y="271399"/>
                </a:lnTo>
                <a:lnTo>
                  <a:pt x="471392" y="222662"/>
                </a:lnTo>
                <a:lnTo>
                  <a:pt x="478154" y="164592"/>
                </a:lnTo>
                <a:lnTo>
                  <a:pt x="476464" y="134399"/>
                </a:lnTo>
                <a:lnTo>
                  <a:pt x="462938" y="80920"/>
                </a:lnTo>
                <a:lnTo>
                  <a:pt x="436028" y="37415"/>
                </a:lnTo>
                <a:lnTo>
                  <a:pt x="397115" y="8598"/>
                </a:lnTo>
                <a:lnTo>
                  <a:pt x="373252" y="0"/>
                </a:lnTo>
                <a:close/>
              </a:path>
              <a:path w="478155" h="328929">
                <a:moveTo>
                  <a:pt x="104901" y="0"/>
                </a:moveTo>
                <a:lnTo>
                  <a:pt x="60229" y="21066"/>
                </a:lnTo>
                <a:lnTo>
                  <a:pt x="27177" y="57658"/>
                </a:lnTo>
                <a:lnTo>
                  <a:pt x="6826" y="106505"/>
                </a:lnTo>
                <a:lnTo>
                  <a:pt x="0" y="164592"/>
                </a:lnTo>
                <a:lnTo>
                  <a:pt x="1690" y="194782"/>
                </a:lnTo>
                <a:lnTo>
                  <a:pt x="15216" y="248209"/>
                </a:lnTo>
                <a:lnTo>
                  <a:pt x="42072" y="291568"/>
                </a:lnTo>
                <a:lnTo>
                  <a:pt x="81022" y="320333"/>
                </a:lnTo>
                <a:lnTo>
                  <a:pt x="104901" y="328930"/>
                </a:lnTo>
                <a:lnTo>
                  <a:pt x="109093" y="315595"/>
                </a:lnTo>
                <a:lnTo>
                  <a:pt x="90374" y="307288"/>
                </a:lnTo>
                <a:lnTo>
                  <a:pt x="74215" y="295719"/>
                </a:lnTo>
                <a:lnTo>
                  <a:pt x="49529" y="262889"/>
                </a:lnTo>
                <a:lnTo>
                  <a:pt x="34956" y="218138"/>
                </a:lnTo>
                <a:lnTo>
                  <a:pt x="30099" y="162813"/>
                </a:lnTo>
                <a:lnTo>
                  <a:pt x="31313" y="134735"/>
                </a:lnTo>
                <a:lnTo>
                  <a:pt x="41028" y="86054"/>
                </a:lnTo>
                <a:lnTo>
                  <a:pt x="60630" y="47642"/>
                </a:lnTo>
                <a:lnTo>
                  <a:pt x="90642" y="21595"/>
                </a:lnTo>
                <a:lnTo>
                  <a:pt x="109600" y="13335"/>
                </a:lnTo>
                <a:lnTo>
                  <a:pt x="104901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3391661" y="3962400"/>
            <a:ext cx="77470" cy="331470"/>
          </a:xfrm>
          <a:custGeom>
            <a:avLst/>
            <a:gdLst/>
            <a:ahLst/>
            <a:cxnLst/>
            <a:rect l="l" t="t" r="r" b="b"/>
            <a:pathLst>
              <a:path w="77470" h="331470">
                <a:moveTo>
                  <a:pt x="77343" y="0"/>
                </a:moveTo>
                <a:lnTo>
                  <a:pt x="0" y="0"/>
                </a:lnTo>
                <a:lnTo>
                  <a:pt x="0" y="13970"/>
                </a:lnTo>
                <a:lnTo>
                  <a:pt x="48641" y="13970"/>
                </a:lnTo>
                <a:lnTo>
                  <a:pt x="48641" y="317500"/>
                </a:lnTo>
                <a:lnTo>
                  <a:pt x="0" y="317500"/>
                </a:lnTo>
                <a:lnTo>
                  <a:pt x="0" y="331470"/>
                </a:lnTo>
                <a:lnTo>
                  <a:pt x="77343" y="331470"/>
                </a:lnTo>
                <a:lnTo>
                  <a:pt x="77343" y="317500"/>
                </a:lnTo>
                <a:lnTo>
                  <a:pt x="77343" y="13970"/>
                </a:lnTo>
                <a:lnTo>
                  <a:pt x="77343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1884553" y="3962400"/>
            <a:ext cx="77470" cy="331470"/>
          </a:xfrm>
          <a:custGeom>
            <a:avLst/>
            <a:gdLst/>
            <a:ahLst/>
            <a:cxnLst/>
            <a:rect l="l" t="t" r="r" b="b"/>
            <a:pathLst>
              <a:path w="77469" h="331470">
                <a:moveTo>
                  <a:pt x="77343" y="0"/>
                </a:moveTo>
                <a:lnTo>
                  <a:pt x="0" y="0"/>
                </a:lnTo>
                <a:lnTo>
                  <a:pt x="0" y="13970"/>
                </a:lnTo>
                <a:lnTo>
                  <a:pt x="0" y="317500"/>
                </a:lnTo>
                <a:lnTo>
                  <a:pt x="0" y="331470"/>
                </a:lnTo>
                <a:lnTo>
                  <a:pt x="77343" y="331470"/>
                </a:lnTo>
                <a:lnTo>
                  <a:pt x="77343" y="317500"/>
                </a:lnTo>
                <a:lnTo>
                  <a:pt x="28829" y="317500"/>
                </a:lnTo>
                <a:lnTo>
                  <a:pt x="28829" y="13970"/>
                </a:lnTo>
                <a:lnTo>
                  <a:pt x="77343" y="13970"/>
                </a:lnTo>
                <a:lnTo>
                  <a:pt x="77343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2353182" y="3963670"/>
            <a:ext cx="478155" cy="328930"/>
          </a:xfrm>
          <a:custGeom>
            <a:avLst/>
            <a:gdLst/>
            <a:ahLst/>
            <a:cxnLst/>
            <a:rect l="l" t="t" r="r" b="b"/>
            <a:pathLst>
              <a:path w="478155" h="328929">
                <a:moveTo>
                  <a:pt x="373253" y="0"/>
                </a:moveTo>
                <a:lnTo>
                  <a:pt x="368681" y="13334"/>
                </a:lnTo>
                <a:lnTo>
                  <a:pt x="387657" y="21595"/>
                </a:lnTo>
                <a:lnTo>
                  <a:pt x="404002" y="33035"/>
                </a:lnTo>
                <a:lnTo>
                  <a:pt x="428752" y="65404"/>
                </a:lnTo>
                <a:lnTo>
                  <a:pt x="443325" y="109156"/>
                </a:lnTo>
                <a:lnTo>
                  <a:pt x="448183" y="162813"/>
                </a:lnTo>
                <a:lnTo>
                  <a:pt x="446968" y="191791"/>
                </a:lnTo>
                <a:lnTo>
                  <a:pt x="437253" y="241841"/>
                </a:lnTo>
                <a:lnTo>
                  <a:pt x="417677" y="280912"/>
                </a:lnTo>
                <a:lnTo>
                  <a:pt x="387907" y="307288"/>
                </a:lnTo>
                <a:lnTo>
                  <a:pt x="369189" y="315594"/>
                </a:lnTo>
                <a:lnTo>
                  <a:pt x="373253" y="328929"/>
                </a:lnTo>
                <a:lnTo>
                  <a:pt x="418131" y="307879"/>
                </a:lnTo>
                <a:lnTo>
                  <a:pt x="451104" y="271398"/>
                </a:lnTo>
                <a:lnTo>
                  <a:pt x="471392" y="222662"/>
                </a:lnTo>
                <a:lnTo>
                  <a:pt x="478155" y="164591"/>
                </a:lnTo>
                <a:lnTo>
                  <a:pt x="476464" y="134399"/>
                </a:lnTo>
                <a:lnTo>
                  <a:pt x="462938" y="80920"/>
                </a:lnTo>
                <a:lnTo>
                  <a:pt x="436028" y="37415"/>
                </a:lnTo>
                <a:lnTo>
                  <a:pt x="397115" y="8598"/>
                </a:lnTo>
                <a:lnTo>
                  <a:pt x="373253" y="0"/>
                </a:lnTo>
                <a:close/>
              </a:path>
              <a:path w="478155" h="328929">
                <a:moveTo>
                  <a:pt x="104902" y="0"/>
                </a:moveTo>
                <a:lnTo>
                  <a:pt x="60229" y="21066"/>
                </a:lnTo>
                <a:lnTo>
                  <a:pt x="27178" y="57657"/>
                </a:lnTo>
                <a:lnTo>
                  <a:pt x="6826" y="106505"/>
                </a:lnTo>
                <a:lnTo>
                  <a:pt x="0" y="164591"/>
                </a:lnTo>
                <a:lnTo>
                  <a:pt x="1690" y="194782"/>
                </a:lnTo>
                <a:lnTo>
                  <a:pt x="15216" y="248209"/>
                </a:lnTo>
                <a:lnTo>
                  <a:pt x="42072" y="291568"/>
                </a:lnTo>
                <a:lnTo>
                  <a:pt x="81022" y="320333"/>
                </a:lnTo>
                <a:lnTo>
                  <a:pt x="104902" y="328929"/>
                </a:lnTo>
                <a:lnTo>
                  <a:pt x="109093" y="315594"/>
                </a:lnTo>
                <a:lnTo>
                  <a:pt x="90374" y="307288"/>
                </a:lnTo>
                <a:lnTo>
                  <a:pt x="74215" y="295719"/>
                </a:lnTo>
                <a:lnTo>
                  <a:pt x="49530" y="262889"/>
                </a:lnTo>
                <a:lnTo>
                  <a:pt x="34956" y="218138"/>
                </a:lnTo>
                <a:lnTo>
                  <a:pt x="30099" y="162813"/>
                </a:lnTo>
                <a:lnTo>
                  <a:pt x="31313" y="134735"/>
                </a:lnTo>
                <a:lnTo>
                  <a:pt x="41028" y="86054"/>
                </a:lnTo>
                <a:lnTo>
                  <a:pt x="60630" y="47642"/>
                </a:lnTo>
                <a:lnTo>
                  <a:pt x="90642" y="21595"/>
                </a:lnTo>
                <a:lnTo>
                  <a:pt x="109600" y="13334"/>
                </a:lnTo>
                <a:lnTo>
                  <a:pt x="10490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3338322" y="4602479"/>
            <a:ext cx="77470" cy="331470"/>
          </a:xfrm>
          <a:custGeom>
            <a:avLst/>
            <a:gdLst/>
            <a:ahLst/>
            <a:cxnLst/>
            <a:rect l="l" t="t" r="r" b="b"/>
            <a:pathLst>
              <a:path w="77470" h="331470">
                <a:moveTo>
                  <a:pt x="77343" y="0"/>
                </a:moveTo>
                <a:lnTo>
                  <a:pt x="0" y="0"/>
                </a:lnTo>
                <a:lnTo>
                  <a:pt x="0" y="13970"/>
                </a:lnTo>
                <a:lnTo>
                  <a:pt x="48641" y="13970"/>
                </a:lnTo>
                <a:lnTo>
                  <a:pt x="48641" y="317500"/>
                </a:lnTo>
                <a:lnTo>
                  <a:pt x="0" y="317500"/>
                </a:lnTo>
                <a:lnTo>
                  <a:pt x="0" y="331470"/>
                </a:lnTo>
                <a:lnTo>
                  <a:pt x="77343" y="331470"/>
                </a:lnTo>
                <a:lnTo>
                  <a:pt x="77343" y="317500"/>
                </a:lnTo>
                <a:lnTo>
                  <a:pt x="77343" y="13970"/>
                </a:lnTo>
                <a:lnTo>
                  <a:pt x="77343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/>
          <p:nvPr/>
        </p:nvSpPr>
        <p:spPr>
          <a:xfrm>
            <a:off x="1992757" y="4602479"/>
            <a:ext cx="77470" cy="331470"/>
          </a:xfrm>
          <a:custGeom>
            <a:avLst/>
            <a:gdLst/>
            <a:ahLst/>
            <a:cxnLst/>
            <a:rect l="l" t="t" r="r" b="b"/>
            <a:pathLst>
              <a:path w="77469" h="331470">
                <a:moveTo>
                  <a:pt x="77343" y="0"/>
                </a:moveTo>
                <a:lnTo>
                  <a:pt x="0" y="0"/>
                </a:lnTo>
                <a:lnTo>
                  <a:pt x="0" y="13970"/>
                </a:lnTo>
                <a:lnTo>
                  <a:pt x="0" y="317500"/>
                </a:lnTo>
                <a:lnTo>
                  <a:pt x="0" y="331470"/>
                </a:lnTo>
                <a:lnTo>
                  <a:pt x="77343" y="331470"/>
                </a:lnTo>
                <a:lnTo>
                  <a:pt x="77343" y="317500"/>
                </a:lnTo>
                <a:lnTo>
                  <a:pt x="28829" y="317500"/>
                </a:lnTo>
                <a:lnTo>
                  <a:pt x="28829" y="13970"/>
                </a:lnTo>
                <a:lnTo>
                  <a:pt x="77343" y="13970"/>
                </a:lnTo>
                <a:lnTo>
                  <a:pt x="77343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/>
          <p:nvPr/>
        </p:nvSpPr>
        <p:spPr>
          <a:xfrm>
            <a:off x="2312035" y="4603750"/>
            <a:ext cx="478155" cy="328930"/>
          </a:xfrm>
          <a:custGeom>
            <a:avLst/>
            <a:gdLst/>
            <a:ahLst/>
            <a:cxnLst/>
            <a:rect l="l" t="t" r="r" b="b"/>
            <a:pathLst>
              <a:path w="478155" h="328929">
                <a:moveTo>
                  <a:pt x="373252" y="0"/>
                </a:moveTo>
                <a:lnTo>
                  <a:pt x="368681" y="13335"/>
                </a:lnTo>
                <a:lnTo>
                  <a:pt x="387657" y="21595"/>
                </a:lnTo>
                <a:lnTo>
                  <a:pt x="404002" y="33035"/>
                </a:lnTo>
                <a:lnTo>
                  <a:pt x="428751" y="65405"/>
                </a:lnTo>
                <a:lnTo>
                  <a:pt x="443325" y="109156"/>
                </a:lnTo>
                <a:lnTo>
                  <a:pt x="448182" y="162813"/>
                </a:lnTo>
                <a:lnTo>
                  <a:pt x="446968" y="191791"/>
                </a:lnTo>
                <a:lnTo>
                  <a:pt x="437253" y="241841"/>
                </a:lnTo>
                <a:lnTo>
                  <a:pt x="417677" y="280912"/>
                </a:lnTo>
                <a:lnTo>
                  <a:pt x="387907" y="307288"/>
                </a:lnTo>
                <a:lnTo>
                  <a:pt x="369188" y="315594"/>
                </a:lnTo>
                <a:lnTo>
                  <a:pt x="373252" y="328930"/>
                </a:lnTo>
                <a:lnTo>
                  <a:pt x="418131" y="307879"/>
                </a:lnTo>
                <a:lnTo>
                  <a:pt x="451103" y="271399"/>
                </a:lnTo>
                <a:lnTo>
                  <a:pt x="471392" y="222662"/>
                </a:lnTo>
                <a:lnTo>
                  <a:pt x="478154" y="164592"/>
                </a:lnTo>
                <a:lnTo>
                  <a:pt x="476464" y="134399"/>
                </a:lnTo>
                <a:lnTo>
                  <a:pt x="462938" y="80920"/>
                </a:lnTo>
                <a:lnTo>
                  <a:pt x="436028" y="37415"/>
                </a:lnTo>
                <a:lnTo>
                  <a:pt x="397115" y="8598"/>
                </a:lnTo>
                <a:lnTo>
                  <a:pt x="373252" y="0"/>
                </a:lnTo>
                <a:close/>
              </a:path>
              <a:path w="478155" h="328929">
                <a:moveTo>
                  <a:pt x="104901" y="0"/>
                </a:moveTo>
                <a:lnTo>
                  <a:pt x="60229" y="21066"/>
                </a:lnTo>
                <a:lnTo>
                  <a:pt x="27177" y="57657"/>
                </a:lnTo>
                <a:lnTo>
                  <a:pt x="6826" y="106505"/>
                </a:lnTo>
                <a:lnTo>
                  <a:pt x="0" y="164592"/>
                </a:lnTo>
                <a:lnTo>
                  <a:pt x="1690" y="194782"/>
                </a:lnTo>
                <a:lnTo>
                  <a:pt x="15216" y="248209"/>
                </a:lnTo>
                <a:lnTo>
                  <a:pt x="42072" y="291568"/>
                </a:lnTo>
                <a:lnTo>
                  <a:pt x="81022" y="320333"/>
                </a:lnTo>
                <a:lnTo>
                  <a:pt x="104901" y="328930"/>
                </a:lnTo>
                <a:lnTo>
                  <a:pt x="109092" y="315594"/>
                </a:lnTo>
                <a:lnTo>
                  <a:pt x="90374" y="307288"/>
                </a:lnTo>
                <a:lnTo>
                  <a:pt x="74215" y="295719"/>
                </a:lnTo>
                <a:lnTo>
                  <a:pt x="49529" y="262889"/>
                </a:lnTo>
                <a:lnTo>
                  <a:pt x="34956" y="218138"/>
                </a:lnTo>
                <a:lnTo>
                  <a:pt x="30098" y="162813"/>
                </a:lnTo>
                <a:lnTo>
                  <a:pt x="31313" y="134735"/>
                </a:lnTo>
                <a:lnTo>
                  <a:pt x="41028" y="86054"/>
                </a:lnTo>
                <a:lnTo>
                  <a:pt x="60630" y="47642"/>
                </a:lnTo>
                <a:lnTo>
                  <a:pt x="90642" y="21595"/>
                </a:lnTo>
                <a:lnTo>
                  <a:pt x="109600" y="13335"/>
                </a:lnTo>
                <a:lnTo>
                  <a:pt x="104901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/>
          <p:nvPr/>
        </p:nvSpPr>
        <p:spPr>
          <a:xfrm>
            <a:off x="5688330" y="4602479"/>
            <a:ext cx="77470" cy="331470"/>
          </a:xfrm>
          <a:custGeom>
            <a:avLst/>
            <a:gdLst/>
            <a:ahLst/>
            <a:cxnLst/>
            <a:rect l="l" t="t" r="r" b="b"/>
            <a:pathLst>
              <a:path w="77470" h="331470">
                <a:moveTo>
                  <a:pt x="77343" y="0"/>
                </a:moveTo>
                <a:lnTo>
                  <a:pt x="0" y="0"/>
                </a:lnTo>
                <a:lnTo>
                  <a:pt x="0" y="13970"/>
                </a:lnTo>
                <a:lnTo>
                  <a:pt x="48641" y="13970"/>
                </a:lnTo>
                <a:lnTo>
                  <a:pt x="48641" y="317500"/>
                </a:lnTo>
                <a:lnTo>
                  <a:pt x="0" y="317500"/>
                </a:lnTo>
                <a:lnTo>
                  <a:pt x="0" y="331470"/>
                </a:lnTo>
                <a:lnTo>
                  <a:pt x="77343" y="331470"/>
                </a:lnTo>
                <a:lnTo>
                  <a:pt x="77343" y="317500"/>
                </a:lnTo>
                <a:lnTo>
                  <a:pt x="77343" y="13970"/>
                </a:lnTo>
                <a:lnTo>
                  <a:pt x="77343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/>
          <p:nvPr/>
        </p:nvSpPr>
        <p:spPr>
          <a:xfrm>
            <a:off x="4194937" y="4602479"/>
            <a:ext cx="77470" cy="331470"/>
          </a:xfrm>
          <a:custGeom>
            <a:avLst/>
            <a:gdLst/>
            <a:ahLst/>
            <a:cxnLst/>
            <a:rect l="l" t="t" r="r" b="b"/>
            <a:pathLst>
              <a:path w="77470" h="331470">
                <a:moveTo>
                  <a:pt x="77343" y="0"/>
                </a:moveTo>
                <a:lnTo>
                  <a:pt x="0" y="0"/>
                </a:lnTo>
                <a:lnTo>
                  <a:pt x="0" y="13970"/>
                </a:lnTo>
                <a:lnTo>
                  <a:pt x="0" y="317500"/>
                </a:lnTo>
                <a:lnTo>
                  <a:pt x="0" y="331470"/>
                </a:lnTo>
                <a:lnTo>
                  <a:pt x="77343" y="331470"/>
                </a:lnTo>
                <a:lnTo>
                  <a:pt x="77343" y="317500"/>
                </a:lnTo>
                <a:lnTo>
                  <a:pt x="28829" y="317500"/>
                </a:lnTo>
                <a:lnTo>
                  <a:pt x="28829" y="13970"/>
                </a:lnTo>
                <a:lnTo>
                  <a:pt x="77343" y="13970"/>
                </a:lnTo>
                <a:lnTo>
                  <a:pt x="77343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/>
          <p:nvPr/>
        </p:nvSpPr>
        <p:spPr>
          <a:xfrm>
            <a:off x="4663566" y="4603750"/>
            <a:ext cx="478155" cy="328930"/>
          </a:xfrm>
          <a:custGeom>
            <a:avLst/>
            <a:gdLst/>
            <a:ahLst/>
            <a:cxnLst/>
            <a:rect l="l" t="t" r="r" b="b"/>
            <a:pathLst>
              <a:path w="478154" h="328929">
                <a:moveTo>
                  <a:pt x="373253" y="0"/>
                </a:moveTo>
                <a:lnTo>
                  <a:pt x="368681" y="13335"/>
                </a:lnTo>
                <a:lnTo>
                  <a:pt x="387657" y="21595"/>
                </a:lnTo>
                <a:lnTo>
                  <a:pt x="404002" y="33035"/>
                </a:lnTo>
                <a:lnTo>
                  <a:pt x="428752" y="65405"/>
                </a:lnTo>
                <a:lnTo>
                  <a:pt x="443325" y="109156"/>
                </a:lnTo>
                <a:lnTo>
                  <a:pt x="448183" y="162813"/>
                </a:lnTo>
                <a:lnTo>
                  <a:pt x="446968" y="191791"/>
                </a:lnTo>
                <a:lnTo>
                  <a:pt x="437253" y="241841"/>
                </a:lnTo>
                <a:lnTo>
                  <a:pt x="417677" y="280912"/>
                </a:lnTo>
                <a:lnTo>
                  <a:pt x="387907" y="307288"/>
                </a:lnTo>
                <a:lnTo>
                  <a:pt x="369188" y="315594"/>
                </a:lnTo>
                <a:lnTo>
                  <a:pt x="373253" y="328930"/>
                </a:lnTo>
                <a:lnTo>
                  <a:pt x="418131" y="307879"/>
                </a:lnTo>
                <a:lnTo>
                  <a:pt x="451104" y="271399"/>
                </a:lnTo>
                <a:lnTo>
                  <a:pt x="471392" y="222662"/>
                </a:lnTo>
                <a:lnTo>
                  <a:pt x="478155" y="164592"/>
                </a:lnTo>
                <a:lnTo>
                  <a:pt x="476464" y="134399"/>
                </a:lnTo>
                <a:lnTo>
                  <a:pt x="462938" y="80920"/>
                </a:lnTo>
                <a:lnTo>
                  <a:pt x="436028" y="37415"/>
                </a:lnTo>
                <a:lnTo>
                  <a:pt x="397115" y="8598"/>
                </a:lnTo>
                <a:lnTo>
                  <a:pt x="373253" y="0"/>
                </a:lnTo>
                <a:close/>
              </a:path>
              <a:path w="478154" h="328929">
                <a:moveTo>
                  <a:pt x="104902" y="0"/>
                </a:moveTo>
                <a:lnTo>
                  <a:pt x="60229" y="21066"/>
                </a:lnTo>
                <a:lnTo>
                  <a:pt x="27178" y="57657"/>
                </a:lnTo>
                <a:lnTo>
                  <a:pt x="6826" y="106505"/>
                </a:lnTo>
                <a:lnTo>
                  <a:pt x="0" y="164592"/>
                </a:lnTo>
                <a:lnTo>
                  <a:pt x="1690" y="194782"/>
                </a:lnTo>
                <a:lnTo>
                  <a:pt x="15216" y="248209"/>
                </a:lnTo>
                <a:lnTo>
                  <a:pt x="42072" y="291568"/>
                </a:lnTo>
                <a:lnTo>
                  <a:pt x="81022" y="320333"/>
                </a:lnTo>
                <a:lnTo>
                  <a:pt x="104902" y="328930"/>
                </a:lnTo>
                <a:lnTo>
                  <a:pt x="109093" y="315594"/>
                </a:lnTo>
                <a:lnTo>
                  <a:pt x="90374" y="307288"/>
                </a:lnTo>
                <a:lnTo>
                  <a:pt x="74215" y="295719"/>
                </a:lnTo>
                <a:lnTo>
                  <a:pt x="49530" y="262889"/>
                </a:lnTo>
                <a:lnTo>
                  <a:pt x="34956" y="218138"/>
                </a:lnTo>
                <a:lnTo>
                  <a:pt x="30099" y="162813"/>
                </a:lnTo>
                <a:lnTo>
                  <a:pt x="31313" y="134735"/>
                </a:lnTo>
                <a:lnTo>
                  <a:pt x="41028" y="86054"/>
                </a:lnTo>
                <a:lnTo>
                  <a:pt x="60630" y="47642"/>
                </a:lnTo>
                <a:lnTo>
                  <a:pt x="90642" y="21595"/>
                </a:lnTo>
                <a:lnTo>
                  <a:pt x="109600" y="13335"/>
                </a:lnTo>
                <a:lnTo>
                  <a:pt x="10490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 txBox="1"/>
          <p:nvPr/>
        </p:nvSpPr>
        <p:spPr>
          <a:xfrm>
            <a:off x="324611" y="1507236"/>
            <a:ext cx="8798560" cy="4348480"/>
          </a:xfrm>
          <a:prstGeom prst="rect">
            <a:avLst/>
          </a:prstGeom>
          <a:ln w="64007">
            <a:solidFill>
              <a:srgbClr val="F8AF39"/>
            </a:solidFill>
          </a:ln>
        </p:spPr>
        <p:txBody>
          <a:bodyPr wrap="square" lIns="0" tIns="281305" rIns="0" bIns="0" rtlCol="0" vert="horz">
            <a:spAutoFit/>
          </a:bodyPr>
          <a:lstStyle/>
          <a:p>
            <a:pPr marL="494665" indent="-272415">
              <a:lnSpc>
                <a:spcPct val="100000"/>
              </a:lnSpc>
              <a:spcBef>
                <a:spcPts val="2215"/>
              </a:spcBef>
              <a:buClr>
                <a:srgbClr val="9E7B09"/>
              </a:buClr>
              <a:buFont typeface="Wingdings"/>
              <a:buChar char=""/>
              <a:tabLst>
                <a:tab pos="495300" algn="l"/>
                <a:tab pos="2482215" algn="l"/>
                <a:tab pos="3076575" algn="l"/>
              </a:tabLst>
            </a:pPr>
            <a:r>
              <a:rPr dirty="0" sz="3200" spc="-10">
                <a:solidFill>
                  <a:srgbClr val="585858"/>
                </a:solidFill>
                <a:latin typeface="Cambria Math"/>
                <a:cs typeface="Cambria Math"/>
              </a:rPr>
              <a:t>𝐻</a:t>
            </a:r>
            <a:r>
              <a:rPr dirty="0" baseline="-15366" sz="3525" spc="-15">
                <a:solidFill>
                  <a:srgbClr val="585858"/>
                </a:solidFill>
                <a:latin typeface="Cambria Math"/>
                <a:cs typeface="Cambria Math"/>
              </a:rPr>
              <a:t>0</a:t>
            </a:r>
            <a:r>
              <a:rPr dirty="0" sz="3200" spc="-10">
                <a:solidFill>
                  <a:srgbClr val="585858"/>
                </a:solidFill>
                <a:latin typeface="Cambria Math"/>
                <a:cs typeface="Cambria Math"/>
              </a:rPr>
              <a:t>:</a:t>
            </a:r>
            <a:r>
              <a:rPr dirty="0" sz="3200" spc="-17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𝜃</a:t>
            </a:r>
            <a:r>
              <a:rPr dirty="0" sz="3200" spc="28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=</a:t>
            </a:r>
            <a:r>
              <a:rPr dirty="0" sz="3200" spc="18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 spc="-25">
                <a:solidFill>
                  <a:srgbClr val="585858"/>
                </a:solidFill>
                <a:latin typeface="Cambria Math"/>
                <a:cs typeface="Cambria Math"/>
              </a:rPr>
              <a:t>𝜃</a:t>
            </a:r>
            <a:r>
              <a:rPr dirty="0" baseline="-15366" sz="3525" spc="-37">
                <a:solidFill>
                  <a:srgbClr val="585858"/>
                </a:solidFill>
                <a:latin typeface="Cambria Math"/>
                <a:cs typeface="Cambria Math"/>
              </a:rPr>
              <a:t>0</a:t>
            </a:r>
            <a:r>
              <a:rPr dirty="0" baseline="-15366" sz="3525">
                <a:solidFill>
                  <a:srgbClr val="585858"/>
                </a:solidFill>
                <a:latin typeface="Cambria Math"/>
                <a:cs typeface="Cambria Math"/>
              </a:rPr>
              <a:t>	</a:t>
            </a:r>
            <a:r>
              <a:rPr dirty="0" sz="3200" spc="-25">
                <a:solidFill>
                  <a:srgbClr val="585858"/>
                </a:solidFill>
                <a:latin typeface="Cambria Math"/>
                <a:cs typeface="Cambria Math"/>
              </a:rPr>
              <a:t>𝑣𝑠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	</a:t>
            </a:r>
            <a:r>
              <a:rPr dirty="0" sz="3200" spc="-40">
                <a:solidFill>
                  <a:srgbClr val="585858"/>
                </a:solidFill>
                <a:latin typeface="Cambria Math"/>
                <a:cs typeface="Cambria Math"/>
              </a:rPr>
              <a:t>𝐻</a:t>
            </a:r>
            <a:r>
              <a:rPr dirty="0" baseline="-15366" sz="3525" spc="-60">
                <a:solidFill>
                  <a:srgbClr val="585858"/>
                </a:solidFill>
                <a:latin typeface="Cambria Math"/>
                <a:cs typeface="Cambria Math"/>
              </a:rPr>
              <a:t>1</a:t>
            </a:r>
            <a:r>
              <a:rPr dirty="0" sz="3200" spc="-40">
                <a:solidFill>
                  <a:srgbClr val="585858"/>
                </a:solidFill>
                <a:latin typeface="Cambria Math"/>
                <a:cs typeface="Cambria Math"/>
              </a:rPr>
              <a:t>:</a:t>
            </a:r>
            <a:r>
              <a:rPr dirty="0" sz="3200" spc="-17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𝜃</a:t>
            </a:r>
            <a:r>
              <a:rPr dirty="0" sz="3200" spc="285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=</a:t>
            </a:r>
            <a:r>
              <a:rPr dirty="0" sz="3200" spc="185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 spc="-25">
                <a:solidFill>
                  <a:srgbClr val="585858"/>
                </a:solidFill>
                <a:latin typeface="Cambria Math"/>
                <a:cs typeface="Cambria Math"/>
              </a:rPr>
              <a:t>𝜃</a:t>
            </a:r>
            <a:r>
              <a:rPr dirty="0" baseline="-15366" sz="3525" spc="-37">
                <a:solidFill>
                  <a:srgbClr val="585858"/>
                </a:solidFill>
                <a:latin typeface="Cambria Math"/>
                <a:cs typeface="Cambria Math"/>
              </a:rPr>
              <a:t>1</a:t>
            </a:r>
            <a:endParaRPr baseline="-15366" sz="3525">
              <a:latin typeface="Cambria Math"/>
              <a:cs typeface="Cambria Math"/>
            </a:endParaRPr>
          </a:p>
          <a:p>
            <a:pPr marL="494665" indent="-272415">
              <a:lnSpc>
                <a:spcPct val="100000"/>
              </a:lnSpc>
              <a:spcBef>
                <a:spcPts val="1925"/>
              </a:spcBef>
              <a:buClr>
                <a:srgbClr val="9E7B09"/>
              </a:buClr>
              <a:buFont typeface="Wingdings"/>
              <a:buChar char=""/>
              <a:tabLst>
                <a:tab pos="495300" algn="l"/>
              </a:tabLst>
            </a:pPr>
            <a:r>
              <a:rPr dirty="0" sz="3200" spc="-295">
                <a:solidFill>
                  <a:srgbClr val="585858"/>
                </a:solidFill>
                <a:latin typeface="Gulim"/>
                <a:cs typeface="Gulim"/>
              </a:rPr>
              <a:t>검정</a:t>
            </a:r>
            <a:r>
              <a:rPr dirty="0" sz="3200" spc="-27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𝛿</a:t>
            </a:r>
            <a:r>
              <a:rPr dirty="0" sz="3200" spc="235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 spc="-145">
                <a:solidFill>
                  <a:srgbClr val="585858"/>
                </a:solidFill>
                <a:latin typeface="Gulim"/>
                <a:cs typeface="Gulim"/>
              </a:rPr>
              <a:t>:</a:t>
            </a:r>
            <a:r>
              <a:rPr dirty="0" sz="3200" spc="-254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 spc="-295">
                <a:solidFill>
                  <a:srgbClr val="585858"/>
                </a:solidFill>
                <a:latin typeface="Gulim"/>
                <a:cs typeface="Gulim"/>
              </a:rPr>
              <a:t>유의수준</a:t>
            </a:r>
            <a:r>
              <a:rPr dirty="0" sz="3200" spc="-345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 spc="-204">
                <a:solidFill>
                  <a:srgbClr val="585858"/>
                </a:solidFill>
                <a:latin typeface="Cambria Math"/>
                <a:cs typeface="Cambria Math"/>
              </a:rPr>
              <a:t>𝛼</a:t>
            </a:r>
            <a:r>
              <a:rPr dirty="0" sz="3200" spc="-204">
                <a:solidFill>
                  <a:srgbClr val="585858"/>
                </a:solidFill>
                <a:latin typeface="Gulim"/>
                <a:cs typeface="Gulim"/>
              </a:rPr>
              <a:t>에서의</a:t>
            </a:r>
            <a:r>
              <a:rPr dirty="0" sz="3200" spc="-29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 spc="-305">
                <a:solidFill>
                  <a:srgbClr val="585858"/>
                </a:solidFill>
                <a:latin typeface="Gulim"/>
                <a:cs typeface="Gulim"/>
              </a:rPr>
              <a:t>최강력검정</a:t>
            </a:r>
            <a:endParaRPr sz="3200">
              <a:latin typeface="Gulim"/>
              <a:cs typeface="Gulim"/>
            </a:endParaRPr>
          </a:p>
          <a:p>
            <a:pPr lvl="1" marL="1294765" indent="-614680">
              <a:lnSpc>
                <a:spcPct val="100000"/>
              </a:lnSpc>
              <a:spcBef>
                <a:spcPts val="1780"/>
              </a:spcBef>
              <a:buClr>
                <a:srgbClr val="9E7B09"/>
              </a:buClr>
              <a:buFont typeface="Arial"/>
              <a:buAutoNum type="arabicParenBoth"/>
              <a:tabLst>
                <a:tab pos="1294765" algn="l"/>
                <a:tab pos="1295400" algn="l"/>
                <a:tab pos="1656080" algn="l"/>
                <a:tab pos="2007870" algn="l"/>
                <a:tab pos="2400935" algn="l"/>
                <a:tab pos="3140710" algn="l"/>
                <a:tab pos="3907154" algn="l"/>
              </a:tabLst>
            </a:pPr>
            <a:r>
              <a:rPr dirty="0" sz="2800" spc="-50">
                <a:solidFill>
                  <a:srgbClr val="585858"/>
                </a:solidFill>
                <a:latin typeface="Cambria Math"/>
                <a:cs typeface="Cambria Math"/>
              </a:rPr>
              <a:t>𝐸</a:t>
            </a:r>
            <a:r>
              <a:rPr dirty="0" sz="2800">
                <a:solidFill>
                  <a:srgbClr val="585858"/>
                </a:solidFill>
                <a:latin typeface="Cambria Math"/>
                <a:cs typeface="Cambria Math"/>
              </a:rPr>
              <a:t>	</a:t>
            </a:r>
            <a:r>
              <a:rPr dirty="0" sz="2800" spc="-50">
                <a:solidFill>
                  <a:srgbClr val="585858"/>
                </a:solidFill>
                <a:latin typeface="Cambria Math"/>
                <a:cs typeface="Cambria Math"/>
              </a:rPr>
              <a:t>𝛿</a:t>
            </a:r>
            <a:r>
              <a:rPr dirty="0" sz="2800">
                <a:solidFill>
                  <a:srgbClr val="585858"/>
                </a:solidFill>
                <a:latin typeface="Cambria Math"/>
                <a:cs typeface="Cambria Math"/>
              </a:rPr>
              <a:t>	</a:t>
            </a:r>
            <a:r>
              <a:rPr dirty="0" sz="2800" spc="-50">
                <a:solidFill>
                  <a:srgbClr val="585858"/>
                </a:solidFill>
                <a:latin typeface="Cambria Math"/>
                <a:cs typeface="Cambria Math"/>
              </a:rPr>
              <a:t>𝑿</a:t>
            </a:r>
            <a:r>
              <a:rPr dirty="0" sz="2800">
                <a:solidFill>
                  <a:srgbClr val="585858"/>
                </a:solidFill>
                <a:latin typeface="Cambria Math"/>
                <a:cs typeface="Cambria Math"/>
              </a:rPr>
              <a:t>	</a:t>
            </a:r>
            <a:r>
              <a:rPr dirty="0" sz="2800" spc="-25">
                <a:solidFill>
                  <a:srgbClr val="585858"/>
                </a:solidFill>
                <a:latin typeface="Cambria Math"/>
                <a:cs typeface="Cambria Math"/>
              </a:rPr>
              <a:t>|𝐻</a:t>
            </a:r>
            <a:r>
              <a:rPr dirty="0" baseline="-16260" sz="3075" spc="-37">
                <a:solidFill>
                  <a:srgbClr val="585858"/>
                </a:solidFill>
                <a:latin typeface="Cambria Math"/>
                <a:cs typeface="Cambria Math"/>
              </a:rPr>
              <a:t>0</a:t>
            </a:r>
            <a:r>
              <a:rPr dirty="0" baseline="-16260" sz="3075">
                <a:solidFill>
                  <a:srgbClr val="585858"/>
                </a:solidFill>
                <a:latin typeface="Cambria Math"/>
                <a:cs typeface="Cambria Math"/>
              </a:rPr>
              <a:t>	</a:t>
            </a:r>
            <a:r>
              <a:rPr dirty="0" sz="2800">
                <a:solidFill>
                  <a:srgbClr val="585858"/>
                </a:solidFill>
                <a:latin typeface="Cambria Math"/>
                <a:cs typeface="Cambria Math"/>
              </a:rPr>
              <a:t>≤</a:t>
            </a:r>
            <a:r>
              <a:rPr dirty="0" sz="2800" spc="14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2800" spc="-50">
                <a:solidFill>
                  <a:srgbClr val="585858"/>
                </a:solidFill>
                <a:latin typeface="Cambria Math"/>
                <a:cs typeface="Cambria Math"/>
              </a:rPr>
              <a:t>𝛼</a:t>
            </a:r>
            <a:r>
              <a:rPr dirty="0" sz="2800">
                <a:solidFill>
                  <a:srgbClr val="585858"/>
                </a:solidFill>
                <a:latin typeface="Cambria Math"/>
                <a:cs typeface="Cambria Math"/>
              </a:rPr>
              <a:t>	→</a:t>
            </a:r>
            <a:r>
              <a:rPr dirty="0" sz="2800" spc="-35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2800" spc="-285">
                <a:solidFill>
                  <a:srgbClr val="585858"/>
                </a:solidFill>
                <a:latin typeface="Gulim"/>
                <a:cs typeface="Gulim"/>
              </a:rPr>
              <a:t>수준</a:t>
            </a:r>
            <a:r>
              <a:rPr dirty="0" sz="2800" spc="-225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2800">
                <a:solidFill>
                  <a:srgbClr val="585858"/>
                </a:solidFill>
                <a:latin typeface="Cambria Math"/>
                <a:cs typeface="Cambria Math"/>
              </a:rPr>
              <a:t>𝛼</a:t>
            </a:r>
            <a:r>
              <a:rPr dirty="0" sz="2800" spc="15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2800" spc="-310">
                <a:solidFill>
                  <a:srgbClr val="585858"/>
                </a:solidFill>
                <a:latin typeface="Gulim"/>
                <a:cs typeface="Gulim"/>
              </a:rPr>
              <a:t>검정</a:t>
            </a:r>
            <a:endParaRPr sz="2800">
              <a:latin typeface="Gulim"/>
              <a:cs typeface="Gulim"/>
            </a:endParaRPr>
          </a:p>
          <a:p>
            <a:pPr lvl="1" marL="1283970" indent="-603885">
              <a:lnSpc>
                <a:spcPct val="100000"/>
              </a:lnSpc>
              <a:spcBef>
                <a:spcPts val="1680"/>
              </a:spcBef>
              <a:buClr>
                <a:srgbClr val="9E7B09"/>
              </a:buClr>
              <a:buFont typeface="Gulim"/>
              <a:buAutoNum type="arabicParenBoth"/>
              <a:tabLst>
                <a:tab pos="1284605" algn="l"/>
                <a:tab pos="1645285" algn="l"/>
                <a:tab pos="2145030" algn="l"/>
                <a:tab pos="2538095" algn="l"/>
                <a:tab pos="3283585" algn="l"/>
              </a:tabLst>
            </a:pPr>
            <a:r>
              <a:rPr dirty="0" sz="2800" spc="-50">
                <a:solidFill>
                  <a:srgbClr val="585858"/>
                </a:solidFill>
                <a:latin typeface="Cambria Math"/>
                <a:cs typeface="Cambria Math"/>
              </a:rPr>
              <a:t>𝐸</a:t>
            </a:r>
            <a:r>
              <a:rPr dirty="0" sz="2800">
                <a:solidFill>
                  <a:srgbClr val="585858"/>
                </a:solidFill>
                <a:latin typeface="Cambria Math"/>
                <a:cs typeface="Cambria Math"/>
              </a:rPr>
              <a:t>	</a:t>
            </a:r>
            <a:r>
              <a:rPr dirty="0" sz="2800" spc="40">
                <a:solidFill>
                  <a:srgbClr val="585858"/>
                </a:solidFill>
                <a:latin typeface="Cambria Math"/>
                <a:cs typeface="Cambria Math"/>
              </a:rPr>
              <a:t>𝛿</a:t>
            </a:r>
            <a:r>
              <a:rPr dirty="0" baseline="27100" sz="3075" spc="60">
                <a:solidFill>
                  <a:srgbClr val="585858"/>
                </a:solidFill>
                <a:latin typeface="Cambria Math"/>
                <a:cs typeface="Cambria Math"/>
              </a:rPr>
              <a:t>∗</a:t>
            </a:r>
            <a:r>
              <a:rPr dirty="0" baseline="27100" sz="3075">
                <a:solidFill>
                  <a:srgbClr val="585858"/>
                </a:solidFill>
                <a:latin typeface="Cambria Math"/>
                <a:cs typeface="Cambria Math"/>
              </a:rPr>
              <a:t>	</a:t>
            </a:r>
            <a:r>
              <a:rPr dirty="0" sz="2800" spc="-50">
                <a:solidFill>
                  <a:srgbClr val="585858"/>
                </a:solidFill>
                <a:latin typeface="Cambria Math"/>
                <a:cs typeface="Cambria Math"/>
              </a:rPr>
              <a:t>𝑿</a:t>
            </a:r>
            <a:r>
              <a:rPr dirty="0" sz="2800">
                <a:solidFill>
                  <a:srgbClr val="585858"/>
                </a:solidFill>
                <a:latin typeface="Cambria Math"/>
                <a:cs typeface="Cambria Math"/>
              </a:rPr>
              <a:t>	</a:t>
            </a:r>
            <a:r>
              <a:rPr dirty="0" sz="2800" spc="-25">
                <a:solidFill>
                  <a:srgbClr val="585858"/>
                </a:solidFill>
                <a:latin typeface="Cambria Math"/>
                <a:cs typeface="Cambria Math"/>
              </a:rPr>
              <a:t>|H</a:t>
            </a:r>
            <a:r>
              <a:rPr dirty="0" baseline="-16260" sz="3075" spc="-37">
                <a:solidFill>
                  <a:srgbClr val="585858"/>
                </a:solidFill>
                <a:latin typeface="Cambria Math"/>
                <a:cs typeface="Cambria Math"/>
              </a:rPr>
              <a:t>0</a:t>
            </a:r>
            <a:r>
              <a:rPr dirty="0" baseline="-16260" sz="3075">
                <a:solidFill>
                  <a:srgbClr val="585858"/>
                </a:solidFill>
                <a:latin typeface="Cambria Math"/>
                <a:cs typeface="Cambria Math"/>
              </a:rPr>
              <a:t>	</a:t>
            </a:r>
            <a:r>
              <a:rPr dirty="0" sz="2800">
                <a:solidFill>
                  <a:srgbClr val="585858"/>
                </a:solidFill>
                <a:latin typeface="Cambria Math"/>
                <a:cs typeface="Cambria Math"/>
              </a:rPr>
              <a:t>≤</a:t>
            </a:r>
            <a:r>
              <a:rPr dirty="0" sz="2800" spc="165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2800" spc="-120">
                <a:solidFill>
                  <a:srgbClr val="585858"/>
                </a:solidFill>
                <a:latin typeface="Cambria Math"/>
                <a:cs typeface="Cambria Math"/>
              </a:rPr>
              <a:t>𝛼</a:t>
            </a:r>
            <a:r>
              <a:rPr dirty="0" sz="2800" spc="-120">
                <a:solidFill>
                  <a:srgbClr val="585858"/>
                </a:solidFill>
                <a:latin typeface="Gulim"/>
                <a:cs typeface="Gulim"/>
              </a:rPr>
              <a:t>인</a:t>
            </a:r>
            <a:r>
              <a:rPr dirty="0" sz="2800" spc="-229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2800" spc="-285">
                <a:solidFill>
                  <a:srgbClr val="585858"/>
                </a:solidFill>
                <a:latin typeface="Gulim"/>
                <a:cs typeface="Gulim"/>
              </a:rPr>
              <a:t>모든</a:t>
            </a:r>
            <a:r>
              <a:rPr dirty="0" sz="2800" spc="-225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2800" spc="-285">
                <a:solidFill>
                  <a:srgbClr val="585858"/>
                </a:solidFill>
                <a:latin typeface="Gulim"/>
                <a:cs typeface="Gulim"/>
              </a:rPr>
              <a:t>검정</a:t>
            </a:r>
            <a:r>
              <a:rPr dirty="0" sz="2800" spc="-215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2800" spc="-10">
                <a:solidFill>
                  <a:srgbClr val="585858"/>
                </a:solidFill>
                <a:latin typeface="Cambria Math"/>
                <a:cs typeface="Cambria Math"/>
              </a:rPr>
              <a:t>𝛿</a:t>
            </a:r>
            <a:r>
              <a:rPr dirty="0" baseline="27100" sz="3075" spc="-15">
                <a:solidFill>
                  <a:srgbClr val="585858"/>
                </a:solidFill>
                <a:latin typeface="Cambria Math"/>
                <a:cs typeface="Cambria Math"/>
              </a:rPr>
              <a:t>∗</a:t>
            </a:r>
            <a:r>
              <a:rPr dirty="0" sz="2800" spc="-10">
                <a:solidFill>
                  <a:srgbClr val="585858"/>
                </a:solidFill>
                <a:latin typeface="Gulim"/>
                <a:cs typeface="Gulim"/>
              </a:rPr>
              <a:t>에</a:t>
            </a:r>
            <a:r>
              <a:rPr dirty="0" sz="2800" spc="-229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2800" spc="-310">
                <a:solidFill>
                  <a:srgbClr val="585858"/>
                </a:solidFill>
                <a:latin typeface="Gulim"/>
                <a:cs typeface="Gulim"/>
              </a:rPr>
              <a:t>대하여</a:t>
            </a:r>
            <a:endParaRPr sz="2800">
              <a:latin typeface="Gulim"/>
              <a:cs typeface="Gulim"/>
            </a:endParaRPr>
          </a:p>
          <a:p>
            <a:pPr marL="1392555">
              <a:lnSpc>
                <a:spcPct val="100000"/>
              </a:lnSpc>
              <a:spcBef>
                <a:spcPts val="1685"/>
              </a:spcBef>
              <a:tabLst>
                <a:tab pos="1753235" algn="l"/>
                <a:tab pos="2103755" algn="l"/>
                <a:tab pos="2498725" algn="l"/>
                <a:tab pos="3228975" algn="l"/>
                <a:tab pos="3956050" algn="l"/>
                <a:tab pos="4455795" algn="l"/>
                <a:tab pos="4848860" algn="l"/>
              </a:tabLst>
            </a:pPr>
            <a:r>
              <a:rPr dirty="0" sz="2800" spc="-50">
                <a:solidFill>
                  <a:srgbClr val="585858"/>
                </a:solidFill>
                <a:latin typeface="Cambria Math"/>
                <a:cs typeface="Cambria Math"/>
              </a:rPr>
              <a:t>𝐸</a:t>
            </a:r>
            <a:r>
              <a:rPr dirty="0" sz="2800">
                <a:solidFill>
                  <a:srgbClr val="585858"/>
                </a:solidFill>
                <a:latin typeface="Cambria Math"/>
                <a:cs typeface="Cambria Math"/>
              </a:rPr>
              <a:t>	</a:t>
            </a:r>
            <a:r>
              <a:rPr dirty="0" sz="2800" spc="-50">
                <a:solidFill>
                  <a:srgbClr val="585858"/>
                </a:solidFill>
                <a:latin typeface="Cambria Math"/>
                <a:cs typeface="Cambria Math"/>
              </a:rPr>
              <a:t>𝛿</a:t>
            </a:r>
            <a:r>
              <a:rPr dirty="0" sz="2800">
                <a:solidFill>
                  <a:srgbClr val="585858"/>
                </a:solidFill>
                <a:latin typeface="Cambria Math"/>
                <a:cs typeface="Cambria Math"/>
              </a:rPr>
              <a:t>	</a:t>
            </a:r>
            <a:r>
              <a:rPr dirty="0" sz="2800" spc="-50">
                <a:solidFill>
                  <a:srgbClr val="585858"/>
                </a:solidFill>
                <a:latin typeface="Cambria Math"/>
                <a:cs typeface="Cambria Math"/>
              </a:rPr>
              <a:t>𝑿</a:t>
            </a:r>
            <a:r>
              <a:rPr dirty="0" sz="2800">
                <a:solidFill>
                  <a:srgbClr val="585858"/>
                </a:solidFill>
                <a:latin typeface="Cambria Math"/>
                <a:cs typeface="Cambria Math"/>
              </a:rPr>
              <a:t>	</a:t>
            </a:r>
            <a:r>
              <a:rPr dirty="0" sz="2800" spc="-25">
                <a:solidFill>
                  <a:srgbClr val="585858"/>
                </a:solidFill>
                <a:latin typeface="Cambria Math"/>
                <a:cs typeface="Cambria Math"/>
              </a:rPr>
              <a:t>|𝐻</a:t>
            </a:r>
            <a:r>
              <a:rPr dirty="0" baseline="-16260" sz="3075" spc="-37">
                <a:solidFill>
                  <a:srgbClr val="585858"/>
                </a:solidFill>
                <a:latin typeface="Cambria Math"/>
                <a:cs typeface="Cambria Math"/>
              </a:rPr>
              <a:t>1</a:t>
            </a:r>
            <a:r>
              <a:rPr dirty="0" baseline="-16260" sz="3075">
                <a:solidFill>
                  <a:srgbClr val="585858"/>
                </a:solidFill>
                <a:latin typeface="Cambria Math"/>
                <a:cs typeface="Cambria Math"/>
              </a:rPr>
              <a:t>	</a:t>
            </a:r>
            <a:r>
              <a:rPr dirty="0" sz="2800">
                <a:solidFill>
                  <a:srgbClr val="585858"/>
                </a:solidFill>
                <a:latin typeface="Cambria Math"/>
                <a:cs typeface="Cambria Math"/>
              </a:rPr>
              <a:t>≥</a:t>
            </a:r>
            <a:r>
              <a:rPr dirty="0" sz="2800" spc="14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2800" spc="-50">
                <a:solidFill>
                  <a:srgbClr val="585858"/>
                </a:solidFill>
                <a:latin typeface="Cambria Math"/>
                <a:cs typeface="Cambria Math"/>
              </a:rPr>
              <a:t>𝐸</a:t>
            </a:r>
            <a:r>
              <a:rPr dirty="0" sz="2800">
                <a:solidFill>
                  <a:srgbClr val="585858"/>
                </a:solidFill>
                <a:latin typeface="Cambria Math"/>
                <a:cs typeface="Cambria Math"/>
              </a:rPr>
              <a:t>	</a:t>
            </a:r>
            <a:r>
              <a:rPr dirty="0" sz="2800" spc="40">
                <a:solidFill>
                  <a:srgbClr val="585858"/>
                </a:solidFill>
                <a:latin typeface="Cambria Math"/>
                <a:cs typeface="Cambria Math"/>
              </a:rPr>
              <a:t>𝛿</a:t>
            </a:r>
            <a:r>
              <a:rPr dirty="0" baseline="27100" sz="3075" spc="60">
                <a:solidFill>
                  <a:srgbClr val="585858"/>
                </a:solidFill>
                <a:latin typeface="Cambria Math"/>
                <a:cs typeface="Cambria Math"/>
              </a:rPr>
              <a:t>∗</a:t>
            </a:r>
            <a:r>
              <a:rPr dirty="0" baseline="27100" sz="3075">
                <a:solidFill>
                  <a:srgbClr val="585858"/>
                </a:solidFill>
                <a:latin typeface="Cambria Math"/>
                <a:cs typeface="Cambria Math"/>
              </a:rPr>
              <a:t>	</a:t>
            </a:r>
            <a:r>
              <a:rPr dirty="0" sz="2800" spc="-50">
                <a:solidFill>
                  <a:srgbClr val="585858"/>
                </a:solidFill>
                <a:latin typeface="Cambria Math"/>
                <a:cs typeface="Cambria Math"/>
              </a:rPr>
              <a:t>𝑿</a:t>
            </a:r>
            <a:r>
              <a:rPr dirty="0" sz="2800">
                <a:solidFill>
                  <a:srgbClr val="585858"/>
                </a:solidFill>
                <a:latin typeface="Cambria Math"/>
                <a:cs typeface="Cambria Math"/>
              </a:rPr>
              <a:t>	</a:t>
            </a:r>
            <a:r>
              <a:rPr dirty="0" sz="2800" spc="-25">
                <a:solidFill>
                  <a:srgbClr val="585858"/>
                </a:solidFill>
                <a:latin typeface="Cambria Math"/>
                <a:cs typeface="Cambria Math"/>
              </a:rPr>
              <a:t>|𝐻</a:t>
            </a:r>
            <a:r>
              <a:rPr dirty="0" baseline="-16260" sz="3075" spc="-37">
                <a:solidFill>
                  <a:srgbClr val="585858"/>
                </a:solidFill>
                <a:latin typeface="Cambria Math"/>
                <a:cs typeface="Cambria Math"/>
              </a:rPr>
              <a:t>1</a:t>
            </a:r>
            <a:endParaRPr baseline="-16260" sz="3075">
              <a:latin typeface="Cambria Math"/>
              <a:cs typeface="Cambria Math"/>
            </a:endParaRPr>
          </a:p>
          <a:p>
            <a:pPr marL="1392555">
              <a:lnSpc>
                <a:spcPct val="100000"/>
              </a:lnSpc>
              <a:spcBef>
                <a:spcPts val="1675"/>
              </a:spcBef>
            </a:pPr>
            <a:r>
              <a:rPr dirty="0" sz="2800">
                <a:solidFill>
                  <a:srgbClr val="585858"/>
                </a:solidFill>
                <a:latin typeface="Cambria Math"/>
                <a:cs typeface="Cambria Math"/>
              </a:rPr>
              <a:t>→</a:t>
            </a:r>
            <a:r>
              <a:rPr dirty="0" sz="2800" spc="7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2800" spc="-285">
                <a:solidFill>
                  <a:srgbClr val="585858"/>
                </a:solidFill>
                <a:latin typeface="Gulim"/>
                <a:cs typeface="Gulim"/>
              </a:rPr>
              <a:t>수준</a:t>
            </a:r>
            <a:r>
              <a:rPr dirty="0" sz="2800" spc="-229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2800">
                <a:solidFill>
                  <a:srgbClr val="585858"/>
                </a:solidFill>
                <a:latin typeface="Cambria Math"/>
                <a:cs typeface="Cambria Math"/>
              </a:rPr>
              <a:t>𝛼</a:t>
            </a:r>
            <a:r>
              <a:rPr dirty="0" sz="2800" spc="17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2800" spc="-285">
                <a:solidFill>
                  <a:srgbClr val="585858"/>
                </a:solidFill>
                <a:latin typeface="Gulim"/>
                <a:cs typeface="Gulim"/>
              </a:rPr>
              <a:t>검정</a:t>
            </a:r>
            <a:r>
              <a:rPr dirty="0" sz="2800" spc="-229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2800" spc="-285">
                <a:solidFill>
                  <a:srgbClr val="585858"/>
                </a:solidFill>
                <a:latin typeface="Gulim"/>
                <a:cs typeface="Gulim"/>
              </a:rPr>
              <a:t>중에서</a:t>
            </a:r>
            <a:r>
              <a:rPr dirty="0" sz="2800" spc="-215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2800" spc="-285">
                <a:solidFill>
                  <a:srgbClr val="585858"/>
                </a:solidFill>
                <a:latin typeface="Gulim"/>
                <a:cs typeface="Gulim"/>
              </a:rPr>
              <a:t>검정력이</a:t>
            </a:r>
            <a:r>
              <a:rPr dirty="0" sz="2800" spc="-225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2800" spc="-285">
                <a:solidFill>
                  <a:srgbClr val="585858"/>
                </a:solidFill>
                <a:latin typeface="Gulim"/>
                <a:cs typeface="Gulim"/>
              </a:rPr>
              <a:t>가장</a:t>
            </a:r>
            <a:r>
              <a:rPr dirty="0" sz="2800" spc="-215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2800" spc="-330">
                <a:solidFill>
                  <a:srgbClr val="585858"/>
                </a:solidFill>
                <a:latin typeface="Gulim"/>
                <a:cs typeface="Gulim"/>
              </a:rPr>
              <a:t>큼</a:t>
            </a:r>
            <a:endParaRPr sz="2800">
              <a:latin typeface="Gulim"/>
              <a:cs typeface="Gulim"/>
            </a:endParaRPr>
          </a:p>
        </p:txBody>
      </p:sp>
      <p:sp>
        <p:nvSpPr>
          <p:cNvPr id="26" name="object 2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Arial"/>
                <a:cs typeface="Arial"/>
              </a:rPr>
              <a:t>©</a:t>
            </a:r>
            <a:r>
              <a:rPr dirty="0" spc="-160">
                <a:latin typeface="Arial"/>
                <a:cs typeface="Arial"/>
              </a:rPr>
              <a:t> </a:t>
            </a:r>
            <a:r>
              <a:rPr dirty="0" spc="-265"/>
              <a:t>한국방송통신대학교</a:t>
            </a:r>
          </a:p>
        </p:txBody>
      </p:sp>
      <p:sp>
        <p:nvSpPr>
          <p:cNvPr id="24" name="object 24" descr=""/>
          <p:cNvSpPr txBox="1"/>
          <p:nvPr/>
        </p:nvSpPr>
        <p:spPr>
          <a:xfrm>
            <a:off x="10059923" y="135636"/>
            <a:ext cx="518159" cy="539750"/>
          </a:xfrm>
          <a:prstGeom prst="rect">
            <a:avLst/>
          </a:prstGeom>
          <a:ln w="6096">
            <a:solidFill>
              <a:srgbClr val="210E09"/>
            </a:solidFill>
          </a:ln>
        </p:spPr>
        <p:txBody>
          <a:bodyPr wrap="square" lIns="0" tIns="76200" rIns="0" bIns="0" rtlCol="0" vert="horz">
            <a:spAutoFit/>
          </a:bodyPr>
          <a:lstStyle/>
          <a:p>
            <a:pPr marL="177165">
              <a:lnSpc>
                <a:spcPct val="100000"/>
              </a:lnSpc>
              <a:spcBef>
                <a:spcPts val="600"/>
              </a:spcBef>
            </a:pPr>
            <a:r>
              <a:rPr dirty="0" sz="2500" spc="-5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500">
              <a:latin typeface="Arial"/>
              <a:cs typeface="Arial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10668761" y="199771"/>
            <a:ext cx="1354455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484">
                <a:solidFill>
                  <a:srgbClr val="684107"/>
                </a:solidFill>
                <a:latin typeface="Gulim"/>
                <a:cs typeface="Gulim"/>
              </a:rPr>
              <a:t>최강력검정</a:t>
            </a:r>
            <a:endParaRPr sz="2500">
              <a:latin typeface="Gulim"/>
              <a:cs typeface="Gulim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1203960"/>
            <a:chOff x="0" y="0"/>
            <a:chExt cx="12192000" cy="120396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8030" y="628853"/>
              <a:ext cx="725830" cy="420928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6497" y="659637"/>
              <a:ext cx="1445133" cy="463296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20442" y="659637"/>
              <a:ext cx="313944" cy="463296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77414" y="659637"/>
              <a:ext cx="1444752" cy="463296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52417" y="659637"/>
              <a:ext cx="1806320" cy="463296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0" y="1095755"/>
              <a:ext cx="12192000" cy="0"/>
            </a:xfrm>
            <a:custGeom>
              <a:avLst/>
              <a:gdLst/>
              <a:ahLst/>
              <a:cxnLst/>
              <a:rect l="l" t="t" r="r" b="b"/>
              <a:pathLst>
                <a:path w="12192000" h="0">
                  <a:moveTo>
                    <a:pt x="0" y="0"/>
                  </a:moveTo>
                  <a:lnTo>
                    <a:pt x="12191999" y="0"/>
                  </a:lnTo>
                </a:path>
              </a:pathLst>
            </a:custGeom>
            <a:ln w="6096">
              <a:solidFill>
                <a:srgbClr val="7C5436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8337804" y="0"/>
              <a:ext cx="1343025" cy="280670"/>
            </a:xfrm>
            <a:custGeom>
              <a:avLst/>
              <a:gdLst/>
              <a:ahLst/>
              <a:cxnLst/>
              <a:rect l="l" t="t" r="r" b="b"/>
              <a:pathLst>
                <a:path w="1343025" h="280670">
                  <a:moveTo>
                    <a:pt x="0" y="280416"/>
                  </a:moveTo>
                  <a:lnTo>
                    <a:pt x="1342644" y="280416"/>
                  </a:lnTo>
                  <a:lnTo>
                    <a:pt x="1342644" y="0"/>
                  </a:lnTo>
                  <a:lnTo>
                    <a:pt x="0" y="0"/>
                  </a:lnTo>
                  <a:lnTo>
                    <a:pt x="0" y="280416"/>
                  </a:lnTo>
                  <a:close/>
                </a:path>
              </a:pathLst>
            </a:custGeom>
            <a:solidFill>
              <a:srgbClr val="898585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8060435" y="0"/>
              <a:ext cx="1343025" cy="530860"/>
            </a:xfrm>
            <a:custGeom>
              <a:avLst/>
              <a:gdLst/>
              <a:ahLst/>
              <a:cxnLst/>
              <a:rect l="l" t="t" r="r" b="b"/>
              <a:pathLst>
                <a:path w="1343025" h="530860">
                  <a:moveTo>
                    <a:pt x="0" y="530351"/>
                  </a:moveTo>
                  <a:lnTo>
                    <a:pt x="1342644" y="530351"/>
                  </a:lnTo>
                  <a:lnTo>
                    <a:pt x="1342644" y="0"/>
                  </a:lnTo>
                  <a:lnTo>
                    <a:pt x="0" y="0"/>
                  </a:lnTo>
                  <a:lnTo>
                    <a:pt x="0" y="530351"/>
                  </a:lnTo>
                  <a:close/>
                </a:path>
              </a:pathLst>
            </a:custGeom>
            <a:solidFill>
              <a:srgbClr val="F8D230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073640" y="149352"/>
              <a:ext cx="525005" cy="546353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10059923" y="135636"/>
              <a:ext cx="518159" cy="539750"/>
            </a:xfrm>
            <a:custGeom>
              <a:avLst/>
              <a:gdLst/>
              <a:ahLst/>
              <a:cxnLst/>
              <a:rect l="l" t="t" r="r" b="b"/>
              <a:pathLst>
                <a:path w="518159" h="539750">
                  <a:moveTo>
                    <a:pt x="518159" y="0"/>
                  </a:moveTo>
                  <a:lnTo>
                    <a:pt x="0" y="0"/>
                  </a:lnTo>
                  <a:lnTo>
                    <a:pt x="0" y="539495"/>
                  </a:lnTo>
                  <a:lnTo>
                    <a:pt x="518159" y="539495"/>
                  </a:lnTo>
                  <a:lnTo>
                    <a:pt x="518159" y="0"/>
                  </a:lnTo>
                  <a:close/>
                </a:path>
              </a:pathLst>
            </a:custGeom>
            <a:solidFill>
              <a:srgbClr val="68410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/>
          <p:nvPr/>
        </p:nvSpPr>
        <p:spPr>
          <a:xfrm>
            <a:off x="1665859" y="1891029"/>
            <a:ext cx="3392804" cy="377190"/>
          </a:xfrm>
          <a:custGeom>
            <a:avLst/>
            <a:gdLst/>
            <a:ahLst/>
            <a:cxnLst/>
            <a:rect l="l" t="t" r="r" b="b"/>
            <a:pathLst>
              <a:path w="3392804" h="377189">
                <a:moveTo>
                  <a:pt x="125603" y="15240"/>
                </a:moveTo>
                <a:lnTo>
                  <a:pt x="120269" y="0"/>
                </a:lnTo>
                <a:lnTo>
                  <a:pt x="92900" y="9855"/>
                </a:lnTo>
                <a:lnTo>
                  <a:pt x="68922" y="24168"/>
                </a:lnTo>
                <a:lnTo>
                  <a:pt x="31115" y="66040"/>
                </a:lnTo>
                <a:lnTo>
                  <a:pt x="7785" y="122085"/>
                </a:lnTo>
                <a:lnTo>
                  <a:pt x="0" y="188595"/>
                </a:lnTo>
                <a:lnTo>
                  <a:pt x="1943" y="223202"/>
                </a:lnTo>
                <a:lnTo>
                  <a:pt x="17462" y="284429"/>
                </a:lnTo>
                <a:lnTo>
                  <a:pt x="48196" y="334137"/>
                </a:lnTo>
                <a:lnTo>
                  <a:pt x="92824" y="367055"/>
                </a:lnTo>
                <a:lnTo>
                  <a:pt x="120269" y="376936"/>
                </a:lnTo>
                <a:lnTo>
                  <a:pt x="124968" y="361569"/>
                </a:lnTo>
                <a:lnTo>
                  <a:pt x="103479" y="352082"/>
                </a:lnTo>
                <a:lnTo>
                  <a:pt x="84950" y="338836"/>
                </a:lnTo>
                <a:lnTo>
                  <a:pt x="56769" y="301244"/>
                </a:lnTo>
                <a:lnTo>
                  <a:pt x="40017" y="249999"/>
                </a:lnTo>
                <a:lnTo>
                  <a:pt x="34417" y="186563"/>
                </a:lnTo>
                <a:lnTo>
                  <a:pt x="35814" y="154444"/>
                </a:lnTo>
                <a:lnTo>
                  <a:pt x="47002" y="98679"/>
                </a:lnTo>
                <a:lnTo>
                  <a:pt x="69430" y="54673"/>
                </a:lnTo>
                <a:lnTo>
                  <a:pt x="103860" y="24765"/>
                </a:lnTo>
                <a:lnTo>
                  <a:pt x="125603" y="15240"/>
                </a:lnTo>
                <a:close/>
              </a:path>
              <a:path w="3392804" h="377189">
                <a:moveTo>
                  <a:pt x="1866773" y="188595"/>
                </a:moveTo>
                <a:lnTo>
                  <a:pt x="1858975" y="122085"/>
                </a:lnTo>
                <a:lnTo>
                  <a:pt x="1835658" y="66040"/>
                </a:lnTo>
                <a:lnTo>
                  <a:pt x="1797837" y="24168"/>
                </a:lnTo>
                <a:lnTo>
                  <a:pt x="1746504" y="0"/>
                </a:lnTo>
                <a:lnTo>
                  <a:pt x="1741170" y="15240"/>
                </a:lnTo>
                <a:lnTo>
                  <a:pt x="1762975" y="24765"/>
                </a:lnTo>
                <a:lnTo>
                  <a:pt x="1781746" y="37922"/>
                </a:lnTo>
                <a:lnTo>
                  <a:pt x="1810131" y="75057"/>
                </a:lnTo>
                <a:lnTo>
                  <a:pt x="1826806" y="125145"/>
                </a:lnTo>
                <a:lnTo>
                  <a:pt x="1832356" y="186563"/>
                </a:lnTo>
                <a:lnTo>
                  <a:pt x="1830959" y="219811"/>
                </a:lnTo>
                <a:lnTo>
                  <a:pt x="1819808" y="277152"/>
                </a:lnTo>
                <a:lnTo>
                  <a:pt x="1797380" y="321894"/>
                </a:lnTo>
                <a:lnTo>
                  <a:pt x="1763280" y="352082"/>
                </a:lnTo>
                <a:lnTo>
                  <a:pt x="1741805" y="361569"/>
                </a:lnTo>
                <a:lnTo>
                  <a:pt x="1746504" y="376936"/>
                </a:lnTo>
                <a:lnTo>
                  <a:pt x="1797951" y="352793"/>
                </a:lnTo>
                <a:lnTo>
                  <a:pt x="1835785" y="311023"/>
                </a:lnTo>
                <a:lnTo>
                  <a:pt x="1859038" y="255143"/>
                </a:lnTo>
                <a:lnTo>
                  <a:pt x="1864829" y="223202"/>
                </a:lnTo>
                <a:lnTo>
                  <a:pt x="1866773" y="188595"/>
                </a:lnTo>
                <a:close/>
              </a:path>
              <a:path w="3392804" h="377189">
                <a:moveTo>
                  <a:pt x="2647823" y="15240"/>
                </a:moveTo>
                <a:lnTo>
                  <a:pt x="2642489" y="0"/>
                </a:lnTo>
                <a:lnTo>
                  <a:pt x="2615120" y="9855"/>
                </a:lnTo>
                <a:lnTo>
                  <a:pt x="2591143" y="24168"/>
                </a:lnTo>
                <a:lnTo>
                  <a:pt x="2553335" y="66040"/>
                </a:lnTo>
                <a:lnTo>
                  <a:pt x="2530005" y="122085"/>
                </a:lnTo>
                <a:lnTo>
                  <a:pt x="2522220" y="188595"/>
                </a:lnTo>
                <a:lnTo>
                  <a:pt x="2524163" y="223202"/>
                </a:lnTo>
                <a:lnTo>
                  <a:pt x="2539682" y="284429"/>
                </a:lnTo>
                <a:lnTo>
                  <a:pt x="2570416" y="334137"/>
                </a:lnTo>
                <a:lnTo>
                  <a:pt x="2615044" y="367055"/>
                </a:lnTo>
                <a:lnTo>
                  <a:pt x="2642489" y="376936"/>
                </a:lnTo>
                <a:lnTo>
                  <a:pt x="2647188" y="361569"/>
                </a:lnTo>
                <a:lnTo>
                  <a:pt x="2625699" y="352082"/>
                </a:lnTo>
                <a:lnTo>
                  <a:pt x="2607183" y="338836"/>
                </a:lnTo>
                <a:lnTo>
                  <a:pt x="2578989" y="301244"/>
                </a:lnTo>
                <a:lnTo>
                  <a:pt x="2562237" y="249999"/>
                </a:lnTo>
                <a:lnTo>
                  <a:pt x="2556637" y="186563"/>
                </a:lnTo>
                <a:lnTo>
                  <a:pt x="2558034" y="154444"/>
                </a:lnTo>
                <a:lnTo>
                  <a:pt x="2569222" y="98679"/>
                </a:lnTo>
                <a:lnTo>
                  <a:pt x="2591651" y="54673"/>
                </a:lnTo>
                <a:lnTo>
                  <a:pt x="2626080" y="24765"/>
                </a:lnTo>
                <a:lnTo>
                  <a:pt x="2647823" y="15240"/>
                </a:lnTo>
                <a:close/>
              </a:path>
              <a:path w="3392804" h="377189">
                <a:moveTo>
                  <a:pt x="2970022" y="2794"/>
                </a:moveTo>
                <a:lnTo>
                  <a:pt x="2939415" y="2794"/>
                </a:lnTo>
                <a:lnTo>
                  <a:pt x="2939415" y="372491"/>
                </a:lnTo>
                <a:lnTo>
                  <a:pt x="2970022" y="372491"/>
                </a:lnTo>
                <a:lnTo>
                  <a:pt x="2970022" y="2794"/>
                </a:lnTo>
                <a:close/>
              </a:path>
              <a:path w="3392804" h="377189">
                <a:moveTo>
                  <a:pt x="3392297" y="188595"/>
                </a:moveTo>
                <a:lnTo>
                  <a:pt x="3384499" y="122085"/>
                </a:lnTo>
                <a:lnTo>
                  <a:pt x="3361182" y="66040"/>
                </a:lnTo>
                <a:lnTo>
                  <a:pt x="3323361" y="24168"/>
                </a:lnTo>
                <a:lnTo>
                  <a:pt x="3272028" y="0"/>
                </a:lnTo>
                <a:lnTo>
                  <a:pt x="3266694" y="15240"/>
                </a:lnTo>
                <a:lnTo>
                  <a:pt x="3288500" y="24765"/>
                </a:lnTo>
                <a:lnTo>
                  <a:pt x="3307270" y="37922"/>
                </a:lnTo>
                <a:lnTo>
                  <a:pt x="3335655" y="75057"/>
                </a:lnTo>
                <a:lnTo>
                  <a:pt x="3352330" y="125145"/>
                </a:lnTo>
                <a:lnTo>
                  <a:pt x="3357880" y="186563"/>
                </a:lnTo>
                <a:lnTo>
                  <a:pt x="3356483" y="219811"/>
                </a:lnTo>
                <a:lnTo>
                  <a:pt x="3345332" y="277152"/>
                </a:lnTo>
                <a:lnTo>
                  <a:pt x="3322904" y="321894"/>
                </a:lnTo>
                <a:lnTo>
                  <a:pt x="3288804" y="352082"/>
                </a:lnTo>
                <a:lnTo>
                  <a:pt x="3267329" y="361569"/>
                </a:lnTo>
                <a:lnTo>
                  <a:pt x="3272028" y="376936"/>
                </a:lnTo>
                <a:lnTo>
                  <a:pt x="3323475" y="352793"/>
                </a:lnTo>
                <a:lnTo>
                  <a:pt x="3361309" y="311023"/>
                </a:lnTo>
                <a:lnTo>
                  <a:pt x="3384562" y="255143"/>
                </a:lnTo>
                <a:lnTo>
                  <a:pt x="3390354" y="223202"/>
                </a:lnTo>
                <a:lnTo>
                  <a:pt x="3392297" y="188595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484530" y="1533097"/>
            <a:ext cx="6936740" cy="2219960"/>
          </a:xfrm>
          <a:prstGeom prst="rect">
            <a:avLst/>
          </a:prstGeom>
        </p:spPr>
        <p:txBody>
          <a:bodyPr wrap="square" lIns="0" tIns="255904" rIns="0" bIns="0" rtlCol="0" vert="horz">
            <a:spAutoFit/>
          </a:bodyPr>
          <a:lstStyle/>
          <a:p>
            <a:pPr marL="334645" indent="-271780">
              <a:lnSpc>
                <a:spcPct val="100000"/>
              </a:lnSpc>
              <a:spcBef>
                <a:spcPts val="2014"/>
              </a:spcBef>
              <a:buClr>
                <a:srgbClr val="9E7B09"/>
              </a:buClr>
              <a:buFont typeface="Wingdings"/>
              <a:buChar char=""/>
              <a:tabLst>
                <a:tab pos="335280" algn="l"/>
                <a:tab pos="1314450" algn="l"/>
                <a:tab pos="3195320" algn="l"/>
                <a:tab pos="3837304" algn="l"/>
                <a:tab pos="4711700" algn="l"/>
              </a:tabLst>
            </a:pP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𝑿</a:t>
            </a:r>
            <a:r>
              <a:rPr dirty="0" sz="3200" spc="18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 spc="-50">
                <a:solidFill>
                  <a:srgbClr val="585858"/>
                </a:solidFill>
                <a:latin typeface="Cambria Math"/>
                <a:cs typeface="Cambria Math"/>
              </a:rPr>
              <a:t>=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	</a:t>
            </a:r>
            <a:r>
              <a:rPr dirty="0" sz="3200" spc="-20">
                <a:solidFill>
                  <a:srgbClr val="585858"/>
                </a:solidFill>
                <a:latin typeface="Cambria Math"/>
                <a:cs typeface="Cambria Math"/>
              </a:rPr>
              <a:t>𝑋</a:t>
            </a:r>
            <a:r>
              <a:rPr dirty="0" baseline="-15366" sz="3525" spc="-30">
                <a:solidFill>
                  <a:srgbClr val="585858"/>
                </a:solidFill>
                <a:latin typeface="Cambria Math"/>
                <a:cs typeface="Cambria Math"/>
              </a:rPr>
              <a:t>1</a:t>
            </a:r>
            <a:r>
              <a:rPr dirty="0" sz="3200" spc="-20">
                <a:solidFill>
                  <a:srgbClr val="585858"/>
                </a:solidFill>
                <a:latin typeface="Cambria Math"/>
                <a:cs typeface="Cambria Math"/>
              </a:rPr>
              <a:t>,</a:t>
            </a:r>
            <a:r>
              <a:rPr dirty="0" sz="3200" spc="-17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⋯</a:t>
            </a:r>
            <a:r>
              <a:rPr dirty="0" sz="3200" spc="-18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,</a:t>
            </a:r>
            <a:r>
              <a:rPr dirty="0" sz="3200" spc="-15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 spc="-25">
                <a:solidFill>
                  <a:srgbClr val="585858"/>
                </a:solidFill>
                <a:latin typeface="Cambria Math"/>
                <a:cs typeface="Cambria Math"/>
              </a:rPr>
              <a:t>𝑋</a:t>
            </a:r>
            <a:r>
              <a:rPr dirty="0" baseline="-15366" sz="3525" spc="-37">
                <a:solidFill>
                  <a:srgbClr val="585858"/>
                </a:solidFill>
                <a:latin typeface="Cambria Math"/>
                <a:cs typeface="Cambria Math"/>
              </a:rPr>
              <a:t>𝑛</a:t>
            </a:r>
            <a:r>
              <a:rPr dirty="0" baseline="-15366" sz="3525">
                <a:solidFill>
                  <a:srgbClr val="585858"/>
                </a:solidFill>
                <a:latin typeface="Cambria Math"/>
                <a:cs typeface="Cambria Math"/>
              </a:rPr>
              <a:t>	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∶</a:t>
            </a:r>
            <a:r>
              <a:rPr dirty="0" sz="3200" spc="19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 spc="-60">
                <a:solidFill>
                  <a:srgbClr val="585858"/>
                </a:solidFill>
                <a:latin typeface="Cambria Math"/>
                <a:cs typeface="Cambria Math"/>
              </a:rPr>
              <a:t>𝑓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	𝒙</a:t>
            </a:r>
            <a:r>
              <a:rPr dirty="0" sz="3200" spc="305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 spc="-50">
                <a:solidFill>
                  <a:srgbClr val="585858"/>
                </a:solidFill>
                <a:latin typeface="Cambria Math"/>
                <a:cs typeface="Cambria Math"/>
              </a:rPr>
              <a:t>𝜃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	</a:t>
            </a:r>
            <a:r>
              <a:rPr dirty="0" sz="3200" spc="-310">
                <a:solidFill>
                  <a:srgbClr val="585858"/>
                </a:solidFill>
                <a:latin typeface="Gulim"/>
                <a:cs typeface="Gulim"/>
              </a:rPr>
              <a:t>확률표본</a:t>
            </a:r>
            <a:endParaRPr sz="3200">
              <a:latin typeface="Gulim"/>
              <a:cs typeface="Gulim"/>
            </a:endParaRPr>
          </a:p>
          <a:p>
            <a:pPr marL="334645" indent="-271780">
              <a:lnSpc>
                <a:spcPct val="100000"/>
              </a:lnSpc>
              <a:spcBef>
                <a:spcPts val="1920"/>
              </a:spcBef>
              <a:buClr>
                <a:srgbClr val="9E7B09"/>
              </a:buClr>
              <a:buFont typeface="Wingdings"/>
              <a:buChar char=""/>
              <a:tabLst>
                <a:tab pos="335280" algn="l"/>
                <a:tab pos="3384550" algn="l"/>
                <a:tab pos="3978910" algn="l"/>
              </a:tabLst>
            </a:pPr>
            <a:r>
              <a:rPr dirty="0" sz="3200" spc="-295">
                <a:solidFill>
                  <a:srgbClr val="585858"/>
                </a:solidFill>
                <a:latin typeface="Gulim"/>
                <a:cs typeface="Gulim"/>
              </a:rPr>
              <a:t>가설</a:t>
            </a:r>
            <a:r>
              <a:rPr dirty="0" sz="3200" spc="-275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 spc="-145">
                <a:solidFill>
                  <a:srgbClr val="585858"/>
                </a:solidFill>
                <a:latin typeface="Gulim"/>
                <a:cs typeface="Gulim"/>
              </a:rPr>
              <a:t>:</a:t>
            </a:r>
            <a:r>
              <a:rPr dirty="0" sz="3200" spc="-265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 spc="-10">
                <a:solidFill>
                  <a:srgbClr val="585858"/>
                </a:solidFill>
                <a:latin typeface="Cambria Math"/>
                <a:cs typeface="Cambria Math"/>
              </a:rPr>
              <a:t>𝐻</a:t>
            </a:r>
            <a:r>
              <a:rPr dirty="0" baseline="-15366" sz="3525" spc="-15">
                <a:solidFill>
                  <a:srgbClr val="585858"/>
                </a:solidFill>
                <a:latin typeface="Cambria Math"/>
                <a:cs typeface="Cambria Math"/>
              </a:rPr>
              <a:t>0</a:t>
            </a:r>
            <a:r>
              <a:rPr dirty="0" sz="3200" spc="-10">
                <a:solidFill>
                  <a:srgbClr val="585858"/>
                </a:solidFill>
                <a:latin typeface="Cambria Math"/>
                <a:cs typeface="Cambria Math"/>
              </a:rPr>
              <a:t>:</a:t>
            </a:r>
            <a:r>
              <a:rPr dirty="0" sz="3200" spc="-175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𝜃</a:t>
            </a:r>
            <a:r>
              <a:rPr dirty="0" sz="3200" spc="285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=</a:t>
            </a:r>
            <a:r>
              <a:rPr dirty="0" sz="3200" spc="18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 spc="-25">
                <a:solidFill>
                  <a:srgbClr val="585858"/>
                </a:solidFill>
                <a:latin typeface="Cambria Math"/>
                <a:cs typeface="Cambria Math"/>
              </a:rPr>
              <a:t>𝜃</a:t>
            </a:r>
            <a:r>
              <a:rPr dirty="0" baseline="-15366" sz="3525" spc="-37">
                <a:solidFill>
                  <a:srgbClr val="585858"/>
                </a:solidFill>
                <a:latin typeface="Cambria Math"/>
                <a:cs typeface="Cambria Math"/>
              </a:rPr>
              <a:t>0</a:t>
            </a:r>
            <a:r>
              <a:rPr dirty="0" baseline="-15366" sz="3525">
                <a:solidFill>
                  <a:srgbClr val="585858"/>
                </a:solidFill>
                <a:latin typeface="Cambria Math"/>
                <a:cs typeface="Cambria Math"/>
              </a:rPr>
              <a:t>	</a:t>
            </a:r>
            <a:r>
              <a:rPr dirty="0" sz="3200" spc="-25">
                <a:solidFill>
                  <a:srgbClr val="585858"/>
                </a:solidFill>
                <a:latin typeface="Cambria Math"/>
                <a:cs typeface="Cambria Math"/>
              </a:rPr>
              <a:t>𝑣𝑠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	</a:t>
            </a:r>
            <a:r>
              <a:rPr dirty="0" sz="3200" spc="-40">
                <a:solidFill>
                  <a:srgbClr val="585858"/>
                </a:solidFill>
                <a:latin typeface="Cambria Math"/>
                <a:cs typeface="Cambria Math"/>
              </a:rPr>
              <a:t>𝐻</a:t>
            </a:r>
            <a:r>
              <a:rPr dirty="0" baseline="-15366" sz="3525" spc="-60">
                <a:solidFill>
                  <a:srgbClr val="585858"/>
                </a:solidFill>
                <a:latin typeface="Cambria Math"/>
                <a:cs typeface="Cambria Math"/>
              </a:rPr>
              <a:t>1</a:t>
            </a:r>
            <a:r>
              <a:rPr dirty="0" sz="3200" spc="-40">
                <a:solidFill>
                  <a:srgbClr val="585858"/>
                </a:solidFill>
                <a:latin typeface="Cambria Math"/>
                <a:cs typeface="Cambria Math"/>
              </a:rPr>
              <a:t>:</a:t>
            </a:r>
            <a:r>
              <a:rPr dirty="0" sz="3200" spc="-175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𝜃</a:t>
            </a:r>
            <a:r>
              <a:rPr dirty="0" sz="3200" spc="285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=</a:t>
            </a:r>
            <a:r>
              <a:rPr dirty="0" sz="3200" spc="18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 spc="-25">
                <a:solidFill>
                  <a:srgbClr val="585858"/>
                </a:solidFill>
                <a:latin typeface="Cambria Math"/>
                <a:cs typeface="Cambria Math"/>
              </a:rPr>
              <a:t>𝜃</a:t>
            </a:r>
            <a:r>
              <a:rPr dirty="0" baseline="-15366" sz="3525" spc="-37">
                <a:solidFill>
                  <a:srgbClr val="585858"/>
                </a:solidFill>
                <a:latin typeface="Cambria Math"/>
                <a:cs typeface="Cambria Math"/>
              </a:rPr>
              <a:t>1</a:t>
            </a:r>
            <a:endParaRPr baseline="-15366" sz="3525">
              <a:latin typeface="Cambria Math"/>
              <a:cs typeface="Cambria Math"/>
            </a:endParaRPr>
          </a:p>
          <a:p>
            <a:pPr marL="334645" indent="-271780">
              <a:lnSpc>
                <a:spcPct val="100000"/>
              </a:lnSpc>
              <a:spcBef>
                <a:spcPts val="1920"/>
              </a:spcBef>
              <a:buClr>
                <a:srgbClr val="9E7B09"/>
              </a:buClr>
              <a:buFont typeface="Wingdings"/>
              <a:buChar char=""/>
              <a:tabLst>
                <a:tab pos="335280" algn="l"/>
              </a:tabLst>
            </a:pPr>
            <a:r>
              <a:rPr dirty="0" sz="3200" spc="-290">
                <a:solidFill>
                  <a:srgbClr val="585858"/>
                </a:solidFill>
                <a:latin typeface="Gulim"/>
                <a:cs typeface="Gulim"/>
              </a:rPr>
              <a:t>검정</a:t>
            </a:r>
            <a:r>
              <a:rPr dirty="0" sz="3200" spc="-27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 spc="-90">
                <a:solidFill>
                  <a:srgbClr val="585858"/>
                </a:solidFill>
                <a:latin typeface="Cambria Math"/>
                <a:cs typeface="Cambria Math"/>
              </a:rPr>
              <a:t>𝛿</a:t>
            </a:r>
            <a:r>
              <a:rPr dirty="0" sz="3200" spc="-90">
                <a:solidFill>
                  <a:srgbClr val="585858"/>
                </a:solidFill>
                <a:latin typeface="Gulim"/>
                <a:cs typeface="Gulim"/>
              </a:rPr>
              <a:t>는</a:t>
            </a:r>
            <a:r>
              <a:rPr dirty="0" sz="3200" spc="-27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 spc="-290">
                <a:solidFill>
                  <a:srgbClr val="585858"/>
                </a:solidFill>
                <a:latin typeface="Gulim"/>
                <a:cs typeface="Gulim"/>
              </a:rPr>
              <a:t>유의수준</a:t>
            </a:r>
            <a:r>
              <a:rPr dirty="0" sz="3200" spc="-265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𝛼</a:t>
            </a:r>
            <a:r>
              <a:rPr dirty="0" sz="3200" spc="21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 spc="-290">
                <a:solidFill>
                  <a:srgbClr val="585858"/>
                </a:solidFill>
                <a:latin typeface="Gulim"/>
                <a:cs typeface="Gulim"/>
              </a:rPr>
              <a:t>에서의</a:t>
            </a:r>
            <a:r>
              <a:rPr dirty="0" sz="3200" spc="-275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 spc="-310">
                <a:solidFill>
                  <a:srgbClr val="585858"/>
                </a:solidFill>
                <a:latin typeface="Gulim"/>
                <a:cs typeface="Gulim"/>
              </a:rPr>
              <a:t>최강력검정</a:t>
            </a:r>
            <a:endParaRPr sz="3200">
              <a:latin typeface="Gulim"/>
              <a:cs typeface="Gulim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1697863" y="4664709"/>
            <a:ext cx="437515" cy="328930"/>
          </a:xfrm>
          <a:custGeom>
            <a:avLst/>
            <a:gdLst/>
            <a:ahLst/>
            <a:cxnLst/>
            <a:rect l="l" t="t" r="r" b="b"/>
            <a:pathLst>
              <a:path w="437514" h="328929">
                <a:moveTo>
                  <a:pt x="332105" y="0"/>
                </a:moveTo>
                <a:lnTo>
                  <a:pt x="327532" y="13334"/>
                </a:lnTo>
                <a:lnTo>
                  <a:pt x="346509" y="21595"/>
                </a:lnTo>
                <a:lnTo>
                  <a:pt x="362854" y="33035"/>
                </a:lnTo>
                <a:lnTo>
                  <a:pt x="387604" y="65404"/>
                </a:lnTo>
                <a:lnTo>
                  <a:pt x="402177" y="109156"/>
                </a:lnTo>
                <a:lnTo>
                  <a:pt x="407035" y="162813"/>
                </a:lnTo>
                <a:lnTo>
                  <a:pt x="405820" y="191791"/>
                </a:lnTo>
                <a:lnTo>
                  <a:pt x="396105" y="241841"/>
                </a:lnTo>
                <a:lnTo>
                  <a:pt x="376529" y="280912"/>
                </a:lnTo>
                <a:lnTo>
                  <a:pt x="346759" y="307288"/>
                </a:lnTo>
                <a:lnTo>
                  <a:pt x="328041" y="315594"/>
                </a:lnTo>
                <a:lnTo>
                  <a:pt x="332105" y="328929"/>
                </a:lnTo>
                <a:lnTo>
                  <a:pt x="376983" y="307879"/>
                </a:lnTo>
                <a:lnTo>
                  <a:pt x="409956" y="271398"/>
                </a:lnTo>
                <a:lnTo>
                  <a:pt x="430244" y="222662"/>
                </a:lnTo>
                <a:lnTo>
                  <a:pt x="437006" y="164591"/>
                </a:lnTo>
                <a:lnTo>
                  <a:pt x="435316" y="134399"/>
                </a:lnTo>
                <a:lnTo>
                  <a:pt x="421790" y="80920"/>
                </a:lnTo>
                <a:lnTo>
                  <a:pt x="394880" y="37415"/>
                </a:lnTo>
                <a:lnTo>
                  <a:pt x="355967" y="8598"/>
                </a:lnTo>
                <a:lnTo>
                  <a:pt x="332105" y="0"/>
                </a:lnTo>
                <a:close/>
              </a:path>
              <a:path w="437514" h="328929">
                <a:moveTo>
                  <a:pt x="104901" y="0"/>
                </a:moveTo>
                <a:lnTo>
                  <a:pt x="60229" y="21066"/>
                </a:lnTo>
                <a:lnTo>
                  <a:pt x="27178" y="57657"/>
                </a:lnTo>
                <a:lnTo>
                  <a:pt x="6826" y="106505"/>
                </a:lnTo>
                <a:lnTo>
                  <a:pt x="0" y="164591"/>
                </a:lnTo>
                <a:lnTo>
                  <a:pt x="1690" y="194782"/>
                </a:lnTo>
                <a:lnTo>
                  <a:pt x="15216" y="248209"/>
                </a:lnTo>
                <a:lnTo>
                  <a:pt x="42072" y="291568"/>
                </a:lnTo>
                <a:lnTo>
                  <a:pt x="81022" y="320333"/>
                </a:lnTo>
                <a:lnTo>
                  <a:pt x="104901" y="328929"/>
                </a:lnTo>
                <a:lnTo>
                  <a:pt x="109093" y="315594"/>
                </a:lnTo>
                <a:lnTo>
                  <a:pt x="90374" y="307288"/>
                </a:lnTo>
                <a:lnTo>
                  <a:pt x="74215" y="295719"/>
                </a:lnTo>
                <a:lnTo>
                  <a:pt x="49530" y="262889"/>
                </a:lnTo>
                <a:lnTo>
                  <a:pt x="34956" y="218138"/>
                </a:lnTo>
                <a:lnTo>
                  <a:pt x="30099" y="162813"/>
                </a:lnTo>
                <a:lnTo>
                  <a:pt x="31313" y="134735"/>
                </a:lnTo>
                <a:lnTo>
                  <a:pt x="41028" y="86054"/>
                </a:lnTo>
                <a:lnTo>
                  <a:pt x="60630" y="47642"/>
                </a:lnTo>
                <a:lnTo>
                  <a:pt x="90642" y="21595"/>
                </a:lnTo>
                <a:lnTo>
                  <a:pt x="109600" y="13334"/>
                </a:lnTo>
                <a:lnTo>
                  <a:pt x="104901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1005535" y="4563872"/>
            <a:ext cx="153860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456565" algn="l"/>
                <a:tab pos="808990" algn="l"/>
                <a:tab pos="1259840" algn="l"/>
              </a:tabLst>
            </a:pPr>
            <a:r>
              <a:rPr dirty="0" sz="2800" spc="-50">
                <a:solidFill>
                  <a:srgbClr val="9E7B09"/>
                </a:solidFill>
                <a:latin typeface="Cambria Math"/>
                <a:cs typeface="Cambria Math"/>
              </a:rPr>
              <a:t>-</a:t>
            </a:r>
            <a:r>
              <a:rPr dirty="0" sz="2800">
                <a:solidFill>
                  <a:srgbClr val="9E7B09"/>
                </a:solidFill>
                <a:latin typeface="Cambria Math"/>
                <a:cs typeface="Cambria Math"/>
              </a:rPr>
              <a:t>	</a:t>
            </a:r>
            <a:r>
              <a:rPr dirty="0" sz="2800" spc="-50">
                <a:solidFill>
                  <a:srgbClr val="585858"/>
                </a:solidFill>
                <a:latin typeface="Cambria Math"/>
                <a:cs typeface="Cambria Math"/>
              </a:rPr>
              <a:t>𝛿</a:t>
            </a:r>
            <a:r>
              <a:rPr dirty="0" sz="2800">
                <a:solidFill>
                  <a:srgbClr val="585858"/>
                </a:solidFill>
                <a:latin typeface="Cambria Math"/>
                <a:cs typeface="Cambria Math"/>
              </a:rPr>
              <a:t>	</a:t>
            </a:r>
            <a:r>
              <a:rPr dirty="0" sz="2800" spc="-50">
                <a:solidFill>
                  <a:srgbClr val="585858"/>
                </a:solidFill>
                <a:latin typeface="Cambria Math"/>
                <a:cs typeface="Cambria Math"/>
              </a:rPr>
              <a:t>𝒙</a:t>
            </a:r>
            <a:r>
              <a:rPr dirty="0" sz="2800">
                <a:solidFill>
                  <a:srgbClr val="585858"/>
                </a:solidFill>
                <a:latin typeface="Cambria Math"/>
                <a:cs typeface="Cambria Math"/>
              </a:rPr>
              <a:t>	</a:t>
            </a:r>
            <a:r>
              <a:rPr dirty="0" sz="2800" spc="-50">
                <a:solidFill>
                  <a:srgbClr val="585858"/>
                </a:solidFill>
                <a:latin typeface="Cambria Math"/>
                <a:cs typeface="Cambria Math"/>
              </a:rPr>
              <a:t>=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2659126" y="3893311"/>
            <a:ext cx="207645" cy="1870710"/>
          </a:xfrm>
          <a:custGeom>
            <a:avLst/>
            <a:gdLst/>
            <a:ahLst/>
            <a:cxnLst/>
            <a:rect l="l" t="t" r="r" b="b"/>
            <a:pathLst>
              <a:path w="207644" h="1870710">
                <a:moveTo>
                  <a:pt x="207391" y="0"/>
                </a:moveTo>
                <a:lnTo>
                  <a:pt x="145859" y="27638"/>
                </a:lnTo>
                <a:lnTo>
                  <a:pt x="104901" y="85470"/>
                </a:lnTo>
                <a:lnTo>
                  <a:pt x="83819" y="162798"/>
                </a:lnTo>
                <a:lnTo>
                  <a:pt x="77720" y="211718"/>
                </a:lnTo>
                <a:lnTo>
                  <a:pt x="74549" y="268477"/>
                </a:lnTo>
                <a:lnTo>
                  <a:pt x="74041" y="268477"/>
                </a:lnTo>
                <a:lnTo>
                  <a:pt x="74041" y="764920"/>
                </a:lnTo>
                <a:lnTo>
                  <a:pt x="72822" y="802258"/>
                </a:lnTo>
                <a:lnTo>
                  <a:pt x="63003" y="862076"/>
                </a:lnTo>
                <a:lnTo>
                  <a:pt x="43541" y="902150"/>
                </a:lnTo>
                <a:lnTo>
                  <a:pt x="0" y="925957"/>
                </a:lnTo>
                <a:lnTo>
                  <a:pt x="0" y="946785"/>
                </a:lnTo>
                <a:lnTo>
                  <a:pt x="43969" y="970555"/>
                </a:lnTo>
                <a:lnTo>
                  <a:pt x="63111" y="1010445"/>
                </a:lnTo>
                <a:lnTo>
                  <a:pt x="72826" y="1069552"/>
                </a:lnTo>
                <a:lnTo>
                  <a:pt x="74041" y="1106296"/>
                </a:lnTo>
                <a:lnTo>
                  <a:pt x="74041" y="1602613"/>
                </a:lnTo>
                <a:lnTo>
                  <a:pt x="74549" y="1602613"/>
                </a:lnTo>
                <a:lnTo>
                  <a:pt x="77720" y="1658490"/>
                </a:lnTo>
                <a:lnTo>
                  <a:pt x="83820" y="1707437"/>
                </a:lnTo>
                <a:lnTo>
                  <a:pt x="92872" y="1749570"/>
                </a:lnTo>
                <a:lnTo>
                  <a:pt x="122809" y="1817559"/>
                </a:lnTo>
                <a:lnTo>
                  <a:pt x="174053" y="1860255"/>
                </a:lnTo>
                <a:lnTo>
                  <a:pt x="207391" y="1870278"/>
                </a:lnTo>
                <a:lnTo>
                  <a:pt x="207391" y="1853806"/>
                </a:lnTo>
                <a:lnTo>
                  <a:pt x="183770" y="1844291"/>
                </a:lnTo>
                <a:lnTo>
                  <a:pt x="163591" y="1827709"/>
                </a:lnTo>
                <a:lnTo>
                  <a:pt x="133604" y="1773351"/>
                </a:lnTo>
                <a:lnTo>
                  <a:pt x="123509" y="1734457"/>
                </a:lnTo>
                <a:lnTo>
                  <a:pt x="116284" y="1686259"/>
                </a:lnTo>
                <a:lnTo>
                  <a:pt x="111940" y="1628764"/>
                </a:lnTo>
                <a:lnTo>
                  <a:pt x="110490" y="1561973"/>
                </a:lnTo>
                <a:lnTo>
                  <a:pt x="110490" y="1136523"/>
                </a:lnTo>
                <a:lnTo>
                  <a:pt x="107846" y="1089469"/>
                </a:lnTo>
                <a:lnTo>
                  <a:pt x="102584" y="1049655"/>
                </a:lnTo>
                <a:lnTo>
                  <a:pt x="84200" y="991743"/>
                </a:lnTo>
                <a:lnTo>
                  <a:pt x="60499" y="956468"/>
                </a:lnTo>
                <a:lnTo>
                  <a:pt x="36322" y="937768"/>
                </a:lnTo>
                <a:lnTo>
                  <a:pt x="36322" y="933450"/>
                </a:lnTo>
                <a:lnTo>
                  <a:pt x="73469" y="898034"/>
                </a:lnTo>
                <a:lnTo>
                  <a:pt x="96613" y="851193"/>
                </a:lnTo>
                <a:lnTo>
                  <a:pt x="108944" y="779946"/>
                </a:lnTo>
                <a:lnTo>
                  <a:pt x="110490" y="734821"/>
                </a:lnTo>
                <a:lnTo>
                  <a:pt x="110490" y="308356"/>
                </a:lnTo>
                <a:lnTo>
                  <a:pt x="111940" y="241561"/>
                </a:lnTo>
                <a:lnTo>
                  <a:pt x="116284" y="184054"/>
                </a:lnTo>
                <a:lnTo>
                  <a:pt x="123509" y="135834"/>
                </a:lnTo>
                <a:lnTo>
                  <a:pt x="133604" y="96900"/>
                </a:lnTo>
                <a:lnTo>
                  <a:pt x="163591" y="42608"/>
                </a:lnTo>
                <a:lnTo>
                  <a:pt x="207391" y="16510"/>
                </a:lnTo>
                <a:lnTo>
                  <a:pt x="207391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2874010" y="4143247"/>
            <a:ext cx="28257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2800" spc="-25">
                <a:solidFill>
                  <a:srgbClr val="585858"/>
                </a:solidFill>
                <a:latin typeface="Cambria Math"/>
                <a:cs typeface="Cambria Math"/>
              </a:rPr>
              <a:t>1,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3475736" y="4061459"/>
            <a:ext cx="1036319" cy="709295"/>
          </a:xfrm>
          <a:custGeom>
            <a:avLst/>
            <a:gdLst/>
            <a:ahLst/>
            <a:cxnLst/>
            <a:rect l="l" t="t" r="r" b="b"/>
            <a:pathLst>
              <a:path w="1036320" h="709295">
                <a:moveTo>
                  <a:pt x="271145" y="406527"/>
                </a:moveTo>
                <a:lnTo>
                  <a:pt x="267970" y="396240"/>
                </a:lnTo>
                <a:lnTo>
                  <a:pt x="249389" y="403466"/>
                </a:lnTo>
                <a:lnTo>
                  <a:pt x="233070" y="414820"/>
                </a:lnTo>
                <a:lnTo>
                  <a:pt x="207137" y="449961"/>
                </a:lnTo>
                <a:lnTo>
                  <a:pt x="191135" y="497382"/>
                </a:lnTo>
                <a:lnTo>
                  <a:pt x="185801" y="552831"/>
                </a:lnTo>
                <a:lnTo>
                  <a:pt x="187134" y="581355"/>
                </a:lnTo>
                <a:lnTo>
                  <a:pt x="197802" y="632739"/>
                </a:lnTo>
                <a:lnTo>
                  <a:pt x="218998" y="675093"/>
                </a:lnTo>
                <a:lnTo>
                  <a:pt x="249389" y="701954"/>
                </a:lnTo>
                <a:lnTo>
                  <a:pt x="267970" y="709168"/>
                </a:lnTo>
                <a:lnTo>
                  <a:pt x="271145" y="698754"/>
                </a:lnTo>
                <a:lnTo>
                  <a:pt x="256806" y="691337"/>
                </a:lnTo>
                <a:lnTo>
                  <a:pt x="244297" y="680491"/>
                </a:lnTo>
                <a:lnTo>
                  <a:pt x="217932" y="628167"/>
                </a:lnTo>
                <a:lnTo>
                  <a:pt x="210032" y="580263"/>
                </a:lnTo>
                <a:lnTo>
                  <a:pt x="209042" y="552704"/>
                </a:lnTo>
                <a:lnTo>
                  <a:pt x="210032" y="525335"/>
                </a:lnTo>
                <a:lnTo>
                  <a:pt x="217932" y="477329"/>
                </a:lnTo>
                <a:lnTo>
                  <a:pt x="233616" y="439178"/>
                </a:lnTo>
                <a:lnTo>
                  <a:pt x="256806" y="414032"/>
                </a:lnTo>
                <a:lnTo>
                  <a:pt x="271145" y="406527"/>
                </a:lnTo>
                <a:close/>
              </a:path>
              <a:path w="1036320" h="709295">
                <a:moveTo>
                  <a:pt x="275717" y="10287"/>
                </a:moveTo>
                <a:lnTo>
                  <a:pt x="272542" y="0"/>
                </a:lnTo>
                <a:lnTo>
                  <a:pt x="253961" y="7226"/>
                </a:lnTo>
                <a:lnTo>
                  <a:pt x="237642" y="18580"/>
                </a:lnTo>
                <a:lnTo>
                  <a:pt x="211709" y="53721"/>
                </a:lnTo>
                <a:lnTo>
                  <a:pt x="195707" y="101142"/>
                </a:lnTo>
                <a:lnTo>
                  <a:pt x="190373" y="156591"/>
                </a:lnTo>
                <a:lnTo>
                  <a:pt x="191706" y="185115"/>
                </a:lnTo>
                <a:lnTo>
                  <a:pt x="202374" y="236499"/>
                </a:lnTo>
                <a:lnTo>
                  <a:pt x="223570" y="278853"/>
                </a:lnTo>
                <a:lnTo>
                  <a:pt x="253961" y="305714"/>
                </a:lnTo>
                <a:lnTo>
                  <a:pt x="272542" y="312928"/>
                </a:lnTo>
                <a:lnTo>
                  <a:pt x="275717" y="302514"/>
                </a:lnTo>
                <a:lnTo>
                  <a:pt x="261378" y="295097"/>
                </a:lnTo>
                <a:lnTo>
                  <a:pt x="248869" y="284251"/>
                </a:lnTo>
                <a:lnTo>
                  <a:pt x="222504" y="231927"/>
                </a:lnTo>
                <a:lnTo>
                  <a:pt x="214604" y="184023"/>
                </a:lnTo>
                <a:lnTo>
                  <a:pt x="213614" y="156464"/>
                </a:lnTo>
                <a:lnTo>
                  <a:pt x="214604" y="129095"/>
                </a:lnTo>
                <a:lnTo>
                  <a:pt x="222504" y="81089"/>
                </a:lnTo>
                <a:lnTo>
                  <a:pt x="238188" y="42938"/>
                </a:lnTo>
                <a:lnTo>
                  <a:pt x="261378" y="17792"/>
                </a:lnTo>
                <a:lnTo>
                  <a:pt x="275717" y="10287"/>
                </a:lnTo>
                <a:close/>
              </a:path>
              <a:path w="1036320" h="709295">
                <a:moveTo>
                  <a:pt x="535305" y="396240"/>
                </a:moveTo>
                <a:lnTo>
                  <a:pt x="515874" y="396240"/>
                </a:lnTo>
                <a:lnTo>
                  <a:pt x="515874" y="709168"/>
                </a:lnTo>
                <a:lnTo>
                  <a:pt x="535305" y="709168"/>
                </a:lnTo>
                <a:lnTo>
                  <a:pt x="535305" y="396240"/>
                </a:lnTo>
                <a:close/>
              </a:path>
              <a:path w="1036320" h="709295">
                <a:moveTo>
                  <a:pt x="539877" y="0"/>
                </a:moveTo>
                <a:lnTo>
                  <a:pt x="520446" y="0"/>
                </a:lnTo>
                <a:lnTo>
                  <a:pt x="520446" y="312928"/>
                </a:lnTo>
                <a:lnTo>
                  <a:pt x="539877" y="312928"/>
                </a:lnTo>
                <a:lnTo>
                  <a:pt x="539877" y="0"/>
                </a:lnTo>
                <a:close/>
              </a:path>
              <a:path w="1036320" h="709295">
                <a:moveTo>
                  <a:pt x="1009523" y="156464"/>
                </a:moveTo>
                <a:lnTo>
                  <a:pt x="1004163" y="101142"/>
                </a:lnTo>
                <a:lnTo>
                  <a:pt x="988060" y="53721"/>
                </a:lnTo>
                <a:lnTo>
                  <a:pt x="962215" y="18580"/>
                </a:lnTo>
                <a:lnTo>
                  <a:pt x="927227" y="0"/>
                </a:lnTo>
                <a:lnTo>
                  <a:pt x="924052" y="10287"/>
                </a:lnTo>
                <a:lnTo>
                  <a:pt x="938453" y="17792"/>
                </a:lnTo>
                <a:lnTo>
                  <a:pt x="951001" y="28676"/>
                </a:lnTo>
                <a:lnTo>
                  <a:pt x="977379" y="81089"/>
                </a:lnTo>
                <a:lnTo>
                  <a:pt x="985278" y="129095"/>
                </a:lnTo>
                <a:lnTo>
                  <a:pt x="986282" y="156591"/>
                </a:lnTo>
                <a:lnTo>
                  <a:pt x="985278" y="184023"/>
                </a:lnTo>
                <a:lnTo>
                  <a:pt x="977379" y="231927"/>
                </a:lnTo>
                <a:lnTo>
                  <a:pt x="961694" y="270002"/>
                </a:lnTo>
                <a:lnTo>
                  <a:pt x="924052" y="302514"/>
                </a:lnTo>
                <a:lnTo>
                  <a:pt x="927227" y="312928"/>
                </a:lnTo>
                <a:lnTo>
                  <a:pt x="962215" y="294360"/>
                </a:lnTo>
                <a:lnTo>
                  <a:pt x="988060" y="259207"/>
                </a:lnTo>
                <a:lnTo>
                  <a:pt x="1004163" y="211797"/>
                </a:lnTo>
                <a:lnTo>
                  <a:pt x="1008176" y="185115"/>
                </a:lnTo>
                <a:lnTo>
                  <a:pt x="1009523" y="156464"/>
                </a:lnTo>
                <a:close/>
              </a:path>
              <a:path w="1036320" h="709295">
                <a:moveTo>
                  <a:pt x="1012571" y="552704"/>
                </a:moveTo>
                <a:lnTo>
                  <a:pt x="1007211" y="497382"/>
                </a:lnTo>
                <a:lnTo>
                  <a:pt x="991108" y="449961"/>
                </a:lnTo>
                <a:lnTo>
                  <a:pt x="965263" y="414820"/>
                </a:lnTo>
                <a:lnTo>
                  <a:pt x="930275" y="396240"/>
                </a:lnTo>
                <a:lnTo>
                  <a:pt x="927100" y="406527"/>
                </a:lnTo>
                <a:lnTo>
                  <a:pt x="941501" y="414032"/>
                </a:lnTo>
                <a:lnTo>
                  <a:pt x="954049" y="424916"/>
                </a:lnTo>
                <a:lnTo>
                  <a:pt x="980427" y="477329"/>
                </a:lnTo>
                <a:lnTo>
                  <a:pt x="988326" y="525335"/>
                </a:lnTo>
                <a:lnTo>
                  <a:pt x="989330" y="552831"/>
                </a:lnTo>
                <a:lnTo>
                  <a:pt x="988326" y="580263"/>
                </a:lnTo>
                <a:lnTo>
                  <a:pt x="980427" y="628167"/>
                </a:lnTo>
                <a:lnTo>
                  <a:pt x="964742" y="666242"/>
                </a:lnTo>
                <a:lnTo>
                  <a:pt x="927100" y="698754"/>
                </a:lnTo>
                <a:lnTo>
                  <a:pt x="930275" y="709168"/>
                </a:lnTo>
                <a:lnTo>
                  <a:pt x="965263" y="690600"/>
                </a:lnTo>
                <a:lnTo>
                  <a:pt x="991108" y="655447"/>
                </a:lnTo>
                <a:lnTo>
                  <a:pt x="1007211" y="608037"/>
                </a:lnTo>
                <a:lnTo>
                  <a:pt x="1011224" y="581355"/>
                </a:lnTo>
                <a:lnTo>
                  <a:pt x="1012571" y="552704"/>
                </a:lnTo>
                <a:close/>
              </a:path>
              <a:path w="1036320" h="709295">
                <a:moveTo>
                  <a:pt x="1036320" y="335661"/>
                </a:moveTo>
                <a:lnTo>
                  <a:pt x="0" y="335661"/>
                </a:lnTo>
                <a:lnTo>
                  <a:pt x="0" y="358521"/>
                </a:lnTo>
                <a:lnTo>
                  <a:pt x="1036320" y="358521"/>
                </a:lnTo>
                <a:lnTo>
                  <a:pt x="1036320" y="335661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4611623" y="4143247"/>
            <a:ext cx="57467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65760" indent="-365760">
              <a:lnSpc>
                <a:spcPct val="100000"/>
              </a:lnSpc>
              <a:spcBef>
                <a:spcPts val="95"/>
              </a:spcBef>
              <a:buChar char="&gt;"/>
              <a:tabLst>
                <a:tab pos="365760" algn="l"/>
              </a:tabLst>
            </a:pPr>
            <a:r>
              <a:rPr dirty="0" sz="2800" spc="-50">
                <a:solidFill>
                  <a:srgbClr val="585858"/>
                </a:solidFill>
                <a:latin typeface="Cambria Math"/>
                <a:cs typeface="Cambria Math"/>
              </a:rPr>
              <a:t>𝑘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3437636" y="4899659"/>
            <a:ext cx="1036319" cy="709295"/>
          </a:xfrm>
          <a:custGeom>
            <a:avLst/>
            <a:gdLst/>
            <a:ahLst/>
            <a:cxnLst/>
            <a:rect l="l" t="t" r="r" b="b"/>
            <a:pathLst>
              <a:path w="1036320" h="709295">
                <a:moveTo>
                  <a:pt x="271145" y="406527"/>
                </a:moveTo>
                <a:lnTo>
                  <a:pt x="267970" y="396240"/>
                </a:lnTo>
                <a:lnTo>
                  <a:pt x="249389" y="403466"/>
                </a:lnTo>
                <a:lnTo>
                  <a:pt x="233070" y="414820"/>
                </a:lnTo>
                <a:lnTo>
                  <a:pt x="207137" y="449961"/>
                </a:lnTo>
                <a:lnTo>
                  <a:pt x="191135" y="497382"/>
                </a:lnTo>
                <a:lnTo>
                  <a:pt x="185801" y="552831"/>
                </a:lnTo>
                <a:lnTo>
                  <a:pt x="187134" y="581355"/>
                </a:lnTo>
                <a:lnTo>
                  <a:pt x="197802" y="632739"/>
                </a:lnTo>
                <a:lnTo>
                  <a:pt x="218998" y="675093"/>
                </a:lnTo>
                <a:lnTo>
                  <a:pt x="249389" y="701954"/>
                </a:lnTo>
                <a:lnTo>
                  <a:pt x="267970" y="709180"/>
                </a:lnTo>
                <a:lnTo>
                  <a:pt x="271145" y="698804"/>
                </a:lnTo>
                <a:lnTo>
                  <a:pt x="256806" y="691349"/>
                </a:lnTo>
                <a:lnTo>
                  <a:pt x="244297" y="680491"/>
                </a:lnTo>
                <a:lnTo>
                  <a:pt x="217932" y="628167"/>
                </a:lnTo>
                <a:lnTo>
                  <a:pt x="210032" y="580263"/>
                </a:lnTo>
                <a:lnTo>
                  <a:pt x="209042" y="552704"/>
                </a:lnTo>
                <a:lnTo>
                  <a:pt x="210032" y="525335"/>
                </a:lnTo>
                <a:lnTo>
                  <a:pt x="217932" y="477329"/>
                </a:lnTo>
                <a:lnTo>
                  <a:pt x="233616" y="439178"/>
                </a:lnTo>
                <a:lnTo>
                  <a:pt x="256806" y="414032"/>
                </a:lnTo>
                <a:lnTo>
                  <a:pt x="271145" y="406527"/>
                </a:lnTo>
                <a:close/>
              </a:path>
              <a:path w="1036320" h="709295">
                <a:moveTo>
                  <a:pt x="274193" y="10287"/>
                </a:moveTo>
                <a:lnTo>
                  <a:pt x="271018" y="0"/>
                </a:lnTo>
                <a:lnTo>
                  <a:pt x="252437" y="7226"/>
                </a:lnTo>
                <a:lnTo>
                  <a:pt x="236118" y="18580"/>
                </a:lnTo>
                <a:lnTo>
                  <a:pt x="210185" y="53721"/>
                </a:lnTo>
                <a:lnTo>
                  <a:pt x="194183" y="101142"/>
                </a:lnTo>
                <a:lnTo>
                  <a:pt x="188849" y="156591"/>
                </a:lnTo>
                <a:lnTo>
                  <a:pt x="190182" y="185115"/>
                </a:lnTo>
                <a:lnTo>
                  <a:pt x="200850" y="236499"/>
                </a:lnTo>
                <a:lnTo>
                  <a:pt x="222046" y="278853"/>
                </a:lnTo>
                <a:lnTo>
                  <a:pt x="252437" y="305714"/>
                </a:lnTo>
                <a:lnTo>
                  <a:pt x="271018" y="312928"/>
                </a:lnTo>
                <a:lnTo>
                  <a:pt x="274193" y="302514"/>
                </a:lnTo>
                <a:lnTo>
                  <a:pt x="259854" y="295097"/>
                </a:lnTo>
                <a:lnTo>
                  <a:pt x="247345" y="284251"/>
                </a:lnTo>
                <a:lnTo>
                  <a:pt x="220980" y="231927"/>
                </a:lnTo>
                <a:lnTo>
                  <a:pt x="213080" y="184023"/>
                </a:lnTo>
                <a:lnTo>
                  <a:pt x="212090" y="156464"/>
                </a:lnTo>
                <a:lnTo>
                  <a:pt x="213080" y="129095"/>
                </a:lnTo>
                <a:lnTo>
                  <a:pt x="220980" y="81089"/>
                </a:lnTo>
                <a:lnTo>
                  <a:pt x="236664" y="42938"/>
                </a:lnTo>
                <a:lnTo>
                  <a:pt x="259854" y="17792"/>
                </a:lnTo>
                <a:lnTo>
                  <a:pt x="274193" y="10287"/>
                </a:lnTo>
                <a:close/>
              </a:path>
              <a:path w="1036320" h="709295">
                <a:moveTo>
                  <a:pt x="533781" y="396240"/>
                </a:moveTo>
                <a:lnTo>
                  <a:pt x="514350" y="396240"/>
                </a:lnTo>
                <a:lnTo>
                  <a:pt x="514350" y="709180"/>
                </a:lnTo>
                <a:lnTo>
                  <a:pt x="533781" y="709180"/>
                </a:lnTo>
                <a:lnTo>
                  <a:pt x="533781" y="396240"/>
                </a:lnTo>
                <a:close/>
              </a:path>
              <a:path w="1036320" h="709295">
                <a:moveTo>
                  <a:pt x="538353" y="0"/>
                </a:moveTo>
                <a:lnTo>
                  <a:pt x="518922" y="0"/>
                </a:lnTo>
                <a:lnTo>
                  <a:pt x="518922" y="312928"/>
                </a:lnTo>
                <a:lnTo>
                  <a:pt x="538353" y="312928"/>
                </a:lnTo>
                <a:lnTo>
                  <a:pt x="538353" y="0"/>
                </a:lnTo>
                <a:close/>
              </a:path>
              <a:path w="1036320" h="709295">
                <a:moveTo>
                  <a:pt x="1007999" y="156464"/>
                </a:moveTo>
                <a:lnTo>
                  <a:pt x="1002639" y="101142"/>
                </a:lnTo>
                <a:lnTo>
                  <a:pt x="986536" y="53721"/>
                </a:lnTo>
                <a:lnTo>
                  <a:pt x="960691" y="18580"/>
                </a:lnTo>
                <a:lnTo>
                  <a:pt x="925703" y="0"/>
                </a:lnTo>
                <a:lnTo>
                  <a:pt x="922528" y="10287"/>
                </a:lnTo>
                <a:lnTo>
                  <a:pt x="936929" y="17792"/>
                </a:lnTo>
                <a:lnTo>
                  <a:pt x="949477" y="28676"/>
                </a:lnTo>
                <a:lnTo>
                  <a:pt x="975855" y="81089"/>
                </a:lnTo>
                <a:lnTo>
                  <a:pt x="983754" y="129095"/>
                </a:lnTo>
                <a:lnTo>
                  <a:pt x="984758" y="156591"/>
                </a:lnTo>
                <a:lnTo>
                  <a:pt x="983754" y="184023"/>
                </a:lnTo>
                <a:lnTo>
                  <a:pt x="975855" y="231927"/>
                </a:lnTo>
                <a:lnTo>
                  <a:pt x="960170" y="270002"/>
                </a:lnTo>
                <a:lnTo>
                  <a:pt x="922528" y="302514"/>
                </a:lnTo>
                <a:lnTo>
                  <a:pt x="925703" y="312928"/>
                </a:lnTo>
                <a:lnTo>
                  <a:pt x="960691" y="294360"/>
                </a:lnTo>
                <a:lnTo>
                  <a:pt x="986536" y="259207"/>
                </a:lnTo>
                <a:lnTo>
                  <a:pt x="1002639" y="211797"/>
                </a:lnTo>
                <a:lnTo>
                  <a:pt x="1006652" y="185115"/>
                </a:lnTo>
                <a:lnTo>
                  <a:pt x="1007999" y="156464"/>
                </a:lnTo>
                <a:close/>
              </a:path>
              <a:path w="1036320" h="709295">
                <a:moveTo>
                  <a:pt x="1012571" y="552704"/>
                </a:moveTo>
                <a:lnTo>
                  <a:pt x="1007211" y="497382"/>
                </a:lnTo>
                <a:lnTo>
                  <a:pt x="991108" y="449961"/>
                </a:lnTo>
                <a:lnTo>
                  <a:pt x="965263" y="414820"/>
                </a:lnTo>
                <a:lnTo>
                  <a:pt x="930275" y="396240"/>
                </a:lnTo>
                <a:lnTo>
                  <a:pt x="927100" y="406527"/>
                </a:lnTo>
                <a:lnTo>
                  <a:pt x="941501" y="414032"/>
                </a:lnTo>
                <a:lnTo>
                  <a:pt x="954049" y="424916"/>
                </a:lnTo>
                <a:lnTo>
                  <a:pt x="980427" y="477329"/>
                </a:lnTo>
                <a:lnTo>
                  <a:pt x="988326" y="525335"/>
                </a:lnTo>
                <a:lnTo>
                  <a:pt x="989330" y="552831"/>
                </a:lnTo>
                <a:lnTo>
                  <a:pt x="988326" y="580263"/>
                </a:lnTo>
                <a:lnTo>
                  <a:pt x="980427" y="628167"/>
                </a:lnTo>
                <a:lnTo>
                  <a:pt x="964742" y="666242"/>
                </a:lnTo>
                <a:lnTo>
                  <a:pt x="927100" y="698804"/>
                </a:lnTo>
                <a:lnTo>
                  <a:pt x="930275" y="709180"/>
                </a:lnTo>
                <a:lnTo>
                  <a:pt x="965263" y="690587"/>
                </a:lnTo>
                <a:lnTo>
                  <a:pt x="991108" y="655447"/>
                </a:lnTo>
                <a:lnTo>
                  <a:pt x="1007211" y="608037"/>
                </a:lnTo>
                <a:lnTo>
                  <a:pt x="1011224" y="581355"/>
                </a:lnTo>
                <a:lnTo>
                  <a:pt x="1012571" y="552704"/>
                </a:lnTo>
                <a:close/>
              </a:path>
              <a:path w="1036320" h="709295">
                <a:moveTo>
                  <a:pt x="1036320" y="335661"/>
                </a:moveTo>
                <a:lnTo>
                  <a:pt x="0" y="335661"/>
                </a:lnTo>
                <a:lnTo>
                  <a:pt x="0" y="358521"/>
                </a:lnTo>
                <a:lnTo>
                  <a:pt x="1036320" y="358521"/>
                </a:lnTo>
                <a:lnTo>
                  <a:pt x="1036320" y="335661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 txBox="1"/>
          <p:nvPr/>
        </p:nvSpPr>
        <p:spPr>
          <a:xfrm>
            <a:off x="4572000" y="4981143"/>
            <a:ext cx="57467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585858"/>
                </a:solidFill>
                <a:latin typeface="Cambria Math"/>
                <a:cs typeface="Cambria Math"/>
              </a:rPr>
              <a:t>&lt;</a:t>
            </a:r>
            <a:r>
              <a:rPr dirty="0" sz="2800" spc="14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2800" spc="-50">
                <a:solidFill>
                  <a:srgbClr val="585858"/>
                </a:solidFill>
                <a:latin typeface="Cambria Math"/>
                <a:cs typeface="Cambria Math"/>
              </a:rPr>
              <a:t>𝑘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23" name="object 23" descr=""/>
          <p:cNvSpPr/>
          <p:nvPr/>
        </p:nvSpPr>
        <p:spPr>
          <a:xfrm>
            <a:off x="1738249" y="5828029"/>
            <a:ext cx="1432560" cy="331470"/>
          </a:xfrm>
          <a:custGeom>
            <a:avLst/>
            <a:gdLst/>
            <a:ahLst/>
            <a:cxnLst/>
            <a:rect l="l" t="t" r="r" b="b"/>
            <a:pathLst>
              <a:path w="1432560" h="331470">
                <a:moveTo>
                  <a:pt x="77343" y="0"/>
                </a:moveTo>
                <a:lnTo>
                  <a:pt x="0" y="0"/>
                </a:lnTo>
                <a:lnTo>
                  <a:pt x="0" y="13970"/>
                </a:lnTo>
                <a:lnTo>
                  <a:pt x="0" y="317500"/>
                </a:lnTo>
                <a:lnTo>
                  <a:pt x="0" y="331470"/>
                </a:lnTo>
                <a:lnTo>
                  <a:pt x="77343" y="331470"/>
                </a:lnTo>
                <a:lnTo>
                  <a:pt x="77343" y="317500"/>
                </a:lnTo>
                <a:lnTo>
                  <a:pt x="28829" y="317500"/>
                </a:lnTo>
                <a:lnTo>
                  <a:pt x="28829" y="13970"/>
                </a:lnTo>
                <a:lnTo>
                  <a:pt x="77343" y="13970"/>
                </a:lnTo>
                <a:lnTo>
                  <a:pt x="77343" y="0"/>
                </a:lnTo>
                <a:close/>
              </a:path>
              <a:path w="1432560" h="331470">
                <a:moveTo>
                  <a:pt x="430403" y="14351"/>
                </a:moveTo>
                <a:lnTo>
                  <a:pt x="425704" y="1003"/>
                </a:lnTo>
                <a:lnTo>
                  <a:pt x="401904" y="9626"/>
                </a:lnTo>
                <a:lnTo>
                  <a:pt x="381025" y="22098"/>
                </a:lnTo>
                <a:lnTo>
                  <a:pt x="347980" y="58648"/>
                </a:lnTo>
                <a:lnTo>
                  <a:pt x="327621" y="107530"/>
                </a:lnTo>
                <a:lnTo>
                  <a:pt x="320802" y="165544"/>
                </a:lnTo>
                <a:lnTo>
                  <a:pt x="322491" y="195770"/>
                </a:lnTo>
                <a:lnTo>
                  <a:pt x="336016" y="249212"/>
                </a:lnTo>
                <a:lnTo>
                  <a:pt x="362864" y="292582"/>
                </a:lnTo>
                <a:lnTo>
                  <a:pt x="401815" y="321322"/>
                </a:lnTo>
                <a:lnTo>
                  <a:pt x="425704" y="329920"/>
                </a:lnTo>
                <a:lnTo>
                  <a:pt x="429895" y="316560"/>
                </a:lnTo>
                <a:lnTo>
                  <a:pt x="411175" y="308267"/>
                </a:lnTo>
                <a:lnTo>
                  <a:pt x="395008" y="296710"/>
                </a:lnTo>
                <a:lnTo>
                  <a:pt x="370332" y="263855"/>
                </a:lnTo>
                <a:lnTo>
                  <a:pt x="355752" y="219176"/>
                </a:lnTo>
                <a:lnTo>
                  <a:pt x="350901" y="163817"/>
                </a:lnTo>
                <a:lnTo>
                  <a:pt x="352107" y="135763"/>
                </a:lnTo>
                <a:lnTo>
                  <a:pt x="361823" y="87083"/>
                </a:lnTo>
                <a:lnTo>
                  <a:pt x="381431" y="48679"/>
                </a:lnTo>
                <a:lnTo>
                  <a:pt x="411441" y="22618"/>
                </a:lnTo>
                <a:lnTo>
                  <a:pt x="430403" y="14351"/>
                </a:lnTo>
                <a:close/>
              </a:path>
              <a:path w="1432560" h="331470">
                <a:moveTo>
                  <a:pt x="798957" y="165544"/>
                </a:moveTo>
                <a:lnTo>
                  <a:pt x="792187" y="107530"/>
                </a:lnTo>
                <a:lnTo>
                  <a:pt x="771906" y="58648"/>
                </a:lnTo>
                <a:lnTo>
                  <a:pt x="738835" y="22098"/>
                </a:lnTo>
                <a:lnTo>
                  <a:pt x="694055" y="1003"/>
                </a:lnTo>
                <a:lnTo>
                  <a:pt x="689483" y="14351"/>
                </a:lnTo>
                <a:lnTo>
                  <a:pt x="708456" y="22618"/>
                </a:lnTo>
                <a:lnTo>
                  <a:pt x="724801" y="34061"/>
                </a:lnTo>
                <a:lnTo>
                  <a:pt x="749554" y="66459"/>
                </a:lnTo>
                <a:lnTo>
                  <a:pt x="764120" y="110172"/>
                </a:lnTo>
                <a:lnTo>
                  <a:pt x="768985" y="163817"/>
                </a:lnTo>
                <a:lnTo>
                  <a:pt x="767765" y="192824"/>
                </a:lnTo>
                <a:lnTo>
                  <a:pt x="758050" y="242849"/>
                </a:lnTo>
                <a:lnTo>
                  <a:pt x="738466" y="281914"/>
                </a:lnTo>
                <a:lnTo>
                  <a:pt x="708698" y="308267"/>
                </a:lnTo>
                <a:lnTo>
                  <a:pt x="689991" y="316560"/>
                </a:lnTo>
                <a:lnTo>
                  <a:pt x="694055" y="329920"/>
                </a:lnTo>
                <a:lnTo>
                  <a:pt x="738924" y="308876"/>
                </a:lnTo>
                <a:lnTo>
                  <a:pt x="771906" y="272440"/>
                </a:lnTo>
                <a:lnTo>
                  <a:pt x="792187" y="223659"/>
                </a:lnTo>
                <a:lnTo>
                  <a:pt x="797255" y="195770"/>
                </a:lnTo>
                <a:lnTo>
                  <a:pt x="798957" y="165544"/>
                </a:lnTo>
                <a:close/>
              </a:path>
              <a:path w="1432560" h="331470">
                <a:moveTo>
                  <a:pt x="1432052" y="0"/>
                </a:moveTo>
                <a:lnTo>
                  <a:pt x="1354709" y="0"/>
                </a:lnTo>
                <a:lnTo>
                  <a:pt x="1354709" y="13970"/>
                </a:lnTo>
                <a:lnTo>
                  <a:pt x="1403350" y="13970"/>
                </a:lnTo>
                <a:lnTo>
                  <a:pt x="1403350" y="317500"/>
                </a:lnTo>
                <a:lnTo>
                  <a:pt x="1354709" y="317500"/>
                </a:lnTo>
                <a:lnTo>
                  <a:pt x="1354709" y="331470"/>
                </a:lnTo>
                <a:lnTo>
                  <a:pt x="1432052" y="331470"/>
                </a:lnTo>
                <a:lnTo>
                  <a:pt x="1432052" y="317500"/>
                </a:lnTo>
                <a:lnTo>
                  <a:pt x="1432052" y="13970"/>
                </a:lnTo>
                <a:lnTo>
                  <a:pt x="143205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 txBox="1"/>
          <p:nvPr/>
        </p:nvSpPr>
        <p:spPr>
          <a:xfrm>
            <a:off x="980135" y="4981143"/>
            <a:ext cx="2252980" cy="11988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43180">
              <a:lnSpc>
                <a:spcPct val="100000"/>
              </a:lnSpc>
              <a:spcBef>
                <a:spcPts val="95"/>
              </a:spcBef>
            </a:pPr>
            <a:r>
              <a:rPr dirty="0" sz="2800" spc="-25">
                <a:solidFill>
                  <a:srgbClr val="585858"/>
                </a:solidFill>
                <a:latin typeface="Cambria Math"/>
                <a:cs typeface="Cambria Math"/>
              </a:rPr>
              <a:t>0,</a:t>
            </a:r>
            <a:endParaRPr sz="2800">
              <a:latin typeface="Cambria Math"/>
              <a:cs typeface="Cambria Math"/>
            </a:endParaRPr>
          </a:p>
          <a:p>
            <a:pPr marL="25400">
              <a:lnSpc>
                <a:spcPct val="100000"/>
              </a:lnSpc>
              <a:spcBef>
                <a:spcPts val="2525"/>
              </a:spcBef>
              <a:tabLst>
                <a:tab pos="481965" algn="l"/>
                <a:tab pos="843280" algn="l"/>
                <a:tab pos="1195705" algn="l"/>
                <a:tab pos="1588770" algn="l"/>
              </a:tabLst>
            </a:pPr>
            <a:r>
              <a:rPr dirty="0" sz="2800" spc="-50">
                <a:solidFill>
                  <a:srgbClr val="9E7B09"/>
                </a:solidFill>
                <a:latin typeface="Cambria Math"/>
                <a:cs typeface="Cambria Math"/>
              </a:rPr>
              <a:t>-</a:t>
            </a:r>
            <a:r>
              <a:rPr dirty="0" sz="2800">
                <a:solidFill>
                  <a:srgbClr val="9E7B09"/>
                </a:solidFill>
                <a:latin typeface="Cambria Math"/>
                <a:cs typeface="Cambria Math"/>
              </a:rPr>
              <a:t>	</a:t>
            </a:r>
            <a:r>
              <a:rPr dirty="0" sz="2800" spc="-50">
                <a:solidFill>
                  <a:srgbClr val="585858"/>
                </a:solidFill>
                <a:latin typeface="Cambria Math"/>
                <a:cs typeface="Cambria Math"/>
              </a:rPr>
              <a:t>𝐸</a:t>
            </a:r>
            <a:r>
              <a:rPr dirty="0" sz="2800">
                <a:solidFill>
                  <a:srgbClr val="585858"/>
                </a:solidFill>
                <a:latin typeface="Cambria Math"/>
                <a:cs typeface="Cambria Math"/>
              </a:rPr>
              <a:t>	</a:t>
            </a:r>
            <a:r>
              <a:rPr dirty="0" sz="2800" spc="-50">
                <a:solidFill>
                  <a:srgbClr val="585858"/>
                </a:solidFill>
                <a:latin typeface="Cambria Math"/>
                <a:cs typeface="Cambria Math"/>
              </a:rPr>
              <a:t>𝛿</a:t>
            </a:r>
            <a:r>
              <a:rPr dirty="0" sz="2800">
                <a:solidFill>
                  <a:srgbClr val="585858"/>
                </a:solidFill>
                <a:latin typeface="Cambria Math"/>
                <a:cs typeface="Cambria Math"/>
              </a:rPr>
              <a:t>	</a:t>
            </a:r>
            <a:r>
              <a:rPr dirty="0" sz="2800" spc="-50">
                <a:solidFill>
                  <a:srgbClr val="585858"/>
                </a:solidFill>
                <a:latin typeface="Cambria Math"/>
                <a:cs typeface="Cambria Math"/>
              </a:rPr>
              <a:t>𝑿</a:t>
            </a:r>
            <a:r>
              <a:rPr dirty="0" sz="2800">
                <a:solidFill>
                  <a:srgbClr val="585858"/>
                </a:solidFill>
                <a:latin typeface="Cambria Math"/>
                <a:cs typeface="Cambria Math"/>
              </a:rPr>
              <a:t>	</a:t>
            </a:r>
            <a:r>
              <a:rPr dirty="0" sz="2800" spc="-25">
                <a:solidFill>
                  <a:srgbClr val="585858"/>
                </a:solidFill>
                <a:latin typeface="Cambria Math"/>
                <a:cs typeface="Cambria Math"/>
              </a:rPr>
              <a:t>|𝐻</a:t>
            </a:r>
            <a:r>
              <a:rPr dirty="0" baseline="-16260" sz="3075" spc="-37">
                <a:solidFill>
                  <a:srgbClr val="585858"/>
                </a:solidFill>
                <a:latin typeface="Cambria Math"/>
                <a:cs typeface="Cambria Math"/>
              </a:rPr>
              <a:t>0</a:t>
            </a:r>
            <a:endParaRPr baseline="-16260" sz="3075">
              <a:latin typeface="Cambria Math"/>
              <a:cs typeface="Cambria Math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3283203" y="3924757"/>
            <a:ext cx="1136015" cy="2255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97485">
              <a:lnSpc>
                <a:spcPts val="3240"/>
              </a:lnSpc>
              <a:spcBef>
                <a:spcPts val="95"/>
              </a:spcBef>
            </a:pPr>
            <a:r>
              <a:rPr dirty="0" sz="2050" spc="90">
                <a:solidFill>
                  <a:srgbClr val="585858"/>
                </a:solidFill>
                <a:latin typeface="Cambria Math"/>
                <a:cs typeface="Cambria Math"/>
              </a:rPr>
              <a:t>𝑓</a:t>
            </a:r>
            <a:r>
              <a:rPr dirty="0" sz="2050" spc="505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2800">
                <a:solidFill>
                  <a:srgbClr val="585858"/>
                </a:solidFill>
                <a:latin typeface="Cambria Math"/>
                <a:cs typeface="Cambria Math"/>
              </a:rPr>
              <a:t>𝒙</a:t>
            </a:r>
            <a:r>
              <a:rPr dirty="0" sz="2800" spc="15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2800" spc="-25">
                <a:solidFill>
                  <a:srgbClr val="585858"/>
                </a:solidFill>
                <a:latin typeface="Cambria Math"/>
                <a:cs typeface="Cambria Math"/>
              </a:rPr>
              <a:t>𝜃</a:t>
            </a:r>
            <a:r>
              <a:rPr dirty="0" baseline="-16260" sz="3075" spc="-37">
                <a:solidFill>
                  <a:srgbClr val="585858"/>
                </a:solidFill>
                <a:latin typeface="Cambria Math"/>
                <a:cs typeface="Cambria Math"/>
              </a:rPr>
              <a:t>1</a:t>
            </a:r>
            <a:endParaRPr baseline="-16260" sz="3075">
              <a:latin typeface="Cambria Math"/>
              <a:cs typeface="Cambria Math"/>
            </a:endParaRPr>
          </a:p>
          <a:p>
            <a:pPr marL="193040">
              <a:lnSpc>
                <a:spcPts val="3240"/>
              </a:lnSpc>
            </a:pPr>
            <a:r>
              <a:rPr dirty="0" sz="2050" spc="90">
                <a:solidFill>
                  <a:srgbClr val="585858"/>
                </a:solidFill>
                <a:latin typeface="Cambria Math"/>
                <a:cs typeface="Cambria Math"/>
              </a:rPr>
              <a:t>𝑓</a:t>
            </a:r>
            <a:r>
              <a:rPr dirty="0" sz="2050" spc="30">
                <a:solidFill>
                  <a:srgbClr val="585858"/>
                </a:solidFill>
                <a:latin typeface="Cambria Math"/>
                <a:cs typeface="Cambria Math"/>
              </a:rPr>
              <a:t>  </a:t>
            </a:r>
            <a:r>
              <a:rPr dirty="0" sz="2800">
                <a:solidFill>
                  <a:srgbClr val="585858"/>
                </a:solidFill>
                <a:latin typeface="Cambria Math"/>
                <a:cs typeface="Cambria Math"/>
              </a:rPr>
              <a:t>𝒙</a:t>
            </a:r>
            <a:r>
              <a:rPr dirty="0" sz="2800" spc="25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2800" spc="-25">
                <a:solidFill>
                  <a:srgbClr val="585858"/>
                </a:solidFill>
                <a:latin typeface="Cambria Math"/>
                <a:cs typeface="Cambria Math"/>
              </a:rPr>
              <a:t>𝜃</a:t>
            </a:r>
            <a:r>
              <a:rPr dirty="0" baseline="-16260" sz="3075" spc="-37">
                <a:solidFill>
                  <a:srgbClr val="585858"/>
                </a:solidFill>
                <a:latin typeface="Cambria Math"/>
                <a:cs typeface="Cambria Math"/>
              </a:rPr>
              <a:t>0</a:t>
            </a:r>
            <a:endParaRPr baseline="-16260" sz="3075">
              <a:latin typeface="Cambria Math"/>
              <a:cs typeface="Cambria Math"/>
            </a:endParaRPr>
          </a:p>
          <a:p>
            <a:pPr marL="159385">
              <a:lnSpc>
                <a:spcPts val="3240"/>
              </a:lnSpc>
              <a:spcBef>
                <a:spcPts val="120"/>
              </a:spcBef>
            </a:pPr>
            <a:r>
              <a:rPr dirty="0" sz="2050" spc="90">
                <a:solidFill>
                  <a:srgbClr val="585858"/>
                </a:solidFill>
                <a:latin typeface="Cambria Math"/>
                <a:cs typeface="Cambria Math"/>
              </a:rPr>
              <a:t>𝑓</a:t>
            </a:r>
            <a:r>
              <a:rPr dirty="0" sz="2050" spc="505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2800">
                <a:solidFill>
                  <a:srgbClr val="585858"/>
                </a:solidFill>
                <a:latin typeface="Cambria Math"/>
                <a:cs typeface="Cambria Math"/>
              </a:rPr>
              <a:t>𝒙</a:t>
            </a:r>
            <a:r>
              <a:rPr dirty="0" sz="2800" spc="15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2800" spc="-25">
                <a:solidFill>
                  <a:srgbClr val="585858"/>
                </a:solidFill>
                <a:latin typeface="Cambria Math"/>
                <a:cs typeface="Cambria Math"/>
              </a:rPr>
              <a:t>𝜃</a:t>
            </a:r>
            <a:r>
              <a:rPr dirty="0" baseline="-16260" sz="3075" spc="-37">
                <a:solidFill>
                  <a:srgbClr val="585858"/>
                </a:solidFill>
                <a:latin typeface="Cambria Math"/>
                <a:cs typeface="Cambria Math"/>
              </a:rPr>
              <a:t>1</a:t>
            </a:r>
            <a:endParaRPr baseline="-16260" sz="3075">
              <a:latin typeface="Cambria Math"/>
              <a:cs typeface="Cambria Math"/>
            </a:endParaRPr>
          </a:p>
          <a:p>
            <a:pPr marL="154940">
              <a:lnSpc>
                <a:spcPts val="3240"/>
              </a:lnSpc>
            </a:pPr>
            <a:r>
              <a:rPr dirty="0" sz="2050" spc="90">
                <a:solidFill>
                  <a:srgbClr val="585858"/>
                </a:solidFill>
                <a:latin typeface="Cambria Math"/>
                <a:cs typeface="Cambria Math"/>
              </a:rPr>
              <a:t>𝑓</a:t>
            </a:r>
            <a:r>
              <a:rPr dirty="0" sz="2050" spc="505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2800">
                <a:solidFill>
                  <a:srgbClr val="585858"/>
                </a:solidFill>
                <a:latin typeface="Cambria Math"/>
                <a:cs typeface="Cambria Math"/>
              </a:rPr>
              <a:t>𝒙</a:t>
            </a:r>
            <a:r>
              <a:rPr dirty="0" sz="2800" spc="15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2800" spc="-25">
                <a:solidFill>
                  <a:srgbClr val="585858"/>
                </a:solidFill>
                <a:latin typeface="Cambria Math"/>
                <a:cs typeface="Cambria Math"/>
              </a:rPr>
              <a:t>𝜃</a:t>
            </a:r>
            <a:r>
              <a:rPr dirty="0" baseline="-16260" sz="3075" spc="-37">
                <a:solidFill>
                  <a:srgbClr val="585858"/>
                </a:solidFill>
                <a:latin typeface="Cambria Math"/>
                <a:cs typeface="Cambria Math"/>
              </a:rPr>
              <a:t>0</a:t>
            </a:r>
            <a:endParaRPr baseline="-16260" sz="3075">
              <a:latin typeface="Cambria Math"/>
              <a:cs typeface="Cambria Math"/>
            </a:endParaRPr>
          </a:p>
          <a:p>
            <a:pPr marL="25400">
              <a:lnSpc>
                <a:spcPct val="100000"/>
              </a:lnSpc>
              <a:spcBef>
                <a:spcPts val="1120"/>
              </a:spcBef>
            </a:pPr>
            <a:r>
              <a:rPr dirty="0" sz="2800">
                <a:solidFill>
                  <a:srgbClr val="585858"/>
                </a:solidFill>
                <a:latin typeface="Cambria Math"/>
                <a:cs typeface="Cambria Math"/>
              </a:rPr>
              <a:t>=</a:t>
            </a:r>
            <a:r>
              <a:rPr dirty="0" sz="2800" spc="135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2800" spc="-50">
                <a:solidFill>
                  <a:srgbClr val="585858"/>
                </a:solidFill>
                <a:latin typeface="Cambria Math"/>
                <a:cs typeface="Cambria Math"/>
              </a:rPr>
              <a:t>𝛼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10059923" y="135636"/>
            <a:ext cx="518159" cy="539750"/>
          </a:xfrm>
          <a:prstGeom prst="rect">
            <a:avLst/>
          </a:prstGeom>
          <a:ln w="6096">
            <a:solidFill>
              <a:srgbClr val="210E09"/>
            </a:solidFill>
          </a:ln>
        </p:spPr>
        <p:txBody>
          <a:bodyPr wrap="square" lIns="0" tIns="76200" rIns="0" bIns="0" rtlCol="0" vert="horz">
            <a:spAutoFit/>
          </a:bodyPr>
          <a:lstStyle/>
          <a:p>
            <a:pPr marL="177165">
              <a:lnSpc>
                <a:spcPct val="100000"/>
              </a:lnSpc>
              <a:spcBef>
                <a:spcPts val="600"/>
              </a:spcBef>
            </a:pPr>
            <a:r>
              <a:rPr dirty="0" sz="2500" spc="-5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500">
              <a:latin typeface="Arial"/>
              <a:cs typeface="Arial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10668761" y="199771"/>
            <a:ext cx="1354455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484">
                <a:solidFill>
                  <a:srgbClr val="684107"/>
                </a:solidFill>
                <a:latin typeface="Gulim"/>
                <a:cs typeface="Gulim"/>
              </a:rPr>
              <a:t>최강력검정</a:t>
            </a:r>
            <a:endParaRPr sz="2500">
              <a:latin typeface="Gulim"/>
              <a:cs typeface="Gulim"/>
            </a:endParaRPr>
          </a:p>
        </p:txBody>
      </p:sp>
      <p:sp>
        <p:nvSpPr>
          <p:cNvPr id="28" name="object 28" descr=""/>
          <p:cNvSpPr/>
          <p:nvPr/>
        </p:nvSpPr>
        <p:spPr>
          <a:xfrm>
            <a:off x="309372" y="1507236"/>
            <a:ext cx="8818245" cy="4872355"/>
          </a:xfrm>
          <a:custGeom>
            <a:avLst/>
            <a:gdLst/>
            <a:ahLst/>
            <a:cxnLst/>
            <a:rect l="l" t="t" r="r" b="b"/>
            <a:pathLst>
              <a:path w="8818245" h="4872355">
                <a:moveTo>
                  <a:pt x="0" y="4872228"/>
                </a:moveTo>
                <a:lnTo>
                  <a:pt x="8817864" y="4872228"/>
                </a:lnTo>
                <a:lnTo>
                  <a:pt x="8817864" y="0"/>
                </a:lnTo>
                <a:lnTo>
                  <a:pt x="0" y="0"/>
                </a:lnTo>
                <a:lnTo>
                  <a:pt x="0" y="4872228"/>
                </a:lnTo>
                <a:close/>
              </a:path>
            </a:pathLst>
          </a:custGeom>
          <a:ln w="64008">
            <a:solidFill>
              <a:srgbClr val="F8AF3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Arial"/>
                <a:cs typeface="Arial"/>
              </a:rPr>
              <a:t>©</a:t>
            </a:r>
            <a:r>
              <a:rPr dirty="0" spc="-160">
                <a:latin typeface="Arial"/>
                <a:cs typeface="Arial"/>
              </a:rPr>
              <a:t> </a:t>
            </a:r>
            <a:r>
              <a:rPr dirty="0" spc="-265"/>
              <a:t>한국방송통신대학교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1203960"/>
            <a:chOff x="0" y="0"/>
            <a:chExt cx="12192000" cy="120396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8030" y="628853"/>
              <a:ext cx="725830" cy="420928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6497" y="659637"/>
              <a:ext cx="1806320" cy="463296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0" y="1095755"/>
              <a:ext cx="12192000" cy="0"/>
            </a:xfrm>
            <a:custGeom>
              <a:avLst/>
              <a:gdLst/>
              <a:ahLst/>
              <a:cxnLst/>
              <a:rect l="l" t="t" r="r" b="b"/>
              <a:pathLst>
                <a:path w="12192000" h="0">
                  <a:moveTo>
                    <a:pt x="0" y="0"/>
                  </a:moveTo>
                  <a:lnTo>
                    <a:pt x="12191999" y="0"/>
                  </a:lnTo>
                </a:path>
              </a:pathLst>
            </a:custGeom>
            <a:ln w="6096">
              <a:solidFill>
                <a:srgbClr val="7C5436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8337804" y="0"/>
              <a:ext cx="1343025" cy="280670"/>
            </a:xfrm>
            <a:custGeom>
              <a:avLst/>
              <a:gdLst/>
              <a:ahLst/>
              <a:cxnLst/>
              <a:rect l="l" t="t" r="r" b="b"/>
              <a:pathLst>
                <a:path w="1343025" h="280670">
                  <a:moveTo>
                    <a:pt x="0" y="280416"/>
                  </a:moveTo>
                  <a:lnTo>
                    <a:pt x="1342644" y="280416"/>
                  </a:lnTo>
                  <a:lnTo>
                    <a:pt x="1342644" y="0"/>
                  </a:lnTo>
                  <a:lnTo>
                    <a:pt x="0" y="0"/>
                  </a:lnTo>
                  <a:lnTo>
                    <a:pt x="0" y="280416"/>
                  </a:lnTo>
                  <a:close/>
                </a:path>
              </a:pathLst>
            </a:custGeom>
            <a:solidFill>
              <a:srgbClr val="898585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8060435" y="0"/>
              <a:ext cx="1343025" cy="530860"/>
            </a:xfrm>
            <a:custGeom>
              <a:avLst/>
              <a:gdLst/>
              <a:ahLst/>
              <a:cxnLst/>
              <a:rect l="l" t="t" r="r" b="b"/>
              <a:pathLst>
                <a:path w="1343025" h="530860">
                  <a:moveTo>
                    <a:pt x="0" y="530351"/>
                  </a:moveTo>
                  <a:lnTo>
                    <a:pt x="1342644" y="530351"/>
                  </a:lnTo>
                  <a:lnTo>
                    <a:pt x="1342644" y="0"/>
                  </a:lnTo>
                  <a:lnTo>
                    <a:pt x="0" y="0"/>
                  </a:lnTo>
                  <a:lnTo>
                    <a:pt x="0" y="530351"/>
                  </a:lnTo>
                  <a:close/>
                </a:path>
              </a:pathLst>
            </a:custGeom>
            <a:solidFill>
              <a:srgbClr val="F8D230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73640" y="149352"/>
              <a:ext cx="525005" cy="546353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10059923" y="135636"/>
              <a:ext cx="518159" cy="539750"/>
            </a:xfrm>
            <a:custGeom>
              <a:avLst/>
              <a:gdLst/>
              <a:ahLst/>
              <a:cxnLst/>
              <a:rect l="l" t="t" r="r" b="b"/>
              <a:pathLst>
                <a:path w="518159" h="539750">
                  <a:moveTo>
                    <a:pt x="518159" y="0"/>
                  </a:moveTo>
                  <a:lnTo>
                    <a:pt x="0" y="0"/>
                  </a:lnTo>
                  <a:lnTo>
                    <a:pt x="0" y="539495"/>
                  </a:lnTo>
                  <a:lnTo>
                    <a:pt x="518159" y="539495"/>
                  </a:lnTo>
                  <a:lnTo>
                    <a:pt x="518159" y="0"/>
                  </a:lnTo>
                  <a:close/>
                </a:path>
              </a:pathLst>
            </a:custGeom>
            <a:solidFill>
              <a:srgbClr val="68410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548030" y="1516899"/>
            <a:ext cx="6140450" cy="1425575"/>
          </a:xfrm>
          <a:prstGeom prst="rect">
            <a:avLst/>
          </a:prstGeom>
        </p:spPr>
        <p:txBody>
          <a:bodyPr wrap="square" lIns="0" tIns="271780" rIns="0" bIns="0" rtlCol="0" vert="horz">
            <a:spAutoFit/>
          </a:bodyPr>
          <a:lstStyle/>
          <a:p>
            <a:pPr marL="271145" indent="-271780">
              <a:lnSpc>
                <a:spcPct val="100000"/>
              </a:lnSpc>
              <a:spcBef>
                <a:spcPts val="2140"/>
              </a:spcBef>
              <a:buClr>
                <a:srgbClr val="9E7B09"/>
              </a:buClr>
              <a:buFont typeface="Wingdings"/>
              <a:buChar char=""/>
              <a:tabLst>
                <a:tab pos="271780" algn="l"/>
              </a:tabLst>
            </a:pPr>
            <a:r>
              <a:rPr dirty="0" sz="3200" spc="-290" b="1">
                <a:solidFill>
                  <a:srgbClr val="585858"/>
                </a:solidFill>
                <a:latin typeface="Adobe Gothic Std B"/>
                <a:cs typeface="Adobe Gothic Std B"/>
              </a:rPr>
              <a:t>가능도비</a:t>
            </a:r>
            <a:r>
              <a:rPr dirty="0" sz="3200" spc="90" b="1">
                <a:solidFill>
                  <a:srgbClr val="585858"/>
                </a:solidFill>
                <a:latin typeface="Adobe Gothic Std B"/>
                <a:cs typeface="Adobe Gothic Std B"/>
              </a:rPr>
              <a:t> </a:t>
            </a:r>
            <a:r>
              <a:rPr dirty="0" sz="3200" spc="-145">
                <a:solidFill>
                  <a:srgbClr val="585858"/>
                </a:solidFill>
                <a:latin typeface="Gulim"/>
                <a:cs typeface="Gulim"/>
              </a:rPr>
              <a:t>:</a:t>
            </a:r>
            <a:r>
              <a:rPr dirty="0" sz="3200" spc="-27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 spc="-290">
                <a:solidFill>
                  <a:srgbClr val="585858"/>
                </a:solidFill>
                <a:latin typeface="Gulim"/>
                <a:cs typeface="Gulim"/>
              </a:rPr>
              <a:t>통계량의</a:t>
            </a:r>
            <a:r>
              <a:rPr dirty="0" sz="3200" spc="-27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 spc="-315">
                <a:solidFill>
                  <a:srgbClr val="585858"/>
                </a:solidFill>
                <a:latin typeface="Gulim"/>
                <a:cs typeface="Gulim"/>
              </a:rPr>
              <a:t>함수</a:t>
            </a:r>
            <a:endParaRPr sz="3200">
              <a:latin typeface="Gulim"/>
              <a:cs typeface="Gulim"/>
            </a:endParaRPr>
          </a:p>
          <a:p>
            <a:pPr marL="457200">
              <a:lnSpc>
                <a:spcPct val="100000"/>
              </a:lnSpc>
              <a:spcBef>
                <a:spcPts val="1780"/>
              </a:spcBef>
              <a:tabLst>
                <a:tab pos="914400" algn="l"/>
              </a:tabLst>
            </a:pPr>
            <a:r>
              <a:rPr dirty="0" sz="2800" spc="-645">
                <a:solidFill>
                  <a:srgbClr val="9E7B09"/>
                </a:solidFill>
                <a:latin typeface="Gulim"/>
                <a:cs typeface="Gulim"/>
              </a:rPr>
              <a:t>-</a:t>
            </a:r>
            <a:r>
              <a:rPr dirty="0" sz="2800">
                <a:solidFill>
                  <a:srgbClr val="9E7B09"/>
                </a:solidFill>
                <a:latin typeface="Gulim"/>
                <a:cs typeface="Gulim"/>
              </a:rPr>
              <a:t>	</a:t>
            </a:r>
            <a:r>
              <a:rPr dirty="0" sz="2800" spc="-285">
                <a:solidFill>
                  <a:srgbClr val="585858"/>
                </a:solidFill>
                <a:latin typeface="Gulim"/>
                <a:cs typeface="Gulim"/>
              </a:rPr>
              <a:t>통계량과</a:t>
            </a:r>
            <a:r>
              <a:rPr dirty="0" sz="2800" spc="-22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2800" spc="-285">
                <a:solidFill>
                  <a:srgbClr val="585858"/>
                </a:solidFill>
                <a:latin typeface="Gulim"/>
                <a:cs typeface="Gulim"/>
              </a:rPr>
              <a:t>기각역의</a:t>
            </a:r>
            <a:r>
              <a:rPr dirty="0" sz="2800" spc="-204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2800" spc="-285">
                <a:solidFill>
                  <a:srgbClr val="585858"/>
                </a:solidFill>
                <a:latin typeface="Gulim"/>
                <a:cs typeface="Gulim"/>
              </a:rPr>
              <a:t>관계로</a:t>
            </a:r>
            <a:r>
              <a:rPr dirty="0" sz="2800" spc="-21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2800" spc="-285">
                <a:solidFill>
                  <a:srgbClr val="585858"/>
                </a:solidFill>
                <a:latin typeface="Gulim"/>
                <a:cs typeface="Gulim"/>
              </a:rPr>
              <a:t>다시</a:t>
            </a:r>
            <a:r>
              <a:rPr dirty="0" sz="2800" spc="-225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2800" spc="-310">
                <a:solidFill>
                  <a:srgbClr val="585858"/>
                </a:solidFill>
                <a:latin typeface="Gulim"/>
                <a:cs typeface="Gulim"/>
              </a:rPr>
              <a:t>표현</a:t>
            </a:r>
            <a:endParaRPr sz="2800">
              <a:latin typeface="Gulim"/>
              <a:cs typeface="Gulim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1608836" y="3375659"/>
            <a:ext cx="1036319" cy="709295"/>
          </a:xfrm>
          <a:custGeom>
            <a:avLst/>
            <a:gdLst/>
            <a:ahLst/>
            <a:cxnLst/>
            <a:rect l="l" t="t" r="r" b="b"/>
            <a:pathLst>
              <a:path w="1036319" h="709295">
                <a:moveTo>
                  <a:pt x="271145" y="406527"/>
                </a:moveTo>
                <a:lnTo>
                  <a:pt x="267970" y="396240"/>
                </a:lnTo>
                <a:lnTo>
                  <a:pt x="249389" y="403466"/>
                </a:lnTo>
                <a:lnTo>
                  <a:pt x="233070" y="414820"/>
                </a:lnTo>
                <a:lnTo>
                  <a:pt x="207137" y="449961"/>
                </a:lnTo>
                <a:lnTo>
                  <a:pt x="191135" y="497382"/>
                </a:lnTo>
                <a:lnTo>
                  <a:pt x="185801" y="552831"/>
                </a:lnTo>
                <a:lnTo>
                  <a:pt x="187134" y="581355"/>
                </a:lnTo>
                <a:lnTo>
                  <a:pt x="197802" y="632739"/>
                </a:lnTo>
                <a:lnTo>
                  <a:pt x="218998" y="675093"/>
                </a:lnTo>
                <a:lnTo>
                  <a:pt x="249389" y="701954"/>
                </a:lnTo>
                <a:lnTo>
                  <a:pt x="267970" y="709168"/>
                </a:lnTo>
                <a:lnTo>
                  <a:pt x="271145" y="698754"/>
                </a:lnTo>
                <a:lnTo>
                  <a:pt x="256806" y="691337"/>
                </a:lnTo>
                <a:lnTo>
                  <a:pt x="244297" y="680491"/>
                </a:lnTo>
                <a:lnTo>
                  <a:pt x="217932" y="628167"/>
                </a:lnTo>
                <a:lnTo>
                  <a:pt x="210032" y="580263"/>
                </a:lnTo>
                <a:lnTo>
                  <a:pt x="209042" y="552704"/>
                </a:lnTo>
                <a:lnTo>
                  <a:pt x="210032" y="525335"/>
                </a:lnTo>
                <a:lnTo>
                  <a:pt x="217932" y="477329"/>
                </a:lnTo>
                <a:lnTo>
                  <a:pt x="233616" y="439178"/>
                </a:lnTo>
                <a:lnTo>
                  <a:pt x="256806" y="414032"/>
                </a:lnTo>
                <a:lnTo>
                  <a:pt x="271145" y="406527"/>
                </a:lnTo>
                <a:close/>
              </a:path>
              <a:path w="1036319" h="709295">
                <a:moveTo>
                  <a:pt x="274193" y="10287"/>
                </a:moveTo>
                <a:lnTo>
                  <a:pt x="271018" y="0"/>
                </a:lnTo>
                <a:lnTo>
                  <a:pt x="252437" y="7226"/>
                </a:lnTo>
                <a:lnTo>
                  <a:pt x="236118" y="18580"/>
                </a:lnTo>
                <a:lnTo>
                  <a:pt x="210185" y="53721"/>
                </a:lnTo>
                <a:lnTo>
                  <a:pt x="194183" y="101142"/>
                </a:lnTo>
                <a:lnTo>
                  <a:pt x="188849" y="156591"/>
                </a:lnTo>
                <a:lnTo>
                  <a:pt x="190182" y="185115"/>
                </a:lnTo>
                <a:lnTo>
                  <a:pt x="200850" y="236499"/>
                </a:lnTo>
                <a:lnTo>
                  <a:pt x="222046" y="278853"/>
                </a:lnTo>
                <a:lnTo>
                  <a:pt x="252437" y="305714"/>
                </a:lnTo>
                <a:lnTo>
                  <a:pt x="271018" y="312928"/>
                </a:lnTo>
                <a:lnTo>
                  <a:pt x="274193" y="302514"/>
                </a:lnTo>
                <a:lnTo>
                  <a:pt x="259854" y="295097"/>
                </a:lnTo>
                <a:lnTo>
                  <a:pt x="247345" y="284251"/>
                </a:lnTo>
                <a:lnTo>
                  <a:pt x="220980" y="231927"/>
                </a:lnTo>
                <a:lnTo>
                  <a:pt x="213080" y="184023"/>
                </a:lnTo>
                <a:lnTo>
                  <a:pt x="212090" y="156464"/>
                </a:lnTo>
                <a:lnTo>
                  <a:pt x="213080" y="129095"/>
                </a:lnTo>
                <a:lnTo>
                  <a:pt x="220980" y="81089"/>
                </a:lnTo>
                <a:lnTo>
                  <a:pt x="236664" y="42938"/>
                </a:lnTo>
                <a:lnTo>
                  <a:pt x="259854" y="17792"/>
                </a:lnTo>
                <a:lnTo>
                  <a:pt x="274193" y="10287"/>
                </a:lnTo>
                <a:close/>
              </a:path>
              <a:path w="1036319" h="709295">
                <a:moveTo>
                  <a:pt x="535305" y="396240"/>
                </a:moveTo>
                <a:lnTo>
                  <a:pt x="515874" y="396240"/>
                </a:lnTo>
                <a:lnTo>
                  <a:pt x="515874" y="709168"/>
                </a:lnTo>
                <a:lnTo>
                  <a:pt x="535305" y="709168"/>
                </a:lnTo>
                <a:lnTo>
                  <a:pt x="535305" y="396240"/>
                </a:lnTo>
                <a:close/>
              </a:path>
              <a:path w="1036319" h="709295">
                <a:moveTo>
                  <a:pt x="538353" y="0"/>
                </a:moveTo>
                <a:lnTo>
                  <a:pt x="518922" y="0"/>
                </a:lnTo>
                <a:lnTo>
                  <a:pt x="518922" y="312928"/>
                </a:lnTo>
                <a:lnTo>
                  <a:pt x="538353" y="312928"/>
                </a:lnTo>
                <a:lnTo>
                  <a:pt x="538353" y="0"/>
                </a:lnTo>
                <a:close/>
              </a:path>
              <a:path w="1036319" h="709295">
                <a:moveTo>
                  <a:pt x="1007999" y="156464"/>
                </a:moveTo>
                <a:lnTo>
                  <a:pt x="1002665" y="101142"/>
                </a:lnTo>
                <a:lnTo>
                  <a:pt x="986663" y="53721"/>
                </a:lnTo>
                <a:lnTo>
                  <a:pt x="960704" y="18580"/>
                </a:lnTo>
                <a:lnTo>
                  <a:pt x="925703" y="0"/>
                </a:lnTo>
                <a:lnTo>
                  <a:pt x="922528" y="10287"/>
                </a:lnTo>
                <a:lnTo>
                  <a:pt x="936929" y="17792"/>
                </a:lnTo>
                <a:lnTo>
                  <a:pt x="949477" y="28676"/>
                </a:lnTo>
                <a:lnTo>
                  <a:pt x="975855" y="81089"/>
                </a:lnTo>
                <a:lnTo>
                  <a:pt x="983754" y="129095"/>
                </a:lnTo>
                <a:lnTo>
                  <a:pt x="984758" y="156591"/>
                </a:lnTo>
                <a:lnTo>
                  <a:pt x="983754" y="184023"/>
                </a:lnTo>
                <a:lnTo>
                  <a:pt x="975855" y="231927"/>
                </a:lnTo>
                <a:lnTo>
                  <a:pt x="960170" y="270002"/>
                </a:lnTo>
                <a:lnTo>
                  <a:pt x="922528" y="302514"/>
                </a:lnTo>
                <a:lnTo>
                  <a:pt x="925703" y="312928"/>
                </a:lnTo>
                <a:lnTo>
                  <a:pt x="960704" y="294360"/>
                </a:lnTo>
                <a:lnTo>
                  <a:pt x="986663" y="259207"/>
                </a:lnTo>
                <a:lnTo>
                  <a:pt x="1002665" y="211797"/>
                </a:lnTo>
                <a:lnTo>
                  <a:pt x="1006665" y="185115"/>
                </a:lnTo>
                <a:lnTo>
                  <a:pt x="1007999" y="156464"/>
                </a:lnTo>
                <a:close/>
              </a:path>
              <a:path w="1036319" h="709295">
                <a:moveTo>
                  <a:pt x="1012571" y="552704"/>
                </a:moveTo>
                <a:lnTo>
                  <a:pt x="1007237" y="497382"/>
                </a:lnTo>
                <a:lnTo>
                  <a:pt x="991235" y="449961"/>
                </a:lnTo>
                <a:lnTo>
                  <a:pt x="965276" y="414820"/>
                </a:lnTo>
                <a:lnTo>
                  <a:pt x="930275" y="396240"/>
                </a:lnTo>
                <a:lnTo>
                  <a:pt x="927100" y="406527"/>
                </a:lnTo>
                <a:lnTo>
                  <a:pt x="941501" y="414032"/>
                </a:lnTo>
                <a:lnTo>
                  <a:pt x="954049" y="424916"/>
                </a:lnTo>
                <a:lnTo>
                  <a:pt x="980427" y="477329"/>
                </a:lnTo>
                <a:lnTo>
                  <a:pt x="988326" y="525335"/>
                </a:lnTo>
                <a:lnTo>
                  <a:pt x="989330" y="552831"/>
                </a:lnTo>
                <a:lnTo>
                  <a:pt x="988326" y="580263"/>
                </a:lnTo>
                <a:lnTo>
                  <a:pt x="980427" y="628167"/>
                </a:lnTo>
                <a:lnTo>
                  <a:pt x="964742" y="666242"/>
                </a:lnTo>
                <a:lnTo>
                  <a:pt x="927100" y="698754"/>
                </a:lnTo>
                <a:lnTo>
                  <a:pt x="930275" y="709168"/>
                </a:lnTo>
                <a:lnTo>
                  <a:pt x="965276" y="690600"/>
                </a:lnTo>
                <a:lnTo>
                  <a:pt x="991235" y="655447"/>
                </a:lnTo>
                <a:lnTo>
                  <a:pt x="1007237" y="608037"/>
                </a:lnTo>
                <a:lnTo>
                  <a:pt x="1011237" y="581355"/>
                </a:lnTo>
                <a:lnTo>
                  <a:pt x="1012571" y="552704"/>
                </a:lnTo>
                <a:close/>
              </a:path>
              <a:path w="1036319" h="709295">
                <a:moveTo>
                  <a:pt x="1036320" y="335661"/>
                </a:moveTo>
                <a:lnTo>
                  <a:pt x="0" y="335661"/>
                </a:lnTo>
                <a:lnTo>
                  <a:pt x="0" y="358521"/>
                </a:lnTo>
                <a:lnTo>
                  <a:pt x="1036320" y="358521"/>
                </a:lnTo>
                <a:lnTo>
                  <a:pt x="1036320" y="335661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1583689" y="3239261"/>
            <a:ext cx="966469" cy="848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845">
              <a:lnSpc>
                <a:spcPts val="3240"/>
              </a:lnSpc>
              <a:spcBef>
                <a:spcPts val="95"/>
              </a:spcBef>
            </a:pPr>
            <a:r>
              <a:rPr dirty="0" sz="2050" spc="90">
                <a:solidFill>
                  <a:srgbClr val="585858"/>
                </a:solidFill>
                <a:latin typeface="Cambria Math"/>
                <a:cs typeface="Cambria Math"/>
              </a:rPr>
              <a:t>𝑓</a:t>
            </a:r>
            <a:r>
              <a:rPr dirty="0" sz="2050" spc="505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2800">
                <a:solidFill>
                  <a:srgbClr val="585858"/>
                </a:solidFill>
                <a:latin typeface="Cambria Math"/>
                <a:cs typeface="Cambria Math"/>
              </a:rPr>
              <a:t>𝒙</a:t>
            </a:r>
            <a:r>
              <a:rPr dirty="0" sz="2800" spc="15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2800" spc="-25">
                <a:solidFill>
                  <a:srgbClr val="585858"/>
                </a:solidFill>
                <a:latin typeface="Cambria Math"/>
                <a:cs typeface="Cambria Math"/>
              </a:rPr>
              <a:t>𝜃</a:t>
            </a:r>
            <a:r>
              <a:rPr dirty="0" baseline="-16260" sz="3075" spc="-37">
                <a:solidFill>
                  <a:srgbClr val="585858"/>
                </a:solidFill>
                <a:latin typeface="Cambria Math"/>
                <a:cs typeface="Cambria Math"/>
              </a:rPr>
              <a:t>1</a:t>
            </a:r>
            <a:endParaRPr baseline="-16260" sz="3075">
              <a:latin typeface="Cambria Math"/>
              <a:cs typeface="Cambria Math"/>
            </a:endParaRPr>
          </a:p>
          <a:p>
            <a:pPr marL="25400">
              <a:lnSpc>
                <a:spcPts val="3240"/>
              </a:lnSpc>
            </a:pPr>
            <a:r>
              <a:rPr dirty="0" sz="2050" spc="90">
                <a:solidFill>
                  <a:srgbClr val="585858"/>
                </a:solidFill>
                <a:latin typeface="Cambria Math"/>
                <a:cs typeface="Cambria Math"/>
              </a:rPr>
              <a:t>𝑓</a:t>
            </a:r>
            <a:r>
              <a:rPr dirty="0" sz="2050" spc="505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2800">
                <a:solidFill>
                  <a:srgbClr val="585858"/>
                </a:solidFill>
                <a:latin typeface="Cambria Math"/>
                <a:cs typeface="Cambria Math"/>
              </a:rPr>
              <a:t>𝒙</a:t>
            </a:r>
            <a:r>
              <a:rPr dirty="0" sz="2800" spc="15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2800" spc="-25">
                <a:solidFill>
                  <a:srgbClr val="585858"/>
                </a:solidFill>
                <a:latin typeface="Cambria Math"/>
                <a:cs typeface="Cambria Math"/>
              </a:rPr>
              <a:t>𝜃</a:t>
            </a:r>
            <a:r>
              <a:rPr dirty="0" baseline="-16260" sz="3075" spc="-37">
                <a:solidFill>
                  <a:srgbClr val="585858"/>
                </a:solidFill>
                <a:latin typeface="Cambria Math"/>
                <a:cs typeface="Cambria Math"/>
              </a:rPr>
              <a:t>0</a:t>
            </a:r>
            <a:endParaRPr baseline="-16260" sz="3075">
              <a:latin typeface="Cambria Math"/>
              <a:cs typeface="Cambria Math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4183507" y="3558285"/>
            <a:ext cx="2972435" cy="328930"/>
          </a:xfrm>
          <a:custGeom>
            <a:avLst/>
            <a:gdLst/>
            <a:ahLst/>
            <a:cxnLst/>
            <a:rect l="l" t="t" r="r" b="b"/>
            <a:pathLst>
              <a:path w="2972434" h="328929">
                <a:moveTo>
                  <a:pt x="109601" y="13347"/>
                </a:moveTo>
                <a:lnTo>
                  <a:pt x="104902" y="0"/>
                </a:lnTo>
                <a:lnTo>
                  <a:pt x="81102" y="8610"/>
                </a:lnTo>
                <a:lnTo>
                  <a:pt x="60223" y="21069"/>
                </a:lnTo>
                <a:lnTo>
                  <a:pt x="27178" y="57658"/>
                </a:lnTo>
                <a:lnTo>
                  <a:pt x="6819" y="106514"/>
                </a:lnTo>
                <a:lnTo>
                  <a:pt x="0" y="164592"/>
                </a:lnTo>
                <a:lnTo>
                  <a:pt x="1689" y="194792"/>
                </a:lnTo>
                <a:lnTo>
                  <a:pt x="15214" y="248221"/>
                </a:lnTo>
                <a:lnTo>
                  <a:pt x="42062" y="291579"/>
                </a:lnTo>
                <a:lnTo>
                  <a:pt x="81013" y="320344"/>
                </a:lnTo>
                <a:lnTo>
                  <a:pt x="104902" y="328930"/>
                </a:lnTo>
                <a:lnTo>
                  <a:pt x="109093" y="315595"/>
                </a:lnTo>
                <a:lnTo>
                  <a:pt x="90373" y="307289"/>
                </a:lnTo>
                <a:lnTo>
                  <a:pt x="74206" y="295719"/>
                </a:lnTo>
                <a:lnTo>
                  <a:pt x="49530" y="262890"/>
                </a:lnTo>
                <a:lnTo>
                  <a:pt x="34950" y="218147"/>
                </a:lnTo>
                <a:lnTo>
                  <a:pt x="30099" y="162814"/>
                </a:lnTo>
                <a:lnTo>
                  <a:pt x="31305" y="134747"/>
                </a:lnTo>
                <a:lnTo>
                  <a:pt x="41021" y="86055"/>
                </a:lnTo>
                <a:lnTo>
                  <a:pt x="60629" y="47650"/>
                </a:lnTo>
                <a:lnTo>
                  <a:pt x="90639" y="21602"/>
                </a:lnTo>
                <a:lnTo>
                  <a:pt x="109601" y="13347"/>
                </a:lnTo>
                <a:close/>
              </a:path>
              <a:path w="2972434" h="328929">
                <a:moveTo>
                  <a:pt x="432435" y="164592"/>
                </a:moveTo>
                <a:lnTo>
                  <a:pt x="425665" y="106514"/>
                </a:lnTo>
                <a:lnTo>
                  <a:pt x="405384" y="57658"/>
                </a:lnTo>
                <a:lnTo>
                  <a:pt x="372313" y="21069"/>
                </a:lnTo>
                <a:lnTo>
                  <a:pt x="327533" y="0"/>
                </a:lnTo>
                <a:lnTo>
                  <a:pt x="322961" y="13347"/>
                </a:lnTo>
                <a:lnTo>
                  <a:pt x="341934" y="21602"/>
                </a:lnTo>
                <a:lnTo>
                  <a:pt x="358279" y="33045"/>
                </a:lnTo>
                <a:lnTo>
                  <a:pt x="383032" y="65405"/>
                </a:lnTo>
                <a:lnTo>
                  <a:pt x="397598" y="109156"/>
                </a:lnTo>
                <a:lnTo>
                  <a:pt x="402463" y="162814"/>
                </a:lnTo>
                <a:lnTo>
                  <a:pt x="401243" y="191795"/>
                </a:lnTo>
                <a:lnTo>
                  <a:pt x="391528" y="241846"/>
                </a:lnTo>
                <a:lnTo>
                  <a:pt x="371944" y="280924"/>
                </a:lnTo>
                <a:lnTo>
                  <a:pt x="342176" y="307289"/>
                </a:lnTo>
                <a:lnTo>
                  <a:pt x="323469" y="315595"/>
                </a:lnTo>
                <a:lnTo>
                  <a:pt x="327533" y="328930"/>
                </a:lnTo>
                <a:lnTo>
                  <a:pt x="372402" y="307886"/>
                </a:lnTo>
                <a:lnTo>
                  <a:pt x="405384" y="271399"/>
                </a:lnTo>
                <a:lnTo>
                  <a:pt x="425665" y="222669"/>
                </a:lnTo>
                <a:lnTo>
                  <a:pt x="430733" y="194792"/>
                </a:lnTo>
                <a:lnTo>
                  <a:pt x="432435" y="164592"/>
                </a:lnTo>
                <a:close/>
              </a:path>
              <a:path w="2972434" h="328929">
                <a:moveTo>
                  <a:pt x="2144522" y="2413"/>
                </a:moveTo>
                <a:lnTo>
                  <a:pt x="2117852" y="2413"/>
                </a:lnTo>
                <a:lnTo>
                  <a:pt x="2117852" y="325120"/>
                </a:lnTo>
                <a:lnTo>
                  <a:pt x="2144522" y="325120"/>
                </a:lnTo>
                <a:lnTo>
                  <a:pt x="2144522" y="2413"/>
                </a:lnTo>
                <a:close/>
              </a:path>
              <a:path w="2972434" h="328929">
                <a:moveTo>
                  <a:pt x="2548001" y="13347"/>
                </a:moveTo>
                <a:lnTo>
                  <a:pt x="2543302" y="0"/>
                </a:lnTo>
                <a:lnTo>
                  <a:pt x="2519502" y="8610"/>
                </a:lnTo>
                <a:lnTo>
                  <a:pt x="2498623" y="21069"/>
                </a:lnTo>
                <a:lnTo>
                  <a:pt x="2465565" y="57658"/>
                </a:lnTo>
                <a:lnTo>
                  <a:pt x="2445220" y="106514"/>
                </a:lnTo>
                <a:lnTo>
                  <a:pt x="2438387" y="164592"/>
                </a:lnTo>
                <a:lnTo>
                  <a:pt x="2440089" y="194792"/>
                </a:lnTo>
                <a:lnTo>
                  <a:pt x="2453614" y="248221"/>
                </a:lnTo>
                <a:lnTo>
                  <a:pt x="2480462" y="291579"/>
                </a:lnTo>
                <a:lnTo>
                  <a:pt x="2519413" y="320344"/>
                </a:lnTo>
                <a:lnTo>
                  <a:pt x="2543302" y="328930"/>
                </a:lnTo>
                <a:lnTo>
                  <a:pt x="2547493" y="315595"/>
                </a:lnTo>
                <a:lnTo>
                  <a:pt x="2528773" y="307289"/>
                </a:lnTo>
                <a:lnTo>
                  <a:pt x="2512606" y="295719"/>
                </a:lnTo>
                <a:lnTo>
                  <a:pt x="2487930" y="262890"/>
                </a:lnTo>
                <a:lnTo>
                  <a:pt x="2473350" y="218147"/>
                </a:lnTo>
                <a:lnTo>
                  <a:pt x="2468499" y="162814"/>
                </a:lnTo>
                <a:lnTo>
                  <a:pt x="2469705" y="134747"/>
                </a:lnTo>
                <a:lnTo>
                  <a:pt x="2479421" y="86055"/>
                </a:lnTo>
                <a:lnTo>
                  <a:pt x="2499029" y="47650"/>
                </a:lnTo>
                <a:lnTo>
                  <a:pt x="2529040" y="21602"/>
                </a:lnTo>
                <a:lnTo>
                  <a:pt x="2548001" y="13347"/>
                </a:lnTo>
                <a:close/>
              </a:path>
              <a:path w="2972434" h="328929">
                <a:moveTo>
                  <a:pt x="2870835" y="164592"/>
                </a:moveTo>
                <a:lnTo>
                  <a:pt x="2864066" y="106514"/>
                </a:lnTo>
                <a:lnTo>
                  <a:pt x="2843784" y="57658"/>
                </a:lnTo>
                <a:lnTo>
                  <a:pt x="2810713" y="21069"/>
                </a:lnTo>
                <a:lnTo>
                  <a:pt x="2765933" y="0"/>
                </a:lnTo>
                <a:lnTo>
                  <a:pt x="2761361" y="13347"/>
                </a:lnTo>
                <a:lnTo>
                  <a:pt x="2780334" y="21602"/>
                </a:lnTo>
                <a:lnTo>
                  <a:pt x="2796679" y="33045"/>
                </a:lnTo>
                <a:lnTo>
                  <a:pt x="2821432" y="65405"/>
                </a:lnTo>
                <a:lnTo>
                  <a:pt x="2835999" y="109156"/>
                </a:lnTo>
                <a:lnTo>
                  <a:pt x="2840863" y="162814"/>
                </a:lnTo>
                <a:lnTo>
                  <a:pt x="2839643" y="191795"/>
                </a:lnTo>
                <a:lnTo>
                  <a:pt x="2829928" y="241846"/>
                </a:lnTo>
                <a:lnTo>
                  <a:pt x="2810345" y="280924"/>
                </a:lnTo>
                <a:lnTo>
                  <a:pt x="2780576" y="307289"/>
                </a:lnTo>
                <a:lnTo>
                  <a:pt x="2761869" y="315595"/>
                </a:lnTo>
                <a:lnTo>
                  <a:pt x="2765933" y="328930"/>
                </a:lnTo>
                <a:lnTo>
                  <a:pt x="2810802" y="307886"/>
                </a:lnTo>
                <a:lnTo>
                  <a:pt x="2843784" y="271399"/>
                </a:lnTo>
                <a:lnTo>
                  <a:pt x="2864066" y="222669"/>
                </a:lnTo>
                <a:lnTo>
                  <a:pt x="2869133" y="194792"/>
                </a:lnTo>
                <a:lnTo>
                  <a:pt x="2870835" y="164592"/>
                </a:lnTo>
                <a:close/>
              </a:path>
              <a:path w="2972434" h="328929">
                <a:moveTo>
                  <a:pt x="2972054" y="2413"/>
                </a:moveTo>
                <a:lnTo>
                  <a:pt x="2945384" y="2413"/>
                </a:lnTo>
                <a:lnTo>
                  <a:pt x="2945384" y="325120"/>
                </a:lnTo>
                <a:lnTo>
                  <a:pt x="2972054" y="325120"/>
                </a:lnTo>
                <a:lnTo>
                  <a:pt x="2972054" y="2413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2717545" y="3457194"/>
            <a:ext cx="424942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  <a:tabLst>
                <a:tab pos="1583055" algn="l"/>
                <a:tab pos="2027555" algn="l"/>
                <a:tab pos="3654425" algn="l"/>
                <a:tab pos="4021454" algn="l"/>
              </a:tabLst>
            </a:pPr>
            <a:r>
              <a:rPr dirty="0" sz="2800">
                <a:solidFill>
                  <a:srgbClr val="585858"/>
                </a:solidFill>
                <a:latin typeface="Cambria Math"/>
                <a:cs typeface="Cambria Math"/>
              </a:rPr>
              <a:t>&gt;</a:t>
            </a:r>
            <a:r>
              <a:rPr dirty="0" sz="2800" spc="145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2800">
                <a:solidFill>
                  <a:srgbClr val="585858"/>
                </a:solidFill>
                <a:latin typeface="Cambria Math"/>
                <a:cs typeface="Cambria Math"/>
              </a:rPr>
              <a:t>𝑘</a:t>
            </a:r>
            <a:r>
              <a:rPr dirty="0" sz="2800" spc="225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2800">
                <a:solidFill>
                  <a:srgbClr val="585858"/>
                </a:solidFill>
                <a:latin typeface="Cambria Math"/>
                <a:cs typeface="Cambria Math"/>
              </a:rPr>
              <a:t>⟺</a:t>
            </a:r>
            <a:r>
              <a:rPr dirty="0" sz="2800" spc="145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2800" spc="-50">
                <a:solidFill>
                  <a:srgbClr val="585858"/>
                </a:solidFill>
                <a:latin typeface="Cambria Math"/>
                <a:cs typeface="Cambria Math"/>
              </a:rPr>
              <a:t>𝑇</a:t>
            </a:r>
            <a:r>
              <a:rPr dirty="0" sz="2800">
                <a:solidFill>
                  <a:srgbClr val="585858"/>
                </a:solidFill>
                <a:latin typeface="Cambria Math"/>
                <a:cs typeface="Cambria Math"/>
              </a:rPr>
              <a:t>	</a:t>
            </a:r>
            <a:r>
              <a:rPr dirty="0" sz="2800" spc="-50">
                <a:solidFill>
                  <a:srgbClr val="585858"/>
                </a:solidFill>
                <a:latin typeface="Cambria Math"/>
                <a:cs typeface="Cambria Math"/>
              </a:rPr>
              <a:t>𝑥</a:t>
            </a:r>
            <a:r>
              <a:rPr dirty="0" sz="2800">
                <a:solidFill>
                  <a:srgbClr val="585858"/>
                </a:solidFill>
                <a:latin typeface="Cambria Math"/>
                <a:cs typeface="Cambria Math"/>
              </a:rPr>
              <a:t>	&gt;</a:t>
            </a:r>
            <a:r>
              <a:rPr dirty="0" sz="2800" spc="14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2800" spc="165">
                <a:solidFill>
                  <a:srgbClr val="585858"/>
                </a:solidFill>
                <a:latin typeface="Cambria Math"/>
                <a:cs typeface="Cambria Math"/>
              </a:rPr>
              <a:t>𝑘</a:t>
            </a:r>
            <a:r>
              <a:rPr dirty="0" baseline="27100" sz="3075" spc="247">
                <a:solidFill>
                  <a:srgbClr val="585858"/>
                </a:solidFill>
                <a:latin typeface="Cambria Math"/>
                <a:cs typeface="Cambria Math"/>
              </a:rPr>
              <a:t>′</a:t>
            </a:r>
            <a:r>
              <a:rPr dirty="0" baseline="27100" sz="3075" spc="525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2800" spc="-310">
                <a:solidFill>
                  <a:srgbClr val="585858"/>
                </a:solidFill>
                <a:latin typeface="Gulim"/>
                <a:cs typeface="Gulim"/>
              </a:rPr>
              <a:t>또는</a:t>
            </a:r>
            <a:r>
              <a:rPr dirty="0" sz="2800">
                <a:solidFill>
                  <a:srgbClr val="585858"/>
                </a:solidFill>
                <a:latin typeface="Gulim"/>
                <a:cs typeface="Gulim"/>
              </a:rPr>
              <a:t>	</a:t>
            </a:r>
            <a:r>
              <a:rPr dirty="0" sz="2800" spc="-50">
                <a:solidFill>
                  <a:srgbClr val="585858"/>
                </a:solidFill>
                <a:latin typeface="Cambria Math"/>
                <a:cs typeface="Cambria Math"/>
              </a:rPr>
              <a:t>𝑇</a:t>
            </a:r>
            <a:r>
              <a:rPr dirty="0" sz="2800">
                <a:solidFill>
                  <a:srgbClr val="585858"/>
                </a:solidFill>
                <a:latin typeface="Cambria Math"/>
                <a:cs typeface="Cambria Math"/>
              </a:rPr>
              <a:t>	</a:t>
            </a:r>
            <a:r>
              <a:rPr dirty="0" sz="2800" spc="-50">
                <a:solidFill>
                  <a:srgbClr val="585858"/>
                </a:solidFill>
                <a:latin typeface="Cambria Math"/>
                <a:cs typeface="Cambria Math"/>
              </a:rPr>
              <a:t>𝑥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7271766" y="3457194"/>
            <a:ext cx="73723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91160" indent="-366395">
              <a:lnSpc>
                <a:spcPct val="100000"/>
              </a:lnSpc>
              <a:spcBef>
                <a:spcPts val="95"/>
              </a:spcBef>
              <a:buChar char="&gt;"/>
              <a:tabLst>
                <a:tab pos="391795" algn="l"/>
              </a:tabLst>
            </a:pPr>
            <a:r>
              <a:rPr dirty="0" sz="2800" spc="135">
                <a:solidFill>
                  <a:srgbClr val="585858"/>
                </a:solidFill>
                <a:latin typeface="Cambria Math"/>
                <a:cs typeface="Cambria Math"/>
              </a:rPr>
              <a:t>𝑘</a:t>
            </a:r>
            <a:r>
              <a:rPr dirty="0" baseline="27100" sz="3075" spc="202">
                <a:solidFill>
                  <a:srgbClr val="585858"/>
                </a:solidFill>
                <a:latin typeface="Cambria Math"/>
                <a:cs typeface="Cambria Math"/>
              </a:rPr>
              <a:t>′</a:t>
            </a:r>
            <a:endParaRPr baseline="27100" sz="3075">
              <a:latin typeface="Cambria Math"/>
              <a:cs typeface="Cambria Math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0059923" y="135636"/>
            <a:ext cx="518159" cy="539750"/>
          </a:xfrm>
          <a:prstGeom prst="rect">
            <a:avLst/>
          </a:prstGeom>
          <a:ln w="6096">
            <a:solidFill>
              <a:srgbClr val="210E09"/>
            </a:solidFill>
          </a:ln>
        </p:spPr>
        <p:txBody>
          <a:bodyPr wrap="square" lIns="0" tIns="76200" rIns="0" bIns="0" rtlCol="0" vert="horz">
            <a:spAutoFit/>
          </a:bodyPr>
          <a:lstStyle/>
          <a:p>
            <a:pPr marL="177165">
              <a:lnSpc>
                <a:spcPct val="100000"/>
              </a:lnSpc>
              <a:spcBef>
                <a:spcPts val="600"/>
              </a:spcBef>
            </a:pPr>
            <a:r>
              <a:rPr dirty="0" sz="2500" spc="-5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500">
              <a:latin typeface="Arial"/>
              <a:cs typeface="Arial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0668761" y="199771"/>
            <a:ext cx="1354455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484">
                <a:solidFill>
                  <a:srgbClr val="684107"/>
                </a:solidFill>
                <a:latin typeface="Gulim"/>
                <a:cs typeface="Gulim"/>
              </a:rPr>
              <a:t>최강력검정</a:t>
            </a:r>
            <a:endParaRPr sz="2500">
              <a:latin typeface="Gulim"/>
              <a:cs typeface="Gulim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309372" y="1507236"/>
            <a:ext cx="8825865" cy="2905125"/>
          </a:xfrm>
          <a:custGeom>
            <a:avLst/>
            <a:gdLst/>
            <a:ahLst/>
            <a:cxnLst/>
            <a:rect l="l" t="t" r="r" b="b"/>
            <a:pathLst>
              <a:path w="8825865" h="2905125">
                <a:moveTo>
                  <a:pt x="0" y="2904744"/>
                </a:moveTo>
                <a:lnTo>
                  <a:pt x="8825484" y="2904744"/>
                </a:lnTo>
                <a:lnTo>
                  <a:pt x="8825484" y="0"/>
                </a:lnTo>
                <a:lnTo>
                  <a:pt x="0" y="0"/>
                </a:lnTo>
                <a:lnTo>
                  <a:pt x="0" y="2904744"/>
                </a:lnTo>
                <a:close/>
              </a:path>
            </a:pathLst>
          </a:custGeom>
          <a:ln w="64008">
            <a:solidFill>
              <a:srgbClr val="F8AF3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Arial"/>
                <a:cs typeface="Arial"/>
              </a:rPr>
              <a:t>©</a:t>
            </a:r>
            <a:r>
              <a:rPr dirty="0" spc="-160">
                <a:latin typeface="Arial"/>
                <a:cs typeface="Arial"/>
              </a:rPr>
              <a:t> </a:t>
            </a:r>
            <a:r>
              <a:rPr dirty="0" spc="-265"/>
              <a:t>한국방송통신대학교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1203960"/>
            <a:chOff x="0" y="0"/>
            <a:chExt cx="12192000" cy="120396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8030" y="628853"/>
              <a:ext cx="725830" cy="420928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6497" y="659637"/>
              <a:ext cx="1445133" cy="463296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08833" y="659637"/>
              <a:ext cx="1083564" cy="463296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0" y="1095755"/>
              <a:ext cx="12192000" cy="0"/>
            </a:xfrm>
            <a:custGeom>
              <a:avLst/>
              <a:gdLst/>
              <a:ahLst/>
              <a:cxnLst/>
              <a:rect l="l" t="t" r="r" b="b"/>
              <a:pathLst>
                <a:path w="12192000" h="0">
                  <a:moveTo>
                    <a:pt x="0" y="0"/>
                  </a:moveTo>
                  <a:lnTo>
                    <a:pt x="12191999" y="0"/>
                  </a:lnTo>
                </a:path>
              </a:pathLst>
            </a:custGeom>
            <a:ln w="6096">
              <a:solidFill>
                <a:srgbClr val="7C5436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8337804" y="0"/>
              <a:ext cx="1343025" cy="280670"/>
            </a:xfrm>
            <a:custGeom>
              <a:avLst/>
              <a:gdLst/>
              <a:ahLst/>
              <a:cxnLst/>
              <a:rect l="l" t="t" r="r" b="b"/>
              <a:pathLst>
                <a:path w="1343025" h="280670">
                  <a:moveTo>
                    <a:pt x="0" y="280416"/>
                  </a:moveTo>
                  <a:lnTo>
                    <a:pt x="1342644" y="280416"/>
                  </a:lnTo>
                  <a:lnTo>
                    <a:pt x="1342644" y="0"/>
                  </a:lnTo>
                  <a:lnTo>
                    <a:pt x="0" y="0"/>
                  </a:lnTo>
                  <a:lnTo>
                    <a:pt x="0" y="280416"/>
                  </a:lnTo>
                  <a:close/>
                </a:path>
              </a:pathLst>
            </a:custGeom>
            <a:solidFill>
              <a:srgbClr val="898585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8060435" y="0"/>
              <a:ext cx="1343025" cy="530860"/>
            </a:xfrm>
            <a:custGeom>
              <a:avLst/>
              <a:gdLst/>
              <a:ahLst/>
              <a:cxnLst/>
              <a:rect l="l" t="t" r="r" b="b"/>
              <a:pathLst>
                <a:path w="1343025" h="530860">
                  <a:moveTo>
                    <a:pt x="0" y="530351"/>
                  </a:moveTo>
                  <a:lnTo>
                    <a:pt x="1342644" y="530351"/>
                  </a:lnTo>
                  <a:lnTo>
                    <a:pt x="1342644" y="0"/>
                  </a:lnTo>
                  <a:lnTo>
                    <a:pt x="0" y="0"/>
                  </a:lnTo>
                  <a:lnTo>
                    <a:pt x="0" y="530351"/>
                  </a:lnTo>
                  <a:close/>
                </a:path>
              </a:pathLst>
            </a:custGeom>
            <a:solidFill>
              <a:srgbClr val="F8D230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73640" y="149352"/>
              <a:ext cx="525005" cy="546353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10059923" y="135636"/>
              <a:ext cx="518159" cy="539750"/>
            </a:xfrm>
            <a:custGeom>
              <a:avLst/>
              <a:gdLst/>
              <a:ahLst/>
              <a:cxnLst/>
              <a:rect l="l" t="t" r="r" b="b"/>
              <a:pathLst>
                <a:path w="518159" h="539750">
                  <a:moveTo>
                    <a:pt x="518159" y="0"/>
                  </a:moveTo>
                  <a:lnTo>
                    <a:pt x="0" y="0"/>
                  </a:lnTo>
                  <a:lnTo>
                    <a:pt x="0" y="539495"/>
                  </a:lnTo>
                  <a:lnTo>
                    <a:pt x="518159" y="539495"/>
                  </a:lnTo>
                  <a:lnTo>
                    <a:pt x="518159" y="0"/>
                  </a:lnTo>
                  <a:close/>
                </a:path>
              </a:pathLst>
            </a:custGeom>
            <a:solidFill>
              <a:srgbClr val="68410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10059923" y="135636"/>
            <a:ext cx="518159" cy="539750"/>
          </a:xfrm>
          <a:prstGeom prst="rect">
            <a:avLst/>
          </a:prstGeom>
          <a:ln w="6096">
            <a:solidFill>
              <a:srgbClr val="210E09"/>
            </a:solidFill>
          </a:ln>
        </p:spPr>
        <p:txBody>
          <a:bodyPr wrap="square" lIns="0" tIns="76200" rIns="0" bIns="0" rtlCol="0" vert="horz">
            <a:spAutoFit/>
          </a:bodyPr>
          <a:lstStyle/>
          <a:p>
            <a:pPr marL="177165">
              <a:lnSpc>
                <a:spcPct val="100000"/>
              </a:lnSpc>
              <a:spcBef>
                <a:spcPts val="600"/>
              </a:spcBef>
            </a:pPr>
            <a:r>
              <a:rPr dirty="0" sz="2500" spc="-5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5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0668761" y="199771"/>
            <a:ext cx="1354455" cy="4064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484"/>
              <a:t>최강력검정</a:t>
            </a:r>
          </a:p>
        </p:txBody>
      </p:sp>
      <p:grpSp>
        <p:nvGrpSpPr>
          <p:cNvPr id="13" name="object 13" descr=""/>
          <p:cNvGrpSpPr/>
          <p:nvPr/>
        </p:nvGrpSpPr>
        <p:grpSpPr>
          <a:xfrm>
            <a:off x="600455" y="1848611"/>
            <a:ext cx="8217534" cy="2484120"/>
            <a:chOff x="600455" y="1848611"/>
            <a:chExt cx="8217534" cy="2484120"/>
          </a:xfrm>
        </p:grpSpPr>
        <p:pic>
          <p:nvPicPr>
            <p:cNvPr id="14" name="object 1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5027" y="1853183"/>
              <a:ext cx="8208264" cy="2474976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605027" y="1853183"/>
              <a:ext cx="8208645" cy="2475230"/>
            </a:xfrm>
            <a:custGeom>
              <a:avLst/>
              <a:gdLst/>
              <a:ahLst/>
              <a:cxnLst/>
              <a:rect l="l" t="t" r="r" b="b"/>
              <a:pathLst>
                <a:path w="8208645" h="2475229">
                  <a:moveTo>
                    <a:pt x="0" y="2474976"/>
                  </a:moveTo>
                  <a:lnTo>
                    <a:pt x="8208264" y="2474976"/>
                  </a:lnTo>
                  <a:lnTo>
                    <a:pt x="8208264" y="0"/>
                  </a:lnTo>
                  <a:lnTo>
                    <a:pt x="0" y="0"/>
                  </a:lnTo>
                  <a:lnTo>
                    <a:pt x="0" y="2474976"/>
                  </a:lnTo>
                  <a:close/>
                </a:path>
              </a:pathLst>
            </a:custGeom>
            <a:ln w="9144">
              <a:solidFill>
                <a:srgbClr val="E36C6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4634991" y="2280157"/>
              <a:ext cx="507365" cy="377190"/>
            </a:xfrm>
            <a:custGeom>
              <a:avLst/>
              <a:gdLst/>
              <a:ahLst/>
              <a:cxnLst/>
              <a:rect l="l" t="t" r="r" b="b"/>
              <a:pathLst>
                <a:path w="507364" h="377189">
                  <a:moveTo>
                    <a:pt x="387096" y="0"/>
                  </a:moveTo>
                  <a:lnTo>
                    <a:pt x="381762" y="15366"/>
                  </a:lnTo>
                  <a:lnTo>
                    <a:pt x="403574" y="24818"/>
                  </a:lnTo>
                  <a:lnTo>
                    <a:pt x="422338" y="37925"/>
                  </a:lnTo>
                  <a:lnTo>
                    <a:pt x="450723" y="75056"/>
                  </a:lnTo>
                  <a:lnTo>
                    <a:pt x="467407" y="125142"/>
                  </a:lnTo>
                  <a:lnTo>
                    <a:pt x="472948" y="186562"/>
                  </a:lnTo>
                  <a:lnTo>
                    <a:pt x="471545" y="219858"/>
                  </a:lnTo>
                  <a:lnTo>
                    <a:pt x="460357" y="277163"/>
                  </a:lnTo>
                  <a:lnTo>
                    <a:pt x="437975" y="321941"/>
                  </a:lnTo>
                  <a:lnTo>
                    <a:pt x="403875" y="352143"/>
                  </a:lnTo>
                  <a:lnTo>
                    <a:pt x="382397" y="361695"/>
                  </a:lnTo>
                  <a:lnTo>
                    <a:pt x="387096" y="376936"/>
                  </a:lnTo>
                  <a:lnTo>
                    <a:pt x="438546" y="352853"/>
                  </a:lnTo>
                  <a:lnTo>
                    <a:pt x="476377" y="311150"/>
                  </a:lnTo>
                  <a:lnTo>
                    <a:pt x="499586" y="255206"/>
                  </a:lnTo>
                  <a:lnTo>
                    <a:pt x="507365" y="188594"/>
                  </a:lnTo>
                  <a:lnTo>
                    <a:pt x="505414" y="154070"/>
                  </a:lnTo>
                  <a:lnTo>
                    <a:pt x="489844" y="92833"/>
                  </a:lnTo>
                  <a:lnTo>
                    <a:pt x="459033" y="42969"/>
                  </a:lnTo>
                  <a:lnTo>
                    <a:pt x="414456" y="9909"/>
                  </a:lnTo>
                  <a:lnTo>
                    <a:pt x="387096" y="0"/>
                  </a:lnTo>
                  <a:close/>
                </a:path>
                <a:path w="507364" h="377189">
                  <a:moveTo>
                    <a:pt x="120269" y="0"/>
                  </a:moveTo>
                  <a:lnTo>
                    <a:pt x="68929" y="24225"/>
                  </a:lnTo>
                  <a:lnTo>
                    <a:pt x="31115" y="66166"/>
                  </a:lnTo>
                  <a:lnTo>
                    <a:pt x="7794" y="122142"/>
                  </a:lnTo>
                  <a:lnTo>
                    <a:pt x="0" y="188594"/>
                  </a:lnTo>
                  <a:lnTo>
                    <a:pt x="1948" y="223246"/>
                  </a:lnTo>
                  <a:lnTo>
                    <a:pt x="17466" y="284499"/>
                  </a:lnTo>
                  <a:lnTo>
                    <a:pt x="48206" y="334198"/>
                  </a:lnTo>
                  <a:lnTo>
                    <a:pt x="92835" y="367103"/>
                  </a:lnTo>
                  <a:lnTo>
                    <a:pt x="120269" y="376936"/>
                  </a:lnTo>
                  <a:lnTo>
                    <a:pt x="124968" y="361695"/>
                  </a:lnTo>
                  <a:lnTo>
                    <a:pt x="103489" y="352143"/>
                  </a:lnTo>
                  <a:lnTo>
                    <a:pt x="84962" y="338899"/>
                  </a:lnTo>
                  <a:lnTo>
                    <a:pt x="56769" y="301243"/>
                  </a:lnTo>
                  <a:lnTo>
                    <a:pt x="40020" y="250047"/>
                  </a:lnTo>
                  <a:lnTo>
                    <a:pt x="34417" y="186562"/>
                  </a:lnTo>
                  <a:lnTo>
                    <a:pt x="35819" y="154441"/>
                  </a:lnTo>
                  <a:lnTo>
                    <a:pt x="47007" y="98677"/>
                  </a:lnTo>
                  <a:lnTo>
                    <a:pt x="69435" y="54675"/>
                  </a:lnTo>
                  <a:lnTo>
                    <a:pt x="103864" y="24818"/>
                  </a:lnTo>
                  <a:lnTo>
                    <a:pt x="125603" y="15366"/>
                  </a:lnTo>
                  <a:lnTo>
                    <a:pt x="120269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916939" y="1921611"/>
            <a:ext cx="7361555" cy="2220595"/>
          </a:xfrm>
          <a:prstGeom prst="rect">
            <a:avLst/>
          </a:prstGeom>
        </p:spPr>
        <p:txBody>
          <a:bodyPr wrap="square" lIns="0" tIns="25654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2020"/>
              </a:spcBef>
              <a:tabLst>
                <a:tab pos="3851275" algn="l"/>
                <a:tab pos="4362450" algn="l"/>
              </a:tabLst>
            </a:pPr>
            <a:r>
              <a:rPr dirty="0" sz="3200" spc="-20">
                <a:solidFill>
                  <a:srgbClr val="585858"/>
                </a:solidFill>
                <a:latin typeface="Cambria Math"/>
                <a:cs typeface="Cambria Math"/>
              </a:rPr>
              <a:t>𝑋</a:t>
            </a:r>
            <a:r>
              <a:rPr dirty="0" baseline="-15366" sz="3525" spc="-30">
                <a:solidFill>
                  <a:srgbClr val="585858"/>
                </a:solidFill>
                <a:latin typeface="Cambria Math"/>
                <a:cs typeface="Cambria Math"/>
              </a:rPr>
              <a:t>1</a:t>
            </a:r>
            <a:r>
              <a:rPr dirty="0" sz="3200" spc="-20">
                <a:solidFill>
                  <a:srgbClr val="585858"/>
                </a:solidFill>
                <a:latin typeface="Cambria Math"/>
                <a:cs typeface="Cambria Math"/>
              </a:rPr>
              <a:t>,</a:t>
            </a:r>
            <a:r>
              <a:rPr dirty="0" sz="3200" spc="-175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⋯</a:t>
            </a:r>
            <a:r>
              <a:rPr dirty="0" sz="3200" spc="-18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,</a:t>
            </a:r>
            <a:r>
              <a:rPr dirty="0" sz="3200" spc="-175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𝑋</a:t>
            </a:r>
            <a:r>
              <a:rPr dirty="0" baseline="-15366" sz="3525">
                <a:solidFill>
                  <a:srgbClr val="585858"/>
                </a:solidFill>
                <a:latin typeface="Cambria Math"/>
                <a:cs typeface="Cambria Math"/>
              </a:rPr>
              <a:t>10</a:t>
            </a:r>
            <a:r>
              <a:rPr dirty="0" baseline="-15366" sz="3525" spc="367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~</a:t>
            </a:r>
            <a:r>
              <a:rPr dirty="0" sz="3200" spc="-35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 spc="-10">
                <a:solidFill>
                  <a:srgbClr val="585858"/>
                </a:solidFill>
                <a:latin typeface="Cambria Math"/>
                <a:cs typeface="Cambria Math"/>
              </a:rPr>
              <a:t>𝑃𝑜𝑖𝑠𝑠𝑜𝑛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	</a:t>
            </a:r>
            <a:r>
              <a:rPr dirty="0" sz="3200" spc="-50">
                <a:solidFill>
                  <a:srgbClr val="585858"/>
                </a:solidFill>
                <a:latin typeface="Cambria Math"/>
                <a:cs typeface="Cambria Math"/>
              </a:rPr>
              <a:t>𝜃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	</a:t>
            </a:r>
            <a:r>
              <a:rPr dirty="0" sz="3200" spc="-310">
                <a:solidFill>
                  <a:srgbClr val="585858"/>
                </a:solidFill>
                <a:latin typeface="Gulim"/>
                <a:cs typeface="Gulim"/>
              </a:rPr>
              <a:t>확률표본.</a:t>
            </a:r>
            <a:endParaRPr sz="3200">
              <a:latin typeface="Gulim"/>
              <a:cs typeface="Gulim"/>
            </a:endParaRPr>
          </a:p>
          <a:p>
            <a:pPr marL="50800">
              <a:lnSpc>
                <a:spcPct val="100000"/>
              </a:lnSpc>
              <a:spcBef>
                <a:spcPts val="1920"/>
              </a:spcBef>
            </a:pPr>
            <a:r>
              <a:rPr dirty="0" sz="3200" spc="-10">
                <a:solidFill>
                  <a:srgbClr val="585858"/>
                </a:solidFill>
                <a:latin typeface="Cambria Math"/>
                <a:cs typeface="Cambria Math"/>
              </a:rPr>
              <a:t>𝐻</a:t>
            </a:r>
            <a:r>
              <a:rPr dirty="0" baseline="-15366" sz="3525" spc="-15">
                <a:solidFill>
                  <a:srgbClr val="585858"/>
                </a:solidFill>
                <a:latin typeface="Cambria Math"/>
                <a:cs typeface="Cambria Math"/>
              </a:rPr>
              <a:t>0</a:t>
            </a:r>
            <a:r>
              <a:rPr dirty="0" sz="3200" spc="-10">
                <a:solidFill>
                  <a:srgbClr val="585858"/>
                </a:solidFill>
                <a:latin typeface="Cambria Math"/>
                <a:cs typeface="Cambria Math"/>
              </a:rPr>
              <a:t>:</a:t>
            </a:r>
            <a:r>
              <a:rPr dirty="0" sz="3200" spc="-17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𝜃</a:t>
            </a:r>
            <a:r>
              <a:rPr dirty="0" sz="3200" spc="285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=</a:t>
            </a:r>
            <a:r>
              <a:rPr dirty="0" sz="3200" spc="18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0.3</a:t>
            </a:r>
            <a:r>
              <a:rPr dirty="0" sz="3200" spc="15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𝑣𝑠</a:t>
            </a:r>
            <a:r>
              <a:rPr dirty="0" sz="3200" spc="65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 spc="-40">
                <a:solidFill>
                  <a:srgbClr val="585858"/>
                </a:solidFill>
                <a:latin typeface="Cambria Math"/>
                <a:cs typeface="Cambria Math"/>
              </a:rPr>
              <a:t>𝐻</a:t>
            </a:r>
            <a:r>
              <a:rPr dirty="0" baseline="-15366" sz="3525" spc="-60">
                <a:solidFill>
                  <a:srgbClr val="585858"/>
                </a:solidFill>
                <a:latin typeface="Cambria Math"/>
                <a:cs typeface="Cambria Math"/>
              </a:rPr>
              <a:t>1</a:t>
            </a:r>
            <a:r>
              <a:rPr dirty="0" sz="3200" spc="-40">
                <a:solidFill>
                  <a:srgbClr val="585858"/>
                </a:solidFill>
                <a:latin typeface="Cambria Math"/>
                <a:cs typeface="Cambria Math"/>
              </a:rPr>
              <a:t>:</a:t>
            </a:r>
            <a:r>
              <a:rPr dirty="0" sz="3200" spc="-165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𝜃</a:t>
            </a:r>
            <a:r>
              <a:rPr dirty="0" sz="3200" spc="28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=</a:t>
            </a:r>
            <a:r>
              <a:rPr dirty="0" sz="3200" spc="19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 spc="-80">
                <a:solidFill>
                  <a:srgbClr val="585858"/>
                </a:solidFill>
                <a:latin typeface="Cambria Math"/>
                <a:cs typeface="Cambria Math"/>
              </a:rPr>
              <a:t>0.1</a:t>
            </a:r>
            <a:r>
              <a:rPr dirty="0" sz="3200" spc="-80">
                <a:solidFill>
                  <a:srgbClr val="585858"/>
                </a:solidFill>
                <a:latin typeface="Gulim"/>
                <a:cs typeface="Gulim"/>
              </a:rPr>
              <a:t>에</a:t>
            </a:r>
            <a:r>
              <a:rPr dirty="0" sz="3200" spc="-27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 spc="-290">
                <a:solidFill>
                  <a:srgbClr val="585858"/>
                </a:solidFill>
                <a:latin typeface="Gulim"/>
                <a:cs typeface="Gulim"/>
              </a:rPr>
              <a:t>대한</a:t>
            </a:r>
            <a:r>
              <a:rPr dirty="0" sz="3200" spc="-265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 spc="-310">
                <a:solidFill>
                  <a:srgbClr val="585858"/>
                </a:solidFill>
                <a:latin typeface="Gulim"/>
                <a:cs typeface="Gulim"/>
              </a:rPr>
              <a:t>유의수준</a:t>
            </a:r>
            <a:endParaRPr sz="3200">
              <a:latin typeface="Gulim"/>
              <a:cs typeface="Gulim"/>
            </a:endParaRPr>
          </a:p>
          <a:p>
            <a:pPr marL="50800">
              <a:lnSpc>
                <a:spcPct val="100000"/>
              </a:lnSpc>
              <a:spcBef>
                <a:spcPts val="1920"/>
              </a:spcBef>
            </a:pP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𝛼</a:t>
            </a:r>
            <a:r>
              <a:rPr dirty="0" sz="3200" spc="305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=</a:t>
            </a:r>
            <a:r>
              <a:rPr dirty="0" sz="3200" spc="19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 spc="-60">
                <a:solidFill>
                  <a:srgbClr val="585858"/>
                </a:solidFill>
                <a:latin typeface="Cambria Math"/>
                <a:cs typeface="Cambria Math"/>
              </a:rPr>
              <a:t>4𝑒</a:t>
            </a:r>
            <a:r>
              <a:rPr dirty="0" baseline="28368" sz="3525" spc="-89">
                <a:solidFill>
                  <a:srgbClr val="585858"/>
                </a:solidFill>
                <a:latin typeface="Cambria Math"/>
                <a:cs typeface="Cambria Math"/>
              </a:rPr>
              <a:t>−3</a:t>
            </a:r>
            <a:r>
              <a:rPr dirty="0" sz="3200" spc="-60">
                <a:solidFill>
                  <a:srgbClr val="585858"/>
                </a:solidFill>
                <a:latin typeface="Gulim"/>
                <a:cs typeface="Gulim"/>
              </a:rPr>
              <a:t>에서</a:t>
            </a:r>
            <a:r>
              <a:rPr dirty="0" sz="3200" spc="-265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 spc="-290">
                <a:solidFill>
                  <a:srgbClr val="585858"/>
                </a:solidFill>
                <a:latin typeface="Gulim"/>
                <a:cs typeface="Gulim"/>
              </a:rPr>
              <a:t>최강력검정을</a:t>
            </a:r>
            <a:r>
              <a:rPr dirty="0" sz="3200" spc="-27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 spc="-320">
                <a:solidFill>
                  <a:srgbClr val="585858"/>
                </a:solidFill>
                <a:latin typeface="Gulim"/>
                <a:cs typeface="Gulim"/>
              </a:rPr>
              <a:t>구하라.</a:t>
            </a:r>
            <a:endParaRPr sz="3200">
              <a:latin typeface="Gulim"/>
              <a:cs typeface="Gulim"/>
            </a:endParaRPr>
          </a:p>
        </p:txBody>
      </p:sp>
      <p:sp>
        <p:nvSpPr>
          <p:cNvPr id="19" name="object 1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Arial"/>
                <a:cs typeface="Arial"/>
              </a:rPr>
              <a:t>©</a:t>
            </a:r>
            <a:r>
              <a:rPr dirty="0" spc="-160">
                <a:latin typeface="Arial"/>
                <a:cs typeface="Arial"/>
              </a:rPr>
              <a:t> </a:t>
            </a:r>
            <a:r>
              <a:rPr dirty="0" spc="-265"/>
              <a:t>한국방송통신대학교</a:t>
            </a:r>
          </a:p>
        </p:txBody>
      </p:sp>
      <p:sp>
        <p:nvSpPr>
          <p:cNvPr id="18" name="object 18" descr=""/>
          <p:cNvSpPr txBox="1"/>
          <p:nvPr/>
        </p:nvSpPr>
        <p:spPr>
          <a:xfrm>
            <a:off x="687323" y="1357883"/>
            <a:ext cx="1572895" cy="471170"/>
          </a:xfrm>
          <a:prstGeom prst="rect">
            <a:avLst/>
          </a:prstGeom>
          <a:solidFill>
            <a:srgbClr val="E8A37D">
              <a:alpha val="79998"/>
            </a:srgbClr>
          </a:solidFill>
          <a:ln w="12191">
            <a:solidFill>
              <a:srgbClr val="7C5436"/>
            </a:solidFill>
          </a:ln>
        </p:spPr>
        <p:txBody>
          <a:bodyPr wrap="square" lIns="0" tIns="100330" rIns="0" bIns="0" rtlCol="0" vert="horz">
            <a:spAutoFit/>
          </a:bodyPr>
          <a:lstStyle/>
          <a:p>
            <a:pPr marL="447040">
              <a:lnSpc>
                <a:spcPct val="100000"/>
              </a:lnSpc>
              <a:spcBef>
                <a:spcPts val="790"/>
              </a:spcBef>
            </a:pPr>
            <a:r>
              <a:rPr dirty="0" sz="2000" spc="-185">
                <a:latin typeface="Gulim"/>
                <a:cs typeface="Gulim"/>
              </a:rPr>
              <a:t>예</a:t>
            </a:r>
            <a:r>
              <a:rPr dirty="0" sz="2000" spc="-160">
                <a:latin typeface="Gulim"/>
                <a:cs typeface="Gulim"/>
              </a:rPr>
              <a:t> </a:t>
            </a:r>
            <a:r>
              <a:rPr dirty="0" sz="2000" spc="-25">
                <a:latin typeface="Gulim"/>
                <a:cs typeface="Gulim"/>
              </a:rPr>
              <a:t>7.3</a:t>
            </a:r>
            <a:endParaRPr sz="2000">
              <a:latin typeface="Gulim"/>
              <a:cs typeface="Gulim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1203960"/>
            <a:chOff x="0" y="0"/>
            <a:chExt cx="12192000" cy="120396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8030" y="628853"/>
              <a:ext cx="725830" cy="420928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6497" y="659637"/>
              <a:ext cx="1445133" cy="463296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08833" y="659637"/>
              <a:ext cx="1083564" cy="463296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0" y="1095755"/>
              <a:ext cx="12192000" cy="0"/>
            </a:xfrm>
            <a:custGeom>
              <a:avLst/>
              <a:gdLst/>
              <a:ahLst/>
              <a:cxnLst/>
              <a:rect l="l" t="t" r="r" b="b"/>
              <a:pathLst>
                <a:path w="12192000" h="0">
                  <a:moveTo>
                    <a:pt x="0" y="0"/>
                  </a:moveTo>
                  <a:lnTo>
                    <a:pt x="12191999" y="0"/>
                  </a:lnTo>
                </a:path>
              </a:pathLst>
            </a:custGeom>
            <a:ln w="6096">
              <a:solidFill>
                <a:srgbClr val="7C5436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8337804" y="0"/>
              <a:ext cx="1343025" cy="280670"/>
            </a:xfrm>
            <a:custGeom>
              <a:avLst/>
              <a:gdLst/>
              <a:ahLst/>
              <a:cxnLst/>
              <a:rect l="l" t="t" r="r" b="b"/>
              <a:pathLst>
                <a:path w="1343025" h="280670">
                  <a:moveTo>
                    <a:pt x="0" y="280416"/>
                  </a:moveTo>
                  <a:lnTo>
                    <a:pt x="1342644" y="280416"/>
                  </a:lnTo>
                  <a:lnTo>
                    <a:pt x="1342644" y="0"/>
                  </a:lnTo>
                  <a:lnTo>
                    <a:pt x="0" y="0"/>
                  </a:lnTo>
                  <a:lnTo>
                    <a:pt x="0" y="280416"/>
                  </a:lnTo>
                  <a:close/>
                </a:path>
              </a:pathLst>
            </a:custGeom>
            <a:solidFill>
              <a:srgbClr val="898585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8060435" y="0"/>
              <a:ext cx="1343025" cy="530860"/>
            </a:xfrm>
            <a:custGeom>
              <a:avLst/>
              <a:gdLst/>
              <a:ahLst/>
              <a:cxnLst/>
              <a:rect l="l" t="t" r="r" b="b"/>
              <a:pathLst>
                <a:path w="1343025" h="530860">
                  <a:moveTo>
                    <a:pt x="0" y="530351"/>
                  </a:moveTo>
                  <a:lnTo>
                    <a:pt x="1342644" y="530351"/>
                  </a:lnTo>
                  <a:lnTo>
                    <a:pt x="1342644" y="0"/>
                  </a:lnTo>
                  <a:lnTo>
                    <a:pt x="0" y="0"/>
                  </a:lnTo>
                  <a:lnTo>
                    <a:pt x="0" y="530351"/>
                  </a:lnTo>
                  <a:close/>
                </a:path>
              </a:pathLst>
            </a:custGeom>
            <a:solidFill>
              <a:srgbClr val="F8D230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73640" y="149352"/>
              <a:ext cx="525005" cy="546353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10059923" y="135636"/>
              <a:ext cx="518159" cy="539750"/>
            </a:xfrm>
            <a:custGeom>
              <a:avLst/>
              <a:gdLst/>
              <a:ahLst/>
              <a:cxnLst/>
              <a:rect l="l" t="t" r="r" b="b"/>
              <a:pathLst>
                <a:path w="518159" h="539750">
                  <a:moveTo>
                    <a:pt x="518159" y="0"/>
                  </a:moveTo>
                  <a:lnTo>
                    <a:pt x="0" y="0"/>
                  </a:lnTo>
                  <a:lnTo>
                    <a:pt x="0" y="539495"/>
                  </a:lnTo>
                  <a:lnTo>
                    <a:pt x="518159" y="539495"/>
                  </a:lnTo>
                  <a:lnTo>
                    <a:pt x="518159" y="0"/>
                  </a:lnTo>
                  <a:close/>
                </a:path>
              </a:pathLst>
            </a:custGeom>
            <a:solidFill>
              <a:srgbClr val="68410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10059923" y="135636"/>
            <a:ext cx="518159" cy="539750"/>
          </a:xfrm>
          <a:prstGeom prst="rect">
            <a:avLst/>
          </a:prstGeom>
          <a:ln w="6096">
            <a:solidFill>
              <a:srgbClr val="210E09"/>
            </a:solidFill>
          </a:ln>
        </p:spPr>
        <p:txBody>
          <a:bodyPr wrap="square" lIns="0" tIns="76200" rIns="0" bIns="0" rtlCol="0" vert="horz">
            <a:spAutoFit/>
          </a:bodyPr>
          <a:lstStyle/>
          <a:p>
            <a:pPr marL="177165">
              <a:lnSpc>
                <a:spcPct val="100000"/>
              </a:lnSpc>
              <a:spcBef>
                <a:spcPts val="600"/>
              </a:spcBef>
            </a:pPr>
            <a:r>
              <a:rPr dirty="0" sz="2500" spc="-5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5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0668761" y="199771"/>
            <a:ext cx="1354455" cy="4064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484"/>
              <a:t>최강력검정</a:t>
            </a:r>
          </a:p>
        </p:txBody>
      </p:sp>
      <p:pic>
        <p:nvPicPr>
          <p:cNvPr id="13" name="object 13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05027" y="1853183"/>
            <a:ext cx="8208264" cy="1741932"/>
          </a:xfrm>
          <a:prstGeom prst="rect">
            <a:avLst/>
          </a:prstGeom>
        </p:spPr>
      </p:pic>
      <p:sp>
        <p:nvSpPr>
          <p:cNvPr id="14" name="object 14" descr=""/>
          <p:cNvSpPr txBox="1"/>
          <p:nvPr/>
        </p:nvSpPr>
        <p:spPr>
          <a:xfrm>
            <a:off x="605027" y="1853183"/>
            <a:ext cx="8208645" cy="1742439"/>
          </a:xfrm>
          <a:prstGeom prst="rect">
            <a:avLst/>
          </a:prstGeom>
          <a:ln w="9144">
            <a:solidFill>
              <a:srgbClr val="E36C6C"/>
            </a:solidFill>
          </a:ln>
        </p:spPr>
        <p:txBody>
          <a:bodyPr wrap="square" lIns="0" tIns="325120" rIns="0" bIns="0" rtlCol="0" vert="horz">
            <a:spAutoFit/>
          </a:bodyPr>
          <a:lstStyle/>
          <a:p>
            <a:pPr marL="362585">
              <a:lnSpc>
                <a:spcPct val="100000"/>
              </a:lnSpc>
              <a:spcBef>
                <a:spcPts val="2560"/>
              </a:spcBef>
            </a:pPr>
            <a:r>
              <a:rPr dirty="0" sz="3200" spc="-10">
                <a:solidFill>
                  <a:srgbClr val="585858"/>
                </a:solidFill>
                <a:latin typeface="Cambria Math"/>
                <a:cs typeface="Cambria Math"/>
              </a:rPr>
              <a:t>𝐻</a:t>
            </a:r>
            <a:r>
              <a:rPr dirty="0" baseline="-15366" sz="3525" spc="-15">
                <a:solidFill>
                  <a:srgbClr val="585858"/>
                </a:solidFill>
                <a:latin typeface="Cambria Math"/>
                <a:cs typeface="Cambria Math"/>
              </a:rPr>
              <a:t>0</a:t>
            </a:r>
            <a:r>
              <a:rPr dirty="0" sz="3200" spc="-10">
                <a:solidFill>
                  <a:srgbClr val="585858"/>
                </a:solidFill>
                <a:latin typeface="Cambria Math"/>
                <a:cs typeface="Cambria Math"/>
              </a:rPr>
              <a:t>:</a:t>
            </a:r>
            <a:r>
              <a:rPr dirty="0" sz="3200" spc="-17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𝜃</a:t>
            </a:r>
            <a:r>
              <a:rPr dirty="0" sz="3200" spc="285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=</a:t>
            </a:r>
            <a:r>
              <a:rPr dirty="0" sz="3200" spc="18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0.3</a:t>
            </a:r>
            <a:r>
              <a:rPr dirty="0" sz="3200" spc="15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𝑣𝑠</a:t>
            </a:r>
            <a:r>
              <a:rPr dirty="0" sz="3200" spc="65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 spc="-40">
                <a:solidFill>
                  <a:srgbClr val="585858"/>
                </a:solidFill>
                <a:latin typeface="Cambria Math"/>
                <a:cs typeface="Cambria Math"/>
              </a:rPr>
              <a:t>𝐻</a:t>
            </a:r>
            <a:r>
              <a:rPr dirty="0" baseline="-15366" sz="3525" spc="-60">
                <a:solidFill>
                  <a:srgbClr val="585858"/>
                </a:solidFill>
                <a:latin typeface="Cambria Math"/>
                <a:cs typeface="Cambria Math"/>
              </a:rPr>
              <a:t>1</a:t>
            </a:r>
            <a:r>
              <a:rPr dirty="0" sz="3200" spc="-40">
                <a:solidFill>
                  <a:srgbClr val="585858"/>
                </a:solidFill>
                <a:latin typeface="Cambria Math"/>
                <a:cs typeface="Cambria Math"/>
              </a:rPr>
              <a:t>:</a:t>
            </a:r>
            <a:r>
              <a:rPr dirty="0" sz="3200" spc="-165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𝜃</a:t>
            </a:r>
            <a:r>
              <a:rPr dirty="0" sz="3200" spc="28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=</a:t>
            </a:r>
            <a:r>
              <a:rPr dirty="0" sz="3200" spc="19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 spc="-80">
                <a:solidFill>
                  <a:srgbClr val="585858"/>
                </a:solidFill>
                <a:latin typeface="Cambria Math"/>
                <a:cs typeface="Cambria Math"/>
              </a:rPr>
              <a:t>0.1</a:t>
            </a:r>
            <a:r>
              <a:rPr dirty="0" sz="3200" spc="-80">
                <a:solidFill>
                  <a:srgbClr val="585858"/>
                </a:solidFill>
                <a:latin typeface="Gulim"/>
                <a:cs typeface="Gulim"/>
              </a:rPr>
              <a:t>에</a:t>
            </a:r>
            <a:r>
              <a:rPr dirty="0" sz="3200" spc="-27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 spc="-290">
                <a:solidFill>
                  <a:srgbClr val="585858"/>
                </a:solidFill>
                <a:latin typeface="Gulim"/>
                <a:cs typeface="Gulim"/>
              </a:rPr>
              <a:t>대한</a:t>
            </a:r>
            <a:r>
              <a:rPr dirty="0" sz="3200" spc="-265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 spc="-310">
                <a:solidFill>
                  <a:srgbClr val="585858"/>
                </a:solidFill>
                <a:latin typeface="Gulim"/>
                <a:cs typeface="Gulim"/>
              </a:rPr>
              <a:t>유의수준</a:t>
            </a:r>
            <a:endParaRPr sz="3200">
              <a:latin typeface="Gulim"/>
              <a:cs typeface="Gulim"/>
            </a:endParaRPr>
          </a:p>
          <a:p>
            <a:pPr marL="362585">
              <a:lnSpc>
                <a:spcPct val="100000"/>
              </a:lnSpc>
              <a:spcBef>
                <a:spcPts val="1920"/>
              </a:spcBef>
            </a:pP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𝛼</a:t>
            </a:r>
            <a:r>
              <a:rPr dirty="0" sz="3200" spc="31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=</a:t>
            </a:r>
            <a:r>
              <a:rPr dirty="0" sz="3200" spc="19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 spc="-60">
                <a:solidFill>
                  <a:srgbClr val="585858"/>
                </a:solidFill>
                <a:latin typeface="Cambria Math"/>
                <a:cs typeface="Cambria Math"/>
              </a:rPr>
              <a:t>4𝑒</a:t>
            </a:r>
            <a:r>
              <a:rPr dirty="0" baseline="28368" sz="3525" spc="-89">
                <a:solidFill>
                  <a:srgbClr val="585858"/>
                </a:solidFill>
                <a:latin typeface="Cambria Math"/>
                <a:cs typeface="Cambria Math"/>
              </a:rPr>
              <a:t>−3</a:t>
            </a:r>
            <a:r>
              <a:rPr dirty="0" sz="3200" spc="-60">
                <a:solidFill>
                  <a:srgbClr val="585858"/>
                </a:solidFill>
                <a:latin typeface="Gulim"/>
                <a:cs typeface="Gulim"/>
              </a:rPr>
              <a:t>에서</a:t>
            </a:r>
            <a:r>
              <a:rPr dirty="0" sz="3200" spc="-26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 spc="-290">
                <a:solidFill>
                  <a:srgbClr val="585858"/>
                </a:solidFill>
                <a:latin typeface="Gulim"/>
                <a:cs typeface="Gulim"/>
              </a:rPr>
              <a:t>최강력검정을</a:t>
            </a:r>
            <a:r>
              <a:rPr dirty="0" sz="3200" spc="-265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 spc="-320">
                <a:solidFill>
                  <a:srgbClr val="585858"/>
                </a:solidFill>
                <a:latin typeface="Gulim"/>
                <a:cs typeface="Gulim"/>
              </a:rPr>
              <a:t>구하라.</a:t>
            </a:r>
            <a:endParaRPr sz="3200">
              <a:latin typeface="Gulim"/>
              <a:cs typeface="Gulim"/>
            </a:endParaRPr>
          </a:p>
        </p:txBody>
      </p:sp>
      <p:sp>
        <p:nvSpPr>
          <p:cNvPr id="16" name="object 1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Arial"/>
                <a:cs typeface="Arial"/>
              </a:rPr>
              <a:t>©</a:t>
            </a:r>
            <a:r>
              <a:rPr dirty="0" spc="-160">
                <a:latin typeface="Arial"/>
                <a:cs typeface="Arial"/>
              </a:rPr>
              <a:t> </a:t>
            </a:r>
            <a:r>
              <a:rPr dirty="0" spc="-265"/>
              <a:t>한국방송통신대학교</a:t>
            </a:r>
          </a:p>
        </p:txBody>
      </p:sp>
      <p:sp>
        <p:nvSpPr>
          <p:cNvPr id="15" name="object 15" descr=""/>
          <p:cNvSpPr txBox="1"/>
          <p:nvPr/>
        </p:nvSpPr>
        <p:spPr>
          <a:xfrm>
            <a:off x="687323" y="1357883"/>
            <a:ext cx="1572895" cy="471170"/>
          </a:xfrm>
          <a:prstGeom prst="rect">
            <a:avLst/>
          </a:prstGeom>
          <a:solidFill>
            <a:srgbClr val="E8A37D">
              <a:alpha val="79998"/>
            </a:srgbClr>
          </a:solidFill>
          <a:ln w="12191">
            <a:solidFill>
              <a:srgbClr val="7C5436"/>
            </a:solidFill>
          </a:ln>
        </p:spPr>
        <p:txBody>
          <a:bodyPr wrap="square" lIns="0" tIns="100330" rIns="0" bIns="0" rtlCol="0" vert="horz">
            <a:spAutoFit/>
          </a:bodyPr>
          <a:lstStyle/>
          <a:p>
            <a:pPr marL="447040">
              <a:lnSpc>
                <a:spcPct val="100000"/>
              </a:lnSpc>
              <a:spcBef>
                <a:spcPts val="790"/>
              </a:spcBef>
            </a:pPr>
            <a:r>
              <a:rPr dirty="0" sz="2000" spc="-185">
                <a:latin typeface="Gulim"/>
                <a:cs typeface="Gulim"/>
              </a:rPr>
              <a:t>예</a:t>
            </a:r>
            <a:r>
              <a:rPr dirty="0" sz="2000" spc="-160">
                <a:latin typeface="Gulim"/>
                <a:cs typeface="Gulim"/>
              </a:rPr>
              <a:t> </a:t>
            </a:r>
            <a:r>
              <a:rPr dirty="0" sz="2000" spc="-25">
                <a:latin typeface="Gulim"/>
                <a:cs typeface="Gulim"/>
              </a:rPr>
              <a:t>7.3</a:t>
            </a:r>
            <a:endParaRPr sz="2000">
              <a:latin typeface="Gulim"/>
              <a:cs typeface="Gulim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1203960"/>
            <a:chOff x="0" y="0"/>
            <a:chExt cx="12192000" cy="120396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8030" y="628853"/>
              <a:ext cx="725830" cy="420928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6497" y="659637"/>
              <a:ext cx="1445133" cy="463296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08833" y="659637"/>
              <a:ext cx="1083564" cy="463296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0" y="1095755"/>
              <a:ext cx="12192000" cy="0"/>
            </a:xfrm>
            <a:custGeom>
              <a:avLst/>
              <a:gdLst/>
              <a:ahLst/>
              <a:cxnLst/>
              <a:rect l="l" t="t" r="r" b="b"/>
              <a:pathLst>
                <a:path w="12192000" h="0">
                  <a:moveTo>
                    <a:pt x="0" y="0"/>
                  </a:moveTo>
                  <a:lnTo>
                    <a:pt x="12191999" y="0"/>
                  </a:lnTo>
                </a:path>
              </a:pathLst>
            </a:custGeom>
            <a:ln w="6096">
              <a:solidFill>
                <a:srgbClr val="7C5436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8337804" y="0"/>
              <a:ext cx="1343025" cy="280670"/>
            </a:xfrm>
            <a:custGeom>
              <a:avLst/>
              <a:gdLst/>
              <a:ahLst/>
              <a:cxnLst/>
              <a:rect l="l" t="t" r="r" b="b"/>
              <a:pathLst>
                <a:path w="1343025" h="280670">
                  <a:moveTo>
                    <a:pt x="0" y="280416"/>
                  </a:moveTo>
                  <a:lnTo>
                    <a:pt x="1342644" y="280416"/>
                  </a:lnTo>
                  <a:lnTo>
                    <a:pt x="1342644" y="0"/>
                  </a:lnTo>
                  <a:lnTo>
                    <a:pt x="0" y="0"/>
                  </a:lnTo>
                  <a:lnTo>
                    <a:pt x="0" y="280416"/>
                  </a:lnTo>
                  <a:close/>
                </a:path>
              </a:pathLst>
            </a:custGeom>
            <a:solidFill>
              <a:srgbClr val="898585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8060435" y="0"/>
              <a:ext cx="1343025" cy="530860"/>
            </a:xfrm>
            <a:custGeom>
              <a:avLst/>
              <a:gdLst/>
              <a:ahLst/>
              <a:cxnLst/>
              <a:rect l="l" t="t" r="r" b="b"/>
              <a:pathLst>
                <a:path w="1343025" h="530860">
                  <a:moveTo>
                    <a:pt x="0" y="530351"/>
                  </a:moveTo>
                  <a:lnTo>
                    <a:pt x="1342644" y="530351"/>
                  </a:lnTo>
                  <a:lnTo>
                    <a:pt x="1342644" y="0"/>
                  </a:lnTo>
                  <a:lnTo>
                    <a:pt x="0" y="0"/>
                  </a:lnTo>
                  <a:lnTo>
                    <a:pt x="0" y="530351"/>
                  </a:lnTo>
                  <a:close/>
                </a:path>
              </a:pathLst>
            </a:custGeom>
            <a:solidFill>
              <a:srgbClr val="F8D230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73640" y="149352"/>
              <a:ext cx="525005" cy="546353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10059923" y="135636"/>
              <a:ext cx="518159" cy="539750"/>
            </a:xfrm>
            <a:custGeom>
              <a:avLst/>
              <a:gdLst/>
              <a:ahLst/>
              <a:cxnLst/>
              <a:rect l="l" t="t" r="r" b="b"/>
              <a:pathLst>
                <a:path w="518159" h="539750">
                  <a:moveTo>
                    <a:pt x="518159" y="0"/>
                  </a:moveTo>
                  <a:lnTo>
                    <a:pt x="0" y="0"/>
                  </a:lnTo>
                  <a:lnTo>
                    <a:pt x="0" y="539495"/>
                  </a:lnTo>
                  <a:lnTo>
                    <a:pt x="518159" y="539495"/>
                  </a:lnTo>
                  <a:lnTo>
                    <a:pt x="518159" y="0"/>
                  </a:lnTo>
                  <a:close/>
                </a:path>
              </a:pathLst>
            </a:custGeom>
            <a:solidFill>
              <a:srgbClr val="68410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10059923" y="135636"/>
            <a:ext cx="518159" cy="539750"/>
          </a:xfrm>
          <a:prstGeom prst="rect">
            <a:avLst/>
          </a:prstGeom>
          <a:ln w="6096">
            <a:solidFill>
              <a:srgbClr val="210E09"/>
            </a:solidFill>
          </a:ln>
        </p:spPr>
        <p:txBody>
          <a:bodyPr wrap="square" lIns="0" tIns="76200" rIns="0" bIns="0" rtlCol="0" vert="horz">
            <a:spAutoFit/>
          </a:bodyPr>
          <a:lstStyle/>
          <a:p>
            <a:pPr marL="177165">
              <a:lnSpc>
                <a:spcPct val="100000"/>
              </a:lnSpc>
              <a:spcBef>
                <a:spcPts val="600"/>
              </a:spcBef>
            </a:pPr>
            <a:r>
              <a:rPr dirty="0" sz="2500" spc="-5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5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0668761" y="199771"/>
            <a:ext cx="1354455" cy="4064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484"/>
              <a:t>최강력검정</a:t>
            </a:r>
          </a:p>
        </p:txBody>
      </p:sp>
      <p:grpSp>
        <p:nvGrpSpPr>
          <p:cNvPr id="13" name="object 13" descr=""/>
          <p:cNvGrpSpPr/>
          <p:nvPr/>
        </p:nvGrpSpPr>
        <p:grpSpPr>
          <a:xfrm>
            <a:off x="600455" y="1848611"/>
            <a:ext cx="8217534" cy="2423160"/>
            <a:chOff x="600455" y="1848611"/>
            <a:chExt cx="8217534" cy="2423160"/>
          </a:xfrm>
        </p:grpSpPr>
        <p:pic>
          <p:nvPicPr>
            <p:cNvPr id="14" name="object 1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5027" y="1853183"/>
              <a:ext cx="8208264" cy="2414016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605027" y="1853183"/>
              <a:ext cx="8208645" cy="2414270"/>
            </a:xfrm>
            <a:custGeom>
              <a:avLst/>
              <a:gdLst/>
              <a:ahLst/>
              <a:cxnLst/>
              <a:rect l="l" t="t" r="r" b="b"/>
              <a:pathLst>
                <a:path w="8208645" h="2414270">
                  <a:moveTo>
                    <a:pt x="0" y="2414016"/>
                  </a:moveTo>
                  <a:lnTo>
                    <a:pt x="8208264" y="2414016"/>
                  </a:lnTo>
                  <a:lnTo>
                    <a:pt x="8208264" y="0"/>
                  </a:lnTo>
                  <a:lnTo>
                    <a:pt x="0" y="0"/>
                  </a:lnTo>
                  <a:lnTo>
                    <a:pt x="0" y="2414016"/>
                  </a:lnTo>
                  <a:close/>
                </a:path>
              </a:pathLst>
            </a:custGeom>
            <a:ln w="9144">
              <a:solidFill>
                <a:srgbClr val="E36C6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3379216" y="2280157"/>
              <a:ext cx="883919" cy="377190"/>
            </a:xfrm>
            <a:custGeom>
              <a:avLst/>
              <a:gdLst/>
              <a:ahLst/>
              <a:cxnLst/>
              <a:rect l="l" t="t" r="r" b="b"/>
              <a:pathLst>
                <a:path w="883920" h="377189">
                  <a:moveTo>
                    <a:pt x="763524" y="0"/>
                  </a:moveTo>
                  <a:lnTo>
                    <a:pt x="758189" y="15366"/>
                  </a:lnTo>
                  <a:lnTo>
                    <a:pt x="780002" y="24818"/>
                  </a:lnTo>
                  <a:lnTo>
                    <a:pt x="798766" y="37925"/>
                  </a:lnTo>
                  <a:lnTo>
                    <a:pt x="827151" y="75056"/>
                  </a:lnTo>
                  <a:lnTo>
                    <a:pt x="843835" y="125142"/>
                  </a:lnTo>
                  <a:lnTo>
                    <a:pt x="849376" y="186562"/>
                  </a:lnTo>
                  <a:lnTo>
                    <a:pt x="847973" y="219858"/>
                  </a:lnTo>
                  <a:lnTo>
                    <a:pt x="836785" y="277163"/>
                  </a:lnTo>
                  <a:lnTo>
                    <a:pt x="814403" y="321941"/>
                  </a:lnTo>
                  <a:lnTo>
                    <a:pt x="780303" y="352143"/>
                  </a:lnTo>
                  <a:lnTo>
                    <a:pt x="758825" y="361695"/>
                  </a:lnTo>
                  <a:lnTo>
                    <a:pt x="763524" y="376936"/>
                  </a:lnTo>
                  <a:lnTo>
                    <a:pt x="814974" y="352853"/>
                  </a:lnTo>
                  <a:lnTo>
                    <a:pt x="852805" y="311150"/>
                  </a:lnTo>
                  <a:lnTo>
                    <a:pt x="876014" y="255206"/>
                  </a:lnTo>
                  <a:lnTo>
                    <a:pt x="883793" y="188594"/>
                  </a:lnTo>
                  <a:lnTo>
                    <a:pt x="881842" y="154070"/>
                  </a:lnTo>
                  <a:lnTo>
                    <a:pt x="866272" y="92833"/>
                  </a:lnTo>
                  <a:lnTo>
                    <a:pt x="835461" y="42969"/>
                  </a:lnTo>
                  <a:lnTo>
                    <a:pt x="790884" y="9909"/>
                  </a:lnTo>
                  <a:lnTo>
                    <a:pt x="763524" y="0"/>
                  </a:lnTo>
                  <a:close/>
                </a:path>
                <a:path w="883920" h="377189">
                  <a:moveTo>
                    <a:pt x="120269" y="0"/>
                  </a:moveTo>
                  <a:lnTo>
                    <a:pt x="68929" y="24225"/>
                  </a:lnTo>
                  <a:lnTo>
                    <a:pt x="31114" y="66166"/>
                  </a:lnTo>
                  <a:lnTo>
                    <a:pt x="7794" y="122142"/>
                  </a:lnTo>
                  <a:lnTo>
                    <a:pt x="0" y="188594"/>
                  </a:lnTo>
                  <a:lnTo>
                    <a:pt x="1948" y="223246"/>
                  </a:lnTo>
                  <a:lnTo>
                    <a:pt x="17466" y="284499"/>
                  </a:lnTo>
                  <a:lnTo>
                    <a:pt x="48206" y="334198"/>
                  </a:lnTo>
                  <a:lnTo>
                    <a:pt x="92835" y="367103"/>
                  </a:lnTo>
                  <a:lnTo>
                    <a:pt x="120269" y="376936"/>
                  </a:lnTo>
                  <a:lnTo>
                    <a:pt x="124968" y="361695"/>
                  </a:lnTo>
                  <a:lnTo>
                    <a:pt x="103489" y="352143"/>
                  </a:lnTo>
                  <a:lnTo>
                    <a:pt x="84962" y="338899"/>
                  </a:lnTo>
                  <a:lnTo>
                    <a:pt x="56769" y="301243"/>
                  </a:lnTo>
                  <a:lnTo>
                    <a:pt x="40020" y="250047"/>
                  </a:lnTo>
                  <a:lnTo>
                    <a:pt x="34417" y="186562"/>
                  </a:lnTo>
                  <a:lnTo>
                    <a:pt x="35819" y="154441"/>
                  </a:lnTo>
                  <a:lnTo>
                    <a:pt x="47007" y="98677"/>
                  </a:lnTo>
                  <a:lnTo>
                    <a:pt x="69435" y="54675"/>
                  </a:lnTo>
                  <a:lnTo>
                    <a:pt x="103864" y="24818"/>
                  </a:lnTo>
                  <a:lnTo>
                    <a:pt x="125603" y="15366"/>
                  </a:lnTo>
                  <a:lnTo>
                    <a:pt x="120269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916939" y="1921611"/>
            <a:ext cx="6655434" cy="2220595"/>
          </a:xfrm>
          <a:prstGeom prst="rect">
            <a:avLst/>
          </a:prstGeom>
        </p:spPr>
        <p:txBody>
          <a:bodyPr wrap="square" lIns="0" tIns="25654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2020"/>
              </a:spcBef>
              <a:tabLst>
                <a:tab pos="2595880" algn="l"/>
                <a:tab pos="3482975" algn="l"/>
              </a:tabLst>
            </a:pPr>
            <a:r>
              <a:rPr dirty="0" sz="3200" spc="-20">
                <a:solidFill>
                  <a:srgbClr val="585858"/>
                </a:solidFill>
                <a:latin typeface="Cambria Math"/>
                <a:cs typeface="Cambria Math"/>
              </a:rPr>
              <a:t>𝑋</a:t>
            </a:r>
            <a:r>
              <a:rPr dirty="0" baseline="-15366" sz="3525" spc="-30">
                <a:solidFill>
                  <a:srgbClr val="585858"/>
                </a:solidFill>
                <a:latin typeface="Cambria Math"/>
                <a:cs typeface="Cambria Math"/>
              </a:rPr>
              <a:t>1</a:t>
            </a:r>
            <a:r>
              <a:rPr dirty="0" sz="3200" spc="-20">
                <a:solidFill>
                  <a:srgbClr val="585858"/>
                </a:solidFill>
                <a:latin typeface="Cambria Math"/>
                <a:cs typeface="Cambria Math"/>
              </a:rPr>
              <a:t>,</a:t>
            </a:r>
            <a:r>
              <a:rPr dirty="0" sz="3200" spc="-17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⋯</a:t>
            </a:r>
            <a:r>
              <a:rPr dirty="0" sz="3200" spc="-17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,</a:t>
            </a:r>
            <a:r>
              <a:rPr dirty="0" sz="3200" spc="-16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𝑋</a:t>
            </a:r>
            <a:r>
              <a:rPr dirty="0" baseline="-15366" sz="3525">
                <a:solidFill>
                  <a:srgbClr val="585858"/>
                </a:solidFill>
                <a:latin typeface="Cambria Math"/>
                <a:cs typeface="Cambria Math"/>
              </a:rPr>
              <a:t>𝑛</a:t>
            </a:r>
            <a:r>
              <a:rPr dirty="0" baseline="-15366" sz="3525" spc="54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~</a:t>
            </a:r>
            <a:r>
              <a:rPr dirty="0" sz="3200" spc="-1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 spc="-50">
                <a:solidFill>
                  <a:srgbClr val="585858"/>
                </a:solidFill>
                <a:latin typeface="Cambria Math"/>
                <a:cs typeface="Cambria Math"/>
              </a:rPr>
              <a:t>𝑁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	𝜃,</a:t>
            </a:r>
            <a:r>
              <a:rPr dirty="0" sz="3200" spc="-85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 spc="-50">
                <a:solidFill>
                  <a:srgbClr val="585858"/>
                </a:solidFill>
                <a:latin typeface="Cambria Math"/>
                <a:cs typeface="Cambria Math"/>
              </a:rPr>
              <a:t>1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	</a:t>
            </a:r>
            <a:r>
              <a:rPr dirty="0" sz="3200" spc="-310">
                <a:solidFill>
                  <a:srgbClr val="585858"/>
                </a:solidFill>
                <a:latin typeface="Gulim"/>
                <a:cs typeface="Gulim"/>
              </a:rPr>
              <a:t>확률표본.</a:t>
            </a:r>
            <a:endParaRPr sz="3200">
              <a:latin typeface="Gulim"/>
              <a:cs typeface="Gulim"/>
            </a:endParaRPr>
          </a:p>
          <a:p>
            <a:pPr marL="50800" marR="43180">
              <a:lnSpc>
                <a:spcPct val="150000"/>
              </a:lnSpc>
              <a:tabLst>
                <a:tab pos="5520690" algn="l"/>
              </a:tabLst>
            </a:pPr>
            <a:r>
              <a:rPr dirty="0" sz="3200" spc="-10">
                <a:solidFill>
                  <a:srgbClr val="585858"/>
                </a:solidFill>
                <a:latin typeface="Cambria Math"/>
                <a:cs typeface="Cambria Math"/>
              </a:rPr>
              <a:t>𝐻</a:t>
            </a:r>
            <a:r>
              <a:rPr dirty="0" baseline="-15366" sz="3525" spc="-15">
                <a:solidFill>
                  <a:srgbClr val="585858"/>
                </a:solidFill>
                <a:latin typeface="Cambria Math"/>
                <a:cs typeface="Cambria Math"/>
              </a:rPr>
              <a:t>0</a:t>
            </a:r>
            <a:r>
              <a:rPr dirty="0" sz="3200" spc="-10">
                <a:solidFill>
                  <a:srgbClr val="585858"/>
                </a:solidFill>
                <a:latin typeface="Cambria Math"/>
                <a:cs typeface="Cambria Math"/>
              </a:rPr>
              <a:t>:</a:t>
            </a:r>
            <a:r>
              <a:rPr dirty="0" sz="3200" spc="-17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𝜃</a:t>
            </a:r>
            <a:r>
              <a:rPr dirty="0" sz="3200" spc="27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=</a:t>
            </a:r>
            <a:r>
              <a:rPr dirty="0" sz="3200" spc="175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𝜃</a:t>
            </a:r>
            <a:r>
              <a:rPr dirty="0" baseline="-15366" sz="3525">
                <a:solidFill>
                  <a:srgbClr val="585858"/>
                </a:solidFill>
                <a:latin typeface="Cambria Math"/>
                <a:cs typeface="Cambria Math"/>
              </a:rPr>
              <a:t>0</a:t>
            </a:r>
            <a:r>
              <a:rPr dirty="0" baseline="-15366" sz="3525" spc="48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𝑣𝑠</a:t>
            </a:r>
            <a:r>
              <a:rPr dirty="0" sz="3200" spc="6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 spc="-40">
                <a:solidFill>
                  <a:srgbClr val="585858"/>
                </a:solidFill>
                <a:latin typeface="Cambria Math"/>
                <a:cs typeface="Cambria Math"/>
              </a:rPr>
              <a:t>𝐻</a:t>
            </a:r>
            <a:r>
              <a:rPr dirty="0" baseline="-15366" sz="3525" spc="-60">
                <a:solidFill>
                  <a:srgbClr val="585858"/>
                </a:solidFill>
                <a:latin typeface="Cambria Math"/>
                <a:cs typeface="Cambria Math"/>
              </a:rPr>
              <a:t>1</a:t>
            </a:r>
            <a:r>
              <a:rPr dirty="0" sz="3200" spc="-40">
                <a:solidFill>
                  <a:srgbClr val="585858"/>
                </a:solidFill>
                <a:latin typeface="Cambria Math"/>
                <a:cs typeface="Cambria Math"/>
              </a:rPr>
              <a:t>:</a:t>
            </a:r>
            <a:r>
              <a:rPr dirty="0" sz="3200" spc="-17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𝜃</a:t>
            </a:r>
            <a:r>
              <a:rPr dirty="0" sz="3200" spc="275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=</a:t>
            </a:r>
            <a:r>
              <a:rPr dirty="0" sz="3200" spc="175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 spc="-80">
                <a:solidFill>
                  <a:srgbClr val="585858"/>
                </a:solidFill>
                <a:latin typeface="Cambria Math"/>
                <a:cs typeface="Cambria Math"/>
              </a:rPr>
              <a:t>𝜃</a:t>
            </a:r>
            <a:r>
              <a:rPr dirty="0" baseline="-15366" sz="3525" spc="-120">
                <a:solidFill>
                  <a:srgbClr val="585858"/>
                </a:solidFill>
                <a:latin typeface="Cambria Math"/>
                <a:cs typeface="Cambria Math"/>
              </a:rPr>
              <a:t>1</a:t>
            </a:r>
            <a:r>
              <a:rPr dirty="0" sz="3200" spc="-80">
                <a:solidFill>
                  <a:srgbClr val="585858"/>
                </a:solidFill>
                <a:latin typeface="Cambria Math"/>
                <a:cs typeface="Cambria Math"/>
              </a:rPr>
              <a:t>(</a:t>
            </a:r>
            <a:r>
              <a:rPr dirty="0" sz="3200" spc="-80">
                <a:solidFill>
                  <a:srgbClr val="585858"/>
                </a:solidFill>
                <a:latin typeface="Gulim"/>
                <a:cs typeface="Gulim"/>
              </a:rPr>
              <a:t>단</a:t>
            </a:r>
            <a:r>
              <a:rPr dirty="0" sz="3200" spc="-43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,</a:t>
            </a:r>
            <a:r>
              <a:rPr dirty="0" sz="3200" spc="-165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 spc="-25">
                <a:solidFill>
                  <a:srgbClr val="585858"/>
                </a:solidFill>
                <a:latin typeface="Cambria Math"/>
                <a:cs typeface="Cambria Math"/>
              </a:rPr>
              <a:t>𝜃</a:t>
            </a:r>
            <a:r>
              <a:rPr dirty="0" baseline="-15366" sz="3525" spc="-37">
                <a:solidFill>
                  <a:srgbClr val="585858"/>
                </a:solidFill>
                <a:latin typeface="Cambria Math"/>
                <a:cs typeface="Cambria Math"/>
              </a:rPr>
              <a:t>1</a:t>
            </a:r>
            <a:r>
              <a:rPr dirty="0" baseline="-15366" sz="3525">
                <a:solidFill>
                  <a:srgbClr val="585858"/>
                </a:solidFill>
                <a:latin typeface="Cambria Math"/>
                <a:cs typeface="Cambria Math"/>
              </a:rPr>
              <a:t>	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&gt;</a:t>
            </a:r>
            <a:r>
              <a:rPr dirty="0" sz="3200" spc="17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 spc="-80">
                <a:solidFill>
                  <a:srgbClr val="585858"/>
                </a:solidFill>
                <a:latin typeface="Cambria Math"/>
                <a:cs typeface="Cambria Math"/>
              </a:rPr>
              <a:t>𝜃</a:t>
            </a:r>
            <a:r>
              <a:rPr dirty="0" baseline="-15366" sz="3525" spc="-120">
                <a:solidFill>
                  <a:srgbClr val="585858"/>
                </a:solidFill>
                <a:latin typeface="Cambria Math"/>
                <a:cs typeface="Cambria Math"/>
              </a:rPr>
              <a:t>0</a:t>
            </a:r>
            <a:r>
              <a:rPr dirty="0" sz="3200" spc="-80">
                <a:solidFill>
                  <a:srgbClr val="585858"/>
                </a:solidFill>
                <a:latin typeface="Cambria Math"/>
                <a:cs typeface="Cambria Math"/>
              </a:rPr>
              <a:t>)</a:t>
            </a:r>
            <a:r>
              <a:rPr dirty="0" sz="3200" spc="-80">
                <a:solidFill>
                  <a:srgbClr val="585858"/>
                </a:solidFill>
                <a:latin typeface="Gulim"/>
                <a:cs typeface="Gulim"/>
              </a:rPr>
              <a:t>, </a:t>
            </a:r>
            <a:r>
              <a:rPr dirty="0" sz="3200" spc="-290">
                <a:solidFill>
                  <a:srgbClr val="585858"/>
                </a:solidFill>
                <a:latin typeface="Gulim"/>
                <a:cs typeface="Gulim"/>
              </a:rPr>
              <a:t>유의수준</a:t>
            </a:r>
            <a:r>
              <a:rPr dirty="0" sz="3200" spc="-265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 spc="-165">
                <a:solidFill>
                  <a:srgbClr val="585858"/>
                </a:solidFill>
                <a:latin typeface="Cambria Math"/>
                <a:cs typeface="Cambria Math"/>
              </a:rPr>
              <a:t>𝛼</a:t>
            </a:r>
            <a:r>
              <a:rPr dirty="0" sz="3200" spc="-165">
                <a:solidFill>
                  <a:srgbClr val="585858"/>
                </a:solidFill>
                <a:latin typeface="Gulim"/>
                <a:cs typeface="Gulim"/>
              </a:rPr>
              <a:t>에서</a:t>
            </a:r>
            <a:r>
              <a:rPr dirty="0" sz="3200" spc="-26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 spc="-290">
                <a:solidFill>
                  <a:srgbClr val="585858"/>
                </a:solidFill>
                <a:latin typeface="Gulim"/>
                <a:cs typeface="Gulim"/>
              </a:rPr>
              <a:t>최강력검정을</a:t>
            </a:r>
            <a:r>
              <a:rPr dirty="0" sz="3200" spc="-27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 spc="-320">
                <a:solidFill>
                  <a:srgbClr val="585858"/>
                </a:solidFill>
                <a:latin typeface="Gulim"/>
                <a:cs typeface="Gulim"/>
              </a:rPr>
              <a:t>구하라.</a:t>
            </a:r>
            <a:endParaRPr sz="3200">
              <a:latin typeface="Gulim"/>
              <a:cs typeface="Gulim"/>
            </a:endParaRPr>
          </a:p>
        </p:txBody>
      </p:sp>
      <p:sp>
        <p:nvSpPr>
          <p:cNvPr id="19" name="object 1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Arial"/>
                <a:cs typeface="Arial"/>
              </a:rPr>
              <a:t>©</a:t>
            </a:r>
            <a:r>
              <a:rPr dirty="0" spc="-160">
                <a:latin typeface="Arial"/>
                <a:cs typeface="Arial"/>
              </a:rPr>
              <a:t> </a:t>
            </a:r>
            <a:r>
              <a:rPr dirty="0" spc="-265"/>
              <a:t>한국방송통신대학교</a:t>
            </a:r>
          </a:p>
        </p:txBody>
      </p:sp>
      <p:sp>
        <p:nvSpPr>
          <p:cNvPr id="18" name="object 18" descr=""/>
          <p:cNvSpPr txBox="1"/>
          <p:nvPr/>
        </p:nvSpPr>
        <p:spPr>
          <a:xfrm>
            <a:off x="687323" y="1357883"/>
            <a:ext cx="1572895" cy="471170"/>
          </a:xfrm>
          <a:prstGeom prst="rect">
            <a:avLst/>
          </a:prstGeom>
          <a:solidFill>
            <a:srgbClr val="E8A37D">
              <a:alpha val="79998"/>
            </a:srgbClr>
          </a:solidFill>
          <a:ln w="12191">
            <a:solidFill>
              <a:srgbClr val="7C5436"/>
            </a:solidFill>
          </a:ln>
        </p:spPr>
        <p:txBody>
          <a:bodyPr wrap="square" lIns="0" tIns="100330" rIns="0" bIns="0" rtlCol="0" vert="horz">
            <a:spAutoFit/>
          </a:bodyPr>
          <a:lstStyle/>
          <a:p>
            <a:pPr marL="394970">
              <a:lnSpc>
                <a:spcPct val="100000"/>
              </a:lnSpc>
              <a:spcBef>
                <a:spcPts val="790"/>
              </a:spcBef>
            </a:pPr>
            <a:r>
              <a:rPr dirty="0" sz="2000" spc="-185">
                <a:latin typeface="Gulim"/>
                <a:cs typeface="Gulim"/>
              </a:rPr>
              <a:t>예</a:t>
            </a:r>
            <a:r>
              <a:rPr dirty="0" sz="2000" spc="-160">
                <a:latin typeface="Gulim"/>
                <a:cs typeface="Gulim"/>
              </a:rPr>
              <a:t> </a:t>
            </a:r>
            <a:r>
              <a:rPr dirty="0" sz="2000" spc="-25">
                <a:latin typeface="Gulim"/>
                <a:cs typeface="Gulim"/>
              </a:rPr>
              <a:t>7.4</a:t>
            </a:r>
            <a:endParaRPr sz="2000">
              <a:latin typeface="Gulim"/>
              <a:cs typeface="Gulim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1203960"/>
            <a:chOff x="0" y="0"/>
            <a:chExt cx="12192000" cy="120396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8030" y="628853"/>
              <a:ext cx="725830" cy="420928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6497" y="659637"/>
              <a:ext cx="1445133" cy="463296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08833" y="659637"/>
              <a:ext cx="1083564" cy="463296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0" y="1095755"/>
              <a:ext cx="12192000" cy="0"/>
            </a:xfrm>
            <a:custGeom>
              <a:avLst/>
              <a:gdLst/>
              <a:ahLst/>
              <a:cxnLst/>
              <a:rect l="l" t="t" r="r" b="b"/>
              <a:pathLst>
                <a:path w="12192000" h="0">
                  <a:moveTo>
                    <a:pt x="0" y="0"/>
                  </a:moveTo>
                  <a:lnTo>
                    <a:pt x="12191999" y="0"/>
                  </a:lnTo>
                </a:path>
              </a:pathLst>
            </a:custGeom>
            <a:ln w="6096">
              <a:solidFill>
                <a:srgbClr val="7C5436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8337804" y="0"/>
              <a:ext cx="1343025" cy="280670"/>
            </a:xfrm>
            <a:custGeom>
              <a:avLst/>
              <a:gdLst/>
              <a:ahLst/>
              <a:cxnLst/>
              <a:rect l="l" t="t" r="r" b="b"/>
              <a:pathLst>
                <a:path w="1343025" h="280670">
                  <a:moveTo>
                    <a:pt x="0" y="280416"/>
                  </a:moveTo>
                  <a:lnTo>
                    <a:pt x="1342644" y="280416"/>
                  </a:lnTo>
                  <a:lnTo>
                    <a:pt x="1342644" y="0"/>
                  </a:lnTo>
                  <a:lnTo>
                    <a:pt x="0" y="0"/>
                  </a:lnTo>
                  <a:lnTo>
                    <a:pt x="0" y="280416"/>
                  </a:lnTo>
                  <a:close/>
                </a:path>
              </a:pathLst>
            </a:custGeom>
            <a:solidFill>
              <a:srgbClr val="898585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8060435" y="0"/>
              <a:ext cx="1343025" cy="530860"/>
            </a:xfrm>
            <a:custGeom>
              <a:avLst/>
              <a:gdLst/>
              <a:ahLst/>
              <a:cxnLst/>
              <a:rect l="l" t="t" r="r" b="b"/>
              <a:pathLst>
                <a:path w="1343025" h="530860">
                  <a:moveTo>
                    <a:pt x="0" y="530351"/>
                  </a:moveTo>
                  <a:lnTo>
                    <a:pt x="1342644" y="530351"/>
                  </a:lnTo>
                  <a:lnTo>
                    <a:pt x="1342644" y="0"/>
                  </a:lnTo>
                  <a:lnTo>
                    <a:pt x="0" y="0"/>
                  </a:lnTo>
                  <a:lnTo>
                    <a:pt x="0" y="530351"/>
                  </a:lnTo>
                  <a:close/>
                </a:path>
              </a:pathLst>
            </a:custGeom>
            <a:solidFill>
              <a:srgbClr val="F8D230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73640" y="149352"/>
              <a:ext cx="525005" cy="546353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10059923" y="135636"/>
              <a:ext cx="518159" cy="539750"/>
            </a:xfrm>
            <a:custGeom>
              <a:avLst/>
              <a:gdLst/>
              <a:ahLst/>
              <a:cxnLst/>
              <a:rect l="l" t="t" r="r" b="b"/>
              <a:pathLst>
                <a:path w="518159" h="539750">
                  <a:moveTo>
                    <a:pt x="518159" y="0"/>
                  </a:moveTo>
                  <a:lnTo>
                    <a:pt x="0" y="0"/>
                  </a:lnTo>
                  <a:lnTo>
                    <a:pt x="0" y="539495"/>
                  </a:lnTo>
                  <a:lnTo>
                    <a:pt x="518159" y="539495"/>
                  </a:lnTo>
                  <a:lnTo>
                    <a:pt x="518159" y="0"/>
                  </a:lnTo>
                  <a:close/>
                </a:path>
              </a:pathLst>
            </a:custGeom>
            <a:solidFill>
              <a:srgbClr val="68410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10059923" y="135636"/>
            <a:ext cx="518159" cy="539750"/>
          </a:xfrm>
          <a:prstGeom prst="rect">
            <a:avLst/>
          </a:prstGeom>
          <a:ln w="6096">
            <a:solidFill>
              <a:srgbClr val="210E09"/>
            </a:solidFill>
          </a:ln>
        </p:spPr>
        <p:txBody>
          <a:bodyPr wrap="square" lIns="0" tIns="76200" rIns="0" bIns="0" rtlCol="0" vert="horz">
            <a:spAutoFit/>
          </a:bodyPr>
          <a:lstStyle/>
          <a:p>
            <a:pPr marL="177165">
              <a:lnSpc>
                <a:spcPct val="100000"/>
              </a:lnSpc>
              <a:spcBef>
                <a:spcPts val="600"/>
              </a:spcBef>
            </a:pPr>
            <a:r>
              <a:rPr dirty="0" sz="2500" spc="-5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5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0668761" y="199771"/>
            <a:ext cx="1354455" cy="4064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484"/>
              <a:t>최강력검정</a:t>
            </a:r>
          </a:p>
        </p:txBody>
      </p:sp>
      <p:pic>
        <p:nvPicPr>
          <p:cNvPr id="13" name="object 13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05027" y="1853183"/>
            <a:ext cx="8208264" cy="1813560"/>
          </a:xfrm>
          <a:prstGeom prst="rect">
            <a:avLst/>
          </a:prstGeom>
        </p:spPr>
      </p:pic>
      <p:sp>
        <p:nvSpPr>
          <p:cNvPr id="14" name="object 14" descr=""/>
          <p:cNvSpPr txBox="1"/>
          <p:nvPr/>
        </p:nvSpPr>
        <p:spPr>
          <a:xfrm>
            <a:off x="605027" y="1853183"/>
            <a:ext cx="8208645" cy="1813560"/>
          </a:xfrm>
          <a:prstGeom prst="rect">
            <a:avLst/>
          </a:prstGeom>
          <a:ln w="9144">
            <a:solidFill>
              <a:srgbClr val="E36C6C"/>
            </a:solidFill>
          </a:ln>
        </p:spPr>
        <p:txBody>
          <a:bodyPr wrap="square" lIns="0" tIns="80645" rIns="0" bIns="0" rtlCol="0" vert="horz">
            <a:spAutoFit/>
          </a:bodyPr>
          <a:lstStyle/>
          <a:p>
            <a:pPr marL="362585" marR="1283970">
              <a:lnSpc>
                <a:spcPct val="150100"/>
              </a:lnSpc>
              <a:spcBef>
                <a:spcPts val="635"/>
              </a:spcBef>
              <a:tabLst>
                <a:tab pos="5832475" algn="l"/>
              </a:tabLst>
            </a:pPr>
            <a:r>
              <a:rPr dirty="0" sz="3200" spc="-10">
                <a:solidFill>
                  <a:srgbClr val="585858"/>
                </a:solidFill>
                <a:latin typeface="Cambria Math"/>
                <a:cs typeface="Cambria Math"/>
              </a:rPr>
              <a:t>𝐻</a:t>
            </a:r>
            <a:r>
              <a:rPr dirty="0" baseline="-15366" sz="3525" spc="-15">
                <a:solidFill>
                  <a:srgbClr val="585858"/>
                </a:solidFill>
                <a:latin typeface="Cambria Math"/>
                <a:cs typeface="Cambria Math"/>
              </a:rPr>
              <a:t>0</a:t>
            </a:r>
            <a:r>
              <a:rPr dirty="0" sz="3200" spc="-10">
                <a:solidFill>
                  <a:srgbClr val="585858"/>
                </a:solidFill>
                <a:latin typeface="Cambria Math"/>
                <a:cs typeface="Cambria Math"/>
              </a:rPr>
              <a:t>:</a:t>
            </a:r>
            <a:r>
              <a:rPr dirty="0" sz="3200" spc="-17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𝜃</a:t>
            </a:r>
            <a:r>
              <a:rPr dirty="0" sz="3200" spc="27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=</a:t>
            </a:r>
            <a:r>
              <a:rPr dirty="0" sz="3200" spc="175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𝜃</a:t>
            </a:r>
            <a:r>
              <a:rPr dirty="0" baseline="-15366" sz="3525">
                <a:solidFill>
                  <a:srgbClr val="585858"/>
                </a:solidFill>
                <a:latin typeface="Cambria Math"/>
                <a:cs typeface="Cambria Math"/>
              </a:rPr>
              <a:t>0</a:t>
            </a:r>
            <a:r>
              <a:rPr dirty="0" baseline="-15366" sz="3525" spc="48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𝑣𝑠</a:t>
            </a:r>
            <a:r>
              <a:rPr dirty="0" sz="3200" spc="6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 spc="-40">
                <a:solidFill>
                  <a:srgbClr val="585858"/>
                </a:solidFill>
                <a:latin typeface="Cambria Math"/>
                <a:cs typeface="Cambria Math"/>
              </a:rPr>
              <a:t>𝐻</a:t>
            </a:r>
            <a:r>
              <a:rPr dirty="0" baseline="-15366" sz="3525" spc="-60">
                <a:solidFill>
                  <a:srgbClr val="585858"/>
                </a:solidFill>
                <a:latin typeface="Cambria Math"/>
                <a:cs typeface="Cambria Math"/>
              </a:rPr>
              <a:t>1</a:t>
            </a:r>
            <a:r>
              <a:rPr dirty="0" sz="3200" spc="-40">
                <a:solidFill>
                  <a:srgbClr val="585858"/>
                </a:solidFill>
                <a:latin typeface="Cambria Math"/>
                <a:cs typeface="Cambria Math"/>
              </a:rPr>
              <a:t>:</a:t>
            </a:r>
            <a:r>
              <a:rPr dirty="0" sz="3200" spc="-17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𝜃</a:t>
            </a:r>
            <a:r>
              <a:rPr dirty="0" sz="3200" spc="275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=</a:t>
            </a:r>
            <a:r>
              <a:rPr dirty="0" sz="3200" spc="175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 spc="-80">
                <a:solidFill>
                  <a:srgbClr val="585858"/>
                </a:solidFill>
                <a:latin typeface="Cambria Math"/>
                <a:cs typeface="Cambria Math"/>
              </a:rPr>
              <a:t>𝜃</a:t>
            </a:r>
            <a:r>
              <a:rPr dirty="0" baseline="-15366" sz="3525" spc="-120">
                <a:solidFill>
                  <a:srgbClr val="585858"/>
                </a:solidFill>
                <a:latin typeface="Cambria Math"/>
                <a:cs typeface="Cambria Math"/>
              </a:rPr>
              <a:t>1</a:t>
            </a:r>
            <a:r>
              <a:rPr dirty="0" sz="3200" spc="-80">
                <a:solidFill>
                  <a:srgbClr val="585858"/>
                </a:solidFill>
                <a:latin typeface="Cambria Math"/>
                <a:cs typeface="Cambria Math"/>
              </a:rPr>
              <a:t>(</a:t>
            </a:r>
            <a:r>
              <a:rPr dirty="0" sz="3200" spc="-80">
                <a:solidFill>
                  <a:srgbClr val="585858"/>
                </a:solidFill>
                <a:latin typeface="Gulim"/>
                <a:cs typeface="Gulim"/>
              </a:rPr>
              <a:t>단</a:t>
            </a:r>
            <a:r>
              <a:rPr dirty="0" sz="3200" spc="-43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,</a:t>
            </a:r>
            <a:r>
              <a:rPr dirty="0" sz="3200" spc="-165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 spc="-25">
                <a:solidFill>
                  <a:srgbClr val="585858"/>
                </a:solidFill>
                <a:latin typeface="Cambria Math"/>
                <a:cs typeface="Cambria Math"/>
              </a:rPr>
              <a:t>𝜃</a:t>
            </a:r>
            <a:r>
              <a:rPr dirty="0" baseline="-15366" sz="3525" spc="-37">
                <a:solidFill>
                  <a:srgbClr val="585858"/>
                </a:solidFill>
                <a:latin typeface="Cambria Math"/>
                <a:cs typeface="Cambria Math"/>
              </a:rPr>
              <a:t>1</a:t>
            </a:r>
            <a:r>
              <a:rPr dirty="0" baseline="-15366" sz="3525">
                <a:solidFill>
                  <a:srgbClr val="585858"/>
                </a:solidFill>
                <a:latin typeface="Cambria Math"/>
                <a:cs typeface="Cambria Math"/>
              </a:rPr>
              <a:t>	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&gt;</a:t>
            </a:r>
            <a:r>
              <a:rPr dirty="0" sz="3200" spc="18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 spc="-75">
                <a:solidFill>
                  <a:srgbClr val="585858"/>
                </a:solidFill>
                <a:latin typeface="Cambria Math"/>
                <a:cs typeface="Cambria Math"/>
              </a:rPr>
              <a:t>𝜃</a:t>
            </a:r>
            <a:r>
              <a:rPr dirty="0" baseline="-15366" sz="3525" spc="-112">
                <a:solidFill>
                  <a:srgbClr val="585858"/>
                </a:solidFill>
                <a:latin typeface="Cambria Math"/>
                <a:cs typeface="Cambria Math"/>
              </a:rPr>
              <a:t>0</a:t>
            </a:r>
            <a:r>
              <a:rPr dirty="0" sz="3200" spc="-75">
                <a:solidFill>
                  <a:srgbClr val="585858"/>
                </a:solidFill>
                <a:latin typeface="Cambria Math"/>
                <a:cs typeface="Cambria Math"/>
              </a:rPr>
              <a:t>)</a:t>
            </a:r>
            <a:r>
              <a:rPr dirty="0" sz="3200" spc="-75">
                <a:solidFill>
                  <a:srgbClr val="585858"/>
                </a:solidFill>
                <a:latin typeface="Gulim"/>
                <a:cs typeface="Gulim"/>
              </a:rPr>
              <a:t>, </a:t>
            </a:r>
            <a:r>
              <a:rPr dirty="0" sz="3200" spc="-290">
                <a:solidFill>
                  <a:srgbClr val="585858"/>
                </a:solidFill>
                <a:latin typeface="Gulim"/>
                <a:cs typeface="Gulim"/>
              </a:rPr>
              <a:t>유의수준</a:t>
            </a:r>
            <a:r>
              <a:rPr dirty="0" sz="3200" spc="-265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 spc="-165">
                <a:solidFill>
                  <a:srgbClr val="585858"/>
                </a:solidFill>
                <a:latin typeface="Cambria Math"/>
                <a:cs typeface="Cambria Math"/>
              </a:rPr>
              <a:t>𝛼</a:t>
            </a:r>
            <a:r>
              <a:rPr dirty="0" sz="3200" spc="-165">
                <a:solidFill>
                  <a:srgbClr val="585858"/>
                </a:solidFill>
                <a:latin typeface="Gulim"/>
                <a:cs typeface="Gulim"/>
              </a:rPr>
              <a:t>에서</a:t>
            </a:r>
            <a:r>
              <a:rPr dirty="0" sz="3200" spc="-26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 spc="-290">
                <a:solidFill>
                  <a:srgbClr val="585858"/>
                </a:solidFill>
                <a:latin typeface="Gulim"/>
                <a:cs typeface="Gulim"/>
              </a:rPr>
              <a:t>최강력검정을</a:t>
            </a:r>
            <a:r>
              <a:rPr dirty="0" sz="3200" spc="-27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 spc="-320">
                <a:solidFill>
                  <a:srgbClr val="585858"/>
                </a:solidFill>
                <a:latin typeface="Gulim"/>
                <a:cs typeface="Gulim"/>
              </a:rPr>
              <a:t>구하라.</a:t>
            </a:r>
            <a:endParaRPr sz="3200">
              <a:latin typeface="Gulim"/>
              <a:cs typeface="Gulim"/>
            </a:endParaRPr>
          </a:p>
        </p:txBody>
      </p:sp>
      <p:sp>
        <p:nvSpPr>
          <p:cNvPr id="16" name="object 1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Arial"/>
                <a:cs typeface="Arial"/>
              </a:rPr>
              <a:t>©</a:t>
            </a:r>
            <a:r>
              <a:rPr dirty="0" spc="-160">
                <a:latin typeface="Arial"/>
                <a:cs typeface="Arial"/>
              </a:rPr>
              <a:t> </a:t>
            </a:r>
            <a:r>
              <a:rPr dirty="0" spc="-265"/>
              <a:t>한국방송통신대학교</a:t>
            </a:r>
          </a:p>
        </p:txBody>
      </p:sp>
      <p:sp>
        <p:nvSpPr>
          <p:cNvPr id="15" name="object 15" descr=""/>
          <p:cNvSpPr txBox="1"/>
          <p:nvPr/>
        </p:nvSpPr>
        <p:spPr>
          <a:xfrm>
            <a:off x="687323" y="1357883"/>
            <a:ext cx="1572895" cy="471170"/>
          </a:xfrm>
          <a:prstGeom prst="rect">
            <a:avLst/>
          </a:prstGeom>
          <a:solidFill>
            <a:srgbClr val="E8A37D">
              <a:alpha val="79998"/>
            </a:srgbClr>
          </a:solidFill>
          <a:ln w="12191">
            <a:solidFill>
              <a:srgbClr val="7C5436"/>
            </a:solidFill>
          </a:ln>
        </p:spPr>
        <p:txBody>
          <a:bodyPr wrap="square" lIns="0" tIns="100330" rIns="0" bIns="0" rtlCol="0" vert="horz">
            <a:spAutoFit/>
          </a:bodyPr>
          <a:lstStyle/>
          <a:p>
            <a:pPr marL="394970">
              <a:lnSpc>
                <a:spcPct val="100000"/>
              </a:lnSpc>
              <a:spcBef>
                <a:spcPts val="790"/>
              </a:spcBef>
            </a:pPr>
            <a:r>
              <a:rPr dirty="0" sz="2000" spc="-185">
                <a:latin typeface="Gulim"/>
                <a:cs typeface="Gulim"/>
              </a:rPr>
              <a:t>예</a:t>
            </a:r>
            <a:r>
              <a:rPr dirty="0" sz="2000" spc="-160">
                <a:latin typeface="Gulim"/>
                <a:cs typeface="Gulim"/>
              </a:rPr>
              <a:t> </a:t>
            </a:r>
            <a:r>
              <a:rPr dirty="0" sz="2000" spc="-25">
                <a:latin typeface="Gulim"/>
                <a:cs typeface="Gulim"/>
              </a:rPr>
              <a:t>7.4</a:t>
            </a:r>
            <a:endParaRPr sz="2000">
              <a:latin typeface="Gulim"/>
              <a:cs typeface="Gulim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1203960"/>
            <a:chOff x="0" y="0"/>
            <a:chExt cx="12192000" cy="120396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8030" y="628853"/>
              <a:ext cx="725830" cy="420928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6497" y="659637"/>
              <a:ext cx="1445133" cy="463296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08833" y="659637"/>
              <a:ext cx="1083564" cy="463296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0" y="1095755"/>
              <a:ext cx="12192000" cy="0"/>
            </a:xfrm>
            <a:custGeom>
              <a:avLst/>
              <a:gdLst/>
              <a:ahLst/>
              <a:cxnLst/>
              <a:rect l="l" t="t" r="r" b="b"/>
              <a:pathLst>
                <a:path w="12192000" h="0">
                  <a:moveTo>
                    <a:pt x="0" y="0"/>
                  </a:moveTo>
                  <a:lnTo>
                    <a:pt x="12191999" y="0"/>
                  </a:lnTo>
                </a:path>
              </a:pathLst>
            </a:custGeom>
            <a:ln w="6096">
              <a:solidFill>
                <a:srgbClr val="7C5436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8337804" y="0"/>
              <a:ext cx="1343025" cy="280670"/>
            </a:xfrm>
            <a:custGeom>
              <a:avLst/>
              <a:gdLst/>
              <a:ahLst/>
              <a:cxnLst/>
              <a:rect l="l" t="t" r="r" b="b"/>
              <a:pathLst>
                <a:path w="1343025" h="280670">
                  <a:moveTo>
                    <a:pt x="0" y="280416"/>
                  </a:moveTo>
                  <a:lnTo>
                    <a:pt x="1342644" y="280416"/>
                  </a:lnTo>
                  <a:lnTo>
                    <a:pt x="1342644" y="0"/>
                  </a:lnTo>
                  <a:lnTo>
                    <a:pt x="0" y="0"/>
                  </a:lnTo>
                  <a:lnTo>
                    <a:pt x="0" y="280416"/>
                  </a:lnTo>
                  <a:close/>
                </a:path>
              </a:pathLst>
            </a:custGeom>
            <a:solidFill>
              <a:srgbClr val="898585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8060435" y="0"/>
              <a:ext cx="1343025" cy="530860"/>
            </a:xfrm>
            <a:custGeom>
              <a:avLst/>
              <a:gdLst/>
              <a:ahLst/>
              <a:cxnLst/>
              <a:rect l="l" t="t" r="r" b="b"/>
              <a:pathLst>
                <a:path w="1343025" h="530860">
                  <a:moveTo>
                    <a:pt x="0" y="530351"/>
                  </a:moveTo>
                  <a:lnTo>
                    <a:pt x="1342644" y="530351"/>
                  </a:lnTo>
                  <a:lnTo>
                    <a:pt x="1342644" y="0"/>
                  </a:lnTo>
                  <a:lnTo>
                    <a:pt x="0" y="0"/>
                  </a:lnTo>
                  <a:lnTo>
                    <a:pt x="0" y="530351"/>
                  </a:lnTo>
                  <a:close/>
                </a:path>
              </a:pathLst>
            </a:custGeom>
            <a:solidFill>
              <a:srgbClr val="F8D230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73640" y="149352"/>
              <a:ext cx="525005" cy="546353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10059923" y="135636"/>
              <a:ext cx="518159" cy="539750"/>
            </a:xfrm>
            <a:custGeom>
              <a:avLst/>
              <a:gdLst/>
              <a:ahLst/>
              <a:cxnLst/>
              <a:rect l="l" t="t" r="r" b="b"/>
              <a:pathLst>
                <a:path w="518159" h="539750">
                  <a:moveTo>
                    <a:pt x="518159" y="0"/>
                  </a:moveTo>
                  <a:lnTo>
                    <a:pt x="0" y="0"/>
                  </a:lnTo>
                  <a:lnTo>
                    <a:pt x="0" y="539495"/>
                  </a:lnTo>
                  <a:lnTo>
                    <a:pt x="518159" y="539495"/>
                  </a:lnTo>
                  <a:lnTo>
                    <a:pt x="518159" y="0"/>
                  </a:lnTo>
                  <a:close/>
                </a:path>
              </a:pathLst>
            </a:custGeom>
            <a:solidFill>
              <a:srgbClr val="68410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10059923" y="135636"/>
            <a:ext cx="518159" cy="539750"/>
          </a:xfrm>
          <a:prstGeom prst="rect">
            <a:avLst/>
          </a:prstGeom>
          <a:ln w="6096">
            <a:solidFill>
              <a:srgbClr val="210E09"/>
            </a:solidFill>
          </a:ln>
        </p:spPr>
        <p:txBody>
          <a:bodyPr wrap="square" lIns="0" tIns="76200" rIns="0" bIns="0" rtlCol="0" vert="horz">
            <a:spAutoFit/>
          </a:bodyPr>
          <a:lstStyle/>
          <a:p>
            <a:pPr marL="177165">
              <a:lnSpc>
                <a:spcPct val="100000"/>
              </a:lnSpc>
              <a:spcBef>
                <a:spcPts val="600"/>
              </a:spcBef>
            </a:pPr>
            <a:r>
              <a:rPr dirty="0" sz="2500" spc="-5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5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0668761" y="199771"/>
            <a:ext cx="1354455" cy="4064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484"/>
              <a:t>최강력검정</a:t>
            </a:r>
          </a:p>
        </p:txBody>
      </p:sp>
      <p:grpSp>
        <p:nvGrpSpPr>
          <p:cNvPr id="13" name="object 13" descr=""/>
          <p:cNvGrpSpPr/>
          <p:nvPr/>
        </p:nvGrpSpPr>
        <p:grpSpPr>
          <a:xfrm>
            <a:off x="600455" y="1848611"/>
            <a:ext cx="8217534" cy="2577465"/>
            <a:chOff x="600455" y="1848611"/>
            <a:chExt cx="8217534" cy="2577465"/>
          </a:xfrm>
        </p:grpSpPr>
        <p:pic>
          <p:nvPicPr>
            <p:cNvPr id="14" name="object 1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5027" y="1853183"/>
              <a:ext cx="8208264" cy="2567940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605027" y="1853183"/>
              <a:ext cx="8208645" cy="2567940"/>
            </a:xfrm>
            <a:custGeom>
              <a:avLst/>
              <a:gdLst/>
              <a:ahLst/>
              <a:cxnLst/>
              <a:rect l="l" t="t" r="r" b="b"/>
              <a:pathLst>
                <a:path w="8208645" h="2567940">
                  <a:moveTo>
                    <a:pt x="0" y="2567940"/>
                  </a:moveTo>
                  <a:lnTo>
                    <a:pt x="8208264" y="2567940"/>
                  </a:lnTo>
                  <a:lnTo>
                    <a:pt x="8208264" y="0"/>
                  </a:lnTo>
                  <a:lnTo>
                    <a:pt x="0" y="0"/>
                  </a:lnTo>
                  <a:lnTo>
                    <a:pt x="0" y="2567940"/>
                  </a:lnTo>
                  <a:close/>
                </a:path>
              </a:pathLst>
            </a:custGeom>
            <a:ln w="9144">
              <a:solidFill>
                <a:srgbClr val="E36C6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3353307" y="2280157"/>
              <a:ext cx="1094105" cy="377190"/>
            </a:xfrm>
            <a:custGeom>
              <a:avLst/>
              <a:gdLst/>
              <a:ahLst/>
              <a:cxnLst/>
              <a:rect l="l" t="t" r="r" b="b"/>
              <a:pathLst>
                <a:path w="1094104" h="377189">
                  <a:moveTo>
                    <a:pt x="973836" y="0"/>
                  </a:moveTo>
                  <a:lnTo>
                    <a:pt x="968501" y="15366"/>
                  </a:lnTo>
                  <a:lnTo>
                    <a:pt x="990314" y="24818"/>
                  </a:lnTo>
                  <a:lnTo>
                    <a:pt x="1009078" y="37925"/>
                  </a:lnTo>
                  <a:lnTo>
                    <a:pt x="1037463" y="75056"/>
                  </a:lnTo>
                  <a:lnTo>
                    <a:pt x="1054147" y="125142"/>
                  </a:lnTo>
                  <a:lnTo>
                    <a:pt x="1059688" y="186562"/>
                  </a:lnTo>
                  <a:lnTo>
                    <a:pt x="1058285" y="219858"/>
                  </a:lnTo>
                  <a:lnTo>
                    <a:pt x="1047097" y="277163"/>
                  </a:lnTo>
                  <a:lnTo>
                    <a:pt x="1024715" y="321941"/>
                  </a:lnTo>
                  <a:lnTo>
                    <a:pt x="990615" y="352143"/>
                  </a:lnTo>
                  <a:lnTo>
                    <a:pt x="969137" y="361695"/>
                  </a:lnTo>
                  <a:lnTo>
                    <a:pt x="973836" y="376936"/>
                  </a:lnTo>
                  <a:lnTo>
                    <a:pt x="1025286" y="352853"/>
                  </a:lnTo>
                  <a:lnTo>
                    <a:pt x="1063116" y="311150"/>
                  </a:lnTo>
                  <a:lnTo>
                    <a:pt x="1086326" y="255206"/>
                  </a:lnTo>
                  <a:lnTo>
                    <a:pt x="1094104" y="188594"/>
                  </a:lnTo>
                  <a:lnTo>
                    <a:pt x="1092154" y="154070"/>
                  </a:lnTo>
                  <a:lnTo>
                    <a:pt x="1076584" y="92833"/>
                  </a:lnTo>
                  <a:lnTo>
                    <a:pt x="1045773" y="42969"/>
                  </a:lnTo>
                  <a:lnTo>
                    <a:pt x="1001196" y="9909"/>
                  </a:lnTo>
                  <a:lnTo>
                    <a:pt x="973836" y="0"/>
                  </a:lnTo>
                  <a:close/>
                </a:path>
                <a:path w="1094104" h="377189">
                  <a:moveTo>
                    <a:pt x="120268" y="0"/>
                  </a:moveTo>
                  <a:lnTo>
                    <a:pt x="68929" y="24225"/>
                  </a:lnTo>
                  <a:lnTo>
                    <a:pt x="31114" y="66166"/>
                  </a:lnTo>
                  <a:lnTo>
                    <a:pt x="7794" y="122142"/>
                  </a:lnTo>
                  <a:lnTo>
                    <a:pt x="0" y="188594"/>
                  </a:lnTo>
                  <a:lnTo>
                    <a:pt x="1948" y="223246"/>
                  </a:lnTo>
                  <a:lnTo>
                    <a:pt x="17466" y="284499"/>
                  </a:lnTo>
                  <a:lnTo>
                    <a:pt x="48206" y="334198"/>
                  </a:lnTo>
                  <a:lnTo>
                    <a:pt x="92835" y="367103"/>
                  </a:lnTo>
                  <a:lnTo>
                    <a:pt x="120268" y="376936"/>
                  </a:lnTo>
                  <a:lnTo>
                    <a:pt x="124967" y="361695"/>
                  </a:lnTo>
                  <a:lnTo>
                    <a:pt x="103489" y="352143"/>
                  </a:lnTo>
                  <a:lnTo>
                    <a:pt x="84962" y="338899"/>
                  </a:lnTo>
                  <a:lnTo>
                    <a:pt x="56768" y="301243"/>
                  </a:lnTo>
                  <a:lnTo>
                    <a:pt x="40020" y="250047"/>
                  </a:lnTo>
                  <a:lnTo>
                    <a:pt x="34416" y="186562"/>
                  </a:lnTo>
                  <a:lnTo>
                    <a:pt x="35819" y="154441"/>
                  </a:lnTo>
                  <a:lnTo>
                    <a:pt x="47007" y="98677"/>
                  </a:lnTo>
                  <a:lnTo>
                    <a:pt x="69435" y="54675"/>
                  </a:lnTo>
                  <a:lnTo>
                    <a:pt x="103864" y="24818"/>
                  </a:lnTo>
                  <a:lnTo>
                    <a:pt x="125602" y="15366"/>
                  </a:lnTo>
                  <a:lnTo>
                    <a:pt x="120268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942339" y="2165095"/>
            <a:ext cx="3393440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  <a:tabLst>
                <a:tab pos="2544445" algn="l"/>
              </a:tabLst>
            </a:pPr>
            <a:r>
              <a:rPr dirty="0" sz="3200" spc="-20">
                <a:solidFill>
                  <a:srgbClr val="585858"/>
                </a:solidFill>
                <a:latin typeface="Cambria Math"/>
                <a:cs typeface="Cambria Math"/>
              </a:rPr>
              <a:t>𝑋</a:t>
            </a:r>
            <a:r>
              <a:rPr dirty="0" baseline="-15366" sz="3525" spc="-30">
                <a:solidFill>
                  <a:srgbClr val="585858"/>
                </a:solidFill>
                <a:latin typeface="Cambria Math"/>
                <a:cs typeface="Cambria Math"/>
              </a:rPr>
              <a:t>1</a:t>
            </a:r>
            <a:r>
              <a:rPr dirty="0" sz="3200" spc="-20">
                <a:solidFill>
                  <a:srgbClr val="585858"/>
                </a:solidFill>
                <a:latin typeface="Cambria Math"/>
                <a:cs typeface="Cambria Math"/>
              </a:rPr>
              <a:t>,</a:t>
            </a:r>
            <a:r>
              <a:rPr dirty="0" sz="3200" spc="-175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⋯</a:t>
            </a:r>
            <a:r>
              <a:rPr dirty="0" sz="3200" spc="-18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,</a:t>
            </a:r>
            <a:r>
              <a:rPr dirty="0" sz="3200" spc="-175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𝑋</a:t>
            </a:r>
            <a:r>
              <a:rPr dirty="0" baseline="-15366" sz="3525">
                <a:solidFill>
                  <a:srgbClr val="585858"/>
                </a:solidFill>
                <a:latin typeface="Cambria Math"/>
                <a:cs typeface="Cambria Math"/>
              </a:rPr>
              <a:t>5</a:t>
            </a:r>
            <a:r>
              <a:rPr dirty="0" baseline="-15366" sz="3525" spc="412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~</a:t>
            </a:r>
            <a:r>
              <a:rPr dirty="0" sz="3200" spc="-35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 spc="-50">
                <a:solidFill>
                  <a:srgbClr val="585858"/>
                </a:solidFill>
                <a:latin typeface="Cambria Math"/>
                <a:cs typeface="Cambria Math"/>
              </a:rPr>
              <a:t>𝑁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	0,</a:t>
            </a:r>
            <a:r>
              <a:rPr dirty="0" sz="3200" spc="-185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 spc="90">
                <a:solidFill>
                  <a:srgbClr val="585858"/>
                </a:solidFill>
                <a:latin typeface="Cambria Math"/>
                <a:cs typeface="Cambria Math"/>
              </a:rPr>
              <a:t>𝜎</a:t>
            </a:r>
            <a:r>
              <a:rPr dirty="0" baseline="28368" sz="3525" spc="135">
                <a:solidFill>
                  <a:srgbClr val="585858"/>
                </a:solidFill>
                <a:latin typeface="Cambria Math"/>
                <a:cs typeface="Cambria Math"/>
              </a:rPr>
              <a:t>2</a:t>
            </a:r>
            <a:endParaRPr baseline="28368" sz="3525">
              <a:latin typeface="Cambria Math"/>
              <a:cs typeface="Cambria Math"/>
            </a:endParaRPr>
          </a:p>
        </p:txBody>
      </p:sp>
      <p:sp>
        <p:nvSpPr>
          <p:cNvPr id="21" name="object 2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Arial"/>
                <a:cs typeface="Arial"/>
              </a:rPr>
              <a:t>©</a:t>
            </a:r>
            <a:r>
              <a:rPr dirty="0" spc="-160">
                <a:latin typeface="Arial"/>
                <a:cs typeface="Arial"/>
              </a:rPr>
              <a:t> </a:t>
            </a:r>
            <a:r>
              <a:rPr dirty="0" spc="-265"/>
              <a:t>한국방송통신대학교</a:t>
            </a:r>
          </a:p>
        </p:txBody>
      </p:sp>
      <p:sp>
        <p:nvSpPr>
          <p:cNvPr id="18" name="object 18" descr=""/>
          <p:cNvSpPr txBox="1"/>
          <p:nvPr/>
        </p:nvSpPr>
        <p:spPr>
          <a:xfrm>
            <a:off x="4584446" y="2165095"/>
            <a:ext cx="1588770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3200" spc="-310">
                <a:solidFill>
                  <a:srgbClr val="585858"/>
                </a:solidFill>
                <a:latin typeface="Gulim"/>
                <a:cs typeface="Gulim"/>
              </a:rPr>
              <a:t>확률표본.</a:t>
            </a:r>
            <a:endParaRPr sz="3200">
              <a:latin typeface="Gulim"/>
              <a:cs typeface="Gulim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904239" y="2907538"/>
            <a:ext cx="6985000" cy="12503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63500">
              <a:lnSpc>
                <a:spcPts val="2700"/>
              </a:lnSpc>
              <a:spcBef>
                <a:spcPts val="105"/>
              </a:spcBef>
              <a:tabLst>
                <a:tab pos="1262380" algn="l"/>
                <a:tab pos="3911600" algn="l"/>
                <a:tab pos="5046980" algn="l"/>
                <a:tab pos="5777230" algn="l"/>
              </a:tabLst>
            </a:pPr>
            <a:r>
              <a:rPr dirty="0" sz="3200" spc="-10">
                <a:solidFill>
                  <a:srgbClr val="585858"/>
                </a:solidFill>
                <a:latin typeface="Cambria Math"/>
                <a:cs typeface="Cambria Math"/>
              </a:rPr>
              <a:t>𝐻</a:t>
            </a:r>
            <a:r>
              <a:rPr dirty="0" baseline="-15366" sz="3525" spc="-15">
                <a:solidFill>
                  <a:srgbClr val="585858"/>
                </a:solidFill>
                <a:latin typeface="Cambria Math"/>
                <a:cs typeface="Cambria Math"/>
              </a:rPr>
              <a:t>0</a:t>
            </a:r>
            <a:r>
              <a:rPr dirty="0" sz="3200" spc="-10">
                <a:solidFill>
                  <a:srgbClr val="585858"/>
                </a:solidFill>
                <a:latin typeface="Cambria Math"/>
                <a:cs typeface="Cambria Math"/>
              </a:rPr>
              <a:t>:</a:t>
            </a:r>
            <a:r>
              <a:rPr dirty="0" sz="3200" spc="-16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 spc="90">
                <a:solidFill>
                  <a:srgbClr val="585858"/>
                </a:solidFill>
                <a:latin typeface="Cambria Math"/>
                <a:cs typeface="Cambria Math"/>
              </a:rPr>
              <a:t>𝜎</a:t>
            </a:r>
            <a:r>
              <a:rPr dirty="0" baseline="28368" sz="3525" spc="135">
                <a:solidFill>
                  <a:srgbClr val="585858"/>
                </a:solidFill>
                <a:latin typeface="Cambria Math"/>
                <a:cs typeface="Cambria Math"/>
              </a:rPr>
              <a:t>2</a:t>
            </a:r>
            <a:r>
              <a:rPr dirty="0" baseline="28368" sz="3525">
                <a:solidFill>
                  <a:srgbClr val="585858"/>
                </a:solidFill>
                <a:latin typeface="Cambria Math"/>
                <a:cs typeface="Cambria Math"/>
              </a:rPr>
              <a:t>	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=</a:t>
            </a:r>
            <a:r>
              <a:rPr dirty="0" sz="3200" spc="18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 spc="114">
                <a:solidFill>
                  <a:srgbClr val="585858"/>
                </a:solidFill>
                <a:latin typeface="Cambria Math"/>
                <a:cs typeface="Cambria Math"/>
              </a:rPr>
              <a:t>𝜎</a:t>
            </a:r>
            <a:r>
              <a:rPr dirty="0" baseline="29550" sz="3525" spc="172">
                <a:solidFill>
                  <a:srgbClr val="585858"/>
                </a:solidFill>
                <a:latin typeface="Cambria Math"/>
                <a:cs typeface="Cambria Math"/>
              </a:rPr>
              <a:t>2</a:t>
            </a:r>
            <a:r>
              <a:rPr dirty="0" baseline="29550" sz="3525" spc="472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𝑣𝑠</a:t>
            </a:r>
            <a:r>
              <a:rPr dirty="0" sz="3200" spc="6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 spc="-40">
                <a:solidFill>
                  <a:srgbClr val="585858"/>
                </a:solidFill>
                <a:latin typeface="Cambria Math"/>
                <a:cs typeface="Cambria Math"/>
              </a:rPr>
              <a:t>𝐻</a:t>
            </a:r>
            <a:r>
              <a:rPr dirty="0" baseline="-15366" sz="3525" spc="-60">
                <a:solidFill>
                  <a:srgbClr val="585858"/>
                </a:solidFill>
                <a:latin typeface="Cambria Math"/>
                <a:cs typeface="Cambria Math"/>
              </a:rPr>
              <a:t>1</a:t>
            </a:r>
            <a:r>
              <a:rPr dirty="0" sz="3200" spc="-40">
                <a:solidFill>
                  <a:srgbClr val="585858"/>
                </a:solidFill>
                <a:latin typeface="Cambria Math"/>
                <a:cs typeface="Cambria Math"/>
              </a:rPr>
              <a:t>:</a:t>
            </a:r>
            <a:r>
              <a:rPr dirty="0" sz="3200" spc="-165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 spc="90">
                <a:solidFill>
                  <a:srgbClr val="585858"/>
                </a:solidFill>
                <a:latin typeface="Cambria Math"/>
                <a:cs typeface="Cambria Math"/>
              </a:rPr>
              <a:t>𝜎</a:t>
            </a:r>
            <a:r>
              <a:rPr dirty="0" baseline="28368" sz="3525" spc="135">
                <a:solidFill>
                  <a:srgbClr val="585858"/>
                </a:solidFill>
                <a:latin typeface="Cambria Math"/>
                <a:cs typeface="Cambria Math"/>
              </a:rPr>
              <a:t>2</a:t>
            </a:r>
            <a:r>
              <a:rPr dirty="0" baseline="28368" sz="3525">
                <a:solidFill>
                  <a:srgbClr val="585858"/>
                </a:solidFill>
                <a:latin typeface="Cambria Math"/>
                <a:cs typeface="Cambria Math"/>
              </a:rPr>
              <a:t>	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=</a:t>
            </a:r>
            <a:r>
              <a:rPr dirty="0" sz="3200" spc="165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 spc="90">
                <a:solidFill>
                  <a:srgbClr val="585858"/>
                </a:solidFill>
                <a:latin typeface="Cambria Math"/>
                <a:cs typeface="Cambria Math"/>
              </a:rPr>
              <a:t>𝜎</a:t>
            </a:r>
            <a:r>
              <a:rPr dirty="0" baseline="29550" sz="3525" spc="135">
                <a:solidFill>
                  <a:srgbClr val="585858"/>
                </a:solidFill>
                <a:latin typeface="Cambria Math"/>
                <a:cs typeface="Cambria Math"/>
              </a:rPr>
              <a:t>2</a:t>
            </a:r>
            <a:r>
              <a:rPr dirty="0" baseline="29550" sz="3525">
                <a:solidFill>
                  <a:srgbClr val="585858"/>
                </a:solidFill>
                <a:latin typeface="Cambria Math"/>
                <a:cs typeface="Cambria Math"/>
              </a:rPr>
              <a:t>	</a:t>
            </a:r>
            <a:r>
              <a:rPr dirty="0" sz="3200" spc="50">
                <a:solidFill>
                  <a:srgbClr val="585858"/>
                </a:solidFill>
                <a:latin typeface="Cambria Math"/>
                <a:cs typeface="Cambria Math"/>
              </a:rPr>
              <a:t>(𝜎</a:t>
            </a:r>
            <a:r>
              <a:rPr dirty="0" baseline="29550" sz="3525" spc="75">
                <a:solidFill>
                  <a:srgbClr val="585858"/>
                </a:solidFill>
                <a:latin typeface="Cambria Math"/>
                <a:cs typeface="Cambria Math"/>
              </a:rPr>
              <a:t>2</a:t>
            </a:r>
            <a:r>
              <a:rPr dirty="0" baseline="29550" sz="3525">
                <a:solidFill>
                  <a:srgbClr val="585858"/>
                </a:solidFill>
                <a:latin typeface="Cambria Math"/>
                <a:cs typeface="Cambria Math"/>
              </a:rPr>
              <a:t>	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&gt;</a:t>
            </a:r>
            <a:r>
              <a:rPr dirty="0" sz="3200" spc="17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 spc="-20">
                <a:solidFill>
                  <a:srgbClr val="585858"/>
                </a:solidFill>
                <a:latin typeface="Cambria Math"/>
                <a:cs typeface="Cambria Math"/>
              </a:rPr>
              <a:t>𝜎</a:t>
            </a:r>
            <a:r>
              <a:rPr dirty="0" baseline="29550" sz="3525" spc="-30">
                <a:solidFill>
                  <a:srgbClr val="585858"/>
                </a:solidFill>
                <a:latin typeface="Cambria Math"/>
                <a:cs typeface="Cambria Math"/>
              </a:rPr>
              <a:t>2</a:t>
            </a:r>
            <a:r>
              <a:rPr dirty="0" sz="3200" spc="-20">
                <a:solidFill>
                  <a:srgbClr val="585858"/>
                </a:solidFill>
                <a:latin typeface="Cambria Math"/>
                <a:cs typeface="Cambria Math"/>
              </a:rPr>
              <a:t>)</a:t>
            </a:r>
            <a:r>
              <a:rPr dirty="0" sz="3200" spc="-20">
                <a:solidFill>
                  <a:srgbClr val="585858"/>
                </a:solidFill>
                <a:latin typeface="Gulim"/>
                <a:cs typeface="Gulim"/>
              </a:rPr>
              <a:t>,</a:t>
            </a:r>
            <a:endParaRPr sz="3200">
              <a:latin typeface="Gulim"/>
              <a:cs typeface="Gulim"/>
            </a:endParaRPr>
          </a:p>
          <a:p>
            <a:pPr marL="1889125">
              <a:lnSpc>
                <a:spcPts val="1680"/>
              </a:lnSpc>
              <a:tabLst>
                <a:tab pos="4528820" algn="l"/>
                <a:tab pos="5415915" algn="l"/>
                <a:tab pos="6405245" algn="l"/>
              </a:tabLst>
            </a:pPr>
            <a:r>
              <a:rPr dirty="0" sz="2350">
                <a:solidFill>
                  <a:srgbClr val="585858"/>
                </a:solidFill>
                <a:latin typeface="Cambria Math"/>
                <a:cs typeface="Cambria Math"/>
              </a:rPr>
              <a:t>0	1	1	0</a:t>
            </a:r>
            <a:endParaRPr sz="2350">
              <a:latin typeface="Cambria Math"/>
              <a:cs typeface="Cambria Math"/>
            </a:endParaRPr>
          </a:p>
          <a:p>
            <a:pPr marL="63500">
              <a:lnSpc>
                <a:spcPct val="100000"/>
              </a:lnSpc>
              <a:spcBef>
                <a:spcPts val="1415"/>
              </a:spcBef>
            </a:pPr>
            <a:r>
              <a:rPr dirty="0" sz="3200" spc="-290">
                <a:solidFill>
                  <a:srgbClr val="585858"/>
                </a:solidFill>
                <a:latin typeface="Gulim"/>
                <a:cs typeface="Gulim"/>
              </a:rPr>
              <a:t>유의수준</a:t>
            </a:r>
            <a:r>
              <a:rPr dirty="0" sz="3200" spc="-265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 spc="-165">
                <a:solidFill>
                  <a:srgbClr val="585858"/>
                </a:solidFill>
                <a:latin typeface="Cambria Math"/>
                <a:cs typeface="Cambria Math"/>
              </a:rPr>
              <a:t>𝛼</a:t>
            </a:r>
            <a:r>
              <a:rPr dirty="0" sz="3200" spc="-165">
                <a:solidFill>
                  <a:srgbClr val="585858"/>
                </a:solidFill>
                <a:latin typeface="Gulim"/>
                <a:cs typeface="Gulim"/>
              </a:rPr>
              <a:t>에서</a:t>
            </a:r>
            <a:r>
              <a:rPr dirty="0" sz="3200" spc="-26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 spc="-290">
                <a:solidFill>
                  <a:srgbClr val="585858"/>
                </a:solidFill>
                <a:latin typeface="Gulim"/>
                <a:cs typeface="Gulim"/>
              </a:rPr>
              <a:t>최강력검정을</a:t>
            </a:r>
            <a:r>
              <a:rPr dirty="0" sz="3200" spc="-27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 spc="-320">
                <a:solidFill>
                  <a:srgbClr val="585858"/>
                </a:solidFill>
                <a:latin typeface="Gulim"/>
                <a:cs typeface="Gulim"/>
              </a:rPr>
              <a:t>구하라.</a:t>
            </a:r>
            <a:endParaRPr sz="3200">
              <a:latin typeface="Gulim"/>
              <a:cs typeface="Gulim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687323" y="1357883"/>
            <a:ext cx="1572895" cy="471170"/>
          </a:xfrm>
          <a:prstGeom prst="rect">
            <a:avLst/>
          </a:prstGeom>
          <a:solidFill>
            <a:srgbClr val="E8A37D">
              <a:alpha val="79998"/>
            </a:srgbClr>
          </a:solidFill>
          <a:ln w="12191">
            <a:solidFill>
              <a:srgbClr val="7C5436"/>
            </a:solidFill>
          </a:ln>
        </p:spPr>
        <p:txBody>
          <a:bodyPr wrap="square" lIns="0" tIns="100330" rIns="0" bIns="0" rtlCol="0" vert="horz">
            <a:spAutoFit/>
          </a:bodyPr>
          <a:lstStyle/>
          <a:p>
            <a:pPr marL="394970">
              <a:lnSpc>
                <a:spcPct val="100000"/>
              </a:lnSpc>
              <a:spcBef>
                <a:spcPts val="790"/>
              </a:spcBef>
            </a:pPr>
            <a:r>
              <a:rPr dirty="0" sz="2000" spc="-185">
                <a:latin typeface="Gulim"/>
                <a:cs typeface="Gulim"/>
              </a:rPr>
              <a:t>예</a:t>
            </a:r>
            <a:r>
              <a:rPr dirty="0" sz="2000" spc="-160">
                <a:latin typeface="Gulim"/>
                <a:cs typeface="Gulim"/>
              </a:rPr>
              <a:t> </a:t>
            </a:r>
            <a:r>
              <a:rPr dirty="0" sz="2000" spc="-25">
                <a:latin typeface="Gulim"/>
                <a:cs typeface="Gulim"/>
              </a:rPr>
              <a:t>7.5</a:t>
            </a:r>
            <a:endParaRPr sz="2000">
              <a:latin typeface="Gulim"/>
              <a:cs typeface="Guli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538342" y="1196466"/>
            <a:ext cx="114744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80">
                <a:solidFill>
                  <a:srgbClr val="FFFFFF"/>
                </a:solidFill>
                <a:latin typeface="Gulim"/>
                <a:cs typeface="Gulim"/>
              </a:rPr>
              <a:t>가설검정(1)</a:t>
            </a:r>
            <a:endParaRPr sz="2000">
              <a:latin typeface="Gulim"/>
              <a:cs typeface="Gulim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[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7037323" y="155194"/>
            <a:ext cx="279400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b="1">
                <a:solidFill>
                  <a:srgbClr val="FFFFFF"/>
                </a:solidFill>
                <a:latin typeface="Arial"/>
                <a:cs typeface="Arial"/>
              </a:rPr>
              <a:t>]</a:t>
            </a:r>
            <a:endParaRPr sz="6000">
              <a:latin typeface="Arial"/>
              <a:cs typeface="Arial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5630926" y="418211"/>
            <a:ext cx="1713230" cy="673735"/>
            <a:chOff x="5630926" y="418211"/>
            <a:chExt cx="1713230" cy="673735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30926" y="418211"/>
              <a:ext cx="1020013" cy="673608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10884" y="418211"/>
              <a:ext cx="1033271" cy="673608"/>
            </a:xfrm>
            <a:prstGeom prst="rect">
              <a:avLst/>
            </a:prstGeom>
          </p:spPr>
        </p:pic>
      </p:grpSp>
      <p:grpSp>
        <p:nvGrpSpPr>
          <p:cNvPr id="8" name="object 8" descr=""/>
          <p:cNvGrpSpPr/>
          <p:nvPr/>
        </p:nvGrpSpPr>
        <p:grpSpPr>
          <a:xfrm>
            <a:off x="4007484" y="3665220"/>
            <a:ext cx="5376545" cy="619125"/>
            <a:chOff x="4007484" y="3665220"/>
            <a:chExt cx="5376545" cy="619125"/>
          </a:xfrm>
        </p:grpSpPr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07484" y="3665220"/>
              <a:ext cx="1883664" cy="618744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19292" y="3665220"/>
              <a:ext cx="2823972" cy="618744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70265" y="3665220"/>
              <a:ext cx="1413255" cy="618744"/>
            </a:xfrm>
            <a:prstGeom prst="rect">
              <a:avLst/>
            </a:prstGeom>
          </p:spPr>
        </p:pic>
      </p:grpSp>
      <p:grpSp>
        <p:nvGrpSpPr>
          <p:cNvPr id="12" name="object 12" descr=""/>
          <p:cNvGrpSpPr/>
          <p:nvPr/>
        </p:nvGrpSpPr>
        <p:grpSpPr>
          <a:xfrm>
            <a:off x="2784348" y="3491484"/>
            <a:ext cx="969010" cy="969010"/>
            <a:chOff x="2784348" y="3491484"/>
            <a:chExt cx="969010" cy="969010"/>
          </a:xfrm>
        </p:grpSpPr>
        <p:pic>
          <p:nvPicPr>
            <p:cNvPr id="13" name="object 13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01112" y="3508248"/>
              <a:ext cx="951738" cy="951738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84348" y="3491484"/>
              <a:ext cx="950976" cy="950976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56255" y="3653612"/>
              <a:ext cx="679704" cy="673912"/>
            </a:xfrm>
            <a:prstGeom prst="rect">
              <a:avLst/>
            </a:prstGeom>
          </p:spPr>
        </p:pic>
      </p:grpSp>
      <p:sp>
        <p:nvSpPr>
          <p:cNvPr id="16" name="object 16" descr=""/>
          <p:cNvSpPr/>
          <p:nvPr/>
        </p:nvSpPr>
        <p:spPr>
          <a:xfrm>
            <a:off x="1331213" y="3198114"/>
            <a:ext cx="9550400" cy="0"/>
          </a:xfrm>
          <a:custGeom>
            <a:avLst/>
            <a:gdLst/>
            <a:ahLst/>
            <a:cxnLst/>
            <a:rect l="l" t="t" r="r" b="b"/>
            <a:pathLst>
              <a:path w="9550400" h="0">
                <a:moveTo>
                  <a:pt x="0" y="0"/>
                </a:moveTo>
                <a:lnTo>
                  <a:pt x="9550019" y="0"/>
                </a:lnTo>
              </a:path>
            </a:pathLst>
          </a:custGeom>
          <a:ln w="22860">
            <a:solidFill>
              <a:srgbClr val="F8AF39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1331213" y="4668773"/>
            <a:ext cx="9550400" cy="0"/>
          </a:xfrm>
          <a:custGeom>
            <a:avLst/>
            <a:gdLst/>
            <a:ahLst/>
            <a:cxnLst/>
            <a:rect l="l" t="t" r="r" b="b"/>
            <a:pathLst>
              <a:path w="9550400" h="0">
                <a:moveTo>
                  <a:pt x="0" y="0"/>
                </a:moveTo>
                <a:lnTo>
                  <a:pt x="9550019" y="0"/>
                </a:lnTo>
              </a:path>
            </a:pathLst>
          </a:custGeom>
          <a:ln w="22860">
            <a:solidFill>
              <a:srgbClr val="F8AF39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Arial"/>
                <a:cs typeface="Arial"/>
              </a:rPr>
              <a:t>©</a:t>
            </a:r>
            <a:r>
              <a:rPr dirty="0" spc="-160">
                <a:latin typeface="Arial"/>
                <a:cs typeface="Arial"/>
              </a:rPr>
              <a:t> </a:t>
            </a:r>
            <a:r>
              <a:rPr dirty="0" spc="-265"/>
              <a:t>한국방송통신대학교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1203960"/>
            <a:chOff x="0" y="0"/>
            <a:chExt cx="12192000" cy="120396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8030" y="628853"/>
              <a:ext cx="725830" cy="420928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6497" y="659637"/>
              <a:ext cx="1445133" cy="463296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08833" y="659637"/>
              <a:ext cx="1083564" cy="463296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0" y="1095755"/>
              <a:ext cx="12192000" cy="0"/>
            </a:xfrm>
            <a:custGeom>
              <a:avLst/>
              <a:gdLst/>
              <a:ahLst/>
              <a:cxnLst/>
              <a:rect l="l" t="t" r="r" b="b"/>
              <a:pathLst>
                <a:path w="12192000" h="0">
                  <a:moveTo>
                    <a:pt x="0" y="0"/>
                  </a:moveTo>
                  <a:lnTo>
                    <a:pt x="12191999" y="0"/>
                  </a:lnTo>
                </a:path>
              </a:pathLst>
            </a:custGeom>
            <a:ln w="6096">
              <a:solidFill>
                <a:srgbClr val="7C5436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8337804" y="0"/>
              <a:ext cx="1343025" cy="280670"/>
            </a:xfrm>
            <a:custGeom>
              <a:avLst/>
              <a:gdLst/>
              <a:ahLst/>
              <a:cxnLst/>
              <a:rect l="l" t="t" r="r" b="b"/>
              <a:pathLst>
                <a:path w="1343025" h="280670">
                  <a:moveTo>
                    <a:pt x="0" y="280416"/>
                  </a:moveTo>
                  <a:lnTo>
                    <a:pt x="1342644" y="280416"/>
                  </a:lnTo>
                  <a:lnTo>
                    <a:pt x="1342644" y="0"/>
                  </a:lnTo>
                  <a:lnTo>
                    <a:pt x="0" y="0"/>
                  </a:lnTo>
                  <a:lnTo>
                    <a:pt x="0" y="280416"/>
                  </a:lnTo>
                  <a:close/>
                </a:path>
              </a:pathLst>
            </a:custGeom>
            <a:solidFill>
              <a:srgbClr val="898585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8060435" y="0"/>
              <a:ext cx="1343025" cy="530860"/>
            </a:xfrm>
            <a:custGeom>
              <a:avLst/>
              <a:gdLst/>
              <a:ahLst/>
              <a:cxnLst/>
              <a:rect l="l" t="t" r="r" b="b"/>
              <a:pathLst>
                <a:path w="1343025" h="530860">
                  <a:moveTo>
                    <a:pt x="0" y="530351"/>
                  </a:moveTo>
                  <a:lnTo>
                    <a:pt x="1342644" y="530351"/>
                  </a:lnTo>
                  <a:lnTo>
                    <a:pt x="1342644" y="0"/>
                  </a:lnTo>
                  <a:lnTo>
                    <a:pt x="0" y="0"/>
                  </a:lnTo>
                  <a:lnTo>
                    <a:pt x="0" y="530351"/>
                  </a:lnTo>
                  <a:close/>
                </a:path>
              </a:pathLst>
            </a:custGeom>
            <a:solidFill>
              <a:srgbClr val="F8D230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73640" y="149352"/>
              <a:ext cx="525005" cy="546353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10059923" y="135636"/>
              <a:ext cx="518159" cy="539750"/>
            </a:xfrm>
            <a:custGeom>
              <a:avLst/>
              <a:gdLst/>
              <a:ahLst/>
              <a:cxnLst/>
              <a:rect l="l" t="t" r="r" b="b"/>
              <a:pathLst>
                <a:path w="518159" h="539750">
                  <a:moveTo>
                    <a:pt x="518159" y="0"/>
                  </a:moveTo>
                  <a:lnTo>
                    <a:pt x="0" y="0"/>
                  </a:lnTo>
                  <a:lnTo>
                    <a:pt x="0" y="539495"/>
                  </a:lnTo>
                  <a:lnTo>
                    <a:pt x="518159" y="539495"/>
                  </a:lnTo>
                  <a:lnTo>
                    <a:pt x="518159" y="0"/>
                  </a:lnTo>
                  <a:close/>
                </a:path>
              </a:pathLst>
            </a:custGeom>
            <a:solidFill>
              <a:srgbClr val="68410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10059923" y="135636"/>
            <a:ext cx="518159" cy="539750"/>
          </a:xfrm>
          <a:prstGeom prst="rect">
            <a:avLst/>
          </a:prstGeom>
          <a:ln w="6096">
            <a:solidFill>
              <a:srgbClr val="210E09"/>
            </a:solidFill>
          </a:ln>
        </p:spPr>
        <p:txBody>
          <a:bodyPr wrap="square" lIns="0" tIns="76200" rIns="0" bIns="0" rtlCol="0" vert="horz">
            <a:spAutoFit/>
          </a:bodyPr>
          <a:lstStyle/>
          <a:p>
            <a:pPr marL="177165">
              <a:lnSpc>
                <a:spcPct val="100000"/>
              </a:lnSpc>
              <a:spcBef>
                <a:spcPts val="600"/>
              </a:spcBef>
            </a:pPr>
            <a:r>
              <a:rPr dirty="0" sz="2500" spc="-5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5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0668761" y="199771"/>
            <a:ext cx="1354455" cy="4064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484"/>
              <a:t>최강력검정</a:t>
            </a:r>
          </a:p>
        </p:txBody>
      </p:sp>
      <p:grpSp>
        <p:nvGrpSpPr>
          <p:cNvPr id="13" name="object 13" descr=""/>
          <p:cNvGrpSpPr/>
          <p:nvPr/>
        </p:nvGrpSpPr>
        <p:grpSpPr>
          <a:xfrm>
            <a:off x="600455" y="1848611"/>
            <a:ext cx="8217534" cy="1729739"/>
            <a:chOff x="600455" y="1848611"/>
            <a:chExt cx="8217534" cy="1729739"/>
          </a:xfrm>
        </p:grpSpPr>
        <p:pic>
          <p:nvPicPr>
            <p:cNvPr id="14" name="object 1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5027" y="1853183"/>
              <a:ext cx="8208264" cy="1720596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605027" y="1853183"/>
              <a:ext cx="8208645" cy="1720850"/>
            </a:xfrm>
            <a:custGeom>
              <a:avLst/>
              <a:gdLst/>
              <a:ahLst/>
              <a:cxnLst/>
              <a:rect l="l" t="t" r="r" b="b"/>
              <a:pathLst>
                <a:path w="8208645" h="1720850">
                  <a:moveTo>
                    <a:pt x="0" y="1720596"/>
                  </a:moveTo>
                  <a:lnTo>
                    <a:pt x="8208264" y="1720596"/>
                  </a:lnTo>
                  <a:lnTo>
                    <a:pt x="8208264" y="0"/>
                  </a:lnTo>
                  <a:lnTo>
                    <a:pt x="0" y="0"/>
                  </a:lnTo>
                  <a:lnTo>
                    <a:pt x="0" y="1720596"/>
                  </a:lnTo>
                  <a:close/>
                </a:path>
              </a:pathLst>
            </a:custGeom>
            <a:ln w="9144">
              <a:solidFill>
                <a:srgbClr val="E36C6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929639" y="2175763"/>
            <a:ext cx="4787900" cy="5816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ts val="2700"/>
              </a:lnSpc>
              <a:spcBef>
                <a:spcPts val="105"/>
              </a:spcBef>
              <a:tabLst>
                <a:tab pos="1236980" algn="l"/>
                <a:tab pos="3886200" algn="l"/>
              </a:tabLst>
            </a:pPr>
            <a:r>
              <a:rPr dirty="0" sz="3200" spc="-10">
                <a:solidFill>
                  <a:srgbClr val="585858"/>
                </a:solidFill>
                <a:latin typeface="Cambria Math"/>
                <a:cs typeface="Cambria Math"/>
              </a:rPr>
              <a:t>𝐻</a:t>
            </a:r>
            <a:r>
              <a:rPr dirty="0" baseline="-15366" sz="3525" spc="-15">
                <a:solidFill>
                  <a:srgbClr val="585858"/>
                </a:solidFill>
                <a:latin typeface="Cambria Math"/>
                <a:cs typeface="Cambria Math"/>
              </a:rPr>
              <a:t>0</a:t>
            </a:r>
            <a:r>
              <a:rPr dirty="0" sz="3200" spc="-10">
                <a:solidFill>
                  <a:srgbClr val="585858"/>
                </a:solidFill>
                <a:latin typeface="Cambria Math"/>
                <a:cs typeface="Cambria Math"/>
              </a:rPr>
              <a:t>:</a:t>
            </a:r>
            <a:r>
              <a:rPr dirty="0" sz="3200" spc="-16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 spc="90">
                <a:solidFill>
                  <a:srgbClr val="585858"/>
                </a:solidFill>
                <a:latin typeface="Cambria Math"/>
                <a:cs typeface="Cambria Math"/>
              </a:rPr>
              <a:t>𝜎</a:t>
            </a:r>
            <a:r>
              <a:rPr dirty="0" baseline="28368" sz="3525" spc="135">
                <a:solidFill>
                  <a:srgbClr val="585858"/>
                </a:solidFill>
                <a:latin typeface="Cambria Math"/>
                <a:cs typeface="Cambria Math"/>
              </a:rPr>
              <a:t>2</a:t>
            </a:r>
            <a:r>
              <a:rPr dirty="0" baseline="28368" sz="3525">
                <a:solidFill>
                  <a:srgbClr val="585858"/>
                </a:solidFill>
                <a:latin typeface="Cambria Math"/>
                <a:cs typeface="Cambria Math"/>
              </a:rPr>
              <a:t>	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=</a:t>
            </a:r>
            <a:r>
              <a:rPr dirty="0" sz="3200" spc="18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 spc="114">
                <a:solidFill>
                  <a:srgbClr val="585858"/>
                </a:solidFill>
                <a:latin typeface="Cambria Math"/>
                <a:cs typeface="Cambria Math"/>
              </a:rPr>
              <a:t>𝜎</a:t>
            </a:r>
            <a:r>
              <a:rPr dirty="0" baseline="29550" sz="3525" spc="172">
                <a:solidFill>
                  <a:srgbClr val="585858"/>
                </a:solidFill>
                <a:latin typeface="Cambria Math"/>
                <a:cs typeface="Cambria Math"/>
              </a:rPr>
              <a:t>2</a:t>
            </a:r>
            <a:r>
              <a:rPr dirty="0" baseline="29550" sz="3525" spc="48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𝑣𝑠</a:t>
            </a:r>
            <a:r>
              <a:rPr dirty="0" sz="3200" spc="6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 spc="-40">
                <a:solidFill>
                  <a:srgbClr val="585858"/>
                </a:solidFill>
                <a:latin typeface="Cambria Math"/>
                <a:cs typeface="Cambria Math"/>
              </a:rPr>
              <a:t>𝐻</a:t>
            </a:r>
            <a:r>
              <a:rPr dirty="0" baseline="-15366" sz="3525" spc="-60">
                <a:solidFill>
                  <a:srgbClr val="585858"/>
                </a:solidFill>
                <a:latin typeface="Cambria Math"/>
                <a:cs typeface="Cambria Math"/>
              </a:rPr>
              <a:t>1</a:t>
            </a:r>
            <a:r>
              <a:rPr dirty="0" sz="3200" spc="-40">
                <a:solidFill>
                  <a:srgbClr val="585858"/>
                </a:solidFill>
                <a:latin typeface="Cambria Math"/>
                <a:cs typeface="Cambria Math"/>
              </a:rPr>
              <a:t>:</a:t>
            </a:r>
            <a:r>
              <a:rPr dirty="0" sz="3200" spc="-165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 spc="90">
                <a:solidFill>
                  <a:srgbClr val="585858"/>
                </a:solidFill>
                <a:latin typeface="Cambria Math"/>
                <a:cs typeface="Cambria Math"/>
              </a:rPr>
              <a:t>𝜎</a:t>
            </a:r>
            <a:r>
              <a:rPr dirty="0" baseline="28368" sz="3525" spc="135">
                <a:solidFill>
                  <a:srgbClr val="585858"/>
                </a:solidFill>
                <a:latin typeface="Cambria Math"/>
                <a:cs typeface="Cambria Math"/>
              </a:rPr>
              <a:t>2</a:t>
            </a:r>
            <a:r>
              <a:rPr dirty="0" baseline="28368" sz="3525">
                <a:solidFill>
                  <a:srgbClr val="585858"/>
                </a:solidFill>
                <a:latin typeface="Cambria Math"/>
                <a:cs typeface="Cambria Math"/>
              </a:rPr>
              <a:t>	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=</a:t>
            </a:r>
            <a:r>
              <a:rPr dirty="0" sz="3200" spc="165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 spc="90">
                <a:solidFill>
                  <a:srgbClr val="585858"/>
                </a:solidFill>
                <a:latin typeface="Cambria Math"/>
                <a:cs typeface="Cambria Math"/>
              </a:rPr>
              <a:t>𝜎</a:t>
            </a:r>
            <a:r>
              <a:rPr dirty="0" baseline="28368" sz="3525" spc="135">
                <a:solidFill>
                  <a:srgbClr val="585858"/>
                </a:solidFill>
                <a:latin typeface="Cambria Math"/>
                <a:cs typeface="Cambria Math"/>
              </a:rPr>
              <a:t>2</a:t>
            </a:r>
            <a:endParaRPr baseline="28368" sz="3525">
              <a:latin typeface="Cambria Math"/>
              <a:cs typeface="Cambria Math"/>
            </a:endParaRPr>
          </a:p>
          <a:p>
            <a:pPr marL="1863725">
              <a:lnSpc>
                <a:spcPts val="1680"/>
              </a:lnSpc>
              <a:tabLst>
                <a:tab pos="4503420" algn="l"/>
              </a:tabLst>
            </a:pPr>
            <a:r>
              <a:rPr dirty="0" sz="2350">
                <a:solidFill>
                  <a:srgbClr val="585858"/>
                </a:solidFill>
                <a:latin typeface="Cambria Math"/>
                <a:cs typeface="Cambria Math"/>
              </a:rPr>
              <a:t>0	1</a:t>
            </a:r>
            <a:endParaRPr sz="2350">
              <a:latin typeface="Cambria Math"/>
              <a:cs typeface="Cambria Math"/>
            </a:endParaRPr>
          </a:p>
        </p:txBody>
      </p:sp>
      <p:sp>
        <p:nvSpPr>
          <p:cNvPr id="20" name="object 2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Arial"/>
                <a:cs typeface="Arial"/>
              </a:rPr>
              <a:t>©</a:t>
            </a:r>
            <a:r>
              <a:rPr dirty="0" spc="-160">
                <a:latin typeface="Arial"/>
                <a:cs typeface="Arial"/>
              </a:rPr>
              <a:t> </a:t>
            </a:r>
            <a:r>
              <a:rPr dirty="0" spc="-265"/>
              <a:t>한국방송통신대학교</a:t>
            </a:r>
          </a:p>
        </p:txBody>
      </p:sp>
      <p:sp>
        <p:nvSpPr>
          <p:cNvPr id="17" name="object 17" descr=""/>
          <p:cNvSpPr txBox="1"/>
          <p:nvPr/>
        </p:nvSpPr>
        <p:spPr>
          <a:xfrm>
            <a:off x="5913754" y="2175763"/>
            <a:ext cx="1950085" cy="5816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ts val="2700"/>
              </a:lnSpc>
              <a:spcBef>
                <a:spcPts val="105"/>
              </a:spcBef>
              <a:tabLst>
                <a:tab pos="767715" algn="l"/>
              </a:tabLst>
            </a:pPr>
            <a:r>
              <a:rPr dirty="0" sz="3200" spc="50">
                <a:solidFill>
                  <a:srgbClr val="585858"/>
                </a:solidFill>
                <a:latin typeface="Cambria Math"/>
                <a:cs typeface="Cambria Math"/>
              </a:rPr>
              <a:t>(𝜎</a:t>
            </a:r>
            <a:r>
              <a:rPr dirty="0" baseline="28368" sz="3525" spc="75">
                <a:solidFill>
                  <a:srgbClr val="585858"/>
                </a:solidFill>
                <a:latin typeface="Cambria Math"/>
                <a:cs typeface="Cambria Math"/>
              </a:rPr>
              <a:t>2</a:t>
            </a:r>
            <a:r>
              <a:rPr dirty="0" baseline="28368" sz="3525">
                <a:solidFill>
                  <a:srgbClr val="585858"/>
                </a:solidFill>
                <a:latin typeface="Cambria Math"/>
                <a:cs typeface="Cambria Math"/>
              </a:rPr>
              <a:t>	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&gt;</a:t>
            </a:r>
            <a:r>
              <a:rPr dirty="0" sz="3200" spc="18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 spc="-20">
                <a:solidFill>
                  <a:srgbClr val="585858"/>
                </a:solidFill>
                <a:latin typeface="Cambria Math"/>
                <a:cs typeface="Cambria Math"/>
              </a:rPr>
              <a:t>𝜎</a:t>
            </a:r>
            <a:r>
              <a:rPr dirty="0" baseline="29550" sz="3525" spc="-30">
                <a:solidFill>
                  <a:srgbClr val="585858"/>
                </a:solidFill>
                <a:latin typeface="Cambria Math"/>
                <a:cs typeface="Cambria Math"/>
              </a:rPr>
              <a:t>2</a:t>
            </a:r>
            <a:r>
              <a:rPr dirty="0" sz="3200" spc="-20">
                <a:solidFill>
                  <a:srgbClr val="585858"/>
                </a:solidFill>
                <a:latin typeface="Cambria Math"/>
                <a:cs typeface="Cambria Math"/>
              </a:rPr>
              <a:t>)</a:t>
            </a:r>
            <a:r>
              <a:rPr dirty="0" sz="3200" spc="-20">
                <a:solidFill>
                  <a:srgbClr val="585858"/>
                </a:solidFill>
                <a:latin typeface="Gulim"/>
                <a:cs typeface="Gulim"/>
              </a:rPr>
              <a:t>,</a:t>
            </a:r>
            <a:endParaRPr sz="3200">
              <a:latin typeface="Gulim"/>
              <a:cs typeface="Gulim"/>
            </a:endParaRPr>
          </a:p>
          <a:p>
            <a:pPr marL="406400">
              <a:lnSpc>
                <a:spcPts val="1680"/>
              </a:lnSpc>
              <a:tabLst>
                <a:tab pos="1395730" algn="l"/>
              </a:tabLst>
            </a:pPr>
            <a:r>
              <a:rPr dirty="0" sz="2350">
                <a:solidFill>
                  <a:srgbClr val="585858"/>
                </a:solidFill>
                <a:latin typeface="Cambria Math"/>
                <a:cs typeface="Cambria Math"/>
              </a:rPr>
              <a:t>1	0</a:t>
            </a:r>
            <a:endParaRPr sz="2350">
              <a:latin typeface="Cambria Math"/>
              <a:cs typeface="Cambria Math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967739" y="2912110"/>
            <a:ext cx="6220460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3200" spc="-290">
                <a:solidFill>
                  <a:srgbClr val="585858"/>
                </a:solidFill>
                <a:latin typeface="Gulim"/>
                <a:cs typeface="Gulim"/>
              </a:rPr>
              <a:t>유의수준</a:t>
            </a:r>
            <a:r>
              <a:rPr dirty="0" sz="3200" spc="-265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 spc="-165">
                <a:solidFill>
                  <a:srgbClr val="585858"/>
                </a:solidFill>
                <a:latin typeface="Cambria Math"/>
                <a:cs typeface="Cambria Math"/>
              </a:rPr>
              <a:t>𝛼</a:t>
            </a:r>
            <a:r>
              <a:rPr dirty="0" sz="3200" spc="-165">
                <a:solidFill>
                  <a:srgbClr val="585858"/>
                </a:solidFill>
                <a:latin typeface="Gulim"/>
                <a:cs typeface="Gulim"/>
              </a:rPr>
              <a:t>에서</a:t>
            </a:r>
            <a:r>
              <a:rPr dirty="0" sz="3200" spc="-26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 spc="-290">
                <a:solidFill>
                  <a:srgbClr val="585858"/>
                </a:solidFill>
                <a:latin typeface="Gulim"/>
                <a:cs typeface="Gulim"/>
              </a:rPr>
              <a:t>최강력검정을</a:t>
            </a:r>
            <a:r>
              <a:rPr dirty="0" sz="3200" spc="-27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 spc="-320">
                <a:solidFill>
                  <a:srgbClr val="585858"/>
                </a:solidFill>
                <a:latin typeface="Gulim"/>
                <a:cs typeface="Gulim"/>
              </a:rPr>
              <a:t>구하라.</a:t>
            </a:r>
            <a:endParaRPr sz="3200">
              <a:latin typeface="Gulim"/>
              <a:cs typeface="Gulim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687323" y="1357883"/>
            <a:ext cx="1572895" cy="471170"/>
          </a:xfrm>
          <a:prstGeom prst="rect">
            <a:avLst/>
          </a:prstGeom>
          <a:solidFill>
            <a:srgbClr val="E8A37D">
              <a:alpha val="79998"/>
            </a:srgbClr>
          </a:solidFill>
          <a:ln w="12191">
            <a:solidFill>
              <a:srgbClr val="7C5436"/>
            </a:solidFill>
          </a:ln>
        </p:spPr>
        <p:txBody>
          <a:bodyPr wrap="square" lIns="0" tIns="100330" rIns="0" bIns="0" rtlCol="0" vert="horz">
            <a:spAutoFit/>
          </a:bodyPr>
          <a:lstStyle/>
          <a:p>
            <a:pPr marL="394970">
              <a:lnSpc>
                <a:spcPct val="100000"/>
              </a:lnSpc>
              <a:spcBef>
                <a:spcPts val="790"/>
              </a:spcBef>
            </a:pPr>
            <a:r>
              <a:rPr dirty="0" sz="2000" spc="-185">
                <a:latin typeface="Gulim"/>
                <a:cs typeface="Gulim"/>
              </a:rPr>
              <a:t>예</a:t>
            </a:r>
            <a:r>
              <a:rPr dirty="0" sz="2000" spc="-160">
                <a:latin typeface="Gulim"/>
                <a:cs typeface="Gulim"/>
              </a:rPr>
              <a:t> </a:t>
            </a:r>
            <a:r>
              <a:rPr dirty="0" sz="2000" spc="-25">
                <a:latin typeface="Gulim"/>
                <a:cs typeface="Gulim"/>
              </a:rPr>
              <a:t>7.5</a:t>
            </a:r>
            <a:endParaRPr sz="2000">
              <a:latin typeface="Gulim"/>
              <a:cs typeface="Gulim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1203960"/>
            <a:chOff x="0" y="0"/>
            <a:chExt cx="12192000" cy="120396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8030" y="628853"/>
              <a:ext cx="725830" cy="420928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6497" y="659637"/>
              <a:ext cx="2889885" cy="463296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0" y="1095755"/>
              <a:ext cx="12192000" cy="0"/>
            </a:xfrm>
            <a:custGeom>
              <a:avLst/>
              <a:gdLst/>
              <a:ahLst/>
              <a:cxnLst/>
              <a:rect l="l" t="t" r="r" b="b"/>
              <a:pathLst>
                <a:path w="12192000" h="0">
                  <a:moveTo>
                    <a:pt x="0" y="0"/>
                  </a:moveTo>
                  <a:lnTo>
                    <a:pt x="12191999" y="0"/>
                  </a:lnTo>
                </a:path>
              </a:pathLst>
            </a:custGeom>
            <a:ln w="6096">
              <a:solidFill>
                <a:srgbClr val="7C5436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8337804" y="0"/>
              <a:ext cx="1343025" cy="280670"/>
            </a:xfrm>
            <a:custGeom>
              <a:avLst/>
              <a:gdLst/>
              <a:ahLst/>
              <a:cxnLst/>
              <a:rect l="l" t="t" r="r" b="b"/>
              <a:pathLst>
                <a:path w="1343025" h="280670">
                  <a:moveTo>
                    <a:pt x="0" y="280416"/>
                  </a:moveTo>
                  <a:lnTo>
                    <a:pt x="1342644" y="280416"/>
                  </a:lnTo>
                  <a:lnTo>
                    <a:pt x="1342644" y="0"/>
                  </a:lnTo>
                  <a:lnTo>
                    <a:pt x="0" y="0"/>
                  </a:lnTo>
                  <a:lnTo>
                    <a:pt x="0" y="280416"/>
                  </a:lnTo>
                  <a:close/>
                </a:path>
              </a:pathLst>
            </a:custGeom>
            <a:solidFill>
              <a:srgbClr val="898585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8060435" y="0"/>
              <a:ext cx="1343025" cy="530860"/>
            </a:xfrm>
            <a:custGeom>
              <a:avLst/>
              <a:gdLst/>
              <a:ahLst/>
              <a:cxnLst/>
              <a:rect l="l" t="t" r="r" b="b"/>
              <a:pathLst>
                <a:path w="1343025" h="530860">
                  <a:moveTo>
                    <a:pt x="0" y="530351"/>
                  </a:moveTo>
                  <a:lnTo>
                    <a:pt x="1342644" y="530351"/>
                  </a:lnTo>
                  <a:lnTo>
                    <a:pt x="1342644" y="0"/>
                  </a:lnTo>
                  <a:lnTo>
                    <a:pt x="0" y="0"/>
                  </a:lnTo>
                  <a:lnTo>
                    <a:pt x="0" y="530351"/>
                  </a:lnTo>
                  <a:close/>
                </a:path>
              </a:pathLst>
            </a:custGeom>
            <a:solidFill>
              <a:srgbClr val="F8D230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73640" y="149352"/>
              <a:ext cx="525005" cy="546353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10059923" y="135636"/>
              <a:ext cx="518159" cy="539750"/>
            </a:xfrm>
            <a:custGeom>
              <a:avLst/>
              <a:gdLst/>
              <a:ahLst/>
              <a:cxnLst/>
              <a:rect l="l" t="t" r="r" b="b"/>
              <a:pathLst>
                <a:path w="518159" h="539750">
                  <a:moveTo>
                    <a:pt x="518159" y="0"/>
                  </a:moveTo>
                  <a:lnTo>
                    <a:pt x="0" y="0"/>
                  </a:lnTo>
                  <a:lnTo>
                    <a:pt x="0" y="539495"/>
                  </a:lnTo>
                  <a:lnTo>
                    <a:pt x="518159" y="539495"/>
                  </a:lnTo>
                  <a:lnTo>
                    <a:pt x="518159" y="0"/>
                  </a:lnTo>
                  <a:close/>
                </a:path>
              </a:pathLst>
            </a:custGeom>
            <a:solidFill>
              <a:srgbClr val="68410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309372" y="1507236"/>
            <a:ext cx="8813800" cy="3735704"/>
          </a:xfrm>
          <a:prstGeom prst="rect">
            <a:avLst/>
          </a:prstGeom>
          <a:ln w="64007">
            <a:solidFill>
              <a:srgbClr val="F8AF39"/>
            </a:solidFill>
          </a:ln>
        </p:spPr>
        <p:txBody>
          <a:bodyPr wrap="square" lIns="0" tIns="281305" rIns="0" bIns="0" rtlCol="0" vert="horz">
            <a:spAutoFit/>
          </a:bodyPr>
          <a:lstStyle/>
          <a:p>
            <a:pPr marL="509905" indent="-272415">
              <a:lnSpc>
                <a:spcPct val="100000"/>
              </a:lnSpc>
              <a:spcBef>
                <a:spcPts val="2215"/>
              </a:spcBef>
              <a:buClr>
                <a:srgbClr val="9E7B09"/>
              </a:buClr>
              <a:buFont typeface="Wingdings"/>
              <a:buChar char=""/>
              <a:tabLst>
                <a:tab pos="510540" algn="l"/>
              </a:tabLst>
            </a:pPr>
            <a:r>
              <a:rPr dirty="0" sz="3200" spc="-290" b="1">
                <a:solidFill>
                  <a:srgbClr val="585858"/>
                </a:solidFill>
                <a:latin typeface="Adobe Gothic Std B"/>
                <a:cs typeface="Adobe Gothic Std B"/>
              </a:rPr>
              <a:t>균일최강력검정</a:t>
            </a:r>
            <a:r>
              <a:rPr dirty="0" sz="3200" spc="85" b="1">
                <a:solidFill>
                  <a:srgbClr val="585858"/>
                </a:solidFill>
                <a:latin typeface="Adobe Gothic Std B"/>
                <a:cs typeface="Adobe Gothic Std B"/>
              </a:rPr>
              <a:t> </a:t>
            </a:r>
            <a:r>
              <a:rPr dirty="0" sz="3200" spc="-145">
                <a:solidFill>
                  <a:srgbClr val="585858"/>
                </a:solidFill>
                <a:latin typeface="Gulim"/>
                <a:cs typeface="Gulim"/>
              </a:rPr>
              <a:t>:</a:t>
            </a:r>
            <a:r>
              <a:rPr dirty="0" sz="3200" spc="-27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 spc="-290">
                <a:solidFill>
                  <a:srgbClr val="585858"/>
                </a:solidFill>
                <a:latin typeface="Gulim"/>
                <a:cs typeface="Gulim"/>
              </a:rPr>
              <a:t>단순가설의</a:t>
            </a:r>
            <a:r>
              <a:rPr dirty="0" sz="3200" spc="-26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 spc="-300">
                <a:solidFill>
                  <a:srgbClr val="585858"/>
                </a:solidFill>
                <a:latin typeface="Gulim"/>
                <a:cs typeface="Gulim"/>
              </a:rPr>
              <a:t>최강력검정을</a:t>
            </a:r>
            <a:endParaRPr sz="3200">
              <a:latin typeface="Gulim"/>
              <a:cs typeface="Gulim"/>
            </a:endParaRPr>
          </a:p>
          <a:p>
            <a:pPr marL="3355340">
              <a:lnSpc>
                <a:spcPct val="100000"/>
              </a:lnSpc>
              <a:spcBef>
                <a:spcPts val="1925"/>
              </a:spcBef>
            </a:pPr>
            <a:r>
              <a:rPr dirty="0" sz="3200" spc="-295">
                <a:solidFill>
                  <a:srgbClr val="585858"/>
                </a:solidFill>
                <a:latin typeface="Gulim"/>
                <a:cs typeface="Gulim"/>
              </a:rPr>
              <a:t>복합가설로</a:t>
            </a:r>
            <a:r>
              <a:rPr dirty="0" sz="3200" spc="-275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 spc="-320">
                <a:solidFill>
                  <a:srgbClr val="585858"/>
                </a:solidFill>
                <a:latin typeface="Gulim"/>
                <a:cs typeface="Gulim"/>
              </a:rPr>
              <a:t>확장</a:t>
            </a:r>
            <a:endParaRPr sz="3200">
              <a:latin typeface="Gulim"/>
              <a:cs typeface="Gulim"/>
            </a:endParaRPr>
          </a:p>
          <a:p>
            <a:pPr lvl="1" marL="1153160" indent="-457834">
              <a:lnSpc>
                <a:spcPct val="100000"/>
              </a:lnSpc>
              <a:spcBef>
                <a:spcPts val="1780"/>
              </a:spcBef>
              <a:buClr>
                <a:srgbClr val="9E7B09"/>
              </a:buClr>
              <a:buChar char="-"/>
              <a:tabLst>
                <a:tab pos="1153160" algn="l"/>
                <a:tab pos="1153795" algn="l"/>
              </a:tabLst>
            </a:pPr>
            <a:r>
              <a:rPr dirty="0" sz="2800" spc="-285">
                <a:solidFill>
                  <a:srgbClr val="585858"/>
                </a:solidFill>
                <a:latin typeface="Gulim"/>
                <a:cs typeface="Gulim"/>
              </a:rPr>
              <a:t>귀무가설의</a:t>
            </a:r>
            <a:r>
              <a:rPr dirty="0" sz="2800" spc="-19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2800" spc="-285">
                <a:solidFill>
                  <a:srgbClr val="585858"/>
                </a:solidFill>
                <a:latin typeface="Gulim"/>
                <a:cs typeface="Gulim"/>
              </a:rPr>
              <a:t>모든</a:t>
            </a:r>
            <a:r>
              <a:rPr dirty="0" sz="2800" spc="-215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2800" spc="-175">
                <a:solidFill>
                  <a:srgbClr val="585858"/>
                </a:solidFill>
                <a:latin typeface="Cambria Math"/>
                <a:cs typeface="Cambria Math"/>
              </a:rPr>
              <a:t>𝜃</a:t>
            </a:r>
            <a:r>
              <a:rPr dirty="0" sz="2800" spc="-175">
                <a:solidFill>
                  <a:srgbClr val="585858"/>
                </a:solidFill>
                <a:latin typeface="Gulim"/>
                <a:cs typeface="Gulim"/>
              </a:rPr>
              <a:t>에서</a:t>
            </a:r>
            <a:r>
              <a:rPr dirty="0" sz="2800" spc="-30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2800" spc="-280">
                <a:solidFill>
                  <a:srgbClr val="585858"/>
                </a:solidFill>
                <a:latin typeface="Gulim"/>
                <a:cs typeface="Gulim"/>
              </a:rPr>
              <a:t>제</a:t>
            </a:r>
            <a:r>
              <a:rPr dirty="0" sz="2800" spc="-30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2800" spc="-204">
                <a:solidFill>
                  <a:srgbClr val="585858"/>
                </a:solidFill>
                <a:latin typeface="Cambria Math"/>
                <a:cs typeface="Cambria Math"/>
              </a:rPr>
              <a:t>1</a:t>
            </a:r>
            <a:r>
              <a:rPr dirty="0" sz="2800" spc="-204">
                <a:solidFill>
                  <a:srgbClr val="585858"/>
                </a:solidFill>
                <a:latin typeface="Gulim"/>
                <a:cs typeface="Gulim"/>
              </a:rPr>
              <a:t>종의</a:t>
            </a:r>
            <a:r>
              <a:rPr dirty="0" sz="2800" spc="-30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2800" spc="-285">
                <a:solidFill>
                  <a:srgbClr val="585858"/>
                </a:solidFill>
                <a:latin typeface="Gulim"/>
                <a:cs typeface="Gulim"/>
              </a:rPr>
              <a:t>오류를</a:t>
            </a:r>
            <a:r>
              <a:rPr dirty="0" sz="2800" spc="-29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2800" spc="-285">
                <a:solidFill>
                  <a:srgbClr val="585858"/>
                </a:solidFill>
                <a:latin typeface="Gulim"/>
                <a:cs typeface="Gulim"/>
              </a:rPr>
              <a:t>범할</a:t>
            </a:r>
            <a:r>
              <a:rPr dirty="0" sz="2800" spc="-30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2800" spc="-310">
                <a:solidFill>
                  <a:srgbClr val="585858"/>
                </a:solidFill>
                <a:latin typeface="Gulim"/>
                <a:cs typeface="Gulim"/>
              </a:rPr>
              <a:t>확률이</a:t>
            </a:r>
            <a:endParaRPr sz="2800">
              <a:latin typeface="Gulim"/>
              <a:cs typeface="Gulim"/>
            </a:endParaRPr>
          </a:p>
          <a:p>
            <a:pPr marL="1153160">
              <a:lnSpc>
                <a:spcPct val="100000"/>
              </a:lnSpc>
              <a:spcBef>
                <a:spcPts val="1680"/>
              </a:spcBef>
            </a:pPr>
            <a:r>
              <a:rPr dirty="0" sz="2800" spc="-25">
                <a:solidFill>
                  <a:srgbClr val="585858"/>
                </a:solidFill>
                <a:latin typeface="Cambria Math"/>
                <a:cs typeface="Cambria Math"/>
              </a:rPr>
              <a:t>𝛼</a:t>
            </a:r>
            <a:r>
              <a:rPr dirty="0" sz="2800" spc="-25">
                <a:solidFill>
                  <a:srgbClr val="585858"/>
                </a:solidFill>
                <a:latin typeface="Gulim"/>
                <a:cs typeface="Gulim"/>
              </a:rPr>
              <a:t>이하</a:t>
            </a:r>
            <a:endParaRPr sz="2800">
              <a:latin typeface="Gulim"/>
              <a:cs typeface="Gulim"/>
            </a:endParaRPr>
          </a:p>
          <a:p>
            <a:pPr lvl="1" marL="1153160" indent="-457834">
              <a:lnSpc>
                <a:spcPct val="100000"/>
              </a:lnSpc>
              <a:spcBef>
                <a:spcPts val="1685"/>
              </a:spcBef>
              <a:buClr>
                <a:srgbClr val="9E7B09"/>
              </a:buClr>
              <a:buChar char="-"/>
              <a:tabLst>
                <a:tab pos="1153160" algn="l"/>
                <a:tab pos="1153795" algn="l"/>
              </a:tabLst>
            </a:pPr>
            <a:r>
              <a:rPr dirty="0" sz="2800" spc="-285">
                <a:solidFill>
                  <a:srgbClr val="585858"/>
                </a:solidFill>
                <a:latin typeface="Gulim"/>
                <a:cs typeface="Gulim"/>
              </a:rPr>
              <a:t>대립가설의</a:t>
            </a:r>
            <a:r>
              <a:rPr dirty="0" sz="2800" spc="-195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2800" spc="-285">
                <a:solidFill>
                  <a:srgbClr val="585858"/>
                </a:solidFill>
                <a:latin typeface="Gulim"/>
                <a:cs typeface="Gulim"/>
              </a:rPr>
              <a:t>모든</a:t>
            </a:r>
            <a:r>
              <a:rPr dirty="0" sz="2800" spc="-215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2800" spc="-200">
                <a:solidFill>
                  <a:srgbClr val="585858"/>
                </a:solidFill>
                <a:latin typeface="Cambria Math"/>
                <a:cs typeface="Cambria Math"/>
              </a:rPr>
              <a:t>𝜃</a:t>
            </a:r>
            <a:r>
              <a:rPr dirty="0" sz="2800" spc="-200">
                <a:solidFill>
                  <a:srgbClr val="585858"/>
                </a:solidFill>
                <a:latin typeface="Gulim"/>
                <a:cs typeface="Gulim"/>
              </a:rPr>
              <a:t>에서</a:t>
            </a:r>
            <a:r>
              <a:rPr dirty="0" sz="2800" spc="-305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2800" spc="-285">
                <a:solidFill>
                  <a:srgbClr val="585858"/>
                </a:solidFill>
                <a:latin typeface="Gulim"/>
                <a:cs typeface="Gulim"/>
              </a:rPr>
              <a:t>검정력이 </a:t>
            </a:r>
            <a:r>
              <a:rPr dirty="0" sz="2800" spc="-280">
                <a:solidFill>
                  <a:srgbClr val="585858"/>
                </a:solidFill>
                <a:latin typeface="Gulim"/>
                <a:cs typeface="Gulim"/>
              </a:rPr>
              <a:t>더</a:t>
            </a:r>
            <a:r>
              <a:rPr dirty="0" sz="2800" spc="-32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2800" spc="-280">
                <a:solidFill>
                  <a:srgbClr val="585858"/>
                </a:solidFill>
                <a:latin typeface="Gulim"/>
                <a:cs typeface="Gulim"/>
              </a:rPr>
              <a:t>큰</a:t>
            </a:r>
            <a:r>
              <a:rPr dirty="0" sz="2800" spc="-305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2800" spc="-310">
                <a:solidFill>
                  <a:srgbClr val="585858"/>
                </a:solidFill>
                <a:latin typeface="Gulim"/>
                <a:cs typeface="Gulim"/>
              </a:rPr>
              <a:t>검정법</a:t>
            </a:r>
            <a:endParaRPr sz="2800">
              <a:latin typeface="Gulim"/>
              <a:cs typeface="Gulim"/>
            </a:endParaRPr>
          </a:p>
        </p:txBody>
      </p:sp>
      <p:sp>
        <p:nvSpPr>
          <p:cNvPr id="13" name="object 1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Arial"/>
                <a:cs typeface="Arial"/>
              </a:rPr>
              <a:t>©</a:t>
            </a:r>
            <a:r>
              <a:rPr dirty="0" spc="-160">
                <a:latin typeface="Arial"/>
                <a:cs typeface="Arial"/>
              </a:rPr>
              <a:t> </a:t>
            </a:r>
            <a:r>
              <a:rPr dirty="0" spc="-265"/>
              <a:t>한국방송통신대학교</a:t>
            </a:r>
          </a:p>
        </p:txBody>
      </p:sp>
      <p:sp>
        <p:nvSpPr>
          <p:cNvPr id="11" name="object 11" descr=""/>
          <p:cNvSpPr txBox="1"/>
          <p:nvPr/>
        </p:nvSpPr>
        <p:spPr>
          <a:xfrm>
            <a:off x="10059923" y="135636"/>
            <a:ext cx="518159" cy="539750"/>
          </a:xfrm>
          <a:prstGeom prst="rect">
            <a:avLst/>
          </a:prstGeom>
          <a:ln w="6096">
            <a:solidFill>
              <a:srgbClr val="210E09"/>
            </a:solidFill>
          </a:ln>
        </p:spPr>
        <p:txBody>
          <a:bodyPr wrap="square" lIns="0" tIns="76200" rIns="0" bIns="0" rtlCol="0" vert="horz">
            <a:spAutoFit/>
          </a:bodyPr>
          <a:lstStyle/>
          <a:p>
            <a:pPr marL="177165">
              <a:lnSpc>
                <a:spcPct val="100000"/>
              </a:lnSpc>
              <a:spcBef>
                <a:spcPts val="600"/>
              </a:spcBef>
            </a:pPr>
            <a:r>
              <a:rPr dirty="0" sz="2500" spc="-5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5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0668761" y="199771"/>
            <a:ext cx="1354455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484">
                <a:solidFill>
                  <a:srgbClr val="684107"/>
                </a:solidFill>
                <a:latin typeface="Gulim"/>
                <a:cs typeface="Gulim"/>
              </a:rPr>
              <a:t>최강력검정</a:t>
            </a:r>
            <a:endParaRPr sz="2500">
              <a:latin typeface="Gulim"/>
              <a:cs typeface="Gulim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538342" y="1196466"/>
            <a:ext cx="114744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80">
                <a:solidFill>
                  <a:srgbClr val="FFFFFF"/>
                </a:solidFill>
                <a:latin typeface="Gulim"/>
                <a:cs typeface="Gulim"/>
              </a:rPr>
              <a:t>가설검정(1)</a:t>
            </a:r>
            <a:endParaRPr sz="2000">
              <a:latin typeface="Gulim"/>
              <a:cs typeface="Gulim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[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7037323" y="155194"/>
            <a:ext cx="279400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b="1">
                <a:solidFill>
                  <a:srgbClr val="FFFFFF"/>
                </a:solidFill>
                <a:latin typeface="Arial"/>
                <a:cs typeface="Arial"/>
              </a:rPr>
              <a:t>]</a:t>
            </a:r>
            <a:endParaRPr sz="6000">
              <a:latin typeface="Arial"/>
              <a:cs typeface="Arial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5630926" y="418211"/>
            <a:ext cx="1713230" cy="673735"/>
            <a:chOff x="5630926" y="418211"/>
            <a:chExt cx="1713230" cy="673735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30926" y="418211"/>
              <a:ext cx="1020013" cy="673608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10884" y="418211"/>
              <a:ext cx="1033271" cy="673608"/>
            </a:xfrm>
            <a:prstGeom prst="rect">
              <a:avLst/>
            </a:prstGeom>
          </p:spPr>
        </p:pic>
      </p:grpSp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32527" y="3665220"/>
            <a:ext cx="2354961" cy="618744"/>
          </a:xfrm>
          <a:prstGeom prst="rect">
            <a:avLst/>
          </a:prstGeom>
        </p:spPr>
      </p:pic>
      <p:grpSp>
        <p:nvGrpSpPr>
          <p:cNvPr id="9" name="object 9" descr=""/>
          <p:cNvGrpSpPr/>
          <p:nvPr/>
        </p:nvGrpSpPr>
        <p:grpSpPr>
          <a:xfrm>
            <a:off x="4009644" y="3491484"/>
            <a:ext cx="969010" cy="969010"/>
            <a:chOff x="4009644" y="3491484"/>
            <a:chExt cx="969010" cy="969010"/>
          </a:xfrm>
        </p:grpSpPr>
        <p:pic>
          <p:nvPicPr>
            <p:cNvPr id="10" name="object 1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26408" y="3508248"/>
              <a:ext cx="951738" cy="951738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09644" y="3491484"/>
              <a:ext cx="950976" cy="950976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81551" y="3653612"/>
              <a:ext cx="679703" cy="673912"/>
            </a:xfrm>
            <a:prstGeom prst="rect">
              <a:avLst/>
            </a:prstGeom>
          </p:spPr>
        </p:pic>
      </p:grpSp>
      <p:sp>
        <p:nvSpPr>
          <p:cNvPr id="13" name="object 13" descr=""/>
          <p:cNvSpPr/>
          <p:nvPr/>
        </p:nvSpPr>
        <p:spPr>
          <a:xfrm>
            <a:off x="1331213" y="3198114"/>
            <a:ext cx="9550400" cy="0"/>
          </a:xfrm>
          <a:custGeom>
            <a:avLst/>
            <a:gdLst/>
            <a:ahLst/>
            <a:cxnLst/>
            <a:rect l="l" t="t" r="r" b="b"/>
            <a:pathLst>
              <a:path w="9550400" h="0">
                <a:moveTo>
                  <a:pt x="0" y="0"/>
                </a:moveTo>
                <a:lnTo>
                  <a:pt x="9550019" y="0"/>
                </a:lnTo>
              </a:path>
            </a:pathLst>
          </a:custGeom>
          <a:ln w="22860">
            <a:solidFill>
              <a:srgbClr val="F8AF39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1331213" y="4668773"/>
            <a:ext cx="9550400" cy="0"/>
          </a:xfrm>
          <a:custGeom>
            <a:avLst/>
            <a:gdLst/>
            <a:ahLst/>
            <a:cxnLst/>
            <a:rect l="l" t="t" r="r" b="b"/>
            <a:pathLst>
              <a:path w="9550400" h="0">
                <a:moveTo>
                  <a:pt x="0" y="0"/>
                </a:moveTo>
                <a:lnTo>
                  <a:pt x="9550019" y="0"/>
                </a:lnTo>
              </a:path>
            </a:pathLst>
          </a:custGeom>
          <a:ln w="22860">
            <a:solidFill>
              <a:srgbClr val="F8AF39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Arial"/>
                <a:cs typeface="Arial"/>
              </a:rPr>
              <a:t>©</a:t>
            </a:r>
            <a:r>
              <a:rPr dirty="0" spc="-160">
                <a:latin typeface="Arial"/>
                <a:cs typeface="Arial"/>
              </a:rPr>
              <a:t> </a:t>
            </a:r>
            <a:r>
              <a:rPr dirty="0" spc="-265"/>
              <a:t>한국방송통신대학교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1203960"/>
            <a:chOff x="0" y="0"/>
            <a:chExt cx="12192000" cy="120396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36497" y="659637"/>
              <a:ext cx="1806320" cy="463296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0" y="1095755"/>
              <a:ext cx="12192000" cy="0"/>
            </a:xfrm>
            <a:custGeom>
              <a:avLst/>
              <a:gdLst/>
              <a:ahLst/>
              <a:cxnLst/>
              <a:rect l="l" t="t" r="r" b="b"/>
              <a:pathLst>
                <a:path w="12192000" h="0">
                  <a:moveTo>
                    <a:pt x="0" y="0"/>
                  </a:moveTo>
                  <a:lnTo>
                    <a:pt x="12191999" y="0"/>
                  </a:lnTo>
                </a:path>
              </a:pathLst>
            </a:custGeom>
            <a:ln w="6096">
              <a:solidFill>
                <a:srgbClr val="7C5436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8337804" y="0"/>
              <a:ext cx="1343025" cy="280670"/>
            </a:xfrm>
            <a:custGeom>
              <a:avLst/>
              <a:gdLst/>
              <a:ahLst/>
              <a:cxnLst/>
              <a:rect l="l" t="t" r="r" b="b"/>
              <a:pathLst>
                <a:path w="1343025" h="280670">
                  <a:moveTo>
                    <a:pt x="0" y="280416"/>
                  </a:moveTo>
                  <a:lnTo>
                    <a:pt x="1342644" y="280416"/>
                  </a:lnTo>
                  <a:lnTo>
                    <a:pt x="1342644" y="0"/>
                  </a:lnTo>
                  <a:lnTo>
                    <a:pt x="0" y="0"/>
                  </a:lnTo>
                  <a:lnTo>
                    <a:pt x="0" y="280416"/>
                  </a:lnTo>
                  <a:close/>
                </a:path>
              </a:pathLst>
            </a:custGeom>
            <a:solidFill>
              <a:srgbClr val="898585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8060435" y="0"/>
              <a:ext cx="1343025" cy="530860"/>
            </a:xfrm>
            <a:custGeom>
              <a:avLst/>
              <a:gdLst/>
              <a:ahLst/>
              <a:cxnLst/>
              <a:rect l="l" t="t" r="r" b="b"/>
              <a:pathLst>
                <a:path w="1343025" h="530860">
                  <a:moveTo>
                    <a:pt x="0" y="530351"/>
                  </a:moveTo>
                  <a:lnTo>
                    <a:pt x="1342644" y="530351"/>
                  </a:lnTo>
                  <a:lnTo>
                    <a:pt x="1342644" y="0"/>
                  </a:lnTo>
                  <a:lnTo>
                    <a:pt x="0" y="0"/>
                  </a:lnTo>
                  <a:lnTo>
                    <a:pt x="0" y="530351"/>
                  </a:lnTo>
                  <a:close/>
                </a:path>
              </a:pathLst>
            </a:custGeom>
            <a:solidFill>
              <a:srgbClr val="F8D230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66247" y="149352"/>
              <a:ext cx="526542" cy="546353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10352531" y="135636"/>
              <a:ext cx="520065" cy="539750"/>
            </a:xfrm>
            <a:custGeom>
              <a:avLst/>
              <a:gdLst/>
              <a:ahLst/>
              <a:cxnLst/>
              <a:rect l="l" t="t" r="r" b="b"/>
              <a:pathLst>
                <a:path w="520065" h="539750">
                  <a:moveTo>
                    <a:pt x="519683" y="0"/>
                  </a:moveTo>
                  <a:lnTo>
                    <a:pt x="0" y="0"/>
                  </a:lnTo>
                  <a:lnTo>
                    <a:pt x="0" y="539495"/>
                  </a:lnTo>
                  <a:lnTo>
                    <a:pt x="519683" y="539495"/>
                  </a:lnTo>
                  <a:lnTo>
                    <a:pt x="519683" y="0"/>
                  </a:lnTo>
                  <a:close/>
                </a:path>
              </a:pathLst>
            </a:custGeom>
            <a:solidFill>
              <a:srgbClr val="68410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10352531" y="135636"/>
            <a:ext cx="520065" cy="539750"/>
          </a:xfrm>
          <a:prstGeom prst="rect">
            <a:avLst/>
          </a:prstGeom>
          <a:ln w="6096">
            <a:solidFill>
              <a:srgbClr val="210E09"/>
            </a:solidFill>
          </a:ln>
        </p:spPr>
        <p:txBody>
          <a:bodyPr wrap="square" lIns="0" tIns="76200" rIns="0" bIns="0" rtlCol="0" vert="horz">
            <a:spAutoFit/>
          </a:bodyPr>
          <a:lstStyle/>
          <a:p>
            <a:pPr marL="178435">
              <a:lnSpc>
                <a:spcPct val="100000"/>
              </a:lnSpc>
              <a:spcBef>
                <a:spcPts val="600"/>
              </a:spcBef>
            </a:pPr>
            <a:r>
              <a:rPr dirty="0" sz="2500" spc="-5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5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998454" y="199771"/>
            <a:ext cx="1051560" cy="4064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75"/>
              <a:t>정리하기</a:t>
            </a:r>
          </a:p>
        </p:txBody>
      </p:sp>
      <p:sp>
        <p:nvSpPr>
          <p:cNvPr id="11" name="object 11" descr=""/>
          <p:cNvSpPr/>
          <p:nvPr/>
        </p:nvSpPr>
        <p:spPr>
          <a:xfrm>
            <a:off x="445008" y="1604772"/>
            <a:ext cx="9042400" cy="4810125"/>
          </a:xfrm>
          <a:custGeom>
            <a:avLst/>
            <a:gdLst/>
            <a:ahLst/>
            <a:cxnLst/>
            <a:rect l="l" t="t" r="r" b="b"/>
            <a:pathLst>
              <a:path w="9042400" h="4810125">
                <a:moveTo>
                  <a:pt x="0" y="4809744"/>
                </a:moveTo>
                <a:lnTo>
                  <a:pt x="9041892" y="4809744"/>
                </a:lnTo>
                <a:lnTo>
                  <a:pt x="9041892" y="0"/>
                </a:lnTo>
                <a:lnTo>
                  <a:pt x="0" y="0"/>
                </a:lnTo>
                <a:lnTo>
                  <a:pt x="0" y="4809744"/>
                </a:lnTo>
                <a:close/>
              </a:path>
            </a:pathLst>
          </a:custGeom>
          <a:ln w="64007">
            <a:solidFill>
              <a:srgbClr val="F8AF3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681329" y="1741656"/>
            <a:ext cx="8605520" cy="45078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27685" marR="508000" indent="-515620">
              <a:lnSpc>
                <a:spcPct val="150100"/>
              </a:lnSpc>
              <a:spcBef>
                <a:spcPts val="100"/>
              </a:spcBef>
              <a:buClr>
                <a:srgbClr val="9E7B09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dirty="0" sz="2800" spc="-285">
                <a:solidFill>
                  <a:srgbClr val="585858"/>
                </a:solidFill>
                <a:latin typeface="Gulim"/>
                <a:cs typeface="Gulim"/>
              </a:rPr>
              <a:t>가설검정에서</a:t>
            </a:r>
            <a:r>
              <a:rPr dirty="0" sz="2800" spc="-20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2800" spc="-285">
                <a:solidFill>
                  <a:srgbClr val="585858"/>
                </a:solidFill>
                <a:latin typeface="Gulim"/>
                <a:cs typeface="Gulim"/>
              </a:rPr>
              <a:t>입증하려는</a:t>
            </a:r>
            <a:r>
              <a:rPr dirty="0" sz="2800" spc="-195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2800" spc="-285">
                <a:solidFill>
                  <a:srgbClr val="585858"/>
                </a:solidFill>
                <a:latin typeface="Gulim"/>
                <a:cs typeface="Gulim"/>
              </a:rPr>
              <a:t>가설을</a:t>
            </a:r>
            <a:r>
              <a:rPr dirty="0" sz="2800" spc="-21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2800" spc="-285">
                <a:solidFill>
                  <a:srgbClr val="585858"/>
                </a:solidFill>
                <a:latin typeface="Gulim"/>
                <a:cs typeface="Gulim"/>
              </a:rPr>
              <a:t>대립가설로</a:t>
            </a:r>
            <a:r>
              <a:rPr dirty="0" sz="2800" spc="-20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2800" spc="-310">
                <a:solidFill>
                  <a:srgbClr val="585858"/>
                </a:solidFill>
                <a:latin typeface="Gulim"/>
                <a:cs typeface="Gulim"/>
              </a:rPr>
              <a:t>세운다. </a:t>
            </a:r>
            <a:r>
              <a:rPr dirty="0" sz="2800" spc="-285">
                <a:solidFill>
                  <a:srgbClr val="585858"/>
                </a:solidFill>
                <a:latin typeface="Gulim"/>
                <a:cs typeface="Gulim"/>
              </a:rPr>
              <a:t>귀무가설은</a:t>
            </a:r>
            <a:r>
              <a:rPr dirty="0" sz="2800" spc="-195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2800" spc="-285">
                <a:solidFill>
                  <a:srgbClr val="585858"/>
                </a:solidFill>
                <a:latin typeface="Gulim"/>
                <a:cs typeface="Gulim"/>
              </a:rPr>
              <a:t>대립가설의</a:t>
            </a:r>
            <a:r>
              <a:rPr dirty="0" sz="2800" spc="-195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2800" spc="-285">
                <a:solidFill>
                  <a:srgbClr val="585858"/>
                </a:solidFill>
                <a:latin typeface="Gulim"/>
                <a:cs typeface="Gulim"/>
              </a:rPr>
              <a:t>반대되는</a:t>
            </a:r>
            <a:r>
              <a:rPr dirty="0" sz="2800" spc="-21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2800" spc="-285">
                <a:solidFill>
                  <a:srgbClr val="585858"/>
                </a:solidFill>
                <a:latin typeface="Gulim"/>
                <a:cs typeface="Gulim"/>
              </a:rPr>
              <a:t>가설을</a:t>
            </a:r>
            <a:r>
              <a:rPr dirty="0" sz="2800" spc="-21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2800" spc="-310">
                <a:solidFill>
                  <a:srgbClr val="585858"/>
                </a:solidFill>
                <a:latin typeface="Gulim"/>
                <a:cs typeface="Gulim"/>
              </a:rPr>
              <a:t>말한다.</a:t>
            </a:r>
            <a:endParaRPr sz="2800">
              <a:latin typeface="Gulim"/>
              <a:cs typeface="Gulim"/>
            </a:endParaRPr>
          </a:p>
          <a:p>
            <a:pPr marL="527685" indent="-515620">
              <a:lnSpc>
                <a:spcPct val="100000"/>
              </a:lnSpc>
              <a:spcBef>
                <a:spcPts val="1680"/>
              </a:spcBef>
              <a:buClr>
                <a:srgbClr val="9E7B09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dirty="0" sz="2800" spc="-285">
                <a:solidFill>
                  <a:srgbClr val="585858"/>
                </a:solidFill>
                <a:latin typeface="Gulim"/>
                <a:cs typeface="Gulim"/>
              </a:rPr>
              <a:t>기각역은</a:t>
            </a:r>
            <a:r>
              <a:rPr dirty="0" sz="2800" spc="-22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2800" spc="-285">
                <a:solidFill>
                  <a:srgbClr val="585858"/>
                </a:solidFill>
                <a:latin typeface="Gulim"/>
                <a:cs typeface="Gulim"/>
              </a:rPr>
              <a:t>귀무가설을</a:t>
            </a:r>
            <a:r>
              <a:rPr dirty="0" sz="2800" spc="-195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2800" spc="-285">
                <a:solidFill>
                  <a:srgbClr val="585858"/>
                </a:solidFill>
                <a:latin typeface="Gulim"/>
                <a:cs typeface="Gulim"/>
              </a:rPr>
              <a:t>기각하는</a:t>
            </a:r>
            <a:r>
              <a:rPr dirty="0" sz="2800" spc="-20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2800" spc="-285">
                <a:solidFill>
                  <a:srgbClr val="585858"/>
                </a:solidFill>
                <a:latin typeface="Gulim"/>
                <a:cs typeface="Gulim"/>
              </a:rPr>
              <a:t>관측값의</a:t>
            </a:r>
            <a:r>
              <a:rPr dirty="0" sz="2800" spc="-21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2800" spc="-300">
                <a:solidFill>
                  <a:srgbClr val="585858"/>
                </a:solidFill>
                <a:latin typeface="Gulim"/>
                <a:cs typeface="Gulim"/>
              </a:rPr>
              <a:t>영역이다.</a:t>
            </a:r>
            <a:endParaRPr sz="2800">
              <a:latin typeface="Gulim"/>
              <a:cs typeface="Gulim"/>
            </a:endParaRPr>
          </a:p>
          <a:p>
            <a:pPr marL="527685" marR="5080" indent="-515620">
              <a:lnSpc>
                <a:spcPct val="150000"/>
              </a:lnSpc>
              <a:spcBef>
                <a:spcPts val="5"/>
              </a:spcBef>
              <a:buClr>
                <a:srgbClr val="9E7B09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dirty="0" sz="2800" spc="-170">
                <a:solidFill>
                  <a:srgbClr val="585858"/>
                </a:solidFill>
                <a:latin typeface="Gulim"/>
                <a:cs typeface="Gulim"/>
              </a:rPr>
              <a:t>제1종</a:t>
            </a:r>
            <a:r>
              <a:rPr dirty="0" sz="2800" spc="-225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2800" spc="-285">
                <a:solidFill>
                  <a:srgbClr val="585858"/>
                </a:solidFill>
                <a:latin typeface="Gulim"/>
                <a:cs typeface="Gulim"/>
              </a:rPr>
              <a:t>오류는</a:t>
            </a:r>
            <a:r>
              <a:rPr dirty="0" sz="2800" spc="-21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2800" spc="-285">
                <a:solidFill>
                  <a:srgbClr val="585858"/>
                </a:solidFill>
                <a:latin typeface="Gulim"/>
                <a:cs typeface="Gulim"/>
              </a:rPr>
              <a:t>귀무가설이</a:t>
            </a:r>
            <a:r>
              <a:rPr dirty="0" sz="2800" spc="-195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2800" spc="-285">
                <a:solidFill>
                  <a:srgbClr val="585858"/>
                </a:solidFill>
                <a:latin typeface="Gulim"/>
                <a:cs typeface="Gulim"/>
              </a:rPr>
              <a:t>참일</a:t>
            </a:r>
            <a:r>
              <a:rPr dirty="0" sz="2800" spc="-22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2800" spc="-280">
                <a:solidFill>
                  <a:srgbClr val="585858"/>
                </a:solidFill>
                <a:latin typeface="Gulim"/>
                <a:cs typeface="Gulim"/>
              </a:rPr>
              <a:t>때</a:t>
            </a:r>
            <a:r>
              <a:rPr dirty="0" sz="2800" spc="-22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2800" spc="-285">
                <a:solidFill>
                  <a:srgbClr val="585858"/>
                </a:solidFill>
                <a:latin typeface="Gulim"/>
                <a:cs typeface="Gulim"/>
              </a:rPr>
              <a:t>귀무가설을</a:t>
            </a:r>
            <a:r>
              <a:rPr dirty="0" sz="2800" spc="-195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2800" spc="-305">
                <a:solidFill>
                  <a:srgbClr val="585858"/>
                </a:solidFill>
                <a:latin typeface="Gulim"/>
                <a:cs typeface="Gulim"/>
              </a:rPr>
              <a:t>기각하는 </a:t>
            </a:r>
            <a:r>
              <a:rPr dirty="0" sz="2800" spc="-290">
                <a:solidFill>
                  <a:srgbClr val="585858"/>
                </a:solidFill>
                <a:latin typeface="Gulim"/>
                <a:cs typeface="Gulim"/>
              </a:rPr>
              <a:t>오류이고,</a:t>
            </a:r>
            <a:r>
              <a:rPr dirty="0" sz="2800" spc="-204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2800" spc="-175">
                <a:solidFill>
                  <a:srgbClr val="585858"/>
                </a:solidFill>
                <a:latin typeface="Gulim"/>
                <a:cs typeface="Gulim"/>
              </a:rPr>
              <a:t>제2종</a:t>
            </a:r>
            <a:r>
              <a:rPr dirty="0" sz="2800" spc="-225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2800" spc="-285">
                <a:solidFill>
                  <a:srgbClr val="585858"/>
                </a:solidFill>
                <a:latin typeface="Gulim"/>
                <a:cs typeface="Gulim"/>
              </a:rPr>
              <a:t>오류는</a:t>
            </a:r>
            <a:r>
              <a:rPr dirty="0" sz="2800" spc="-204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2800" spc="-285">
                <a:solidFill>
                  <a:srgbClr val="585858"/>
                </a:solidFill>
                <a:latin typeface="Gulim"/>
                <a:cs typeface="Gulim"/>
              </a:rPr>
              <a:t>대립가설이</a:t>
            </a:r>
            <a:r>
              <a:rPr dirty="0" sz="2800" spc="-195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2800" spc="-285">
                <a:solidFill>
                  <a:srgbClr val="585858"/>
                </a:solidFill>
                <a:latin typeface="Gulim"/>
                <a:cs typeface="Gulim"/>
              </a:rPr>
              <a:t>참일</a:t>
            </a:r>
            <a:r>
              <a:rPr dirty="0" sz="2800" spc="-22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2800" spc="-280">
                <a:solidFill>
                  <a:srgbClr val="585858"/>
                </a:solidFill>
                <a:latin typeface="Gulim"/>
                <a:cs typeface="Gulim"/>
              </a:rPr>
              <a:t>때</a:t>
            </a:r>
            <a:r>
              <a:rPr dirty="0" sz="2800" spc="-22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2800" spc="-305">
                <a:solidFill>
                  <a:srgbClr val="585858"/>
                </a:solidFill>
                <a:latin typeface="Gulim"/>
                <a:cs typeface="Gulim"/>
              </a:rPr>
              <a:t>귀무가설을 </a:t>
            </a:r>
            <a:r>
              <a:rPr dirty="0" sz="2800" spc="-285">
                <a:solidFill>
                  <a:srgbClr val="585858"/>
                </a:solidFill>
                <a:latin typeface="Gulim"/>
                <a:cs typeface="Gulim"/>
              </a:rPr>
              <a:t>기각하지</a:t>
            </a:r>
            <a:r>
              <a:rPr dirty="0" sz="2800" spc="-215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2800" spc="-285">
                <a:solidFill>
                  <a:srgbClr val="585858"/>
                </a:solidFill>
                <a:latin typeface="Gulim"/>
                <a:cs typeface="Gulim"/>
              </a:rPr>
              <a:t>못하는</a:t>
            </a:r>
            <a:r>
              <a:rPr dirty="0" sz="2800" spc="-21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2800" spc="-285">
                <a:solidFill>
                  <a:srgbClr val="585858"/>
                </a:solidFill>
                <a:latin typeface="Gulim"/>
                <a:cs typeface="Gulim"/>
              </a:rPr>
              <a:t>오류이다.</a:t>
            </a:r>
            <a:r>
              <a:rPr dirty="0" sz="2800" spc="-195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2800" spc="-285">
                <a:solidFill>
                  <a:srgbClr val="585858"/>
                </a:solidFill>
                <a:latin typeface="Gulim"/>
                <a:cs typeface="Gulim"/>
              </a:rPr>
              <a:t>검정력은</a:t>
            </a:r>
            <a:r>
              <a:rPr dirty="0" sz="2800" spc="-215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2800" spc="-280">
                <a:solidFill>
                  <a:srgbClr val="585858"/>
                </a:solidFill>
                <a:latin typeface="Gulim"/>
                <a:cs typeface="Gulim"/>
              </a:rPr>
              <a:t>대립가설이</a:t>
            </a:r>
            <a:r>
              <a:rPr dirty="0" sz="2800" spc="-204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2800" spc="-285">
                <a:solidFill>
                  <a:srgbClr val="585858"/>
                </a:solidFill>
                <a:latin typeface="Gulim"/>
                <a:cs typeface="Gulim"/>
              </a:rPr>
              <a:t>참일</a:t>
            </a:r>
            <a:r>
              <a:rPr dirty="0" sz="2800" spc="-22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2800" spc="-330">
                <a:solidFill>
                  <a:srgbClr val="585858"/>
                </a:solidFill>
                <a:latin typeface="Gulim"/>
                <a:cs typeface="Gulim"/>
              </a:rPr>
              <a:t>때 </a:t>
            </a:r>
            <a:r>
              <a:rPr dirty="0" sz="2800" spc="-285">
                <a:solidFill>
                  <a:srgbClr val="585858"/>
                </a:solidFill>
                <a:latin typeface="Gulim"/>
                <a:cs typeface="Gulim"/>
              </a:rPr>
              <a:t>귀무가설을</a:t>
            </a:r>
            <a:r>
              <a:rPr dirty="0" sz="2800" spc="-20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2800" spc="-285">
                <a:solidFill>
                  <a:srgbClr val="585858"/>
                </a:solidFill>
                <a:latin typeface="Gulim"/>
                <a:cs typeface="Gulim"/>
              </a:rPr>
              <a:t>기각할</a:t>
            </a:r>
            <a:r>
              <a:rPr dirty="0" sz="2800" spc="-21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2800" spc="-300">
                <a:solidFill>
                  <a:srgbClr val="585858"/>
                </a:solidFill>
                <a:latin typeface="Gulim"/>
                <a:cs typeface="Gulim"/>
              </a:rPr>
              <a:t>확률이다.</a:t>
            </a:r>
            <a:endParaRPr sz="2800">
              <a:latin typeface="Gulim"/>
              <a:cs typeface="Gulim"/>
            </a:endParaRPr>
          </a:p>
        </p:txBody>
      </p:sp>
      <p:sp>
        <p:nvSpPr>
          <p:cNvPr id="13" name="object 1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Arial"/>
                <a:cs typeface="Arial"/>
              </a:rPr>
              <a:t>©</a:t>
            </a:r>
            <a:r>
              <a:rPr dirty="0" spc="-160">
                <a:latin typeface="Arial"/>
                <a:cs typeface="Arial"/>
              </a:rPr>
              <a:t> </a:t>
            </a:r>
            <a:r>
              <a:rPr dirty="0" spc="-265"/>
              <a:t>한국방송통신대학교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1203960"/>
            <a:chOff x="0" y="0"/>
            <a:chExt cx="12192000" cy="120396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36497" y="659637"/>
              <a:ext cx="1806320" cy="463296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0" y="1095755"/>
              <a:ext cx="12192000" cy="0"/>
            </a:xfrm>
            <a:custGeom>
              <a:avLst/>
              <a:gdLst/>
              <a:ahLst/>
              <a:cxnLst/>
              <a:rect l="l" t="t" r="r" b="b"/>
              <a:pathLst>
                <a:path w="12192000" h="0">
                  <a:moveTo>
                    <a:pt x="0" y="0"/>
                  </a:moveTo>
                  <a:lnTo>
                    <a:pt x="12191999" y="0"/>
                  </a:lnTo>
                </a:path>
              </a:pathLst>
            </a:custGeom>
            <a:ln w="6096">
              <a:solidFill>
                <a:srgbClr val="7C5436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8337804" y="0"/>
              <a:ext cx="1343025" cy="280670"/>
            </a:xfrm>
            <a:custGeom>
              <a:avLst/>
              <a:gdLst/>
              <a:ahLst/>
              <a:cxnLst/>
              <a:rect l="l" t="t" r="r" b="b"/>
              <a:pathLst>
                <a:path w="1343025" h="280670">
                  <a:moveTo>
                    <a:pt x="0" y="280416"/>
                  </a:moveTo>
                  <a:lnTo>
                    <a:pt x="1342644" y="280416"/>
                  </a:lnTo>
                  <a:lnTo>
                    <a:pt x="1342644" y="0"/>
                  </a:lnTo>
                  <a:lnTo>
                    <a:pt x="0" y="0"/>
                  </a:lnTo>
                  <a:lnTo>
                    <a:pt x="0" y="280416"/>
                  </a:lnTo>
                  <a:close/>
                </a:path>
              </a:pathLst>
            </a:custGeom>
            <a:solidFill>
              <a:srgbClr val="898585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8060435" y="0"/>
              <a:ext cx="1343025" cy="530860"/>
            </a:xfrm>
            <a:custGeom>
              <a:avLst/>
              <a:gdLst/>
              <a:ahLst/>
              <a:cxnLst/>
              <a:rect l="l" t="t" r="r" b="b"/>
              <a:pathLst>
                <a:path w="1343025" h="530860">
                  <a:moveTo>
                    <a:pt x="0" y="530351"/>
                  </a:moveTo>
                  <a:lnTo>
                    <a:pt x="1342644" y="530351"/>
                  </a:lnTo>
                  <a:lnTo>
                    <a:pt x="1342644" y="0"/>
                  </a:lnTo>
                  <a:lnTo>
                    <a:pt x="0" y="0"/>
                  </a:lnTo>
                  <a:lnTo>
                    <a:pt x="0" y="530351"/>
                  </a:lnTo>
                  <a:close/>
                </a:path>
              </a:pathLst>
            </a:custGeom>
            <a:solidFill>
              <a:srgbClr val="F8D230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66247" y="149352"/>
              <a:ext cx="526542" cy="546353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10352531" y="135636"/>
              <a:ext cx="520065" cy="539750"/>
            </a:xfrm>
            <a:custGeom>
              <a:avLst/>
              <a:gdLst/>
              <a:ahLst/>
              <a:cxnLst/>
              <a:rect l="l" t="t" r="r" b="b"/>
              <a:pathLst>
                <a:path w="520065" h="539750">
                  <a:moveTo>
                    <a:pt x="519683" y="0"/>
                  </a:moveTo>
                  <a:lnTo>
                    <a:pt x="0" y="0"/>
                  </a:lnTo>
                  <a:lnTo>
                    <a:pt x="0" y="539495"/>
                  </a:lnTo>
                  <a:lnTo>
                    <a:pt x="519683" y="539495"/>
                  </a:lnTo>
                  <a:lnTo>
                    <a:pt x="519683" y="0"/>
                  </a:lnTo>
                  <a:close/>
                </a:path>
              </a:pathLst>
            </a:custGeom>
            <a:solidFill>
              <a:srgbClr val="68410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10352531" y="135636"/>
            <a:ext cx="520065" cy="539750"/>
          </a:xfrm>
          <a:prstGeom prst="rect">
            <a:avLst/>
          </a:prstGeom>
          <a:ln w="6096">
            <a:solidFill>
              <a:srgbClr val="210E09"/>
            </a:solidFill>
          </a:ln>
        </p:spPr>
        <p:txBody>
          <a:bodyPr wrap="square" lIns="0" tIns="76200" rIns="0" bIns="0" rtlCol="0" vert="horz">
            <a:spAutoFit/>
          </a:bodyPr>
          <a:lstStyle/>
          <a:p>
            <a:pPr marL="178435">
              <a:lnSpc>
                <a:spcPct val="100000"/>
              </a:lnSpc>
              <a:spcBef>
                <a:spcPts val="600"/>
              </a:spcBef>
            </a:pPr>
            <a:r>
              <a:rPr dirty="0" sz="2500" spc="-5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5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998454" y="199771"/>
            <a:ext cx="1051560" cy="4064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75"/>
              <a:t>정리하기</a:t>
            </a:r>
          </a:p>
        </p:txBody>
      </p:sp>
      <p:sp>
        <p:nvSpPr>
          <p:cNvPr id="11" name="object 11" descr=""/>
          <p:cNvSpPr/>
          <p:nvPr/>
        </p:nvSpPr>
        <p:spPr>
          <a:xfrm>
            <a:off x="390143" y="1540763"/>
            <a:ext cx="9097010" cy="3735704"/>
          </a:xfrm>
          <a:custGeom>
            <a:avLst/>
            <a:gdLst/>
            <a:ahLst/>
            <a:cxnLst/>
            <a:rect l="l" t="t" r="r" b="b"/>
            <a:pathLst>
              <a:path w="9097010" h="3735704">
                <a:moveTo>
                  <a:pt x="0" y="3735324"/>
                </a:moveTo>
                <a:lnTo>
                  <a:pt x="9096756" y="3735324"/>
                </a:lnTo>
                <a:lnTo>
                  <a:pt x="9096756" y="0"/>
                </a:lnTo>
                <a:lnTo>
                  <a:pt x="0" y="0"/>
                </a:lnTo>
                <a:lnTo>
                  <a:pt x="0" y="3735324"/>
                </a:lnTo>
                <a:close/>
              </a:path>
            </a:pathLst>
          </a:custGeom>
          <a:ln w="64008">
            <a:solidFill>
              <a:srgbClr val="F8AF3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681329" y="1741656"/>
            <a:ext cx="8488045" cy="32277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27685" marR="1889125" indent="-515620">
              <a:lnSpc>
                <a:spcPct val="150100"/>
              </a:lnSpc>
              <a:spcBef>
                <a:spcPts val="100"/>
              </a:spcBef>
              <a:buClr>
                <a:srgbClr val="9E7B09"/>
              </a:buClr>
              <a:buAutoNum type="arabicPeriod" startAt="4"/>
              <a:tabLst>
                <a:tab pos="527685" algn="l"/>
                <a:tab pos="528320" algn="l"/>
              </a:tabLst>
            </a:pPr>
            <a:r>
              <a:rPr dirty="0" sz="2800" spc="-170">
                <a:solidFill>
                  <a:srgbClr val="585858"/>
                </a:solidFill>
                <a:latin typeface="Gulim"/>
                <a:cs typeface="Gulim"/>
              </a:rPr>
              <a:t>제1종</a:t>
            </a:r>
            <a:r>
              <a:rPr dirty="0" sz="2800" spc="-22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2800" spc="-285">
                <a:solidFill>
                  <a:srgbClr val="585858"/>
                </a:solidFill>
                <a:latin typeface="Gulim"/>
                <a:cs typeface="Gulim"/>
              </a:rPr>
              <a:t>오류를</a:t>
            </a:r>
            <a:r>
              <a:rPr dirty="0" sz="2800" spc="-204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2800" spc="-285">
                <a:solidFill>
                  <a:srgbClr val="585858"/>
                </a:solidFill>
                <a:latin typeface="Gulim"/>
                <a:cs typeface="Gulim"/>
              </a:rPr>
              <a:t>범할</a:t>
            </a:r>
            <a:r>
              <a:rPr dirty="0" sz="2800" spc="-22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2800" spc="-285">
                <a:solidFill>
                  <a:srgbClr val="585858"/>
                </a:solidFill>
                <a:latin typeface="Gulim"/>
                <a:cs typeface="Gulim"/>
              </a:rPr>
              <a:t>확률이</a:t>
            </a:r>
            <a:r>
              <a:rPr dirty="0" sz="2800" spc="-215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2800" spc="-200">
                <a:solidFill>
                  <a:srgbClr val="585858"/>
                </a:solidFill>
                <a:latin typeface="Cambria Math"/>
                <a:cs typeface="Cambria Math"/>
              </a:rPr>
              <a:t>𝛼</a:t>
            </a:r>
            <a:r>
              <a:rPr dirty="0" sz="2800" spc="-200">
                <a:solidFill>
                  <a:srgbClr val="585858"/>
                </a:solidFill>
                <a:latin typeface="Gulim"/>
                <a:cs typeface="Gulim"/>
              </a:rPr>
              <a:t>이하인</a:t>
            </a:r>
            <a:r>
              <a:rPr dirty="0" sz="2800" spc="-204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2800" spc="-310">
                <a:solidFill>
                  <a:srgbClr val="585858"/>
                </a:solidFill>
                <a:latin typeface="Gulim"/>
                <a:cs typeface="Gulim"/>
              </a:rPr>
              <a:t>검정을 </a:t>
            </a:r>
            <a:r>
              <a:rPr dirty="0" sz="2800" spc="-285">
                <a:solidFill>
                  <a:srgbClr val="585858"/>
                </a:solidFill>
                <a:latin typeface="Gulim"/>
                <a:cs typeface="Gulim"/>
              </a:rPr>
              <a:t>수준</a:t>
            </a:r>
            <a:r>
              <a:rPr dirty="0" sz="2800" spc="-215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2800" spc="-175">
                <a:solidFill>
                  <a:srgbClr val="585858"/>
                </a:solidFill>
                <a:latin typeface="Cambria Math"/>
                <a:cs typeface="Cambria Math"/>
              </a:rPr>
              <a:t>𝛼</a:t>
            </a:r>
            <a:r>
              <a:rPr dirty="0" sz="2800" spc="-175">
                <a:solidFill>
                  <a:srgbClr val="585858"/>
                </a:solidFill>
                <a:latin typeface="Gulim"/>
                <a:cs typeface="Gulim"/>
              </a:rPr>
              <a:t>검정</a:t>
            </a:r>
            <a:r>
              <a:rPr dirty="0" sz="2800" spc="-20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2800" spc="-285">
                <a:solidFill>
                  <a:srgbClr val="585858"/>
                </a:solidFill>
                <a:latin typeface="Gulim"/>
                <a:cs typeface="Gulim"/>
              </a:rPr>
              <a:t>이라고</a:t>
            </a:r>
            <a:r>
              <a:rPr dirty="0" sz="2800" spc="-204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2800" spc="-310">
                <a:solidFill>
                  <a:srgbClr val="585858"/>
                </a:solidFill>
                <a:latin typeface="Gulim"/>
                <a:cs typeface="Gulim"/>
              </a:rPr>
              <a:t>한다.</a:t>
            </a:r>
            <a:endParaRPr sz="2800">
              <a:latin typeface="Gulim"/>
              <a:cs typeface="Gulim"/>
            </a:endParaRPr>
          </a:p>
          <a:p>
            <a:pPr marL="527685" marR="5080" indent="-515620">
              <a:lnSpc>
                <a:spcPct val="150000"/>
              </a:lnSpc>
              <a:buClr>
                <a:srgbClr val="9E7B09"/>
              </a:buClr>
              <a:buAutoNum type="arabicPeriod" startAt="4"/>
              <a:tabLst>
                <a:tab pos="527685" algn="l"/>
                <a:tab pos="528320" algn="l"/>
              </a:tabLst>
            </a:pPr>
            <a:r>
              <a:rPr dirty="0" sz="2800" spc="-285">
                <a:solidFill>
                  <a:srgbClr val="585858"/>
                </a:solidFill>
                <a:latin typeface="Gulim"/>
                <a:cs typeface="Gulim"/>
              </a:rPr>
              <a:t>유의수준</a:t>
            </a:r>
            <a:r>
              <a:rPr dirty="0" sz="2800" spc="-204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2800" spc="-200">
                <a:solidFill>
                  <a:srgbClr val="585858"/>
                </a:solidFill>
                <a:latin typeface="Cambria Math"/>
                <a:cs typeface="Cambria Math"/>
              </a:rPr>
              <a:t>𝛼</a:t>
            </a:r>
            <a:r>
              <a:rPr dirty="0" sz="2800" spc="-200">
                <a:solidFill>
                  <a:srgbClr val="585858"/>
                </a:solidFill>
                <a:latin typeface="Gulim"/>
                <a:cs typeface="Gulim"/>
              </a:rPr>
              <a:t>에서의</a:t>
            </a:r>
            <a:r>
              <a:rPr dirty="0" sz="2800" spc="-204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2800" spc="-285">
                <a:solidFill>
                  <a:srgbClr val="585858"/>
                </a:solidFill>
                <a:latin typeface="Gulim"/>
                <a:cs typeface="Gulim"/>
              </a:rPr>
              <a:t>최강력검정은</a:t>
            </a:r>
            <a:r>
              <a:rPr dirty="0" sz="2800" spc="-18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2800" spc="-175">
                <a:solidFill>
                  <a:srgbClr val="585858"/>
                </a:solidFill>
                <a:latin typeface="Gulim"/>
                <a:cs typeface="Gulim"/>
              </a:rPr>
              <a:t>제1종</a:t>
            </a:r>
            <a:r>
              <a:rPr dirty="0" sz="2800" spc="-225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2800" spc="-285">
                <a:solidFill>
                  <a:srgbClr val="585858"/>
                </a:solidFill>
                <a:latin typeface="Gulim"/>
                <a:cs typeface="Gulim"/>
              </a:rPr>
              <a:t>오류를</a:t>
            </a:r>
            <a:r>
              <a:rPr dirty="0" sz="2800" spc="-204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2800" spc="-310">
                <a:solidFill>
                  <a:srgbClr val="585858"/>
                </a:solidFill>
                <a:latin typeface="Gulim"/>
                <a:cs typeface="Gulim"/>
              </a:rPr>
              <a:t>범할 </a:t>
            </a:r>
            <a:r>
              <a:rPr dirty="0" sz="2800" spc="-285">
                <a:solidFill>
                  <a:srgbClr val="585858"/>
                </a:solidFill>
                <a:latin typeface="Gulim"/>
                <a:cs typeface="Gulim"/>
              </a:rPr>
              <a:t>확률이</a:t>
            </a:r>
            <a:r>
              <a:rPr dirty="0" sz="2800" spc="-215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2800">
                <a:solidFill>
                  <a:srgbClr val="585858"/>
                </a:solidFill>
                <a:latin typeface="Cambria Math"/>
                <a:cs typeface="Cambria Math"/>
              </a:rPr>
              <a:t>𝛼</a:t>
            </a:r>
            <a:r>
              <a:rPr dirty="0" sz="2800" spc="165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2800" spc="-285">
                <a:solidFill>
                  <a:srgbClr val="585858"/>
                </a:solidFill>
                <a:latin typeface="Gulim"/>
                <a:cs typeface="Gulim"/>
              </a:rPr>
              <a:t>이하인</a:t>
            </a:r>
            <a:r>
              <a:rPr dirty="0" sz="2800" spc="-21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2800" spc="-285">
                <a:solidFill>
                  <a:srgbClr val="585858"/>
                </a:solidFill>
                <a:latin typeface="Gulim"/>
                <a:cs typeface="Gulim"/>
              </a:rPr>
              <a:t>검정</a:t>
            </a:r>
            <a:r>
              <a:rPr dirty="0" sz="2800" spc="-225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2800" spc="-285">
                <a:solidFill>
                  <a:srgbClr val="585858"/>
                </a:solidFill>
                <a:latin typeface="Gulim"/>
                <a:cs typeface="Gulim"/>
              </a:rPr>
              <a:t>중에서</a:t>
            </a:r>
            <a:r>
              <a:rPr dirty="0" sz="2800" spc="-21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2800" spc="-170">
                <a:solidFill>
                  <a:srgbClr val="585858"/>
                </a:solidFill>
                <a:latin typeface="Gulim"/>
                <a:cs typeface="Gulim"/>
              </a:rPr>
              <a:t>제2종</a:t>
            </a:r>
            <a:r>
              <a:rPr dirty="0" sz="2800" spc="-225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2800" spc="-280">
                <a:solidFill>
                  <a:srgbClr val="585858"/>
                </a:solidFill>
                <a:latin typeface="Gulim"/>
                <a:cs typeface="Gulim"/>
              </a:rPr>
              <a:t>오류를</a:t>
            </a:r>
            <a:r>
              <a:rPr dirty="0" sz="2800" spc="-215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2800" spc="-285">
                <a:solidFill>
                  <a:srgbClr val="585858"/>
                </a:solidFill>
                <a:latin typeface="Gulim"/>
                <a:cs typeface="Gulim"/>
              </a:rPr>
              <a:t>범할</a:t>
            </a:r>
            <a:r>
              <a:rPr dirty="0" sz="2800" spc="-225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2800" spc="-310">
                <a:solidFill>
                  <a:srgbClr val="585858"/>
                </a:solidFill>
                <a:latin typeface="Gulim"/>
                <a:cs typeface="Gulim"/>
              </a:rPr>
              <a:t>확률을 </a:t>
            </a:r>
            <a:r>
              <a:rPr dirty="0" sz="2800" spc="-285">
                <a:solidFill>
                  <a:srgbClr val="585858"/>
                </a:solidFill>
                <a:latin typeface="Gulim"/>
                <a:cs typeface="Gulim"/>
              </a:rPr>
              <a:t>최소로</a:t>
            </a:r>
            <a:r>
              <a:rPr dirty="0" sz="2800" spc="-22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2800" spc="-285">
                <a:solidFill>
                  <a:srgbClr val="585858"/>
                </a:solidFill>
                <a:latin typeface="Gulim"/>
                <a:cs typeface="Gulim"/>
              </a:rPr>
              <a:t>하는</a:t>
            </a:r>
            <a:r>
              <a:rPr dirty="0" sz="2800" spc="-225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2800" spc="-305">
                <a:solidFill>
                  <a:srgbClr val="585858"/>
                </a:solidFill>
                <a:latin typeface="Gulim"/>
                <a:cs typeface="Gulim"/>
              </a:rPr>
              <a:t>검정이다.</a:t>
            </a:r>
            <a:endParaRPr sz="2800">
              <a:latin typeface="Gulim"/>
              <a:cs typeface="Gulim"/>
            </a:endParaRPr>
          </a:p>
        </p:txBody>
      </p:sp>
      <p:sp>
        <p:nvSpPr>
          <p:cNvPr id="13" name="object 1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Arial"/>
                <a:cs typeface="Arial"/>
              </a:rPr>
              <a:t>©</a:t>
            </a:r>
            <a:r>
              <a:rPr dirty="0" spc="-160">
                <a:latin typeface="Arial"/>
                <a:cs typeface="Arial"/>
              </a:rPr>
              <a:t> </a:t>
            </a:r>
            <a:r>
              <a:rPr dirty="0" spc="-265"/>
              <a:t>한국방송통신대학교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1203960"/>
            <a:chOff x="0" y="0"/>
            <a:chExt cx="12192000" cy="120396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36497" y="659637"/>
              <a:ext cx="1806320" cy="463296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0" y="1095755"/>
              <a:ext cx="12192000" cy="0"/>
            </a:xfrm>
            <a:custGeom>
              <a:avLst/>
              <a:gdLst/>
              <a:ahLst/>
              <a:cxnLst/>
              <a:rect l="l" t="t" r="r" b="b"/>
              <a:pathLst>
                <a:path w="12192000" h="0">
                  <a:moveTo>
                    <a:pt x="0" y="0"/>
                  </a:moveTo>
                  <a:lnTo>
                    <a:pt x="12191999" y="0"/>
                  </a:lnTo>
                </a:path>
              </a:pathLst>
            </a:custGeom>
            <a:ln w="6096">
              <a:solidFill>
                <a:srgbClr val="7C5436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8337804" y="0"/>
              <a:ext cx="1343025" cy="280670"/>
            </a:xfrm>
            <a:custGeom>
              <a:avLst/>
              <a:gdLst/>
              <a:ahLst/>
              <a:cxnLst/>
              <a:rect l="l" t="t" r="r" b="b"/>
              <a:pathLst>
                <a:path w="1343025" h="280670">
                  <a:moveTo>
                    <a:pt x="0" y="280416"/>
                  </a:moveTo>
                  <a:lnTo>
                    <a:pt x="1342644" y="280416"/>
                  </a:lnTo>
                  <a:lnTo>
                    <a:pt x="1342644" y="0"/>
                  </a:lnTo>
                  <a:lnTo>
                    <a:pt x="0" y="0"/>
                  </a:lnTo>
                  <a:lnTo>
                    <a:pt x="0" y="280416"/>
                  </a:lnTo>
                  <a:close/>
                </a:path>
              </a:pathLst>
            </a:custGeom>
            <a:solidFill>
              <a:srgbClr val="898585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8060435" y="0"/>
              <a:ext cx="1343025" cy="530860"/>
            </a:xfrm>
            <a:custGeom>
              <a:avLst/>
              <a:gdLst/>
              <a:ahLst/>
              <a:cxnLst/>
              <a:rect l="l" t="t" r="r" b="b"/>
              <a:pathLst>
                <a:path w="1343025" h="530860">
                  <a:moveTo>
                    <a:pt x="0" y="530351"/>
                  </a:moveTo>
                  <a:lnTo>
                    <a:pt x="1342644" y="530351"/>
                  </a:lnTo>
                  <a:lnTo>
                    <a:pt x="1342644" y="0"/>
                  </a:lnTo>
                  <a:lnTo>
                    <a:pt x="0" y="0"/>
                  </a:lnTo>
                  <a:lnTo>
                    <a:pt x="0" y="530351"/>
                  </a:lnTo>
                  <a:close/>
                </a:path>
              </a:pathLst>
            </a:custGeom>
            <a:solidFill>
              <a:srgbClr val="F8D230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66247" y="149352"/>
              <a:ext cx="526542" cy="546353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10352531" y="135636"/>
              <a:ext cx="520065" cy="539750"/>
            </a:xfrm>
            <a:custGeom>
              <a:avLst/>
              <a:gdLst/>
              <a:ahLst/>
              <a:cxnLst/>
              <a:rect l="l" t="t" r="r" b="b"/>
              <a:pathLst>
                <a:path w="520065" h="539750">
                  <a:moveTo>
                    <a:pt x="519683" y="0"/>
                  </a:moveTo>
                  <a:lnTo>
                    <a:pt x="0" y="0"/>
                  </a:lnTo>
                  <a:lnTo>
                    <a:pt x="0" y="539495"/>
                  </a:lnTo>
                  <a:lnTo>
                    <a:pt x="519683" y="539495"/>
                  </a:lnTo>
                  <a:lnTo>
                    <a:pt x="519683" y="0"/>
                  </a:lnTo>
                  <a:close/>
                </a:path>
              </a:pathLst>
            </a:custGeom>
            <a:solidFill>
              <a:srgbClr val="68410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10352531" y="135636"/>
            <a:ext cx="520065" cy="539750"/>
          </a:xfrm>
          <a:prstGeom prst="rect">
            <a:avLst/>
          </a:prstGeom>
          <a:ln w="6096">
            <a:solidFill>
              <a:srgbClr val="210E09"/>
            </a:solidFill>
          </a:ln>
        </p:spPr>
        <p:txBody>
          <a:bodyPr wrap="square" lIns="0" tIns="76200" rIns="0" bIns="0" rtlCol="0" vert="horz">
            <a:spAutoFit/>
          </a:bodyPr>
          <a:lstStyle/>
          <a:p>
            <a:pPr marL="178435">
              <a:lnSpc>
                <a:spcPct val="100000"/>
              </a:lnSpc>
              <a:spcBef>
                <a:spcPts val="600"/>
              </a:spcBef>
            </a:pPr>
            <a:r>
              <a:rPr dirty="0" sz="2500" spc="-5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5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0998454" y="199771"/>
            <a:ext cx="1051560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575">
                <a:solidFill>
                  <a:srgbClr val="684107"/>
                </a:solidFill>
                <a:latin typeface="Gulim"/>
                <a:cs typeface="Gulim"/>
              </a:rPr>
              <a:t>정리하기</a:t>
            </a:r>
            <a:endParaRPr sz="2500">
              <a:latin typeface="Gulim"/>
              <a:cs typeface="Gulim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390143" y="1540763"/>
            <a:ext cx="9013190" cy="3668395"/>
          </a:xfrm>
          <a:custGeom>
            <a:avLst/>
            <a:gdLst/>
            <a:ahLst/>
            <a:cxnLst/>
            <a:rect l="l" t="t" r="r" b="b"/>
            <a:pathLst>
              <a:path w="9013190" h="3668395">
                <a:moveTo>
                  <a:pt x="0" y="3668267"/>
                </a:moveTo>
                <a:lnTo>
                  <a:pt x="9012936" y="3668267"/>
                </a:lnTo>
                <a:lnTo>
                  <a:pt x="9012936" y="0"/>
                </a:lnTo>
                <a:lnTo>
                  <a:pt x="0" y="0"/>
                </a:lnTo>
                <a:lnTo>
                  <a:pt x="0" y="3668267"/>
                </a:lnTo>
                <a:close/>
              </a:path>
            </a:pathLst>
          </a:custGeom>
          <a:ln w="64008">
            <a:solidFill>
              <a:srgbClr val="F8AF3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668629" y="1956003"/>
            <a:ext cx="649859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  <a:tabLst>
                <a:tab pos="540385" algn="l"/>
              </a:tabLst>
            </a:pPr>
            <a:r>
              <a:rPr dirty="0" sz="2800" spc="-25">
                <a:solidFill>
                  <a:srgbClr val="9E7B09"/>
                </a:solidFill>
              </a:rPr>
              <a:t>6.</a:t>
            </a:r>
            <a:r>
              <a:rPr dirty="0" sz="2800">
                <a:solidFill>
                  <a:srgbClr val="9E7B09"/>
                </a:solidFill>
              </a:rPr>
              <a:t>	</a:t>
            </a:r>
            <a:r>
              <a:rPr dirty="0" sz="2800" spc="-285">
                <a:solidFill>
                  <a:srgbClr val="585858"/>
                </a:solidFill>
              </a:rPr>
              <a:t>귀무가설과</a:t>
            </a:r>
            <a:r>
              <a:rPr dirty="0" sz="2800" spc="-204">
                <a:solidFill>
                  <a:srgbClr val="585858"/>
                </a:solidFill>
              </a:rPr>
              <a:t> </a:t>
            </a:r>
            <a:r>
              <a:rPr dirty="0" sz="2800" spc="-285">
                <a:solidFill>
                  <a:srgbClr val="585858"/>
                </a:solidFill>
              </a:rPr>
              <a:t>대립가설이</a:t>
            </a:r>
            <a:r>
              <a:rPr dirty="0" sz="2800" spc="-195">
                <a:solidFill>
                  <a:srgbClr val="585858"/>
                </a:solidFill>
              </a:rPr>
              <a:t> </a:t>
            </a:r>
            <a:r>
              <a:rPr dirty="0" sz="2800" spc="-285">
                <a:solidFill>
                  <a:srgbClr val="585858"/>
                </a:solidFill>
              </a:rPr>
              <a:t>단순가설</a:t>
            </a:r>
            <a:r>
              <a:rPr dirty="0" sz="2800" spc="-210">
                <a:solidFill>
                  <a:srgbClr val="585858"/>
                </a:solidFill>
              </a:rPr>
              <a:t> </a:t>
            </a:r>
            <a:r>
              <a:rPr dirty="0" sz="2800" spc="-20">
                <a:solidFill>
                  <a:srgbClr val="585858"/>
                </a:solidFill>
                <a:latin typeface="Cambria Math"/>
                <a:cs typeface="Cambria Math"/>
              </a:rPr>
              <a:t>𝐻</a:t>
            </a:r>
            <a:r>
              <a:rPr dirty="0" baseline="-16260" sz="3075" spc="-30">
                <a:solidFill>
                  <a:srgbClr val="585858"/>
                </a:solidFill>
                <a:latin typeface="Cambria Math"/>
                <a:cs typeface="Cambria Math"/>
              </a:rPr>
              <a:t>0</a:t>
            </a:r>
            <a:r>
              <a:rPr dirty="0" sz="2800" spc="-20">
                <a:solidFill>
                  <a:srgbClr val="585858"/>
                </a:solidFill>
                <a:latin typeface="Cambria Math"/>
                <a:cs typeface="Cambria Math"/>
              </a:rPr>
              <a:t>:</a:t>
            </a:r>
            <a:r>
              <a:rPr dirty="0" sz="2800" spc="-145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2800">
                <a:solidFill>
                  <a:srgbClr val="585858"/>
                </a:solidFill>
                <a:latin typeface="Cambria Math"/>
                <a:cs typeface="Cambria Math"/>
              </a:rPr>
              <a:t>𝜃</a:t>
            </a:r>
            <a:r>
              <a:rPr dirty="0" sz="2800" spc="25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2800" spc="-50">
                <a:solidFill>
                  <a:srgbClr val="585858"/>
                </a:solidFill>
                <a:latin typeface="Cambria Math"/>
                <a:cs typeface="Cambria Math"/>
              </a:rPr>
              <a:t>=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5013706" y="3474592"/>
            <a:ext cx="2280285" cy="716280"/>
          </a:xfrm>
          <a:custGeom>
            <a:avLst/>
            <a:gdLst/>
            <a:ahLst/>
            <a:cxnLst/>
            <a:rect l="l" t="t" r="r" b="b"/>
            <a:pathLst>
              <a:path w="2280284" h="716279">
                <a:moveTo>
                  <a:pt x="114173" y="0"/>
                </a:moveTo>
                <a:lnTo>
                  <a:pt x="63538" y="23012"/>
                </a:lnTo>
                <a:lnTo>
                  <a:pt x="36626" y="58369"/>
                </a:lnTo>
                <a:lnTo>
                  <a:pt x="22580" y="112229"/>
                </a:lnTo>
                <a:lnTo>
                  <a:pt x="20828" y="146177"/>
                </a:lnTo>
                <a:lnTo>
                  <a:pt x="21463" y="161061"/>
                </a:lnTo>
                <a:lnTo>
                  <a:pt x="23368" y="178473"/>
                </a:lnTo>
                <a:lnTo>
                  <a:pt x="26504" y="198399"/>
                </a:lnTo>
                <a:lnTo>
                  <a:pt x="30861" y="220853"/>
                </a:lnTo>
                <a:lnTo>
                  <a:pt x="35280" y="242697"/>
                </a:lnTo>
                <a:lnTo>
                  <a:pt x="38455" y="260769"/>
                </a:lnTo>
                <a:lnTo>
                  <a:pt x="40373" y="275082"/>
                </a:lnTo>
                <a:lnTo>
                  <a:pt x="41021" y="285623"/>
                </a:lnTo>
                <a:lnTo>
                  <a:pt x="40284" y="298932"/>
                </a:lnTo>
                <a:lnTo>
                  <a:pt x="23266" y="336003"/>
                </a:lnTo>
                <a:lnTo>
                  <a:pt x="0" y="345821"/>
                </a:lnTo>
                <a:lnTo>
                  <a:pt x="0" y="362077"/>
                </a:lnTo>
                <a:lnTo>
                  <a:pt x="34480" y="387096"/>
                </a:lnTo>
                <a:lnTo>
                  <a:pt x="41021" y="422275"/>
                </a:lnTo>
                <a:lnTo>
                  <a:pt x="40373" y="432828"/>
                </a:lnTo>
                <a:lnTo>
                  <a:pt x="38455" y="447141"/>
                </a:lnTo>
                <a:lnTo>
                  <a:pt x="35280" y="465213"/>
                </a:lnTo>
                <a:lnTo>
                  <a:pt x="30861" y="487045"/>
                </a:lnTo>
                <a:lnTo>
                  <a:pt x="26504" y="509485"/>
                </a:lnTo>
                <a:lnTo>
                  <a:pt x="23368" y="529374"/>
                </a:lnTo>
                <a:lnTo>
                  <a:pt x="21463" y="546735"/>
                </a:lnTo>
                <a:lnTo>
                  <a:pt x="20828" y="561594"/>
                </a:lnTo>
                <a:lnTo>
                  <a:pt x="22580" y="595604"/>
                </a:lnTo>
                <a:lnTo>
                  <a:pt x="36626" y="649427"/>
                </a:lnTo>
                <a:lnTo>
                  <a:pt x="63538" y="684847"/>
                </a:lnTo>
                <a:lnTo>
                  <a:pt x="114173" y="707771"/>
                </a:lnTo>
                <a:lnTo>
                  <a:pt x="114173" y="692912"/>
                </a:lnTo>
                <a:lnTo>
                  <a:pt x="102590" y="689775"/>
                </a:lnTo>
                <a:lnTo>
                  <a:pt x="91706" y="683577"/>
                </a:lnTo>
                <a:lnTo>
                  <a:pt x="63931" y="646404"/>
                </a:lnTo>
                <a:lnTo>
                  <a:pt x="54737" y="604012"/>
                </a:lnTo>
                <a:lnTo>
                  <a:pt x="53594" y="577215"/>
                </a:lnTo>
                <a:lnTo>
                  <a:pt x="54178" y="563511"/>
                </a:lnTo>
                <a:lnTo>
                  <a:pt x="55968" y="546582"/>
                </a:lnTo>
                <a:lnTo>
                  <a:pt x="58940" y="526465"/>
                </a:lnTo>
                <a:lnTo>
                  <a:pt x="63119" y="503174"/>
                </a:lnTo>
                <a:lnTo>
                  <a:pt x="67284" y="480631"/>
                </a:lnTo>
                <a:lnTo>
                  <a:pt x="70256" y="462889"/>
                </a:lnTo>
                <a:lnTo>
                  <a:pt x="72047" y="449961"/>
                </a:lnTo>
                <a:lnTo>
                  <a:pt x="72644" y="441833"/>
                </a:lnTo>
                <a:lnTo>
                  <a:pt x="72021" y="425742"/>
                </a:lnTo>
                <a:lnTo>
                  <a:pt x="62738" y="386842"/>
                </a:lnTo>
                <a:lnTo>
                  <a:pt x="29337" y="355473"/>
                </a:lnTo>
                <a:lnTo>
                  <a:pt x="29337" y="352425"/>
                </a:lnTo>
                <a:lnTo>
                  <a:pt x="62738" y="320929"/>
                </a:lnTo>
                <a:lnTo>
                  <a:pt x="72021" y="282143"/>
                </a:lnTo>
                <a:lnTo>
                  <a:pt x="72644" y="266065"/>
                </a:lnTo>
                <a:lnTo>
                  <a:pt x="72047" y="257949"/>
                </a:lnTo>
                <a:lnTo>
                  <a:pt x="70256" y="245021"/>
                </a:lnTo>
                <a:lnTo>
                  <a:pt x="67284" y="227279"/>
                </a:lnTo>
                <a:lnTo>
                  <a:pt x="63119" y="204724"/>
                </a:lnTo>
                <a:lnTo>
                  <a:pt x="58940" y="181394"/>
                </a:lnTo>
                <a:lnTo>
                  <a:pt x="55943" y="161061"/>
                </a:lnTo>
                <a:lnTo>
                  <a:pt x="54178" y="144335"/>
                </a:lnTo>
                <a:lnTo>
                  <a:pt x="53594" y="130556"/>
                </a:lnTo>
                <a:lnTo>
                  <a:pt x="54737" y="103847"/>
                </a:lnTo>
                <a:lnTo>
                  <a:pt x="63931" y="61506"/>
                </a:lnTo>
                <a:lnTo>
                  <a:pt x="91706" y="24320"/>
                </a:lnTo>
                <a:lnTo>
                  <a:pt x="114173" y="14986"/>
                </a:lnTo>
                <a:lnTo>
                  <a:pt x="114173" y="0"/>
                </a:lnTo>
                <a:close/>
              </a:path>
              <a:path w="2280284" h="716279">
                <a:moveTo>
                  <a:pt x="753618" y="413512"/>
                </a:moveTo>
                <a:lnTo>
                  <a:pt x="750443" y="403225"/>
                </a:lnTo>
                <a:lnTo>
                  <a:pt x="731837" y="410451"/>
                </a:lnTo>
                <a:lnTo>
                  <a:pt x="715492" y="421805"/>
                </a:lnTo>
                <a:lnTo>
                  <a:pt x="689610" y="456946"/>
                </a:lnTo>
                <a:lnTo>
                  <a:pt x="673493" y="504317"/>
                </a:lnTo>
                <a:lnTo>
                  <a:pt x="668147" y="559816"/>
                </a:lnTo>
                <a:lnTo>
                  <a:pt x="669480" y="588340"/>
                </a:lnTo>
                <a:lnTo>
                  <a:pt x="680199" y="639724"/>
                </a:lnTo>
                <a:lnTo>
                  <a:pt x="701408" y="682015"/>
                </a:lnTo>
                <a:lnTo>
                  <a:pt x="731837" y="708875"/>
                </a:lnTo>
                <a:lnTo>
                  <a:pt x="750443" y="716153"/>
                </a:lnTo>
                <a:lnTo>
                  <a:pt x="753618" y="705739"/>
                </a:lnTo>
                <a:lnTo>
                  <a:pt x="739203" y="698322"/>
                </a:lnTo>
                <a:lnTo>
                  <a:pt x="726668" y="687476"/>
                </a:lnTo>
                <a:lnTo>
                  <a:pt x="700354" y="635101"/>
                </a:lnTo>
                <a:lnTo>
                  <a:pt x="692492" y="587235"/>
                </a:lnTo>
                <a:lnTo>
                  <a:pt x="691515" y="559689"/>
                </a:lnTo>
                <a:lnTo>
                  <a:pt x="692492" y="532320"/>
                </a:lnTo>
                <a:lnTo>
                  <a:pt x="700354" y="484314"/>
                </a:lnTo>
                <a:lnTo>
                  <a:pt x="716013" y="446163"/>
                </a:lnTo>
                <a:lnTo>
                  <a:pt x="739203" y="421017"/>
                </a:lnTo>
                <a:lnTo>
                  <a:pt x="753618" y="413512"/>
                </a:lnTo>
                <a:close/>
              </a:path>
              <a:path w="2280284" h="716279">
                <a:moveTo>
                  <a:pt x="756666" y="17272"/>
                </a:moveTo>
                <a:lnTo>
                  <a:pt x="753491" y="6985"/>
                </a:lnTo>
                <a:lnTo>
                  <a:pt x="734885" y="14211"/>
                </a:lnTo>
                <a:lnTo>
                  <a:pt x="718540" y="25565"/>
                </a:lnTo>
                <a:lnTo>
                  <a:pt x="692658" y="60706"/>
                </a:lnTo>
                <a:lnTo>
                  <a:pt x="676541" y="108089"/>
                </a:lnTo>
                <a:lnTo>
                  <a:pt x="671195" y="163576"/>
                </a:lnTo>
                <a:lnTo>
                  <a:pt x="672528" y="192100"/>
                </a:lnTo>
                <a:lnTo>
                  <a:pt x="683247" y="243484"/>
                </a:lnTo>
                <a:lnTo>
                  <a:pt x="704456" y="285775"/>
                </a:lnTo>
                <a:lnTo>
                  <a:pt x="734885" y="312635"/>
                </a:lnTo>
                <a:lnTo>
                  <a:pt x="753491" y="319913"/>
                </a:lnTo>
                <a:lnTo>
                  <a:pt x="756666" y="309499"/>
                </a:lnTo>
                <a:lnTo>
                  <a:pt x="742251" y="302082"/>
                </a:lnTo>
                <a:lnTo>
                  <a:pt x="729716" y="291236"/>
                </a:lnTo>
                <a:lnTo>
                  <a:pt x="703402" y="238861"/>
                </a:lnTo>
                <a:lnTo>
                  <a:pt x="695540" y="190995"/>
                </a:lnTo>
                <a:lnTo>
                  <a:pt x="694563" y="163449"/>
                </a:lnTo>
                <a:lnTo>
                  <a:pt x="695540" y="136080"/>
                </a:lnTo>
                <a:lnTo>
                  <a:pt x="703402" y="88074"/>
                </a:lnTo>
                <a:lnTo>
                  <a:pt x="719061" y="49923"/>
                </a:lnTo>
                <a:lnTo>
                  <a:pt x="742251" y="24777"/>
                </a:lnTo>
                <a:lnTo>
                  <a:pt x="756666" y="17272"/>
                </a:lnTo>
                <a:close/>
              </a:path>
              <a:path w="2280284" h="716279">
                <a:moveTo>
                  <a:pt x="1017651" y="403225"/>
                </a:moveTo>
                <a:lnTo>
                  <a:pt x="998220" y="403225"/>
                </a:lnTo>
                <a:lnTo>
                  <a:pt x="998220" y="716153"/>
                </a:lnTo>
                <a:lnTo>
                  <a:pt x="1017651" y="716153"/>
                </a:lnTo>
                <a:lnTo>
                  <a:pt x="1017651" y="403225"/>
                </a:lnTo>
                <a:close/>
              </a:path>
              <a:path w="2280284" h="716279">
                <a:moveTo>
                  <a:pt x="1020699" y="6985"/>
                </a:moveTo>
                <a:lnTo>
                  <a:pt x="1001268" y="6985"/>
                </a:lnTo>
                <a:lnTo>
                  <a:pt x="1001268" y="319913"/>
                </a:lnTo>
                <a:lnTo>
                  <a:pt x="1020699" y="319913"/>
                </a:lnTo>
                <a:lnTo>
                  <a:pt x="1020699" y="6985"/>
                </a:lnTo>
                <a:close/>
              </a:path>
              <a:path w="2280284" h="716279">
                <a:moveTo>
                  <a:pt x="1491869" y="163449"/>
                </a:moveTo>
                <a:lnTo>
                  <a:pt x="1486535" y="108077"/>
                </a:lnTo>
                <a:lnTo>
                  <a:pt x="1470533" y="60706"/>
                </a:lnTo>
                <a:lnTo>
                  <a:pt x="1444586" y="25565"/>
                </a:lnTo>
                <a:lnTo>
                  <a:pt x="1409700" y="6985"/>
                </a:lnTo>
                <a:lnTo>
                  <a:pt x="1406525" y="17272"/>
                </a:lnTo>
                <a:lnTo>
                  <a:pt x="1420850" y="24777"/>
                </a:lnTo>
                <a:lnTo>
                  <a:pt x="1433360" y="35661"/>
                </a:lnTo>
                <a:lnTo>
                  <a:pt x="1459725" y="88074"/>
                </a:lnTo>
                <a:lnTo>
                  <a:pt x="1467624" y="136080"/>
                </a:lnTo>
                <a:lnTo>
                  <a:pt x="1468628" y="163576"/>
                </a:lnTo>
                <a:lnTo>
                  <a:pt x="1467624" y="190995"/>
                </a:lnTo>
                <a:lnTo>
                  <a:pt x="1459725" y="238861"/>
                </a:lnTo>
                <a:lnTo>
                  <a:pt x="1444040" y="276987"/>
                </a:lnTo>
                <a:lnTo>
                  <a:pt x="1406525" y="309499"/>
                </a:lnTo>
                <a:lnTo>
                  <a:pt x="1409700" y="319913"/>
                </a:lnTo>
                <a:lnTo>
                  <a:pt x="1444586" y="301244"/>
                </a:lnTo>
                <a:lnTo>
                  <a:pt x="1470533" y="266192"/>
                </a:lnTo>
                <a:lnTo>
                  <a:pt x="1486535" y="218782"/>
                </a:lnTo>
                <a:lnTo>
                  <a:pt x="1490535" y="192100"/>
                </a:lnTo>
                <a:lnTo>
                  <a:pt x="1491869" y="163449"/>
                </a:lnTo>
                <a:close/>
              </a:path>
              <a:path w="2280284" h="716279">
                <a:moveTo>
                  <a:pt x="1494917" y="559689"/>
                </a:moveTo>
                <a:lnTo>
                  <a:pt x="1489583" y="504317"/>
                </a:lnTo>
                <a:lnTo>
                  <a:pt x="1473581" y="456946"/>
                </a:lnTo>
                <a:lnTo>
                  <a:pt x="1447634" y="421805"/>
                </a:lnTo>
                <a:lnTo>
                  <a:pt x="1412748" y="403225"/>
                </a:lnTo>
                <a:lnTo>
                  <a:pt x="1409573" y="413512"/>
                </a:lnTo>
                <a:lnTo>
                  <a:pt x="1423898" y="421017"/>
                </a:lnTo>
                <a:lnTo>
                  <a:pt x="1436408" y="431901"/>
                </a:lnTo>
                <a:lnTo>
                  <a:pt x="1462773" y="484314"/>
                </a:lnTo>
                <a:lnTo>
                  <a:pt x="1470672" y="532320"/>
                </a:lnTo>
                <a:lnTo>
                  <a:pt x="1471676" y="559816"/>
                </a:lnTo>
                <a:lnTo>
                  <a:pt x="1470672" y="587235"/>
                </a:lnTo>
                <a:lnTo>
                  <a:pt x="1462773" y="635101"/>
                </a:lnTo>
                <a:lnTo>
                  <a:pt x="1447088" y="673227"/>
                </a:lnTo>
                <a:lnTo>
                  <a:pt x="1409573" y="705739"/>
                </a:lnTo>
                <a:lnTo>
                  <a:pt x="1412748" y="716153"/>
                </a:lnTo>
                <a:lnTo>
                  <a:pt x="1447634" y="697484"/>
                </a:lnTo>
                <a:lnTo>
                  <a:pt x="1473581" y="662432"/>
                </a:lnTo>
                <a:lnTo>
                  <a:pt x="1489570" y="615022"/>
                </a:lnTo>
                <a:lnTo>
                  <a:pt x="1493583" y="588340"/>
                </a:lnTo>
                <a:lnTo>
                  <a:pt x="1494917" y="559689"/>
                </a:lnTo>
                <a:close/>
              </a:path>
              <a:path w="2280284" h="716279">
                <a:moveTo>
                  <a:pt x="1518666" y="342519"/>
                </a:moveTo>
                <a:lnTo>
                  <a:pt x="482346" y="342519"/>
                </a:lnTo>
                <a:lnTo>
                  <a:pt x="482346" y="365379"/>
                </a:lnTo>
                <a:lnTo>
                  <a:pt x="1518666" y="365379"/>
                </a:lnTo>
                <a:lnTo>
                  <a:pt x="1518666" y="342519"/>
                </a:lnTo>
                <a:close/>
              </a:path>
              <a:path w="2280284" h="716279">
                <a:moveTo>
                  <a:pt x="2280158" y="345821"/>
                </a:moveTo>
                <a:lnTo>
                  <a:pt x="2245690" y="320865"/>
                </a:lnTo>
                <a:lnTo>
                  <a:pt x="2239264" y="285623"/>
                </a:lnTo>
                <a:lnTo>
                  <a:pt x="2239873" y="274942"/>
                </a:lnTo>
                <a:lnTo>
                  <a:pt x="2241753" y="260591"/>
                </a:lnTo>
                <a:lnTo>
                  <a:pt x="2244877" y="242608"/>
                </a:lnTo>
                <a:lnTo>
                  <a:pt x="2249297" y="220980"/>
                </a:lnTo>
                <a:lnTo>
                  <a:pt x="2253704" y="198602"/>
                </a:lnTo>
                <a:lnTo>
                  <a:pt x="2256828" y="178676"/>
                </a:lnTo>
                <a:lnTo>
                  <a:pt x="2258707" y="161163"/>
                </a:lnTo>
                <a:lnTo>
                  <a:pt x="2259330" y="146177"/>
                </a:lnTo>
                <a:lnTo>
                  <a:pt x="2257577" y="112306"/>
                </a:lnTo>
                <a:lnTo>
                  <a:pt x="2243569" y="58445"/>
                </a:lnTo>
                <a:lnTo>
                  <a:pt x="2216683" y="22936"/>
                </a:lnTo>
                <a:lnTo>
                  <a:pt x="2166112" y="0"/>
                </a:lnTo>
                <a:lnTo>
                  <a:pt x="2166112" y="14986"/>
                </a:lnTo>
                <a:lnTo>
                  <a:pt x="2177656" y="18211"/>
                </a:lnTo>
                <a:lnTo>
                  <a:pt x="2188527" y="24422"/>
                </a:lnTo>
                <a:lnTo>
                  <a:pt x="2216277" y="61429"/>
                </a:lnTo>
                <a:lnTo>
                  <a:pt x="2225421" y="103771"/>
                </a:lnTo>
                <a:lnTo>
                  <a:pt x="2226564" y="130556"/>
                </a:lnTo>
                <a:lnTo>
                  <a:pt x="2226411" y="137045"/>
                </a:lnTo>
                <a:lnTo>
                  <a:pt x="2221319" y="181343"/>
                </a:lnTo>
                <a:lnTo>
                  <a:pt x="2214791" y="216712"/>
                </a:lnTo>
                <a:lnTo>
                  <a:pt x="2212860" y="227355"/>
                </a:lnTo>
                <a:lnTo>
                  <a:pt x="2211222" y="236766"/>
                </a:lnTo>
                <a:lnTo>
                  <a:pt x="2208276" y="255270"/>
                </a:lnTo>
                <a:lnTo>
                  <a:pt x="2207514" y="262255"/>
                </a:lnTo>
                <a:lnTo>
                  <a:pt x="2207514" y="266065"/>
                </a:lnTo>
                <a:lnTo>
                  <a:pt x="2211451" y="305689"/>
                </a:lnTo>
                <a:lnTo>
                  <a:pt x="2236343" y="344551"/>
                </a:lnTo>
                <a:lnTo>
                  <a:pt x="2250821" y="352425"/>
                </a:lnTo>
                <a:lnTo>
                  <a:pt x="2250821" y="355473"/>
                </a:lnTo>
                <a:lnTo>
                  <a:pt x="2243074" y="358902"/>
                </a:lnTo>
                <a:lnTo>
                  <a:pt x="2236343" y="363347"/>
                </a:lnTo>
                <a:lnTo>
                  <a:pt x="2230882" y="368554"/>
                </a:lnTo>
                <a:lnTo>
                  <a:pt x="2225421" y="373634"/>
                </a:lnTo>
                <a:lnTo>
                  <a:pt x="2209927" y="411353"/>
                </a:lnTo>
                <a:lnTo>
                  <a:pt x="2207514" y="441833"/>
                </a:lnTo>
                <a:lnTo>
                  <a:pt x="2207514" y="445643"/>
                </a:lnTo>
                <a:lnTo>
                  <a:pt x="2208276" y="452628"/>
                </a:lnTo>
                <a:lnTo>
                  <a:pt x="2209927" y="462788"/>
                </a:lnTo>
                <a:lnTo>
                  <a:pt x="2211222" y="471030"/>
                </a:lnTo>
                <a:lnTo>
                  <a:pt x="2212860" y="480491"/>
                </a:lnTo>
                <a:lnTo>
                  <a:pt x="2214791" y="491172"/>
                </a:lnTo>
                <a:lnTo>
                  <a:pt x="2219337" y="515200"/>
                </a:lnTo>
                <a:lnTo>
                  <a:pt x="2221319" y="526503"/>
                </a:lnTo>
                <a:lnTo>
                  <a:pt x="2226411" y="570801"/>
                </a:lnTo>
                <a:lnTo>
                  <a:pt x="2226564" y="577215"/>
                </a:lnTo>
                <a:lnTo>
                  <a:pt x="2225421" y="604088"/>
                </a:lnTo>
                <a:lnTo>
                  <a:pt x="2216277" y="646480"/>
                </a:lnTo>
                <a:lnTo>
                  <a:pt x="2188527" y="683488"/>
                </a:lnTo>
                <a:lnTo>
                  <a:pt x="2166112" y="692912"/>
                </a:lnTo>
                <a:lnTo>
                  <a:pt x="2166112" y="707771"/>
                </a:lnTo>
                <a:lnTo>
                  <a:pt x="2216683" y="684911"/>
                </a:lnTo>
                <a:lnTo>
                  <a:pt x="2243569" y="649427"/>
                </a:lnTo>
                <a:lnTo>
                  <a:pt x="2257577" y="595604"/>
                </a:lnTo>
                <a:lnTo>
                  <a:pt x="2259330" y="561594"/>
                </a:lnTo>
                <a:lnTo>
                  <a:pt x="2258695" y="546608"/>
                </a:lnTo>
                <a:lnTo>
                  <a:pt x="2256828" y="529209"/>
                </a:lnTo>
                <a:lnTo>
                  <a:pt x="2253704" y="509308"/>
                </a:lnTo>
                <a:lnTo>
                  <a:pt x="2249297" y="486918"/>
                </a:lnTo>
                <a:lnTo>
                  <a:pt x="2244877" y="465251"/>
                </a:lnTo>
                <a:lnTo>
                  <a:pt x="2241753" y="447268"/>
                </a:lnTo>
                <a:lnTo>
                  <a:pt x="2239873" y="432955"/>
                </a:lnTo>
                <a:lnTo>
                  <a:pt x="2239264" y="422275"/>
                </a:lnTo>
                <a:lnTo>
                  <a:pt x="2239975" y="408990"/>
                </a:lnTo>
                <a:lnTo>
                  <a:pt x="2256955" y="371894"/>
                </a:lnTo>
                <a:lnTo>
                  <a:pt x="2280158" y="362077"/>
                </a:lnTo>
                <a:lnTo>
                  <a:pt x="2280158" y="345821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1132941" y="2596642"/>
            <a:ext cx="7900034" cy="22567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95"/>
              </a:spcBef>
              <a:tabLst>
                <a:tab pos="583565" algn="l"/>
                <a:tab pos="1104900" algn="l"/>
              </a:tabLst>
            </a:pPr>
            <a:r>
              <a:rPr dirty="0" sz="2800" spc="-25">
                <a:solidFill>
                  <a:srgbClr val="585858"/>
                </a:solidFill>
                <a:latin typeface="Cambria Math"/>
                <a:cs typeface="Cambria Math"/>
              </a:rPr>
              <a:t>𝜃</a:t>
            </a:r>
            <a:r>
              <a:rPr dirty="0" baseline="-16260" sz="3075" spc="-37">
                <a:solidFill>
                  <a:srgbClr val="585858"/>
                </a:solidFill>
                <a:latin typeface="Cambria Math"/>
                <a:cs typeface="Cambria Math"/>
              </a:rPr>
              <a:t>0</a:t>
            </a:r>
            <a:r>
              <a:rPr dirty="0" baseline="-16260" sz="3075">
                <a:solidFill>
                  <a:srgbClr val="585858"/>
                </a:solidFill>
                <a:latin typeface="Cambria Math"/>
                <a:cs typeface="Cambria Math"/>
              </a:rPr>
              <a:t>	</a:t>
            </a:r>
            <a:r>
              <a:rPr dirty="0" sz="2800" spc="-25">
                <a:solidFill>
                  <a:srgbClr val="585858"/>
                </a:solidFill>
                <a:latin typeface="Cambria Math"/>
                <a:cs typeface="Cambria Math"/>
              </a:rPr>
              <a:t>𝑣𝑠</a:t>
            </a:r>
            <a:r>
              <a:rPr dirty="0" sz="2800">
                <a:solidFill>
                  <a:srgbClr val="585858"/>
                </a:solidFill>
                <a:latin typeface="Cambria Math"/>
                <a:cs typeface="Cambria Math"/>
              </a:rPr>
              <a:t>	</a:t>
            </a:r>
            <a:r>
              <a:rPr dirty="0" sz="2800" spc="-40">
                <a:solidFill>
                  <a:srgbClr val="585858"/>
                </a:solidFill>
                <a:latin typeface="Cambria Math"/>
                <a:cs typeface="Cambria Math"/>
              </a:rPr>
              <a:t>𝐻</a:t>
            </a:r>
            <a:r>
              <a:rPr dirty="0" baseline="-16260" sz="3075" spc="-60">
                <a:solidFill>
                  <a:srgbClr val="585858"/>
                </a:solidFill>
                <a:latin typeface="Cambria Math"/>
                <a:cs typeface="Cambria Math"/>
              </a:rPr>
              <a:t>1</a:t>
            </a:r>
            <a:r>
              <a:rPr dirty="0" sz="2800" spc="-40">
                <a:solidFill>
                  <a:srgbClr val="585858"/>
                </a:solidFill>
                <a:latin typeface="Cambria Math"/>
                <a:cs typeface="Cambria Math"/>
              </a:rPr>
              <a:t>:</a:t>
            </a:r>
            <a:r>
              <a:rPr dirty="0" sz="2800" spc="-155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2800">
                <a:solidFill>
                  <a:srgbClr val="585858"/>
                </a:solidFill>
                <a:latin typeface="Cambria Math"/>
                <a:cs typeface="Cambria Math"/>
              </a:rPr>
              <a:t>𝜃</a:t>
            </a:r>
            <a:r>
              <a:rPr dirty="0" sz="2800" spc="25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2800">
                <a:solidFill>
                  <a:srgbClr val="585858"/>
                </a:solidFill>
                <a:latin typeface="Cambria Math"/>
                <a:cs typeface="Cambria Math"/>
              </a:rPr>
              <a:t>=</a:t>
            </a:r>
            <a:r>
              <a:rPr dirty="0" sz="2800" spc="165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2800" spc="-250">
                <a:solidFill>
                  <a:srgbClr val="585858"/>
                </a:solidFill>
                <a:latin typeface="Cambria Math"/>
                <a:cs typeface="Cambria Math"/>
              </a:rPr>
              <a:t>𝜃</a:t>
            </a:r>
            <a:r>
              <a:rPr dirty="0" baseline="-16260" sz="3075" spc="-375">
                <a:solidFill>
                  <a:srgbClr val="585858"/>
                </a:solidFill>
                <a:latin typeface="Cambria Math"/>
                <a:cs typeface="Cambria Math"/>
              </a:rPr>
              <a:t>1</a:t>
            </a:r>
            <a:r>
              <a:rPr dirty="0" sz="2800" spc="-250">
                <a:solidFill>
                  <a:srgbClr val="585858"/>
                </a:solidFill>
                <a:latin typeface="Gulim"/>
                <a:cs typeface="Gulim"/>
              </a:rPr>
              <a:t>네이만-</a:t>
            </a:r>
            <a:r>
              <a:rPr dirty="0" sz="2800" spc="-285">
                <a:solidFill>
                  <a:srgbClr val="585858"/>
                </a:solidFill>
                <a:latin typeface="Gulim"/>
                <a:cs typeface="Gulim"/>
              </a:rPr>
              <a:t>피어슨</a:t>
            </a:r>
            <a:r>
              <a:rPr dirty="0" sz="2800" spc="-20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2800" spc="-285">
                <a:solidFill>
                  <a:srgbClr val="585858"/>
                </a:solidFill>
                <a:latin typeface="Gulim"/>
                <a:cs typeface="Gulim"/>
              </a:rPr>
              <a:t>보조정리에</a:t>
            </a:r>
            <a:r>
              <a:rPr dirty="0" sz="2800" spc="-195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2800" spc="-310">
                <a:solidFill>
                  <a:srgbClr val="585858"/>
                </a:solidFill>
                <a:latin typeface="Gulim"/>
                <a:cs typeface="Gulim"/>
              </a:rPr>
              <a:t>의하여</a:t>
            </a:r>
            <a:endParaRPr sz="2800">
              <a:latin typeface="Gulim"/>
              <a:cs typeface="Gulim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300">
              <a:latin typeface="Gulim"/>
              <a:cs typeface="Gulim"/>
            </a:endParaRPr>
          </a:p>
          <a:p>
            <a:pPr marL="76200">
              <a:lnSpc>
                <a:spcPts val="2380"/>
              </a:lnSpc>
              <a:tabLst>
                <a:tab pos="4005579" algn="l"/>
                <a:tab pos="5499100" algn="l"/>
                <a:tab pos="6267450" algn="l"/>
              </a:tabLst>
            </a:pPr>
            <a:r>
              <a:rPr dirty="0" sz="2800" spc="-285">
                <a:solidFill>
                  <a:srgbClr val="585858"/>
                </a:solidFill>
                <a:latin typeface="Gulim"/>
                <a:cs typeface="Gulim"/>
              </a:rPr>
              <a:t>최강력검정의</a:t>
            </a:r>
            <a:r>
              <a:rPr dirty="0" sz="2800" spc="-20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2800" spc="-285">
                <a:solidFill>
                  <a:srgbClr val="585858"/>
                </a:solidFill>
                <a:latin typeface="Gulim"/>
                <a:cs typeface="Gulim"/>
              </a:rPr>
              <a:t>기각역</a:t>
            </a:r>
            <a:r>
              <a:rPr dirty="0" sz="2800" spc="-21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2800">
                <a:solidFill>
                  <a:srgbClr val="585858"/>
                </a:solidFill>
                <a:latin typeface="Cambria Math"/>
                <a:cs typeface="Cambria Math"/>
              </a:rPr>
              <a:t>𝑅</a:t>
            </a:r>
            <a:r>
              <a:rPr dirty="0" sz="2800" spc="229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2800" spc="-50">
                <a:solidFill>
                  <a:srgbClr val="585858"/>
                </a:solidFill>
                <a:latin typeface="Cambria Math"/>
                <a:cs typeface="Cambria Math"/>
              </a:rPr>
              <a:t>=</a:t>
            </a:r>
            <a:r>
              <a:rPr dirty="0" sz="2800">
                <a:solidFill>
                  <a:srgbClr val="585858"/>
                </a:solidFill>
                <a:latin typeface="Cambria Math"/>
                <a:cs typeface="Cambria Math"/>
              </a:rPr>
              <a:t>	𝒙:</a:t>
            </a:r>
            <a:r>
              <a:rPr dirty="0" sz="2800" spc="-13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baseline="46070" sz="3075" spc="135">
                <a:solidFill>
                  <a:srgbClr val="585858"/>
                </a:solidFill>
                <a:latin typeface="Cambria Math"/>
                <a:cs typeface="Cambria Math"/>
              </a:rPr>
              <a:t>𝑓</a:t>
            </a:r>
            <a:r>
              <a:rPr dirty="0" baseline="46070" sz="3075" spc="75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baseline="33730" sz="4200">
                <a:solidFill>
                  <a:srgbClr val="585858"/>
                </a:solidFill>
                <a:latin typeface="Cambria Math"/>
                <a:cs typeface="Cambria Math"/>
              </a:rPr>
              <a:t>𝒙</a:t>
            </a:r>
            <a:r>
              <a:rPr dirty="0" baseline="33730" sz="4200" spc="22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baseline="33730" sz="4200" spc="-37">
                <a:solidFill>
                  <a:srgbClr val="585858"/>
                </a:solidFill>
                <a:latin typeface="Cambria Math"/>
                <a:cs typeface="Cambria Math"/>
              </a:rPr>
              <a:t>𝜃</a:t>
            </a:r>
            <a:r>
              <a:rPr dirty="0" baseline="31165" sz="3075" spc="-37">
                <a:solidFill>
                  <a:srgbClr val="585858"/>
                </a:solidFill>
                <a:latin typeface="Cambria Math"/>
                <a:cs typeface="Cambria Math"/>
              </a:rPr>
              <a:t>1</a:t>
            </a:r>
            <a:r>
              <a:rPr dirty="0" baseline="31165" sz="3075">
                <a:solidFill>
                  <a:srgbClr val="585858"/>
                </a:solidFill>
                <a:latin typeface="Cambria Math"/>
                <a:cs typeface="Cambria Math"/>
              </a:rPr>
              <a:t>	</a:t>
            </a:r>
            <a:r>
              <a:rPr dirty="0" sz="2800">
                <a:solidFill>
                  <a:srgbClr val="585858"/>
                </a:solidFill>
                <a:latin typeface="Cambria Math"/>
                <a:cs typeface="Cambria Math"/>
              </a:rPr>
              <a:t>&gt;</a:t>
            </a:r>
            <a:r>
              <a:rPr dirty="0" sz="2800" spc="13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2800" spc="-50">
                <a:solidFill>
                  <a:srgbClr val="585858"/>
                </a:solidFill>
                <a:latin typeface="Cambria Math"/>
                <a:cs typeface="Cambria Math"/>
              </a:rPr>
              <a:t>𝑐</a:t>
            </a:r>
            <a:r>
              <a:rPr dirty="0" sz="2800">
                <a:solidFill>
                  <a:srgbClr val="585858"/>
                </a:solidFill>
                <a:latin typeface="Cambria Math"/>
                <a:cs typeface="Cambria Math"/>
              </a:rPr>
              <a:t>	</a:t>
            </a:r>
            <a:r>
              <a:rPr dirty="0" sz="2800" spc="-110">
                <a:solidFill>
                  <a:srgbClr val="585858"/>
                </a:solidFill>
                <a:latin typeface="Cambria Math"/>
                <a:cs typeface="Cambria Math"/>
              </a:rPr>
              <a:t>𝑐</a:t>
            </a:r>
            <a:r>
              <a:rPr dirty="0" sz="2800" spc="-110">
                <a:solidFill>
                  <a:srgbClr val="585858"/>
                </a:solidFill>
                <a:latin typeface="Gulim"/>
                <a:cs typeface="Gulim"/>
              </a:rPr>
              <a:t>는</a:t>
            </a:r>
            <a:r>
              <a:rPr dirty="0" sz="2800" spc="-225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2800" spc="-310">
                <a:solidFill>
                  <a:srgbClr val="585858"/>
                </a:solidFill>
                <a:latin typeface="Gulim"/>
                <a:cs typeface="Gulim"/>
              </a:rPr>
              <a:t>주어진</a:t>
            </a:r>
            <a:endParaRPr sz="2800">
              <a:latin typeface="Gulim"/>
              <a:cs typeface="Gulim"/>
            </a:endParaRPr>
          </a:p>
          <a:p>
            <a:pPr marL="4363720">
              <a:lnSpc>
                <a:spcPts val="2380"/>
              </a:lnSpc>
            </a:pPr>
            <a:r>
              <a:rPr dirty="0" sz="2050" spc="90">
                <a:solidFill>
                  <a:srgbClr val="585858"/>
                </a:solidFill>
                <a:latin typeface="Cambria Math"/>
                <a:cs typeface="Cambria Math"/>
              </a:rPr>
              <a:t>𝑓</a:t>
            </a:r>
            <a:r>
              <a:rPr dirty="0" sz="2050" spc="505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2800">
                <a:solidFill>
                  <a:srgbClr val="585858"/>
                </a:solidFill>
                <a:latin typeface="Cambria Math"/>
                <a:cs typeface="Cambria Math"/>
              </a:rPr>
              <a:t>𝒙</a:t>
            </a:r>
            <a:r>
              <a:rPr dirty="0" sz="2800" spc="25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2800" spc="-25">
                <a:solidFill>
                  <a:srgbClr val="585858"/>
                </a:solidFill>
                <a:latin typeface="Cambria Math"/>
                <a:cs typeface="Cambria Math"/>
              </a:rPr>
              <a:t>𝜃</a:t>
            </a:r>
            <a:r>
              <a:rPr dirty="0" baseline="-16260" sz="3075" spc="-37">
                <a:solidFill>
                  <a:srgbClr val="585858"/>
                </a:solidFill>
                <a:latin typeface="Cambria Math"/>
                <a:cs typeface="Cambria Math"/>
              </a:rPr>
              <a:t>0</a:t>
            </a:r>
            <a:endParaRPr baseline="-16260" sz="3075">
              <a:latin typeface="Cambria Math"/>
              <a:cs typeface="Cambria Math"/>
            </a:endParaRPr>
          </a:p>
          <a:p>
            <a:pPr marL="76200">
              <a:lnSpc>
                <a:spcPct val="100000"/>
              </a:lnSpc>
              <a:spcBef>
                <a:spcPts val="1835"/>
              </a:spcBef>
            </a:pPr>
            <a:r>
              <a:rPr dirty="0" sz="2800" spc="-285">
                <a:solidFill>
                  <a:srgbClr val="585858"/>
                </a:solidFill>
                <a:latin typeface="Gulim"/>
                <a:cs typeface="Gulim"/>
              </a:rPr>
              <a:t>유의수준에</a:t>
            </a:r>
            <a:r>
              <a:rPr dirty="0" sz="2800" spc="-204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2800" spc="-285">
                <a:solidFill>
                  <a:srgbClr val="585858"/>
                </a:solidFill>
                <a:latin typeface="Gulim"/>
                <a:cs typeface="Gulim"/>
              </a:rPr>
              <a:t>따라</a:t>
            </a:r>
            <a:r>
              <a:rPr dirty="0" sz="2800" spc="-22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2800" spc="-310">
                <a:solidFill>
                  <a:srgbClr val="585858"/>
                </a:solidFill>
                <a:latin typeface="Gulim"/>
                <a:cs typeface="Gulim"/>
              </a:rPr>
              <a:t>변동</a:t>
            </a:r>
            <a:endParaRPr sz="2800">
              <a:latin typeface="Gulim"/>
              <a:cs typeface="Gulim"/>
            </a:endParaRPr>
          </a:p>
        </p:txBody>
      </p:sp>
      <p:sp>
        <p:nvSpPr>
          <p:cNvPr id="15" name="object 1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Arial"/>
                <a:cs typeface="Arial"/>
              </a:rPr>
              <a:t>©</a:t>
            </a:r>
            <a:r>
              <a:rPr dirty="0" spc="-160">
                <a:latin typeface="Arial"/>
                <a:cs typeface="Arial"/>
              </a:rPr>
              <a:t> </a:t>
            </a:r>
            <a:r>
              <a:rPr dirty="0" spc="-265"/>
              <a:t>한국방송통신대학교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324602" y="6365923"/>
            <a:ext cx="1095375" cy="163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20"/>
              </a:lnSpc>
            </a:pPr>
            <a:r>
              <a:rPr dirty="0" sz="1100">
                <a:solidFill>
                  <a:srgbClr val="3A3838"/>
                </a:solidFill>
                <a:latin typeface="Arial"/>
                <a:cs typeface="Arial"/>
              </a:rPr>
              <a:t>©</a:t>
            </a:r>
            <a:r>
              <a:rPr dirty="0" sz="1100" spc="-160">
                <a:solidFill>
                  <a:srgbClr val="3A3838"/>
                </a:solidFill>
                <a:latin typeface="Arial"/>
                <a:cs typeface="Arial"/>
              </a:rPr>
              <a:t> </a:t>
            </a:r>
            <a:r>
              <a:rPr dirty="0" sz="1100" spc="-265">
                <a:solidFill>
                  <a:srgbClr val="3A3838"/>
                </a:solidFill>
                <a:latin typeface="Gulim"/>
                <a:cs typeface="Gulim"/>
              </a:rPr>
              <a:t>한국방송통신대학교</a:t>
            </a:r>
            <a:endParaRPr sz="1100">
              <a:latin typeface="Gulim"/>
              <a:cs typeface="Gulim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5552313" y="6507276"/>
            <a:ext cx="112776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E7E6E6"/>
                </a:solidFill>
                <a:latin typeface="Arial"/>
                <a:cs typeface="Arial"/>
              </a:rPr>
              <a:t>©</a:t>
            </a:r>
            <a:r>
              <a:rPr dirty="0" sz="1100" spc="-160">
                <a:solidFill>
                  <a:srgbClr val="E7E6E6"/>
                </a:solidFill>
                <a:latin typeface="Arial"/>
                <a:cs typeface="Arial"/>
              </a:rPr>
              <a:t> </a:t>
            </a:r>
            <a:r>
              <a:rPr dirty="0" sz="1100" spc="-265">
                <a:solidFill>
                  <a:srgbClr val="E7E6E6"/>
                </a:solidFill>
                <a:latin typeface="Gulim"/>
                <a:cs typeface="Gulim"/>
              </a:rPr>
              <a:t>한국방송통신대학교</a:t>
            </a:r>
            <a:endParaRPr sz="1100">
              <a:latin typeface="Gulim"/>
              <a:cs typeface="Gulim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666490" y="2691511"/>
            <a:ext cx="4564380" cy="7880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000" spc="-225" b="1">
                <a:solidFill>
                  <a:srgbClr val="FFFFFF"/>
                </a:solidFill>
                <a:latin typeface="Adobe Gothic Std B"/>
                <a:cs typeface="Adobe Gothic Std B"/>
              </a:rPr>
              <a:t>12강.</a:t>
            </a:r>
            <a:r>
              <a:rPr dirty="0" sz="5000" spc="-114" b="1">
                <a:solidFill>
                  <a:srgbClr val="FFFFFF"/>
                </a:solidFill>
                <a:latin typeface="Adobe Gothic Std B"/>
                <a:cs typeface="Adobe Gothic Std B"/>
              </a:rPr>
              <a:t> </a:t>
            </a:r>
            <a:r>
              <a:rPr dirty="0" sz="5000" spc="-400" b="1">
                <a:solidFill>
                  <a:srgbClr val="FFFFFF"/>
                </a:solidFill>
                <a:latin typeface="Adobe Gothic Std B"/>
                <a:cs typeface="Adobe Gothic Std B"/>
              </a:rPr>
              <a:t>가설검정(2)</a:t>
            </a:r>
            <a:endParaRPr sz="5000">
              <a:latin typeface="Adobe Gothic Std B"/>
              <a:cs typeface="Adobe Gothic Std B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516636" y="0"/>
            <a:ext cx="11675745" cy="4018915"/>
            <a:chOff x="516636" y="0"/>
            <a:chExt cx="11675745" cy="4018915"/>
          </a:xfrm>
        </p:grpSpPr>
        <p:sp>
          <p:nvSpPr>
            <p:cNvPr id="7" name="object 7" descr=""/>
            <p:cNvSpPr/>
            <p:nvPr/>
          </p:nvSpPr>
          <p:spPr>
            <a:xfrm>
              <a:off x="516636" y="2266188"/>
              <a:ext cx="10844530" cy="1750060"/>
            </a:xfrm>
            <a:custGeom>
              <a:avLst/>
              <a:gdLst/>
              <a:ahLst/>
              <a:cxnLst/>
              <a:rect l="l" t="t" r="r" b="b"/>
              <a:pathLst>
                <a:path w="10844530" h="1750060">
                  <a:moveTo>
                    <a:pt x="0" y="0"/>
                  </a:moveTo>
                  <a:lnTo>
                    <a:pt x="10844149" y="0"/>
                  </a:lnTo>
                </a:path>
                <a:path w="10844530" h="1750060">
                  <a:moveTo>
                    <a:pt x="0" y="1749552"/>
                  </a:moveTo>
                  <a:lnTo>
                    <a:pt x="10844149" y="1749552"/>
                  </a:lnTo>
                </a:path>
              </a:pathLst>
            </a:custGeom>
            <a:ln w="6096">
              <a:solidFill>
                <a:srgbClr val="F9E39B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0370819" y="0"/>
              <a:ext cx="1821180" cy="1617345"/>
            </a:xfrm>
            <a:custGeom>
              <a:avLst/>
              <a:gdLst/>
              <a:ahLst/>
              <a:cxnLst/>
              <a:rect l="l" t="t" r="r" b="b"/>
              <a:pathLst>
                <a:path w="1821179" h="1617345">
                  <a:moveTo>
                    <a:pt x="1821179" y="0"/>
                  </a:moveTo>
                  <a:lnTo>
                    <a:pt x="0" y="0"/>
                  </a:lnTo>
                  <a:lnTo>
                    <a:pt x="0" y="1616964"/>
                  </a:lnTo>
                  <a:lnTo>
                    <a:pt x="1821179" y="1616964"/>
                  </a:lnTo>
                  <a:lnTo>
                    <a:pt x="1821179" y="0"/>
                  </a:lnTo>
                  <a:close/>
                </a:path>
              </a:pathLst>
            </a:custGeom>
            <a:solidFill>
              <a:srgbClr val="F8AF39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0861547" y="1473708"/>
              <a:ext cx="1330960" cy="1343025"/>
            </a:xfrm>
            <a:custGeom>
              <a:avLst/>
              <a:gdLst/>
              <a:ahLst/>
              <a:cxnLst/>
              <a:rect l="l" t="t" r="r" b="b"/>
              <a:pathLst>
                <a:path w="1330959" h="1343025">
                  <a:moveTo>
                    <a:pt x="0" y="1342644"/>
                  </a:moveTo>
                  <a:lnTo>
                    <a:pt x="1330451" y="1342644"/>
                  </a:lnTo>
                  <a:lnTo>
                    <a:pt x="1330451" y="0"/>
                  </a:lnTo>
                  <a:lnTo>
                    <a:pt x="0" y="0"/>
                  </a:lnTo>
                  <a:lnTo>
                    <a:pt x="0" y="1342644"/>
                  </a:lnTo>
                  <a:close/>
                </a:path>
              </a:pathLst>
            </a:custGeom>
            <a:solidFill>
              <a:srgbClr val="898585">
                <a:alpha val="509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9791700" y="1030224"/>
              <a:ext cx="861060" cy="807720"/>
            </a:xfrm>
            <a:custGeom>
              <a:avLst/>
              <a:gdLst/>
              <a:ahLst/>
              <a:cxnLst/>
              <a:rect l="l" t="t" r="r" b="b"/>
              <a:pathLst>
                <a:path w="861059" h="807719">
                  <a:moveTo>
                    <a:pt x="861059" y="0"/>
                  </a:moveTo>
                  <a:lnTo>
                    <a:pt x="0" y="0"/>
                  </a:lnTo>
                  <a:lnTo>
                    <a:pt x="0" y="807720"/>
                  </a:lnTo>
                  <a:lnTo>
                    <a:pt x="861059" y="807720"/>
                  </a:lnTo>
                  <a:lnTo>
                    <a:pt x="861059" y="0"/>
                  </a:lnTo>
                  <a:close/>
                </a:path>
              </a:pathLst>
            </a:custGeom>
            <a:solidFill>
              <a:srgbClr val="F8D230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2478024" y="1888235"/>
              <a:ext cx="169545" cy="167640"/>
            </a:xfrm>
            <a:custGeom>
              <a:avLst/>
              <a:gdLst/>
              <a:ahLst/>
              <a:cxnLst/>
              <a:rect l="l" t="t" r="r" b="b"/>
              <a:pathLst>
                <a:path w="169544" h="167639">
                  <a:moveTo>
                    <a:pt x="169163" y="0"/>
                  </a:moveTo>
                  <a:lnTo>
                    <a:pt x="0" y="0"/>
                  </a:lnTo>
                  <a:lnTo>
                    <a:pt x="84581" y="167639"/>
                  </a:lnTo>
                  <a:lnTo>
                    <a:pt x="169163" y="0"/>
                  </a:lnTo>
                  <a:close/>
                </a:path>
              </a:pathLst>
            </a:custGeom>
            <a:solidFill>
              <a:srgbClr val="F5833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5335015" y="4275835"/>
            <a:ext cx="156781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335">
                <a:solidFill>
                  <a:srgbClr val="F8C32B"/>
                </a:solidFill>
                <a:latin typeface="Gulim"/>
                <a:cs typeface="Gulim"/>
              </a:rPr>
              <a:t>수고하셨습니다.</a:t>
            </a:r>
            <a:endParaRPr sz="2000">
              <a:latin typeface="Gulim"/>
              <a:cs typeface="Gulim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616712" y="1748408"/>
            <a:ext cx="1772285" cy="4064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20" b="1">
                <a:solidFill>
                  <a:srgbClr val="F8C32B"/>
                </a:solidFill>
                <a:latin typeface="Adobe Gothic Std B"/>
                <a:cs typeface="Adobe Gothic Std B"/>
              </a:rPr>
              <a:t>다음</a:t>
            </a:r>
            <a:r>
              <a:rPr dirty="0" spc="-225" b="1">
                <a:solidFill>
                  <a:srgbClr val="F8C32B"/>
                </a:solidFill>
                <a:latin typeface="Adobe Gothic Std B"/>
                <a:cs typeface="Adobe Gothic Std B"/>
              </a:rPr>
              <a:t> </a:t>
            </a:r>
            <a:r>
              <a:rPr dirty="0" spc="-320" b="1">
                <a:solidFill>
                  <a:srgbClr val="F8C32B"/>
                </a:solidFill>
                <a:latin typeface="Adobe Gothic Std B"/>
                <a:cs typeface="Adobe Gothic Std B"/>
              </a:rPr>
              <a:t>시간</a:t>
            </a:r>
            <a:r>
              <a:rPr dirty="0" spc="-229" b="1">
                <a:solidFill>
                  <a:srgbClr val="F8C32B"/>
                </a:solidFill>
                <a:latin typeface="Adobe Gothic Std B"/>
                <a:cs typeface="Adobe Gothic Std B"/>
              </a:rPr>
              <a:t> </a:t>
            </a:r>
            <a:r>
              <a:rPr dirty="0" spc="-420" b="1">
                <a:solidFill>
                  <a:srgbClr val="F8C32B"/>
                </a:solidFill>
                <a:latin typeface="Adobe Gothic Std B"/>
                <a:cs typeface="Adobe Gothic Std B"/>
              </a:rPr>
              <a:t>안내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1203960"/>
            <a:chOff x="0" y="0"/>
            <a:chExt cx="12192000" cy="120396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8030" y="628853"/>
              <a:ext cx="725830" cy="420928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6497" y="659637"/>
              <a:ext cx="2167508" cy="463296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32734" y="659637"/>
              <a:ext cx="1083564" cy="463296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0" y="1095755"/>
              <a:ext cx="12192000" cy="0"/>
            </a:xfrm>
            <a:custGeom>
              <a:avLst/>
              <a:gdLst/>
              <a:ahLst/>
              <a:cxnLst/>
              <a:rect l="l" t="t" r="r" b="b"/>
              <a:pathLst>
                <a:path w="12192000" h="0">
                  <a:moveTo>
                    <a:pt x="0" y="0"/>
                  </a:moveTo>
                  <a:lnTo>
                    <a:pt x="12191999" y="0"/>
                  </a:lnTo>
                </a:path>
              </a:pathLst>
            </a:custGeom>
            <a:ln w="6096">
              <a:solidFill>
                <a:srgbClr val="7C5436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8337804" y="0"/>
              <a:ext cx="1343025" cy="280670"/>
            </a:xfrm>
            <a:custGeom>
              <a:avLst/>
              <a:gdLst/>
              <a:ahLst/>
              <a:cxnLst/>
              <a:rect l="l" t="t" r="r" b="b"/>
              <a:pathLst>
                <a:path w="1343025" h="280670">
                  <a:moveTo>
                    <a:pt x="0" y="280416"/>
                  </a:moveTo>
                  <a:lnTo>
                    <a:pt x="1342644" y="280416"/>
                  </a:lnTo>
                  <a:lnTo>
                    <a:pt x="1342644" y="0"/>
                  </a:lnTo>
                  <a:lnTo>
                    <a:pt x="0" y="0"/>
                  </a:lnTo>
                  <a:lnTo>
                    <a:pt x="0" y="280416"/>
                  </a:lnTo>
                  <a:close/>
                </a:path>
              </a:pathLst>
            </a:custGeom>
            <a:solidFill>
              <a:srgbClr val="898585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8060435" y="0"/>
              <a:ext cx="1343025" cy="530860"/>
            </a:xfrm>
            <a:custGeom>
              <a:avLst/>
              <a:gdLst/>
              <a:ahLst/>
              <a:cxnLst/>
              <a:rect l="l" t="t" r="r" b="b"/>
              <a:pathLst>
                <a:path w="1343025" h="530860">
                  <a:moveTo>
                    <a:pt x="0" y="530351"/>
                  </a:moveTo>
                  <a:lnTo>
                    <a:pt x="1342644" y="530351"/>
                  </a:lnTo>
                  <a:lnTo>
                    <a:pt x="1342644" y="0"/>
                  </a:lnTo>
                  <a:lnTo>
                    <a:pt x="0" y="0"/>
                  </a:lnTo>
                  <a:lnTo>
                    <a:pt x="0" y="530351"/>
                  </a:lnTo>
                  <a:close/>
                </a:path>
              </a:pathLst>
            </a:custGeom>
            <a:solidFill>
              <a:srgbClr val="F8D230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66631" y="149352"/>
              <a:ext cx="525005" cy="546353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8852916" y="135636"/>
              <a:ext cx="518159" cy="539750"/>
            </a:xfrm>
            <a:custGeom>
              <a:avLst/>
              <a:gdLst/>
              <a:ahLst/>
              <a:cxnLst/>
              <a:rect l="l" t="t" r="r" b="b"/>
              <a:pathLst>
                <a:path w="518159" h="539750">
                  <a:moveTo>
                    <a:pt x="518159" y="0"/>
                  </a:moveTo>
                  <a:lnTo>
                    <a:pt x="0" y="0"/>
                  </a:lnTo>
                  <a:lnTo>
                    <a:pt x="0" y="539495"/>
                  </a:lnTo>
                  <a:lnTo>
                    <a:pt x="518159" y="539495"/>
                  </a:lnTo>
                  <a:lnTo>
                    <a:pt x="518159" y="0"/>
                  </a:lnTo>
                  <a:close/>
                </a:path>
              </a:pathLst>
            </a:custGeom>
            <a:solidFill>
              <a:srgbClr val="68410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373379" y="1488947"/>
            <a:ext cx="8930640" cy="2520950"/>
          </a:xfrm>
          <a:prstGeom prst="rect">
            <a:avLst/>
          </a:prstGeom>
          <a:ln w="64007">
            <a:solidFill>
              <a:srgbClr val="F8AF39"/>
            </a:solidFill>
          </a:ln>
        </p:spPr>
        <p:txBody>
          <a:bodyPr wrap="square" lIns="0" tIns="283845" rIns="0" bIns="0" rtlCol="0" vert="horz">
            <a:spAutoFit/>
          </a:bodyPr>
          <a:lstStyle/>
          <a:p>
            <a:pPr marL="405130" indent="-271780">
              <a:lnSpc>
                <a:spcPct val="100000"/>
              </a:lnSpc>
              <a:spcBef>
                <a:spcPts val="2235"/>
              </a:spcBef>
              <a:buClr>
                <a:srgbClr val="9E7B09"/>
              </a:buClr>
              <a:buFont typeface="Wingdings"/>
              <a:buChar char=""/>
              <a:tabLst>
                <a:tab pos="405765" algn="l"/>
              </a:tabLst>
            </a:pPr>
            <a:r>
              <a:rPr dirty="0" sz="3200" spc="-285" b="1">
                <a:solidFill>
                  <a:srgbClr val="585858"/>
                </a:solidFill>
                <a:latin typeface="Adobe Gothic Std B"/>
                <a:cs typeface="Adobe Gothic Std B"/>
              </a:rPr>
              <a:t>피셔의</a:t>
            </a:r>
            <a:r>
              <a:rPr dirty="0" sz="3200" spc="80" b="1">
                <a:solidFill>
                  <a:srgbClr val="585858"/>
                </a:solidFill>
                <a:latin typeface="Adobe Gothic Std B"/>
                <a:cs typeface="Adobe Gothic Std B"/>
              </a:rPr>
              <a:t> </a:t>
            </a:r>
            <a:r>
              <a:rPr dirty="0" sz="3200" spc="-285" b="1">
                <a:solidFill>
                  <a:srgbClr val="585858"/>
                </a:solidFill>
                <a:latin typeface="Adobe Gothic Std B"/>
                <a:cs typeface="Adobe Gothic Std B"/>
              </a:rPr>
              <a:t>실험</a:t>
            </a:r>
            <a:r>
              <a:rPr dirty="0" sz="3200" spc="95" b="1">
                <a:solidFill>
                  <a:srgbClr val="585858"/>
                </a:solidFill>
                <a:latin typeface="Adobe Gothic Std B"/>
                <a:cs typeface="Adobe Gothic Std B"/>
              </a:rPr>
              <a:t> </a:t>
            </a:r>
            <a:r>
              <a:rPr dirty="0" sz="3200" spc="65" b="1">
                <a:solidFill>
                  <a:srgbClr val="585858"/>
                </a:solidFill>
                <a:latin typeface="Adobe Gothic Std B"/>
                <a:cs typeface="Adobe Gothic Std B"/>
              </a:rPr>
              <a:t>:</a:t>
            </a:r>
            <a:r>
              <a:rPr dirty="0" sz="3200" spc="114" b="1">
                <a:solidFill>
                  <a:srgbClr val="585858"/>
                </a:solidFill>
                <a:latin typeface="Adobe Gothic Std B"/>
                <a:cs typeface="Adobe Gothic Std B"/>
              </a:rPr>
              <a:t> </a:t>
            </a:r>
            <a:r>
              <a:rPr dirty="0" sz="3200" spc="-285" b="1">
                <a:solidFill>
                  <a:srgbClr val="585858"/>
                </a:solidFill>
                <a:latin typeface="Adobe Gothic Std B"/>
                <a:cs typeface="Adobe Gothic Std B"/>
              </a:rPr>
              <a:t>우유와</a:t>
            </a:r>
            <a:r>
              <a:rPr dirty="0" sz="3200" spc="75" b="1">
                <a:solidFill>
                  <a:srgbClr val="585858"/>
                </a:solidFill>
                <a:latin typeface="Adobe Gothic Std B"/>
                <a:cs typeface="Adobe Gothic Std B"/>
              </a:rPr>
              <a:t> </a:t>
            </a:r>
            <a:r>
              <a:rPr dirty="0" sz="3200" spc="-305" b="1">
                <a:solidFill>
                  <a:srgbClr val="585858"/>
                </a:solidFill>
                <a:latin typeface="Adobe Gothic Std B"/>
                <a:cs typeface="Adobe Gothic Std B"/>
              </a:rPr>
              <a:t>홍차</a:t>
            </a:r>
            <a:endParaRPr sz="3200">
              <a:latin typeface="Adobe Gothic Std B"/>
              <a:cs typeface="Adobe Gothic Std B"/>
            </a:endParaRPr>
          </a:p>
          <a:p>
            <a:pPr marL="236220">
              <a:lnSpc>
                <a:spcPct val="100000"/>
              </a:lnSpc>
              <a:spcBef>
                <a:spcPts val="1920"/>
              </a:spcBef>
            </a:pPr>
            <a:r>
              <a:rPr dirty="0" sz="3200" spc="245" b="1">
                <a:solidFill>
                  <a:srgbClr val="585858"/>
                </a:solidFill>
                <a:latin typeface="Adobe Gothic Std B"/>
                <a:cs typeface="Adobe Gothic Std B"/>
              </a:rPr>
              <a:t>-</a:t>
            </a:r>
            <a:r>
              <a:rPr dirty="0" sz="2800" spc="-275" b="1">
                <a:solidFill>
                  <a:srgbClr val="585858"/>
                </a:solidFill>
                <a:latin typeface="Adobe Gothic Std B"/>
                <a:cs typeface="Adobe Gothic Std B"/>
              </a:rPr>
              <a:t>가설</a:t>
            </a:r>
            <a:r>
              <a:rPr dirty="0" sz="2800" spc="80" b="1">
                <a:solidFill>
                  <a:srgbClr val="585858"/>
                </a:solidFill>
                <a:latin typeface="Adobe Gothic Std B"/>
                <a:cs typeface="Adobe Gothic Std B"/>
              </a:rPr>
              <a:t> </a:t>
            </a:r>
            <a:r>
              <a:rPr dirty="0" sz="2800" spc="60" b="1">
                <a:solidFill>
                  <a:srgbClr val="585858"/>
                </a:solidFill>
                <a:latin typeface="Adobe Gothic Std B"/>
                <a:cs typeface="Adobe Gothic Std B"/>
              </a:rPr>
              <a:t>1</a:t>
            </a:r>
            <a:r>
              <a:rPr dirty="0" sz="2800" spc="105" b="1">
                <a:solidFill>
                  <a:srgbClr val="585858"/>
                </a:solidFill>
                <a:latin typeface="Adobe Gothic Std B"/>
                <a:cs typeface="Adobe Gothic Std B"/>
              </a:rPr>
              <a:t> </a:t>
            </a:r>
            <a:r>
              <a:rPr dirty="0" sz="2800" spc="50" b="1">
                <a:solidFill>
                  <a:srgbClr val="585858"/>
                </a:solidFill>
                <a:latin typeface="Adobe Gothic Std B"/>
                <a:cs typeface="Adobe Gothic Std B"/>
              </a:rPr>
              <a:t>:</a:t>
            </a:r>
            <a:r>
              <a:rPr dirty="0" sz="2800" spc="105" b="1">
                <a:solidFill>
                  <a:srgbClr val="585858"/>
                </a:solidFill>
                <a:latin typeface="Adobe Gothic Std B"/>
                <a:cs typeface="Adobe Gothic Std B"/>
              </a:rPr>
              <a:t> </a:t>
            </a:r>
            <a:r>
              <a:rPr dirty="0" sz="2800" spc="-275" b="1">
                <a:solidFill>
                  <a:srgbClr val="585858"/>
                </a:solidFill>
                <a:latin typeface="Adobe Gothic Std B"/>
                <a:cs typeface="Adobe Gothic Std B"/>
              </a:rPr>
              <a:t>차와</a:t>
            </a:r>
            <a:r>
              <a:rPr dirty="0" sz="2800" spc="100" b="1">
                <a:solidFill>
                  <a:srgbClr val="585858"/>
                </a:solidFill>
                <a:latin typeface="Adobe Gothic Std B"/>
                <a:cs typeface="Adobe Gothic Std B"/>
              </a:rPr>
              <a:t> </a:t>
            </a:r>
            <a:r>
              <a:rPr dirty="0" sz="2800" spc="-275" b="1">
                <a:solidFill>
                  <a:srgbClr val="585858"/>
                </a:solidFill>
                <a:latin typeface="Adobe Gothic Std B"/>
                <a:cs typeface="Adobe Gothic Std B"/>
              </a:rPr>
              <a:t>우유중</a:t>
            </a:r>
            <a:r>
              <a:rPr dirty="0" sz="2800" spc="95" b="1">
                <a:solidFill>
                  <a:srgbClr val="585858"/>
                </a:solidFill>
                <a:latin typeface="Adobe Gothic Std B"/>
                <a:cs typeface="Adobe Gothic Std B"/>
              </a:rPr>
              <a:t> </a:t>
            </a:r>
            <a:r>
              <a:rPr dirty="0" sz="2800" spc="-275" b="1">
                <a:solidFill>
                  <a:srgbClr val="585858"/>
                </a:solidFill>
                <a:latin typeface="Adobe Gothic Std B"/>
                <a:cs typeface="Adobe Gothic Std B"/>
              </a:rPr>
              <a:t>어떤</a:t>
            </a:r>
            <a:r>
              <a:rPr dirty="0" sz="2800" spc="90" b="1">
                <a:solidFill>
                  <a:srgbClr val="585858"/>
                </a:solidFill>
                <a:latin typeface="Adobe Gothic Std B"/>
                <a:cs typeface="Adobe Gothic Std B"/>
              </a:rPr>
              <a:t> </a:t>
            </a:r>
            <a:r>
              <a:rPr dirty="0" sz="2800" spc="-275" b="1">
                <a:solidFill>
                  <a:srgbClr val="585858"/>
                </a:solidFill>
                <a:latin typeface="Adobe Gothic Std B"/>
                <a:cs typeface="Adobe Gothic Std B"/>
              </a:rPr>
              <a:t>것을</a:t>
            </a:r>
            <a:r>
              <a:rPr dirty="0" sz="2800" spc="90" b="1">
                <a:solidFill>
                  <a:srgbClr val="585858"/>
                </a:solidFill>
                <a:latin typeface="Adobe Gothic Std B"/>
                <a:cs typeface="Adobe Gothic Std B"/>
              </a:rPr>
              <a:t> </a:t>
            </a:r>
            <a:r>
              <a:rPr dirty="0" sz="2800" spc="-275" b="1">
                <a:solidFill>
                  <a:srgbClr val="585858"/>
                </a:solidFill>
                <a:latin typeface="Adobe Gothic Std B"/>
                <a:cs typeface="Adobe Gothic Std B"/>
              </a:rPr>
              <a:t>먼저</a:t>
            </a:r>
            <a:r>
              <a:rPr dirty="0" sz="2800" spc="110" b="1">
                <a:solidFill>
                  <a:srgbClr val="585858"/>
                </a:solidFill>
                <a:latin typeface="Adobe Gothic Std B"/>
                <a:cs typeface="Adobe Gothic Std B"/>
              </a:rPr>
              <a:t> </a:t>
            </a:r>
            <a:r>
              <a:rPr dirty="0" sz="2800" spc="-275" b="1">
                <a:solidFill>
                  <a:srgbClr val="585858"/>
                </a:solidFill>
                <a:latin typeface="Adobe Gothic Std B"/>
                <a:cs typeface="Adobe Gothic Std B"/>
              </a:rPr>
              <a:t>넣었는지</a:t>
            </a:r>
            <a:r>
              <a:rPr dirty="0" sz="2800" spc="75" b="1">
                <a:solidFill>
                  <a:srgbClr val="585858"/>
                </a:solidFill>
                <a:latin typeface="Adobe Gothic Std B"/>
                <a:cs typeface="Adobe Gothic Std B"/>
              </a:rPr>
              <a:t> </a:t>
            </a:r>
            <a:r>
              <a:rPr dirty="0" sz="2800" spc="-280" b="1">
                <a:solidFill>
                  <a:srgbClr val="585858"/>
                </a:solidFill>
                <a:latin typeface="Adobe Gothic Std B"/>
                <a:cs typeface="Adobe Gothic Std B"/>
              </a:rPr>
              <a:t>알</a:t>
            </a:r>
            <a:r>
              <a:rPr dirty="0" sz="2800" spc="105" b="1">
                <a:solidFill>
                  <a:srgbClr val="585858"/>
                </a:solidFill>
                <a:latin typeface="Adobe Gothic Std B"/>
                <a:cs typeface="Adobe Gothic Std B"/>
              </a:rPr>
              <a:t> </a:t>
            </a:r>
            <a:r>
              <a:rPr dirty="0" sz="2800" spc="-280" b="1">
                <a:solidFill>
                  <a:srgbClr val="585858"/>
                </a:solidFill>
                <a:latin typeface="Adobe Gothic Std B"/>
                <a:cs typeface="Adobe Gothic Std B"/>
              </a:rPr>
              <a:t>수</a:t>
            </a:r>
            <a:r>
              <a:rPr dirty="0" sz="2800" spc="100" b="1">
                <a:solidFill>
                  <a:srgbClr val="585858"/>
                </a:solidFill>
                <a:latin typeface="Adobe Gothic Std B"/>
                <a:cs typeface="Adobe Gothic Std B"/>
              </a:rPr>
              <a:t> </a:t>
            </a:r>
            <a:r>
              <a:rPr dirty="0" sz="2800" spc="-25" b="1">
                <a:solidFill>
                  <a:srgbClr val="585858"/>
                </a:solidFill>
                <a:latin typeface="Adobe Gothic Std B"/>
                <a:cs typeface="Adobe Gothic Std B"/>
              </a:rPr>
              <a:t>있다.</a:t>
            </a:r>
            <a:endParaRPr sz="2800">
              <a:latin typeface="Adobe Gothic Std B"/>
              <a:cs typeface="Adobe Gothic Std B"/>
            </a:endParaRPr>
          </a:p>
          <a:p>
            <a:pPr marL="222250">
              <a:lnSpc>
                <a:spcPct val="100000"/>
              </a:lnSpc>
              <a:spcBef>
                <a:spcPts val="1780"/>
              </a:spcBef>
            </a:pPr>
            <a:r>
              <a:rPr dirty="0" sz="2800" spc="210" b="1">
                <a:solidFill>
                  <a:srgbClr val="585858"/>
                </a:solidFill>
                <a:latin typeface="Adobe Gothic Std B"/>
                <a:cs typeface="Adobe Gothic Std B"/>
              </a:rPr>
              <a:t>-</a:t>
            </a:r>
            <a:r>
              <a:rPr dirty="0" sz="2800" spc="-275" b="1">
                <a:solidFill>
                  <a:srgbClr val="585858"/>
                </a:solidFill>
                <a:latin typeface="Adobe Gothic Std B"/>
                <a:cs typeface="Adobe Gothic Std B"/>
              </a:rPr>
              <a:t>가설</a:t>
            </a:r>
            <a:r>
              <a:rPr dirty="0" sz="2800" spc="105" b="1">
                <a:solidFill>
                  <a:srgbClr val="585858"/>
                </a:solidFill>
                <a:latin typeface="Adobe Gothic Std B"/>
                <a:cs typeface="Adobe Gothic Std B"/>
              </a:rPr>
              <a:t> </a:t>
            </a:r>
            <a:r>
              <a:rPr dirty="0" sz="2800" spc="60" b="1">
                <a:solidFill>
                  <a:srgbClr val="585858"/>
                </a:solidFill>
                <a:latin typeface="Adobe Gothic Std B"/>
                <a:cs typeface="Adobe Gothic Std B"/>
              </a:rPr>
              <a:t>2</a:t>
            </a:r>
            <a:r>
              <a:rPr dirty="0" sz="2800" spc="105" b="1">
                <a:solidFill>
                  <a:srgbClr val="585858"/>
                </a:solidFill>
                <a:latin typeface="Adobe Gothic Std B"/>
                <a:cs typeface="Adobe Gothic Std B"/>
              </a:rPr>
              <a:t> </a:t>
            </a:r>
            <a:r>
              <a:rPr dirty="0" sz="2800" spc="50" b="1">
                <a:solidFill>
                  <a:srgbClr val="585858"/>
                </a:solidFill>
                <a:latin typeface="Adobe Gothic Std B"/>
                <a:cs typeface="Adobe Gothic Std B"/>
              </a:rPr>
              <a:t>:</a:t>
            </a:r>
            <a:r>
              <a:rPr dirty="0" sz="2800" spc="105" b="1">
                <a:solidFill>
                  <a:srgbClr val="585858"/>
                </a:solidFill>
                <a:latin typeface="Adobe Gothic Std B"/>
                <a:cs typeface="Adobe Gothic Std B"/>
              </a:rPr>
              <a:t> </a:t>
            </a:r>
            <a:r>
              <a:rPr dirty="0" sz="2800" spc="-275" b="1">
                <a:solidFill>
                  <a:srgbClr val="585858"/>
                </a:solidFill>
                <a:latin typeface="Adobe Gothic Std B"/>
                <a:cs typeface="Adobe Gothic Std B"/>
              </a:rPr>
              <a:t>차와</a:t>
            </a:r>
            <a:r>
              <a:rPr dirty="0" sz="2800" spc="90" b="1">
                <a:solidFill>
                  <a:srgbClr val="585858"/>
                </a:solidFill>
                <a:latin typeface="Adobe Gothic Std B"/>
                <a:cs typeface="Adobe Gothic Std B"/>
              </a:rPr>
              <a:t> </a:t>
            </a:r>
            <a:r>
              <a:rPr dirty="0" sz="2800" spc="-275" b="1">
                <a:solidFill>
                  <a:srgbClr val="585858"/>
                </a:solidFill>
                <a:latin typeface="Adobe Gothic Std B"/>
                <a:cs typeface="Adobe Gothic Std B"/>
              </a:rPr>
              <a:t>우유중</a:t>
            </a:r>
            <a:r>
              <a:rPr dirty="0" sz="2800" spc="95" b="1">
                <a:solidFill>
                  <a:srgbClr val="585858"/>
                </a:solidFill>
                <a:latin typeface="Adobe Gothic Std B"/>
                <a:cs typeface="Adobe Gothic Std B"/>
              </a:rPr>
              <a:t> </a:t>
            </a:r>
            <a:r>
              <a:rPr dirty="0" sz="2800" spc="-275" b="1">
                <a:solidFill>
                  <a:srgbClr val="585858"/>
                </a:solidFill>
                <a:latin typeface="Adobe Gothic Std B"/>
                <a:cs typeface="Adobe Gothic Std B"/>
              </a:rPr>
              <a:t>어떤</a:t>
            </a:r>
            <a:r>
              <a:rPr dirty="0" sz="2800" spc="90" b="1">
                <a:solidFill>
                  <a:srgbClr val="585858"/>
                </a:solidFill>
                <a:latin typeface="Adobe Gothic Std B"/>
                <a:cs typeface="Adobe Gothic Std B"/>
              </a:rPr>
              <a:t> </a:t>
            </a:r>
            <a:r>
              <a:rPr dirty="0" sz="2800" spc="-275" b="1">
                <a:solidFill>
                  <a:srgbClr val="585858"/>
                </a:solidFill>
                <a:latin typeface="Adobe Gothic Std B"/>
                <a:cs typeface="Adobe Gothic Std B"/>
              </a:rPr>
              <a:t>것을</a:t>
            </a:r>
            <a:r>
              <a:rPr dirty="0" sz="2800" spc="90" b="1">
                <a:solidFill>
                  <a:srgbClr val="585858"/>
                </a:solidFill>
                <a:latin typeface="Adobe Gothic Std B"/>
                <a:cs typeface="Adobe Gothic Std B"/>
              </a:rPr>
              <a:t> </a:t>
            </a:r>
            <a:r>
              <a:rPr dirty="0" sz="2800" spc="-275" b="1">
                <a:solidFill>
                  <a:srgbClr val="585858"/>
                </a:solidFill>
                <a:latin typeface="Adobe Gothic Std B"/>
                <a:cs typeface="Adobe Gothic Std B"/>
              </a:rPr>
              <a:t>먼저</a:t>
            </a:r>
            <a:r>
              <a:rPr dirty="0" sz="2800" spc="110" b="1">
                <a:solidFill>
                  <a:srgbClr val="585858"/>
                </a:solidFill>
                <a:latin typeface="Adobe Gothic Std B"/>
                <a:cs typeface="Adobe Gothic Std B"/>
              </a:rPr>
              <a:t> </a:t>
            </a:r>
            <a:r>
              <a:rPr dirty="0" sz="2800" spc="-275" b="1">
                <a:solidFill>
                  <a:srgbClr val="585858"/>
                </a:solidFill>
                <a:latin typeface="Adobe Gothic Std B"/>
                <a:cs typeface="Adobe Gothic Std B"/>
              </a:rPr>
              <a:t>넣었는지</a:t>
            </a:r>
            <a:r>
              <a:rPr dirty="0" sz="2800" spc="75" b="1">
                <a:solidFill>
                  <a:srgbClr val="585858"/>
                </a:solidFill>
                <a:latin typeface="Adobe Gothic Std B"/>
                <a:cs typeface="Adobe Gothic Std B"/>
              </a:rPr>
              <a:t> </a:t>
            </a:r>
            <a:r>
              <a:rPr dirty="0" sz="2800" spc="-280" b="1">
                <a:solidFill>
                  <a:srgbClr val="585858"/>
                </a:solidFill>
                <a:latin typeface="Adobe Gothic Std B"/>
                <a:cs typeface="Adobe Gothic Std B"/>
              </a:rPr>
              <a:t>알</a:t>
            </a:r>
            <a:r>
              <a:rPr dirty="0" sz="2800" spc="105" b="1">
                <a:solidFill>
                  <a:srgbClr val="585858"/>
                </a:solidFill>
                <a:latin typeface="Adobe Gothic Std B"/>
                <a:cs typeface="Adobe Gothic Std B"/>
              </a:rPr>
              <a:t> </a:t>
            </a:r>
            <a:r>
              <a:rPr dirty="0" sz="2800" spc="-280" b="1">
                <a:solidFill>
                  <a:srgbClr val="585858"/>
                </a:solidFill>
                <a:latin typeface="Adobe Gothic Std B"/>
                <a:cs typeface="Adobe Gothic Std B"/>
              </a:rPr>
              <a:t>수</a:t>
            </a:r>
            <a:r>
              <a:rPr dirty="0" sz="2800" spc="100" b="1">
                <a:solidFill>
                  <a:srgbClr val="585858"/>
                </a:solidFill>
                <a:latin typeface="Adobe Gothic Std B"/>
                <a:cs typeface="Adobe Gothic Std B"/>
              </a:rPr>
              <a:t> </a:t>
            </a:r>
            <a:r>
              <a:rPr dirty="0" sz="2800" spc="-25" b="1">
                <a:solidFill>
                  <a:srgbClr val="585858"/>
                </a:solidFill>
                <a:latin typeface="Adobe Gothic Std B"/>
                <a:cs typeface="Adobe Gothic Std B"/>
              </a:rPr>
              <a:t>없다.</a:t>
            </a:r>
            <a:endParaRPr sz="2800">
              <a:latin typeface="Adobe Gothic Std B"/>
              <a:cs typeface="Adobe Gothic Std B"/>
            </a:endParaRPr>
          </a:p>
        </p:txBody>
      </p:sp>
      <p:sp>
        <p:nvSpPr>
          <p:cNvPr id="14" name="object 1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Arial"/>
                <a:cs typeface="Arial"/>
              </a:rPr>
              <a:t>©</a:t>
            </a:r>
            <a:r>
              <a:rPr dirty="0" spc="-160">
                <a:latin typeface="Arial"/>
                <a:cs typeface="Arial"/>
              </a:rPr>
              <a:t> </a:t>
            </a:r>
            <a:r>
              <a:rPr dirty="0" spc="-265"/>
              <a:t>한국방송통신대학교</a:t>
            </a:r>
          </a:p>
        </p:txBody>
      </p:sp>
      <p:sp>
        <p:nvSpPr>
          <p:cNvPr id="12" name="object 12" descr=""/>
          <p:cNvSpPr txBox="1"/>
          <p:nvPr/>
        </p:nvSpPr>
        <p:spPr>
          <a:xfrm>
            <a:off x="8852916" y="135636"/>
            <a:ext cx="518159" cy="539750"/>
          </a:xfrm>
          <a:prstGeom prst="rect">
            <a:avLst/>
          </a:prstGeom>
          <a:ln w="6096">
            <a:solidFill>
              <a:srgbClr val="210E09"/>
            </a:solidFill>
          </a:ln>
        </p:spPr>
        <p:txBody>
          <a:bodyPr wrap="square" lIns="0" tIns="76200" rIns="0" bIns="0" rtlCol="0" vert="horz">
            <a:spAutoFit/>
          </a:bodyPr>
          <a:lstStyle/>
          <a:p>
            <a:pPr marL="176530">
              <a:lnSpc>
                <a:spcPct val="100000"/>
              </a:lnSpc>
              <a:spcBef>
                <a:spcPts val="600"/>
              </a:spcBef>
            </a:pPr>
            <a:r>
              <a:rPr dirty="0" sz="2500" spc="-5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5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9460738" y="199771"/>
            <a:ext cx="2659380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480">
                <a:solidFill>
                  <a:srgbClr val="684107"/>
                </a:solidFill>
                <a:latin typeface="Gulim"/>
                <a:cs typeface="Gulim"/>
              </a:rPr>
              <a:t>통계적가설검정의개념</a:t>
            </a:r>
            <a:endParaRPr sz="2500">
              <a:latin typeface="Gulim"/>
              <a:cs typeface="Guli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1203960"/>
            <a:chOff x="0" y="0"/>
            <a:chExt cx="12192000" cy="120396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8030" y="628853"/>
              <a:ext cx="725830" cy="420928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6497" y="659637"/>
              <a:ext cx="2167508" cy="463296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32734" y="659637"/>
              <a:ext cx="1083564" cy="463296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0" y="1095755"/>
              <a:ext cx="12192000" cy="0"/>
            </a:xfrm>
            <a:custGeom>
              <a:avLst/>
              <a:gdLst/>
              <a:ahLst/>
              <a:cxnLst/>
              <a:rect l="l" t="t" r="r" b="b"/>
              <a:pathLst>
                <a:path w="12192000" h="0">
                  <a:moveTo>
                    <a:pt x="0" y="0"/>
                  </a:moveTo>
                  <a:lnTo>
                    <a:pt x="12191999" y="0"/>
                  </a:lnTo>
                </a:path>
              </a:pathLst>
            </a:custGeom>
            <a:ln w="6096">
              <a:solidFill>
                <a:srgbClr val="7C5436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8337804" y="0"/>
              <a:ext cx="1343025" cy="280670"/>
            </a:xfrm>
            <a:custGeom>
              <a:avLst/>
              <a:gdLst/>
              <a:ahLst/>
              <a:cxnLst/>
              <a:rect l="l" t="t" r="r" b="b"/>
              <a:pathLst>
                <a:path w="1343025" h="280670">
                  <a:moveTo>
                    <a:pt x="0" y="280416"/>
                  </a:moveTo>
                  <a:lnTo>
                    <a:pt x="1342644" y="280416"/>
                  </a:lnTo>
                  <a:lnTo>
                    <a:pt x="1342644" y="0"/>
                  </a:lnTo>
                  <a:lnTo>
                    <a:pt x="0" y="0"/>
                  </a:lnTo>
                  <a:lnTo>
                    <a:pt x="0" y="280416"/>
                  </a:lnTo>
                  <a:close/>
                </a:path>
              </a:pathLst>
            </a:custGeom>
            <a:solidFill>
              <a:srgbClr val="898585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8060435" y="0"/>
              <a:ext cx="1343025" cy="530860"/>
            </a:xfrm>
            <a:custGeom>
              <a:avLst/>
              <a:gdLst/>
              <a:ahLst/>
              <a:cxnLst/>
              <a:rect l="l" t="t" r="r" b="b"/>
              <a:pathLst>
                <a:path w="1343025" h="530860">
                  <a:moveTo>
                    <a:pt x="0" y="530351"/>
                  </a:moveTo>
                  <a:lnTo>
                    <a:pt x="1342644" y="530351"/>
                  </a:lnTo>
                  <a:lnTo>
                    <a:pt x="1342644" y="0"/>
                  </a:lnTo>
                  <a:lnTo>
                    <a:pt x="0" y="0"/>
                  </a:lnTo>
                  <a:lnTo>
                    <a:pt x="0" y="530351"/>
                  </a:lnTo>
                  <a:close/>
                </a:path>
              </a:pathLst>
            </a:custGeom>
            <a:solidFill>
              <a:srgbClr val="F8D230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66631" y="149352"/>
              <a:ext cx="525005" cy="546353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8852916" y="135636"/>
              <a:ext cx="518159" cy="539750"/>
            </a:xfrm>
            <a:custGeom>
              <a:avLst/>
              <a:gdLst/>
              <a:ahLst/>
              <a:cxnLst/>
              <a:rect l="l" t="t" r="r" b="b"/>
              <a:pathLst>
                <a:path w="518159" h="539750">
                  <a:moveTo>
                    <a:pt x="518159" y="0"/>
                  </a:moveTo>
                  <a:lnTo>
                    <a:pt x="0" y="0"/>
                  </a:lnTo>
                  <a:lnTo>
                    <a:pt x="0" y="539495"/>
                  </a:lnTo>
                  <a:lnTo>
                    <a:pt x="518159" y="539495"/>
                  </a:lnTo>
                  <a:lnTo>
                    <a:pt x="518159" y="0"/>
                  </a:lnTo>
                  <a:close/>
                </a:path>
              </a:pathLst>
            </a:custGeom>
            <a:solidFill>
              <a:srgbClr val="68410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844702" y="1533097"/>
            <a:ext cx="8324850" cy="14884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83845" marR="5080" indent="-271780">
              <a:lnSpc>
                <a:spcPct val="150000"/>
              </a:lnSpc>
              <a:spcBef>
                <a:spcPts val="95"/>
              </a:spcBef>
              <a:buClr>
                <a:srgbClr val="9E7B09"/>
              </a:buClr>
              <a:buFont typeface="Wingdings"/>
              <a:buChar char=""/>
              <a:tabLst>
                <a:tab pos="284480" algn="l"/>
              </a:tabLst>
            </a:pPr>
            <a:r>
              <a:rPr dirty="0" sz="3200" spc="-285" b="1">
                <a:solidFill>
                  <a:srgbClr val="585858"/>
                </a:solidFill>
                <a:latin typeface="Adobe Gothic Std B"/>
                <a:cs typeface="Adobe Gothic Std B"/>
              </a:rPr>
              <a:t>통계적</a:t>
            </a:r>
            <a:r>
              <a:rPr dirty="0" sz="3200" spc="85" b="1">
                <a:solidFill>
                  <a:srgbClr val="585858"/>
                </a:solidFill>
                <a:latin typeface="Adobe Gothic Std B"/>
                <a:cs typeface="Adobe Gothic Std B"/>
              </a:rPr>
              <a:t> </a:t>
            </a:r>
            <a:r>
              <a:rPr dirty="0" sz="3200" spc="-290" b="1">
                <a:solidFill>
                  <a:srgbClr val="585858"/>
                </a:solidFill>
                <a:latin typeface="Adobe Gothic Std B"/>
                <a:cs typeface="Adobe Gothic Std B"/>
              </a:rPr>
              <a:t>가설검정</a:t>
            </a:r>
            <a:r>
              <a:rPr dirty="0" sz="3200" spc="80" b="1">
                <a:solidFill>
                  <a:srgbClr val="585858"/>
                </a:solidFill>
                <a:latin typeface="Adobe Gothic Std B"/>
                <a:cs typeface="Adobe Gothic Std B"/>
              </a:rPr>
              <a:t> </a:t>
            </a:r>
            <a:r>
              <a:rPr dirty="0" sz="3200" spc="-145">
                <a:solidFill>
                  <a:srgbClr val="585858"/>
                </a:solidFill>
                <a:latin typeface="Gulim"/>
                <a:cs typeface="Gulim"/>
              </a:rPr>
              <a:t>:</a:t>
            </a:r>
            <a:r>
              <a:rPr dirty="0" sz="3200" spc="-254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 spc="-290">
                <a:solidFill>
                  <a:srgbClr val="585858"/>
                </a:solidFill>
                <a:latin typeface="Gulim"/>
                <a:cs typeface="Gulim"/>
              </a:rPr>
              <a:t>확률표본을</a:t>
            </a:r>
            <a:r>
              <a:rPr dirty="0" sz="3200" spc="-275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 spc="-290">
                <a:solidFill>
                  <a:srgbClr val="585858"/>
                </a:solidFill>
                <a:latin typeface="Gulim"/>
                <a:cs typeface="Gulim"/>
              </a:rPr>
              <a:t>이용하여</a:t>
            </a:r>
            <a:r>
              <a:rPr dirty="0" sz="3200" spc="-265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 spc="-310">
                <a:solidFill>
                  <a:srgbClr val="585858"/>
                </a:solidFill>
                <a:latin typeface="Gulim"/>
                <a:cs typeface="Gulim"/>
              </a:rPr>
              <a:t>모집단의 </a:t>
            </a:r>
            <a:r>
              <a:rPr dirty="0" sz="3200" spc="-290">
                <a:solidFill>
                  <a:srgbClr val="585858"/>
                </a:solidFill>
                <a:latin typeface="Gulim"/>
                <a:cs typeface="Gulim"/>
              </a:rPr>
              <a:t>두</a:t>
            </a:r>
            <a:r>
              <a:rPr dirty="0" sz="3200" spc="-27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 spc="-295">
                <a:solidFill>
                  <a:srgbClr val="585858"/>
                </a:solidFill>
                <a:latin typeface="Gulim"/>
                <a:cs typeface="Gulim"/>
              </a:rPr>
              <a:t>가설</a:t>
            </a:r>
            <a:r>
              <a:rPr dirty="0" sz="3200" spc="-27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 spc="-295">
                <a:solidFill>
                  <a:srgbClr val="585858"/>
                </a:solidFill>
                <a:latin typeface="Gulim"/>
                <a:cs typeface="Gulim"/>
              </a:rPr>
              <a:t>중에서</a:t>
            </a:r>
            <a:r>
              <a:rPr dirty="0" sz="3200" spc="-275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 spc="-290">
                <a:solidFill>
                  <a:srgbClr val="585858"/>
                </a:solidFill>
                <a:latin typeface="Gulim"/>
                <a:cs typeface="Gulim"/>
              </a:rPr>
              <a:t>어느</a:t>
            </a:r>
            <a:r>
              <a:rPr dirty="0" sz="3200" spc="-27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 spc="-295">
                <a:solidFill>
                  <a:srgbClr val="585858"/>
                </a:solidFill>
                <a:latin typeface="Gulim"/>
                <a:cs typeface="Gulim"/>
              </a:rPr>
              <a:t>것이</a:t>
            </a:r>
            <a:r>
              <a:rPr dirty="0" sz="3200" spc="-27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 spc="-295">
                <a:solidFill>
                  <a:srgbClr val="585858"/>
                </a:solidFill>
                <a:latin typeface="Gulim"/>
                <a:cs typeface="Gulim"/>
              </a:rPr>
              <a:t>타당한지</a:t>
            </a:r>
            <a:r>
              <a:rPr dirty="0" sz="3200" spc="-27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 spc="-320">
                <a:solidFill>
                  <a:srgbClr val="585858"/>
                </a:solidFill>
                <a:latin typeface="Gulim"/>
                <a:cs typeface="Gulim"/>
              </a:rPr>
              <a:t>판단</a:t>
            </a:r>
            <a:endParaRPr sz="3200">
              <a:latin typeface="Gulim"/>
              <a:cs typeface="Gulim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2648839" y="3354069"/>
            <a:ext cx="781685" cy="1108710"/>
          </a:xfrm>
          <a:custGeom>
            <a:avLst/>
            <a:gdLst/>
            <a:ahLst/>
            <a:cxnLst/>
            <a:rect l="l" t="t" r="r" b="b"/>
            <a:pathLst>
              <a:path w="781685" h="1108710">
                <a:moveTo>
                  <a:pt x="125476" y="746760"/>
                </a:moveTo>
                <a:lnTo>
                  <a:pt x="120142" y="731520"/>
                </a:lnTo>
                <a:lnTo>
                  <a:pt x="92798" y="741375"/>
                </a:lnTo>
                <a:lnTo>
                  <a:pt x="68846" y="755688"/>
                </a:lnTo>
                <a:lnTo>
                  <a:pt x="30988" y="797560"/>
                </a:lnTo>
                <a:lnTo>
                  <a:pt x="7721" y="853605"/>
                </a:lnTo>
                <a:lnTo>
                  <a:pt x="0" y="920115"/>
                </a:lnTo>
                <a:lnTo>
                  <a:pt x="1930" y="954722"/>
                </a:lnTo>
                <a:lnTo>
                  <a:pt x="17411" y="1015949"/>
                </a:lnTo>
                <a:lnTo>
                  <a:pt x="48120" y="1065657"/>
                </a:lnTo>
                <a:lnTo>
                  <a:pt x="92710" y="1098575"/>
                </a:lnTo>
                <a:lnTo>
                  <a:pt x="120142" y="1108456"/>
                </a:lnTo>
                <a:lnTo>
                  <a:pt x="124968" y="1093089"/>
                </a:lnTo>
                <a:lnTo>
                  <a:pt x="103479" y="1083602"/>
                </a:lnTo>
                <a:lnTo>
                  <a:pt x="84937" y="1070356"/>
                </a:lnTo>
                <a:lnTo>
                  <a:pt x="56642" y="1032764"/>
                </a:lnTo>
                <a:lnTo>
                  <a:pt x="39890" y="981519"/>
                </a:lnTo>
                <a:lnTo>
                  <a:pt x="34290" y="918083"/>
                </a:lnTo>
                <a:lnTo>
                  <a:pt x="35687" y="885964"/>
                </a:lnTo>
                <a:lnTo>
                  <a:pt x="46875" y="830199"/>
                </a:lnTo>
                <a:lnTo>
                  <a:pt x="69354" y="786142"/>
                </a:lnTo>
                <a:lnTo>
                  <a:pt x="103746" y="756272"/>
                </a:lnTo>
                <a:lnTo>
                  <a:pt x="125476" y="746760"/>
                </a:lnTo>
                <a:close/>
              </a:path>
              <a:path w="781685" h="1108710">
                <a:moveTo>
                  <a:pt x="125476" y="15240"/>
                </a:moveTo>
                <a:lnTo>
                  <a:pt x="120142" y="0"/>
                </a:lnTo>
                <a:lnTo>
                  <a:pt x="92798" y="9855"/>
                </a:lnTo>
                <a:lnTo>
                  <a:pt x="68846" y="24168"/>
                </a:lnTo>
                <a:lnTo>
                  <a:pt x="30988" y="66040"/>
                </a:lnTo>
                <a:lnTo>
                  <a:pt x="7721" y="122085"/>
                </a:lnTo>
                <a:lnTo>
                  <a:pt x="0" y="188595"/>
                </a:lnTo>
                <a:lnTo>
                  <a:pt x="1930" y="223202"/>
                </a:lnTo>
                <a:lnTo>
                  <a:pt x="17411" y="284429"/>
                </a:lnTo>
                <a:lnTo>
                  <a:pt x="48120" y="334137"/>
                </a:lnTo>
                <a:lnTo>
                  <a:pt x="92710" y="367055"/>
                </a:lnTo>
                <a:lnTo>
                  <a:pt x="120142" y="376936"/>
                </a:lnTo>
                <a:lnTo>
                  <a:pt x="124968" y="361569"/>
                </a:lnTo>
                <a:lnTo>
                  <a:pt x="103479" y="352082"/>
                </a:lnTo>
                <a:lnTo>
                  <a:pt x="84937" y="338836"/>
                </a:lnTo>
                <a:lnTo>
                  <a:pt x="56642" y="301244"/>
                </a:lnTo>
                <a:lnTo>
                  <a:pt x="39890" y="250012"/>
                </a:lnTo>
                <a:lnTo>
                  <a:pt x="34290" y="186575"/>
                </a:lnTo>
                <a:lnTo>
                  <a:pt x="35687" y="154444"/>
                </a:lnTo>
                <a:lnTo>
                  <a:pt x="46875" y="98679"/>
                </a:lnTo>
                <a:lnTo>
                  <a:pt x="69354" y="54686"/>
                </a:lnTo>
                <a:lnTo>
                  <a:pt x="103746" y="24765"/>
                </a:lnTo>
                <a:lnTo>
                  <a:pt x="125476" y="15240"/>
                </a:lnTo>
                <a:close/>
              </a:path>
              <a:path w="781685" h="1108710">
                <a:moveTo>
                  <a:pt x="781558" y="920115"/>
                </a:moveTo>
                <a:lnTo>
                  <a:pt x="773811" y="853605"/>
                </a:lnTo>
                <a:lnTo>
                  <a:pt x="750443" y="797560"/>
                </a:lnTo>
                <a:lnTo>
                  <a:pt x="712635" y="755688"/>
                </a:lnTo>
                <a:lnTo>
                  <a:pt x="661403" y="731520"/>
                </a:lnTo>
                <a:lnTo>
                  <a:pt x="655955" y="746760"/>
                </a:lnTo>
                <a:lnTo>
                  <a:pt x="677760" y="756272"/>
                </a:lnTo>
                <a:lnTo>
                  <a:pt x="696518" y="769391"/>
                </a:lnTo>
                <a:lnTo>
                  <a:pt x="724916" y="806577"/>
                </a:lnTo>
                <a:lnTo>
                  <a:pt x="741591" y="856665"/>
                </a:lnTo>
                <a:lnTo>
                  <a:pt x="747141" y="918083"/>
                </a:lnTo>
                <a:lnTo>
                  <a:pt x="745744" y="951331"/>
                </a:lnTo>
                <a:lnTo>
                  <a:pt x="734593" y="1008672"/>
                </a:lnTo>
                <a:lnTo>
                  <a:pt x="712165" y="1053414"/>
                </a:lnTo>
                <a:lnTo>
                  <a:pt x="678065" y="1083602"/>
                </a:lnTo>
                <a:lnTo>
                  <a:pt x="656577" y="1093089"/>
                </a:lnTo>
                <a:lnTo>
                  <a:pt x="661403" y="1108456"/>
                </a:lnTo>
                <a:lnTo>
                  <a:pt x="712749" y="1084313"/>
                </a:lnTo>
                <a:lnTo>
                  <a:pt x="750570" y="1042543"/>
                </a:lnTo>
                <a:lnTo>
                  <a:pt x="773823" y="986675"/>
                </a:lnTo>
                <a:lnTo>
                  <a:pt x="779614" y="954722"/>
                </a:lnTo>
                <a:lnTo>
                  <a:pt x="781558" y="920115"/>
                </a:lnTo>
                <a:close/>
              </a:path>
              <a:path w="781685" h="1108710">
                <a:moveTo>
                  <a:pt x="781558" y="188595"/>
                </a:moveTo>
                <a:lnTo>
                  <a:pt x="773811" y="122085"/>
                </a:lnTo>
                <a:lnTo>
                  <a:pt x="750443" y="66040"/>
                </a:lnTo>
                <a:lnTo>
                  <a:pt x="712635" y="24168"/>
                </a:lnTo>
                <a:lnTo>
                  <a:pt x="661403" y="0"/>
                </a:lnTo>
                <a:lnTo>
                  <a:pt x="655955" y="15240"/>
                </a:lnTo>
                <a:lnTo>
                  <a:pt x="677760" y="24765"/>
                </a:lnTo>
                <a:lnTo>
                  <a:pt x="696518" y="37909"/>
                </a:lnTo>
                <a:lnTo>
                  <a:pt x="724916" y="75057"/>
                </a:lnTo>
                <a:lnTo>
                  <a:pt x="741591" y="125145"/>
                </a:lnTo>
                <a:lnTo>
                  <a:pt x="747141" y="186575"/>
                </a:lnTo>
                <a:lnTo>
                  <a:pt x="745744" y="219811"/>
                </a:lnTo>
                <a:lnTo>
                  <a:pt x="734593" y="277152"/>
                </a:lnTo>
                <a:lnTo>
                  <a:pt x="712165" y="321894"/>
                </a:lnTo>
                <a:lnTo>
                  <a:pt x="678065" y="352082"/>
                </a:lnTo>
                <a:lnTo>
                  <a:pt x="656577" y="361569"/>
                </a:lnTo>
                <a:lnTo>
                  <a:pt x="661403" y="376936"/>
                </a:lnTo>
                <a:lnTo>
                  <a:pt x="712749" y="352793"/>
                </a:lnTo>
                <a:lnTo>
                  <a:pt x="750570" y="311023"/>
                </a:lnTo>
                <a:lnTo>
                  <a:pt x="773823" y="255143"/>
                </a:lnTo>
                <a:lnTo>
                  <a:pt x="779614" y="223202"/>
                </a:lnTo>
                <a:lnTo>
                  <a:pt x="781558" y="188595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819302" y="2995777"/>
            <a:ext cx="2499360" cy="1489075"/>
          </a:xfrm>
          <a:prstGeom prst="rect">
            <a:avLst/>
          </a:prstGeom>
        </p:spPr>
        <p:txBody>
          <a:bodyPr wrap="square" lIns="0" tIns="256540" rIns="0" bIns="0" rtlCol="0" vert="horz">
            <a:spAutoFit/>
          </a:bodyPr>
          <a:lstStyle/>
          <a:p>
            <a:pPr marL="309245" indent="-271780">
              <a:lnSpc>
                <a:spcPct val="100000"/>
              </a:lnSpc>
              <a:spcBef>
                <a:spcPts val="2020"/>
              </a:spcBef>
              <a:buClr>
                <a:srgbClr val="9E7B09"/>
              </a:buClr>
              <a:buFont typeface="Wingdings"/>
              <a:buChar char=""/>
              <a:tabLst>
                <a:tab pos="309880" algn="l"/>
                <a:tab pos="1962785" algn="l"/>
              </a:tabLst>
            </a:pPr>
            <a:r>
              <a:rPr dirty="0" sz="3200" spc="-305" b="1">
                <a:solidFill>
                  <a:srgbClr val="585858"/>
                </a:solidFill>
                <a:latin typeface="Adobe Gothic Std B"/>
                <a:cs typeface="Adobe Gothic Std B"/>
              </a:rPr>
              <a:t>대립가설</a:t>
            </a:r>
            <a:r>
              <a:rPr dirty="0" sz="3200" b="1">
                <a:solidFill>
                  <a:srgbClr val="585858"/>
                </a:solidFill>
                <a:latin typeface="Adobe Gothic Std B"/>
                <a:cs typeface="Adobe Gothic Std B"/>
              </a:rPr>
              <a:t>	</a:t>
            </a:r>
            <a:r>
              <a:rPr dirty="0" sz="3200" spc="-25">
                <a:solidFill>
                  <a:srgbClr val="585858"/>
                </a:solidFill>
                <a:latin typeface="Cambria Math"/>
                <a:cs typeface="Cambria Math"/>
              </a:rPr>
              <a:t>𝑯</a:t>
            </a:r>
            <a:r>
              <a:rPr dirty="0" baseline="-15366" sz="3525" spc="-37">
                <a:solidFill>
                  <a:srgbClr val="585858"/>
                </a:solidFill>
                <a:latin typeface="Cambria Math"/>
                <a:cs typeface="Cambria Math"/>
              </a:rPr>
              <a:t>𝟏</a:t>
            </a:r>
            <a:endParaRPr baseline="-15366" sz="3525">
              <a:latin typeface="Cambria Math"/>
              <a:cs typeface="Cambria Math"/>
            </a:endParaRPr>
          </a:p>
          <a:p>
            <a:pPr marL="309245" indent="-271780">
              <a:lnSpc>
                <a:spcPct val="100000"/>
              </a:lnSpc>
              <a:spcBef>
                <a:spcPts val="1920"/>
              </a:spcBef>
              <a:buClr>
                <a:srgbClr val="9E7B09"/>
              </a:buClr>
              <a:buFont typeface="Wingdings"/>
              <a:buChar char=""/>
              <a:tabLst>
                <a:tab pos="309880" algn="l"/>
                <a:tab pos="1962785" algn="l"/>
              </a:tabLst>
            </a:pPr>
            <a:r>
              <a:rPr dirty="0" sz="3200" spc="-305" b="1">
                <a:solidFill>
                  <a:srgbClr val="585858"/>
                </a:solidFill>
                <a:latin typeface="Adobe Gothic Std B"/>
                <a:cs typeface="Adobe Gothic Std B"/>
              </a:rPr>
              <a:t>귀무가설</a:t>
            </a:r>
            <a:r>
              <a:rPr dirty="0" sz="3200" b="1">
                <a:solidFill>
                  <a:srgbClr val="585858"/>
                </a:solidFill>
                <a:latin typeface="Adobe Gothic Std B"/>
                <a:cs typeface="Adobe Gothic Std B"/>
              </a:rPr>
              <a:t>	</a:t>
            </a:r>
            <a:r>
              <a:rPr dirty="0" sz="3200" spc="-25">
                <a:solidFill>
                  <a:srgbClr val="585858"/>
                </a:solidFill>
                <a:latin typeface="Cambria Math"/>
                <a:cs typeface="Cambria Math"/>
              </a:rPr>
              <a:t>𝑯</a:t>
            </a:r>
            <a:r>
              <a:rPr dirty="0" baseline="-15366" sz="3525" spc="-37">
                <a:solidFill>
                  <a:srgbClr val="585858"/>
                </a:solidFill>
                <a:latin typeface="Cambria Math"/>
                <a:cs typeface="Cambria Math"/>
              </a:rPr>
              <a:t>𝟎</a:t>
            </a:r>
            <a:endParaRPr baseline="-15366" sz="3525">
              <a:latin typeface="Cambria Math"/>
              <a:cs typeface="Cambria Math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551682" y="2995777"/>
            <a:ext cx="4518660" cy="1489075"/>
          </a:xfrm>
          <a:prstGeom prst="rect">
            <a:avLst/>
          </a:prstGeom>
        </p:spPr>
        <p:txBody>
          <a:bodyPr wrap="square" lIns="0" tIns="256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20"/>
              </a:spcBef>
            </a:pPr>
            <a:r>
              <a:rPr dirty="0" sz="3200" spc="-145">
                <a:solidFill>
                  <a:srgbClr val="585858"/>
                </a:solidFill>
                <a:latin typeface="Gulim"/>
                <a:cs typeface="Gulim"/>
              </a:rPr>
              <a:t>:</a:t>
            </a:r>
            <a:r>
              <a:rPr dirty="0" sz="3200" spc="-27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 spc="-290">
                <a:solidFill>
                  <a:srgbClr val="585858"/>
                </a:solidFill>
                <a:latin typeface="Gulim"/>
                <a:cs typeface="Gulim"/>
              </a:rPr>
              <a:t>입증하려는</a:t>
            </a:r>
            <a:r>
              <a:rPr dirty="0" sz="3200" spc="-265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 spc="-315">
                <a:solidFill>
                  <a:srgbClr val="585858"/>
                </a:solidFill>
                <a:latin typeface="Gulim"/>
                <a:cs typeface="Gulim"/>
              </a:rPr>
              <a:t>가설</a:t>
            </a:r>
            <a:endParaRPr sz="3200">
              <a:latin typeface="Gulim"/>
              <a:cs typeface="Gulim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dirty="0" sz="3200" spc="-145">
                <a:solidFill>
                  <a:srgbClr val="585858"/>
                </a:solidFill>
                <a:latin typeface="Gulim"/>
                <a:cs typeface="Gulim"/>
              </a:rPr>
              <a:t>:</a:t>
            </a:r>
            <a:r>
              <a:rPr dirty="0" sz="3200" spc="-27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 spc="-290">
                <a:solidFill>
                  <a:srgbClr val="585858"/>
                </a:solidFill>
                <a:latin typeface="Gulim"/>
                <a:cs typeface="Gulim"/>
              </a:rPr>
              <a:t>대립가설에</a:t>
            </a:r>
            <a:r>
              <a:rPr dirty="0" sz="3200" spc="-265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 spc="-290">
                <a:solidFill>
                  <a:srgbClr val="585858"/>
                </a:solidFill>
                <a:latin typeface="Gulim"/>
                <a:cs typeface="Gulim"/>
              </a:rPr>
              <a:t>반대되는 </a:t>
            </a:r>
            <a:r>
              <a:rPr dirty="0" sz="3200" spc="-315">
                <a:solidFill>
                  <a:srgbClr val="585858"/>
                </a:solidFill>
                <a:latin typeface="Gulim"/>
                <a:cs typeface="Gulim"/>
              </a:rPr>
              <a:t>가설</a:t>
            </a:r>
            <a:endParaRPr sz="3200">
              <a:latin typeface="Gulim"/>
              <a:cs typeface="Gulim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8852916" y="135636"/>
            <a:ext cx="518159" cy="539750"/>
          </a:xfrm>
          <a:prstGeom prst="rect">
            <a:avLst/>
          </a:prstGeom>
          <a:ln w="6096">
            <a:solidFill>
              <a:srgbClr val="210E09"/>
            </a:solidFill>
          </a:ln>
        </p:spPr>
        <p:txBody>
          <a:bodyPr wrap="square" lIns="0" tIns="76200" rIns="0" bIns="0" rtlCol="0" vert="horz">
            <a:spAutoFit/>
          </a:bodyPr>
          <a:lstStyle/>
          <a:p>
            <a:pPr marL="176530">
              <a:lnSpc>
                <a:spcPct val="100000"/>
              </a:lnSpc>
              <a:spcBef>
                <a:spcPts val="600"/>
              </a:spcBef>
            </a:pPr>
            <a:r>
              <a:rPr dirty="0" sz="2500" spc="-5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500">
              <a:latin typeface="Arial"/>
              <a:cs typeface="Arial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9460738" y="199771"/>
            <a:ext cx="2659380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480">
                <a:solidFill>
                  <a:srgbClr val="684107"/>
                </a:solidFill>
                <a:latin typeface="Gulim"/>
                <a:cs typeface="Gulim"/>
              </a:rPr>
              <a:t>통계적가설검정의개념</a:t>
            </a:r>
            <a:endParaRPr sz="2500">
              <a:latin typeface="Gulim"/>
              <a:cs typeface="Gulim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373379" y="1488947"/>
            <a:ext cx="8930640" cy="3290570"/>
          </a:xfrm>
          <a:custGeom>
            <a:avLst/>
            <a:gdLst/>
            <a:ahLst/>
            <a:cxnLst/>
            <a:rect l="l" t="t" r="r" b="b"/>
            <a:pathLst>
              <a:path w="8930640" h="3290570">
                <a:moveTo>
                  <a:pt x="0" y="3290316"/>
                </a:moveTo>
                <a:lnTo>
                  <a:pt x="8930640" y="3290316"/>
                </a:lnTo>
                <a:lnTo>
                  <a:pt x="8930640" y="0"/>
                </a:lnTo>
                <a:lnTo>
                  <a:pt x="0" y="0"/>
                </a:lnTo>
                <a:lnTo>
                  <a:pt x="0" y="3290316"/>
                </a:lnTo>
                <a:close/>
              </a:path>
            </a:pathLst>
          </a:custGeom>
          <a:ln w="64008">
            <a:solidFill>
              <a:srgbClr val="F8AF3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Arial"/>
                <a:cs typeface="Arial"/>
              </a:rPr>
              <a:t>©</a:t>
            </a:r>
            <a:r>
              <a:rPr dirty="0" spc="-160">
                <a:latin typeface="Arial"/>
                <a:cs typeface="Arial"/>
              </a:rPr>
              <a:t> </a:t>
            </a:r>
            <a:r>
              <a:rPr dirty="0" spc="-265"/>
              <a:t>한국방송통신대학교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1203960"/>
            <a:chOff x="0" y="0"/>
            <a:chExt cx="12192000" cy="120396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8030" y="628853"/>
              <a:ext cx="725830" cy="420928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6497" y="659637"/>
              <a:ext cx="2167508" cy="463296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32734" y="659637"/>
              <a:ext cx="1083564" cy="463296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0" y="1095755"/>
              <a:ext cx="12192000" cy="0"/>
            </a:xfrm>
            <a:custGeom>
              <a:avLst/>
              <a:gdLst/>
              <a:ahLst/>
              <a:cxnLst/>
              <a:rect l="l" t="t" r="r" b="b"/>
              <a:pathLst>
                <a:path w="12192000" h="0">
                  <a:moveTo>
                    <a:pt x="0" y="0"/>
                  </a:moveTo>
                  <a:lnTo>
                    <a:pt x="12191999" y="0"/>
                  </a:lnTo>
                </a:path>
              </a:pathLst>
            </a:custGeom>
            <a:ln w="6096">
              <a:solidFill>
                <a:srgbClr val="7C5436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8337804" y="0"/>
              <a:ext cx="1343025" cy="280670"/>
            </a:xfrm>
            <a:custGeom>
              <a:avLst/>
              <a:gdLst/>
              <a:ahLst/>
              <a:cxnLst/>
              <a:rect l="l" t="t" r="r" b="b"/>
              <a:pathLst>
                <a:path w="1343025" h="280670">
                  <a:moveTo>
                    <a:pt x="0" y="280416"/>
                  </a:moveTo>
                  <a:lnTo>
                    <a:pt x="1342644" y="280416"/>
                  </a:lnTo>
                  <a:lnTo>
                    <a:pt x="1342644" y="0"/>
                  </a:lnTo>
                  <a:lnTo>
                    <a:pt x="0" y="0"/>
                  </a:lnTo>
                  <a:lnTo>
                    <a:pt x="0" y="280416"/>
                  </a:lnTo>
                  <a:close/>
                </a:path>
              </a:pathLst>
            </a:custGeom>
            <a:solidFill>
              <a:srgbClr val="898585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8060435" y="0"/>
              <a:ext cx="1343025" cy="530860"/>
            </a:xfrm>
            <a:custGeom>
              <a:avLst/>
              <a:gdLst/>
              <a:ahLst/>
              <a:cxnLst/>
              <a:rect l="l" t="t" r="r" b="b"/>
              <a:pathLst>
                <a:path w="1343025" h="530860">
                  <a:moveTo>
                    <a:pt x="0" y="530351"/>
                  </a:moveTo>
                  <a:lnTo>
                    <a:pt x="1342644" y="530351"/>
                  </a:lnTo>
                  <a:lnTo>
                    <a:pt x="1342644" y="0"/>
                  </a:lnTo>
                  <a:lnTo>
                    <a:pt x="0" y="0"/>
                  </a:lnTo>
                  <a:lnTo>
                    <a:pt x="0" y="530351"/>
                  </a:lnTo>
                  <a:close/>
                </a:path>
              </a:pathLst>
            </a:custGeom>
            <a:solidFill>
              <a:srgbClr val="F8D230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66631" y="149352"/>
              <a:ext cx="525005" cy="546353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8852916" y="135636"/>
              <a:ext cx="518159" cy="539750"/>
            </a:xfrm>
            <a:custGeom>
              <a:avLst/>
              <a:gdLst/>
              <a:ahLst/>
              <a:cxnLst/>
              <a:rect l="l" t="t" r="r" b="b"/>
              <a:pathLst>
                <a:path w="518159" h="539750">
                  <a:moveTo>
                    <a:pt x="518159" y="0"/>
                  </a:moveTo>
                  <a:lnTo>
                    <a:pt x="0" y="0"/>
                  </a:lnTo>
                  <a:lnTo>
                    <a:pt x="0" y="539495"/>
                  </a:lnTo>
                  <a:lnTo>
                    <a:pt x="518159" y="539495"/>
                  </a:lnTo>
                  <a:lnTo>
                    <a:pt x="518159" y="0"/>
                  </a:lnTo>
                  <a:close/>
                </a:path>
              </a:pathLst>
            </a:custGeom>
            <a:solidFill>
              <a:srgbClr val="68410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524052" y="1508390"/>
            <a:ext cx="8274684" cy="2705735"/>
          </a:xfrm>
          <a:prstGeom prst="rect">
            <a:avLst/>
          </a:prstGeom>
        </p:spPr>
        <p:txBody>
          <a:bodyPr wrap="square" lIns="0" tIns="271780" rIns="0" bIns="0" rtlCol="0" vert="horz">
            <a:spAutoFit/>
          </a:bodyPr>
          <a:lstStyle/>
          <a:p>
            <a:pPr marL="283845" indent="-271780">
              <a:lnSpc>
                <a:spcPct val="100000"/>
              </a:lnSpc>
              <a:spcBef>
                <a:spcPts val="2140"/>
              </a:spcBef>
              <a:buClr>
                <a:srgbClr val="9E7B09"/>
              </a:buClr>
              <a:buFont typeface="Wingdings"/>
              <a:buChar char=""/>
              <a:tabLst>
                <a:tab pos="284480" algn="l"/>
              </a:tabLst>
            </a:pPr>
            <a:r>
              <a:rPr dirty="0" sz="3200" spc="-290">
                <a:solidFill>
                  <a:srgbClr val="585858"/>
                </a:solidFill>
                <a:latin typeface="Gulim"/>
                <a:cs typeface="Gulim"/>
              </a:rPr>
              <a:t>통계적</a:t>
            </a:r>
            <a:r>
              <a:rPr dirty="0" sz="3200" spc="-27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 spc="-290">
                <a:solidFill>
                  <a:srgbClr val="585858"/>
                </a:solidFill>
                <a:latin typeface="Gulim"/>
                <a:cs typeface="Gulim"/>
              </a:rPr>
              <a:t>가설검정</a:t>
            </a:r>
            <a:r>
              <a:rPr dirty="0" sz="3200" spc="-28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→</a:t>
            </a:r>
            <a:r>
              <a:rPr dirty="0" sz="3200" spc="105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 spc="-290">
                <a:solidFill>
                  <a:srgbClr val="585858"/>
                </a:solidFill>
                <a:latin typeface="Gulim"/>
                <a:cs typeface="Gulim"/>
              </a:rPr>
              <a:t>대립가설을</a:t>
            </a:r>
            <a:r>
              <a:rPr dirty="0" sz="3200" spc="-275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 spc="-290">
                <a:solidFill>
                  <a:srgbClr val="585858"/>
                </a:solidFill>
                <a:latin typeface="Gulim"/>
                <a:cs typeface="Gulim"/>
              </a:rPr>
              <a:t>입증하는</a:t>
            </a:r>
            <a:r>
              <a:rPr dirty="0" sz="3200" spc="-27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 spc="-315">
                <a:solidFill>
                  <a:srgbClr val="585858"/>
                </a:solidFill>
                <a:latin typeface="Gulim"/>
                <a:cs typeface="Gulim"/>
              </a:rPr>
              <a:t>방법</a:t>
            </a:r>
            <a:endParaRPr sz="3200">
              <a:latin typeface="Gulim"/>
              <a:cs typeface="Gulim"/>
            </a:endParaRPr>
          </a:p>
          <a:p>
            <a:pPr marL="926465" marR="5080" indent="-457200">
              <a:lnSpc>
                <a:spcPct val="15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dirty="0" sz="2800" spc="-645">
                <a:solidFill>
                  <a:srgbClr val="9E7B09"/>
                </a:solidFill>
                <a:latin typeface="Gulim"/>
                <a:cs typeface="Gulim"/>
              </a:rPr>
              <a:t>-</a:t>
            </a:r>
            <a:r>
              <a:rPr dirty="0" sz="2800">
                <a:solidFill>
                  <a:srgbClr val="9E7B09"/>
                </a:solidFill>
                <a:latin typeface="Gulim"/>
                <a:cs typeface="Gulim"/>
              </a:rPr>
              <a:t>	</a:t>
            </a:r>
            <a:r>
              <a:rPr dirty="0" sz="2800" spc="-285">
                <a:solidFill>
                  <a:srgbClr val="585858"/>
                </a:solidFill>
                <a:latin typeface="Gulim"/>
                <a:cs typeface="Gulim"/>
              </a:rPr>
              <a:t>귀무가설</a:t>
            </a:r>
            <a:r>
              <a:rPr dirty="0" sz="2800" spc="-21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2800" spc="-285">
                <a:solidFill>
                  <a:srgbClr val="585858"/>
                </a:solidFill>
                <a:latin typeface="Gulim"/>
                <a:cs typeface="Gulim"/>
              </a:rPr>
              <a:t>참이라는</a:t>
            </a:r>
            <a:r>
              <a:rPr dirty="0" sz="2800" spc="-20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2800" spc="-285">
                <a:solidFill>
                  <a:srgbClr val="585858"/>
                </a:solidFill>
                <a:latin typeface="Gulim"/>
                <a:cs typeface="Gulim"/>
              </a:rPr>
              <a:t>가정</a:t>
            </a:r>
            <a:r>
              <a:rPr dirty="0" sz="2800" spc="-22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2800" spc="-285">
                <a:solidFill>
                  <a:srgbClr val="585858"/>
                </a:solidFill>
                <a:latin typeface="Gulim"/>
                <a:cs typeface="Gulim"/>
              </a:rPr>
              <a:t>하에</a:t>
            </a:r>
            <a:r>
              <a:rPr dirty="0" sz="2800" spc="-229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2800" spc="-285">
                <a:solidFill>
                  <a:srgbClr val="585858"/>
                </a:solidFill>
                <a:latin typeface="Gulim"/>
                <a:cs typeface="Gulim"/>
              </a:rPr>
              <a:t>주어진</a:t>
            </a:r>
            <a:r>
              <a:rPr dirty="0" sz="2800" spc="-204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2800" spc="-285">
                <a:solidFill>
                  <a:srgbClr val="585858"/>
                </a:solidFill>
                <a:latin typeface="Gulim"/>
                <a:cs typeface="Gulim"/>
              </a:rPr>
              <a:t>관측값보다</a:t>
            </a:r>
            <a:r>
              <a:rPr dirty="0" sz="2800" spc="-204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2800" spc="-330">
                <a:solidFill>
                  <a:srgbClr val="585858"/>
                </a:solidFill>
                <a:latin typeface="Gulim"/>
                <a:cs typeface="Gulim"/>
              </a:rPr>
              <a:t>더 </a:t>
            </a:r>
            <a:r>
              <a:rPr dirty="0" sz="2800" spc="-285">
                <a:solidFill>
                  <a:srgbClr val="585858"/>
                </a:solidFill>
                <a:latin typeface="Gulim"/>
                <a:cs typeface="Gulim"/>
              </a:rPr>
              <a:t>벗어난</a:t>
            </a:r>
            <a:r>
              <a:rPr dirty="0" sz="2800" spc="-204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2800" spc="-285">
                <a:solidFill>
                  <a:srgbClr val="585858"/>
                </a:solidFill>
                <a:latin typeface="Gulim"/>
                <a:cs typeface="Gulim"/>
              </a:rPr>
              <a:t>값을</a:t>
            </a:r>
            <a:r>
              <a:rPr dirty="0" sz="2800" spc="-22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2800" spc="-285">
                <a:solidFill>
                  <a:srgbClr val="585858"/>
                </a:solidFill>
                <a:latin typeface="Gulim"/>
                <a:cs typeface="Gulim"/>
              </a:rPr>
              <a:t>얻을</a:t>
            </a:r>
            <a:r>
              <a:rPr dirty="0" sz="2800" spc="-21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2800" spc="-285">
                <a:solidFill>
                  <a:srgbClr val="585858"/>
                </a:solidFill>
                <a:latin typeface="Gulim"/>
                <a:cs typeface="Gulim"/>
              </a:rPr>
              <a:t>확률이</a:t>
            </a:r>
            <a:r>
              <a:rPr dirty="0" sz="2800" spc="-22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2800" spc="-285">
                <a:solidFill>
                  <a:srgbClr val="585858"/>
                </a:solidFill>
                <a:latin typeface="Gulim"/>
                <a:cs typeface="Gulim"/>
              </a:rPr>
              <a:t>매우</a:t>
            </a:r>
            <a:r>
              <a:rPr dirty="0" sz="2800" spc="-21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2800" spc="-285">
                <a:solidFill>
                  <a:srgbClr val="585858"/>
                </a:solidFill>
                <a:latin typeface="Gulim"/>
                <a:cs typeface="Gulim"/>
              </a:rPr>
              <a:t>작다면</a:t>
            </a:r>
            <a:r>
              <a:rPr dirty="0" sz="2800" spc="-21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2800" spc="-290">
                <a:solidFill>
                  <a:srgbClr val="585858"/>
                </a:solidFill>
                <a:latin typeface="Gulim"/>
                <a:cs typeface="Gulim"/>
              </a:rPr>
              <a:t>귀무가설이 </a:t>
            </a:r>
            <a:r>
              <a:rPr dirty="0" sz="2800" spc="-285">
                <a:solidFill>
                  <a:srgbClr val="585858"/>
                </a:solidFill>
                <a:latin typeface="Gulim"/>
                <a:cs typeface="Gulim"/>
              </a:rPr>
              <a:t>참이라는</a:t>
            </a:r>
            <a:r>
              <a:rPr dirty="0" sz="2800" spc="-22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2800" spc="-285">
                <a:solidFill>
                  <a:srgbClr val="585858"/>
                </a:solidFill>
                <a:latin typeface="Gulim"/>
                <a:cs typeface="Gulim"/>
              </a:rPr>
              <a:t>가정은</a:t>
            </a:r>
            <a:r>
              <a:rPr dirty="0" sz="2800" spc="-21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2800" spc="-285">
                <a:solidFill>
                  <a:srgbClr val="585858"/>
                </a:solidFill>
                <a:latin typeface="Gulim"/>
                <a:cs typeface="Gulim"/>
              </a:rPr>
              <a:t>적절하지</a:t>
            </a:r>
            <a:r>
              <a:rPr dirty="0" sz="2800" spc="-20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2800" spc="-285">
                <a:solidFill>
                  <a:srgbClr val="585858"/>
                </a:solidFill>
                <a:latin typeface="Gulim"/>
                <a:cs typeface="Gulim"/>
              </a:rPr>
              <a:t>않다고</a:t>
            </a:r>
            <a:r>
              <a:rPr dirty="0" sz="2800" spc="-225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2800" spc="-310">
                <a:solidFill>
                  <a:srgbClr val="585858"/>
                </a:solidFill>
                <a:latin typeface="Gulim"/>
                <a:cs typeface="Gulim"/>
              </a:rPr>
              <a:t>판단</a:t>
            </a:r>
            <a:endParaRPr sz="2800">
              <a:latin typeface="Gulim"/>
              <a:cs typeface="Gulim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8852916" y="135636"/>
            <a:ext cx="518159" cy="539750"/>
          </a:xfrm>
          <a:prstGeom prst="rect">
            <a:avLst/>
          </a:prstGeom>
          <a:ln w="6096">
            <a:solidFill>
              <a:srgbClr val="210E09"/>
            </a:solidFill>
          </a:ln>
        </p:spPr>
        <p:txBody>
          <a:bodyPr wrap="square" lIns="0" tIns="76200" rIns="0" bIns="0" rtlCol="0" vert="horz">
            <a:spAutoFit/>
          </a:bodyPr>
          <a:lstStyle/>
          <a:p>
            <a:pPr marL="176530">
              <a:lnSpc>
                <a:spcPct val="100000"/>
              </a:lnSpc>
              <a:spcBef>
                <a:spcPts val="600"/>
              </a:spcBef>
            </a:pPr>
            <a:r>
              <a:rPr dirty="0" sz="2500" spc="-5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5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9460738" y="199771"/>
            <a:ext cx="2659380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480">
                <a:solidFill>
                  <a:srgbClr val="684107"/>
                </a:solidFill>
                <a:latin typeface="Gulim"/>
                <a:cs typeface="Gulim"/>
              </a:rPr>
              <a:t>통계적가설검정의개념</a:t>
            </a:r>
            <a:endParaRPr sz="2500">
              <a:latin typeface="Gulim"/>
              <a:cs typeface="Gulim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309372" y="1507236"/>
            <a:ext cx="8910955" cy="3072765"/>
          </a:xfrm>
          <a:custGeom>
            <a:avLst/>
            <a:gdLst/>
            <a:ahLst/>
            <a:cxnLst/>
            <a:rect l="l" t="t" r="r" b="b"/>
            <a:pathLst>
              <a:path w="8910955" h="3072765">
                <a:moveTo>
                  <a:pt x="0" y="3072384"/>
                </a:moveTo>
                <a:lnTo>
                  <a:pt x="8910828" y="3072384"/>
                </a:lnTo>
                <a:lnTo>
                  <a:pt x="8910828" y="0"/>
                </a:lnTo>
                <a:lnTo>
                  <a:pt x="0" y="0"/>
                </a:lnTo>
                <a:lnTo>
                  <a:pt x="0" y="3072384"/>
                </a:lnTo>
                <a:close/>
              </a:path>
            </a:pathLst>
          </a:custGeom>
          <a:ln w="64007">
            <a:solidFill>
              <a:srgbClr val="F8AF3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Arial"/>
                <a:cs typeface="Arial"/>
              </a:rPr>
              <a:t>©</a:t>
            </a:r>
            <a:r>
              <a:rPr dirty="0" spc="-160">
                <a:latin typeface="Arial"/>
                <a:cs typeface="Arial"/>
              </a:rPr>
              <a:t> </a:t>
            </a:r>
            <a:r>
              <a:rPr dirty="0" spc="-265"/>
              <a:t>한국방송통신대학교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1203960"/>
            <a:chOff x="0" y="0"/>
            <a:chExt cx="12192000" cy="120396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8030" y="628853"/>
              <a:ext cx="725830" cy="420928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6497" y="659637"/>
              <a:ext cx="2167508" cy="463296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32734" y="659637"/>
              <a:ext cx="1083564" cy="463296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0" y="1095755"/>
              <a:ext cx="12192000" cy="0"/>
            </a:xfrm>
            <a:custGeom>
              <a:avLst/>
              <a:gdLst/>
              <a:ahLst/>
              <a:cxnLst/>
              <a:rect l="l" t="t" r="r" b="b"/>
              <a:pathLst>
                <a:path w="12192000" h="0">
                  <a:moveTo>
                    <a:pt x="0" y="0"/>
                  </a:moveTo>
                  <a:lnTo>
                    <a:pt x="12191999" y="0"/>
                  </a:lnTo>
                </a:path>
              </a:pathLst>
            </a:custGeom>
            <a:ln w="6096">
              <a:solidFill>
                <a:srgbClr val="7C5436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8337804" y="0"/>
              <a:ext cx="1343025" cy="280670"/>
            </a:xfrm>
            <a:custGeom>
              <a:avLst/>
              <a:gdLst/>
              <a:ahLst/>
              <a:cxnLst/>
              <a:rect l="l" t="t" r="r" b="b"/>
              <a:pathLst>
                <a:path w="1343025" h="280670">
                  <a:moveTo>
                    <a:pt x="0" y="280416"/>
                  </a:moveTo>
                  <a:lnTo>
                    <a:pt x="1342644" y="280416"/>
                  </a:lnTo>
                  <a:lnTo>
                    <a:pt x="1342644" y="0"/>
                  </a:lnTo>
                  <a:lnTo>
                    <a:pt x="0" y="0"/>
                  </a:lnTo>
                  <a:lnTo>
                    <a:pt x="0" y="280416"/>
                  </a:lnTo>
                  <a:close/>
                </a:path>
              </a:pathLst>
            </a:custGeom>
            <a:solidFill>
              <a:srgbClr val="898585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8060435" y="0"/>
              <a:ext cx="1343025" cy="530860"/>
            </a:xfrm>
            <a:custGeom>
              <a:avLst/>
              <a:gdLst/>
              <a:ahLst/>
              <a:cxnLst/>
              <a:rect l="l" t="t" r="r" b="b"/>
              <a:pathLst>
                <a:path w="1343025" h="530860">
                  <a:moveTo>
                    <a:pt x="0" y="530351"/>
                  </a:moveTo>
                  <a:lnTo>
                    <a:pt x="1342644" y="530351"/>
                  </a:lnTo>
                  <a:lnTo>
                    <a:pt x="1342644" y="0"/>
                  </a:lnTo>
                  <a:lnTo>
                    <a:pt x="0" y="0"/>
                  </a:lnTo>
                  <a:lnTo>
                    <a:pt x="0" y="530351"/>
                  </a:lnTo>
                  <a:close/>
                </a:path>
              </a:pathLst>
            </a:custGeom>
            <a:solidFill>
              <a:srgbClr val="F8D230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66631" y="149352"/>
              <a:ext cx="525005" cy="546353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8852916" y="135636"/>
              <a:ext cx="518159" cy="539750"/>
            </a:xfrm>
            <a:custGeom>
              <a:avLst/>
              <a:gdLst/>
              <a:ahLst/>
              <a:cxnLst/>
              <a:rect l="l" t="t" r="r" b="b"/>
              <a:pathLst>
                <a:path w="518159" h="539750">
                  <a:moveTo>
                    <a:pt x="518159" y="0"/>
                  </a:moveTo>
                  <a:lnTo>
                    <a:pt x="0" y="0"/>
                  </a:lnTo>
                  <a:lnTo>
                    <a:pt x="0" y="539495"/>
                  </a:lnTo>
                  <a:lnTo>
                    <a:pt x="518159" y="539495"/>
                  </a:lnTo>
                  <a:lnTo>
                    <a:pt x="518159" y="0"/>
                  </a:lnTo>
                  <a:close/>
                </a:path>
              </a:pathLst>
            </a:custGeom>
            <a:solidFill>
              <a:srgbClr val="68410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535330" y="1533097"/>
            <a:ext cx="9480550" cy="27813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84480" marR="165100" indent="-284480">
              <a:lnSpc>
                <a:spcPct val="150000"/>
              </a:lnSpc>
              <a:spcBef>
                <a:spcPts val="95"/>
              </a:spcBef>
              <a:buClr>
                <a:srgbClr val="9E7B09"/>
              </a:buClr>
              <a:buFont typeface="Wingdings"/>
              <a:buChar char=""/>
              <a:tabLst>
                <a:tab pos="284480" algn="l"/>
              </a:tabLst>
            </a:pPr>
            <a:r>
              <a:rPr dirty="0" sz="3200" spc="120">
                <a:solidFill>
                  <a:srgbClr val="585858"/>
                </a:solidFill>
                <a:latin typeface="Cambria Math"/>
                <a:cs typeface="Cambria Math"/>
              </a:rPr>
              <a:t>𝒑</a:t>
            </a:r>
            <a:r>
              <a:rPr dirty="0" sz="3200" spc="120" b="1">
                <a:solidFill>
                  <a:srgbClr val="585858"/>
                </a:solidFill>
                <a:latin typeface="Adobe Gothic Std B"/>
                <a:cs typeface="Adobe Gothic Std B"/>
              </a:rPr>
              <a:t>-</a:t>
            </a:r>
            <a:r>
              <a:rPr dirty="0" sz="3200" spc="-290" b="1">
                <a:solidFill>
                  <a:srgbClr val="585858"/>
                </a:solidFill>
                <a:latin typeface="Adobe Gothic Std B"/>
                <a:cs typeface="Adobe Gothic Std B"/>
              </a:rPr>
              <a:t>값</a:t>
            </a:r>
            <a:r>
              <a:rPr dirty="0" sz="3200" spc="105" b="1">
                <a:solidFill>
                  <a:srgbClr val="585858"/>
                </a:solidFill>
                <a:latin typeface="Adobe Gothic Std B"/>
                <a:cs typeface="Adobe Gothic Std B"/>
              </a:rPr>
              <a:t> </a:t>
            </a:r>
            <a:r>
              <a:rPr dirty="0" sz="3200" spc="-145">
                <a:solidFill>
                  <a:srgbClr val="585858"/>
                </a:solidFill>
                <a:latin typeface="Gulim"/>
                <a:cs typeface="Gulim"/>
              </a:rPr>
              <a:t>:</a:t>
            </a:r>
            <a:r>
              <a:rPr dirty="0" sz="3200" spc="-26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 spc="-290">
                <a:solidFill>
                  <a:srgbClr val="585858"/>
                </a:solidFill>
                <a:latin typeface="Gulim"/>
                <a:cs typeface="Gulim"/>
              </a:rPr>
              <a:t>귀무가설</a:t>
            </a:r>
            <a:r>
              <a:rPr dirty="0" sz="3200" spc="-28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 spc="-290">
                <a:solidFill>
                  <a:srgbClr val="585858"/>
                </a:solidFill>
                <a:latin typeface="Gulim"/>
                <a:cs typeface="Gulim"/>
              </a:rPr>
              <a:t>하에서</a:t>
            </a:r>
            <a:r>
              <a:rPr dirty="0" sz="3200" spc="-265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 spc="-290">
                <a:solidFill>
                  <a:srgbClr val="585858"/>
                </a:solidFill>
                <a:latin typeface="Gulim"/>
                <a:cs typeface="Gulim"/>
              </a:rPr>
              <a:t>주어진</a:t>
            </a:r>
            <a:r>
              <a:rPr dirty="0" sz="3200" spc="-27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 spc="-290">
                <a:solidFill>
                  <a:srgbClr val="585858"/>
                </a:solidFill>
                <a:latin typeface="Gulim"/>
                <a:cs typeface="Gulim"/>
              </a:rPr>
              <a:t>관측값보다</a:t>
            </a:r>
            <a:r>
              <a:rPr dirty="0" sz="3200" spc="-28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 spc="-290">
                <a:solidFill>
                  <a:srgbClr val="585858"/>
                </a:solidFill>
                <a:latin typeface="Gulim"/>
                <a:cs typeface="Gulim"/>
              </a:rPr>
              <a:t>더</a:t>
            </a:r>
            <a:r>
              <a:rPr dirty="0" sz="3200" spc="-265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 spc="-310">
                <a:solidFill>
                  <a:srgbClr val="585858"/>
                </a:solidFill>
                <a:latin typeface="Gulim"/>
                <a:cs typeface="Gulim"/>
              </a:rPr>
              <a:t>극단적인 </a:t>
            </a:r>
            <a:r>
              <a:rPr dirty="0" sz="3200" spc="-295">
                <a:solidFill>
                  <a:srgbClr val="585858"/>
                </a:solidFill>
                <a:latin typeface="Gulim"/>
                <a:cs typeface="Gulim"/>
              </a:rPr>
              <a:t>값을</a:t>
            </a:r>
            <a:r>
              <a:rPr dirty="0" sz="3200" spc="-275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 spc="-290">
                <a:solidFill>
                  <a:srgbClr val="585858"/>
                </a:solidFill>
                <a:latin typeface="Gulim"/>
                <a:cs typeface="Gulim"/>
              </a:rPr>
              <a:t>얻을</a:t>
            </a:r>
            <a:r>
              <a:rPr dirty="0" sz="3200" spc="-26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 spc="-320">
                <a:solidFill>
                  <a:srgbClr val="585858"/>
                </a:solidFill>
                <a:latin typeface="Gulim"/>
                <a:cs typeface="Gulim"/>
              </a:rPr>
              <a:t>확률</a:t>
            </a:r>
            <a:endParaRPr sz="3200">
              <a:latin typeface="Gulim"/>
              <a:cs typeface="Gulim"/>
            </a:endParaRPr>
          </a:p>
          <a:p>
            <a:pPr marL="927100" marR="5080" indent="-457834">
              <a:lnSpc>
                <a:spcPct val="150000"/>
              </a:lnSpc>
              <a:spcBef>
                <a:spcPts val="100"/>
              </a:spcBef>
              <a:tabLst>
                <a:tab pos="927100" algn="l"/>
              </a:tabLst>
            </a:pPr>
            <a:r>
              <a:rPr dirty="0" sz="2800" spc="-50">
                <a:solidFill>
                  <a:srgbClr val="9E7B09"/>
                </a:solidFill>
                <a:latin typeface="Cambria Math"/>
                <a:cs typeface="Cambria Math"/>
              </a:rPr>
              <a:t>-</a:t>
            </a:r>
            <a:r>
              <a:rPr dirty="0" sz="2800">
                <a:solidFill>
                  <a:srgbClr val="9E7B09"/>
                </a:solidFill>
                <a:latin typeface="Cambria Math"/>
                <a:cs typeface="Cambria Math"/>
              </a:rPr>
              <a:t>	</a:t>
            </a:r>
            <a:r>
              <a:rPr dirty="0" sz="2800" spc="-295">
                <a:solidFill>
                  <a:srgbClr val="585858"/>
                </a:solidFill>
                <a:latin typeface="Cambria Math"/>
                <a:cs typeface="Cambria Math"/>
              </a:rPr>
              <a:t>𝑝</a:t>
            </a:r>
            <a:r>
              <a:rPr dirty="0" sz="2800" spc="-295">
                <a:solidFill>
                  <a:srgbClr val="585858"/>
                </a:solidFill>
                <a:latin typeface="Gulim"/>
                <a:cs typeface="Gulim"/>
              </a:rPr>
              <a:t>-</a:t>
            </a:r>
            <a:r>
              <a:rPr dirty="0" sz="2800" spc="-285">
                <a:solidFill>
                  <a:srgbClr val="585858"/>
                </a:solidFill>
                <a:latin typeface="Gulim"/>
                <a:cs typeface="Gulim"/>
              </a:rPr>
              <a:t>값이</a:t>
            </a:r>
            <a:r>
              <a:rPr dirty="0" sz="2800" spc="-22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2800" spc="-285">
                <a:solidFill>
                  <a:srgbClr val="585858"/>
                </a:solidFill>
                <a:latin typeface="Gulim"/>
                <a:cs typeface="Gulim"/>
              </a:rPr>
              <a:t>작다는</a:t>
            </a:r>
            <a:r>
              <a:rPr dirty="0" sz="2800" spc="-21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2800" spc="-280">
                <a:solidFill>
                  <a:srgbClr val="585858"/>
                </a:solidFill>
                <a:latin typeface="Gulim"/>
                <a:cs typeface="Gulim"/>
              </a:rPr>
              <a:t>것</a:t>
            </a:r>
            <a:r>
              <a:rPr dirty="0" sz="2800" spc="-22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2800" spc="-125">
                <a:solidFill>
                  <a:srgbClr val="585858"/>
                </a:solidFill>
                <a:latin typeface="Gulim"/>
                <a:cs typeface="Gulim"/>
              </a:rPr>
              <a:t>:</a:t>
            </a:r>
            <a:r>
              <a:rPr dirty="0" sz="2800" spc="-225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2800" spc="-285">
                <a:solidFill>
                  <a:srgbClr val="585858"/>
                </a:solidFill>
                <a:latin typeface="Gulim"/>
                <a:cs typeface="Gulim"/>
              </a:rPr>
              <a:t>귀무가설이</a:t>
            </a:r>
            <a:r>
              <a:rPr dirty="0" sz="2800" spc="-195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2800" spc="-285">
                <a:solidFill>
                  <a:srgbClr val="585858"/>
                </a:solidFill>
                <a:latin typeface="Gulim"/>
                <a:cs typeface="Gulim"/>
              </a:rPr>
              <a:t>참이</a:t>
            </a:r>
            <a:r>
              <a:rPr dirty="0" sz="2800" spc="-22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2800" spc="-295">
                <a:solidFill>
                  <a:srgbClr val="585858"/>
                </a:solidFill>
                <a:latin typeface="Gulim"/>
                <a:cs typeface="Gulim"/>
              </a:rPr>
              <a:t>아니거나, </a:t>
            </a:r>
            <a:r>
              <a:rPr dirty="0" sz="2800" spc="-285">
                <a:solidFill>
                  <a:srgbClr val="585858"/>
                </a:solidFill>
                <a:latin typeface="Gulim"/>
                <a:cs typeface="Gulim"/>
              </a:rPr>
              <a:t>귀무가설이참이라면</a:t>
            </a:r>
            <a:r>
              <a:rPr dirty="0" sz="2800" spc="-175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2800" spc="-285">
                <a:solidFill>
                  <a:srgbClr val="585858"/>
                </a:solidFill>
                <a:latin typeface="Gulim"/>
                <a:cs typeface="Gulim"/>
              </a:rPr>
              <a:t>매우</a:t>
            </a:r>
            <a:r>
              <a:rPr dirty="0" sz="2800" spc="-225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2800" spc="-285">
                <a:solidFill>
                  <a:srgbClr val="585858"/>
                </a:solidFill>
                <a:latin typeface="Gulim"/>
                <a:cs typeface="Gulim"/>
              </a:rPr>
              <a:t>희귀한</a:t>
            </a:r>
            <a:r>
              <a:rPr dirty="0" sz="2800" spc="-215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2800" spc="-285">
                <a:solidFill>
                  <a:srgbClr val="585858"/>
                </a:solidFill>
                <a:latin typeface="Gulim"/>
                <a:cs typeface="Gulim"/>
              </a:rPr>
              <a:t>사건이</a:t>
            </a:r>
            <a:r>
              <a:rPr dirty="0" sz="2800" spc="-21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2800" spc="-285">
                <a:solidFill>
                  <a:srgbClr val="585858"/>
                </a:solidFill>
                <a:latin typeface="Gulim"/>
                <a:cs typeface="Gulim"/>
              </a:rPr>
              <a:t>발생하였음을</a:t>
            </a:r>
            <a:r>
              <a:rPr dirty="0" sz="2800" spc="-21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2800" spc="-310">
                <a:solidFill>
                  <a:srgbClr val="585858"/>
                </a:solidFill>
                <a:latin typeface="Gulim"/>
                <a:cs typeface="Gulim"/>
              </a:rPr>
              <a:t>의미</a:t>
            </a:r>
            <a:endParaRPr sz="2800">
              <a:latin typeface="Gulim"/>
              <a:cs typeface="Gulim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8852916" y="135636"/>
            <a:ext cx="518159" cy="539750"/>
          </a:xfrm>
          <a:prstGeom prst="rect">
            <a:avLst/>
          </a:prstGeom>
          <a:ln w="6096">
            <a:solidFill>
              <a:srgbClr val="210E09"/>
            </a:solidFill>
          </a:ln>
        </p:spPr>
        <p:txBody>
          <a:bodyPr wrap="square" lIns="0" tIns="76200" rIns="0" bIns="0" rtlCol="0" vert="horz">
            <a:spAutoFit/>
          </a:bodyPr>
          <a:lstStyle/>
          <a:p>
            <a:pPr marL="176530">
              <a:lnSpc>
                <a:spcPct val="100000"/>
              </a:lnSpc>
              <a:spcBef>
                <a:spcPts val="600"/>
              </a:spcBef>
            </a:pPr>
            <a:r>
              <a:rPr dirty="0" sz="2500" spc="-5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5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9460738" y="199771"/>
            <a:ext cx="2659380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480">
                <a:solidFill>
                  <a:srgbClr val="684107"/>
                </a:solidFill>
                <a:latin typeface="Gulim"/>
                <a:cs typeface="Gulim"/>
              </a:rPr>
              <a:t>통계적가설검정의개념</a:t>
            </a:r>
            <a:endParaRPr sz="2500">
              <a:latin typeface="Gulim"/>
              <a:cs typeface="Gulim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309372" y="1507236"/>
            <a:ext cx="9817735" cy="3321050"/>
          </a:xfrm>
          <a:custGeom>
            <a:avLst/>
            <a:gdLst/>
            <a:ahLst/>
            <a:cxnLst/>
            <a:rect l="l" t="t" r="r" b="b"/>
            <a:pathLst>
              <a:path w="9817735" h="3321050">
                <a:moveTo>
                  <a:pt x="0" y="3320796"/>
                </a:moveTo>
                <a:lnTo>
                  <a:pt x="9817608" y="3320796"/>
                </a:lnTo>
                <a:lnTo>
                  <a:pt x="9817608" y="0"/>
                </a:lnTo>
                <a:lnTo>
                  <a:pt x="0" y="0"/>
                </a:lnTo>
                <a:lnTo>
                  <a:pt x="0" y="3320796"/>
                </a:lnTo>
                <a:close/>
              </a:path>
            </a:pathLst>
          </a:custGeom>
          <a:ln w="64008">
            <a:solidFill>
              <a:srgbClr val="F8AF3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Arial"/>
                <a:cs typeface="Arial"/>
              </a:rPr>
              <a:t>©</a:t>
            </a:r>
            <a:r>
              <a:rPr dirty="0" spc="-160">
                <a:latin typeface="Arial"/>
                <a:cs typeface="Arial"/>
              </a:rPr>
              <a:t> </a:t>
            </a:r>
            <a:r>
              <a:rPr dirty="0" spc="-265"/>
              <a:t>한국방송통신대학교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1203960"/>
            <a:chOff x="0" y="0"/>
            <a:chExt cx="12192000" cy="120396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8030" y="628853"/>
              <a:ext cx="725830" cy="420928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6497" y="659637"/>
              <a:ext cx="2167508" cy="463296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32734" y="659637"/>
              <a:ext cx="1083564" cy="463296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0" y="1095755"/>
              <a:ext cx="12192000" cy="0"/>
            </a:xfrm>
            <a:custGeom>
              <a:avLst/>
              <a:gdLst/>
              <a:ahLst/>
              <a:cxnLst/>
              <a:rect l="l" t="t" r="r" b="b"/>
              <a:pathLst>
                <a:path w="12192000" h="0">
                  <a:moveTo>
                    <a:pt x="0" y="0"/>
                  </a:moveTo>
                  <a:lnTo>
                    <a:pt x="12191999" y="0"/>
                  </a:lnTo>
                </a:path>
              </a:pathLst>
            </a:custGeom>
            <a:ln w="6096">
              <a:solidFill>
                <a:srgbClr val="7C5436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8337804" y="0"/>
              <a:ext cx="1343025" cy="280670"/>
            </a:xfrm>
            <a:custGeom>
              <a:avLst/>
              <a:gdLst/>
              <a:ahLst/>
              <a:cxnLst/>
              <a:rect l="l" t="t" r="r" b="b"/>
              <a:pathLst>
                <a:path w="1343025" h="280670">
                  <a:moveTo>
                    <a:pt x="0" y="280416"/>
                  </a:moveTo>
                  <a:lnTo>
                    <a:pt x="1342644" y="280416"/>
                  </a:lnTo>
                  <a:lnTo>
                    <a:pt x="1342644" y="0"/>
                  </a:lnTo>
                  <a:lnTo>
                    <a:pt x="0" y="0"/>
                  </a:lnTo>
                  <a:lnTo>
                    <a:pt x="0" y="280416"/>
                  </a:lnTo>
                  <a:close/>
                </a:path>
              </a:pathLst>
            </a:custGeom>
            <a:solidFill>
              <a:srgbClr val="898585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8060435" y="0"/>
              <a:ext cx="1343025" cy="530860"/>
            </a:xfrm>
            <a:custGeom>
              <a:avLst/>
              <a:gdLst/>
              <a:ahLst/>
              <a:cxnLst/>
              <a:rect l="l" t="t" r="r" b="b"/>
              <a:pathLst>
                <a:path w="1343025" h="530860">
                  <a:moveTo>
                    <a:pt x="0" y="530351"/>
                  </a:moveTo>
                  <a:lnTo>
                    <a:pt x="1342644" y="530351"/>
                  </a:lnTo>
                  <a:lnTo>
                    <a:pt x="1342644" y="0"/>
                  </a:lnTo>
                  <a:lnTo>
                    <a:pt x="0" y="0"/>
                  </a:lnTo>
                  <a:lnTo>
                    <a:pt x="0" y="530351"/>
                  </a:lnTo>
                  <a:close/>
                </a:path>
              </a:pathLst>
            </a:custGeom>
            <a:solidFill>
              <a:srgbClr val="F8D230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66631" y="149352"/>
              <a:ext cx="525005" cy="546353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8852916" y="135636"/>
              <a:ext cx="518159" cy="539750"/>
            </a:xfrm>
            <a:custGeom>
              <a:avLst/>
              <a:gdLst/>
              <a:ahLst/>
              <a:cxnLst/>
              <a:rect l="l" t="t" r="r" b="b"/>
              <a:pathLst>
                <a:path w="518159" h="539750">
                  <a:moveTo>
                    <a:pt x="518159" y="0"/>
                  </a:moveTo>
                  <a:lnTo>
                    <a:pt x="0" y="0"/>
                  </a:lnTo>
                  <a:lnTo>
                    <a:pt x="0" y="539495"/>
                  </a:lnTo>
                  <a:lnTo>
                    <a:pt x="518159" y="539495"/>
                  </a:lnTo>
                  <a:lnTo>
                    <a:pt x="518159" y="0"/>
                  </a:lnTo>
                  <a:close/>
                </a:path>
              </a:pathLst>
            </a:custGeom>
            <a:solidFill>
              <a:srgbClr val="68410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/>
          <p:nvPr/>
        </p:nvSpPr>
        <p:spPr>
          <a:xfrm>
            <a:off x="1966086" y="1891029"/>
            <a:ext cx="550545" cy="377190"/>
          </a:xfrm>
          <a:custGeom>
            <a:avLst/>
            <a:gdLst/>
            <a:ahLst/>
            <a:cxnLst/>
            <a:rect l="l" t="t" r="r" b="b"/>
            <a:pathLst>
              <a:path w="550544" h="377189">
                <a:moveTo>
                  <a:pt x="429768" y="0"/>
                </a:moveTo>
                <a:lnTo>
                  <a:pt x="424433" y="15240"/>
                </a:lnTo>
                <a:lnTo>
                  <a:pt x="446246" y="24765"/>
                </a:lnTo>
                <a:lnTo>
                  <a:pt x="465010" y="37909"/>
                </a:lnTo>
                <a:lnTo>
                  <a:pt x="493394" y="75057"/>
                </a:lnTo>
                <a:lnTo>
                  <a:pt x="510079" y="125142"/>
                </a:lnTo>
                <a:lnTo>
                  <a:pt x="515619" y="186562"/>
                </a:lnTo>
                <a:lnTo>
                  <a:pt x="514234" y="219805"/>
                </a:lnTo>
                <a:lnTo>
                  <a:pt x="503082" y="277145"/>
                </a:lnTo>
                <a:lnTo>
                  <a:pt x="480647" y="321885"/>
                </a:lnTo>
                <a:lnTo>
                  <a:pt x="446547" y="352071"/>
                </a:lnTo>
                <a:lnTo>
                  <a:pt x="425069" y="361569"/>
                </a:lnTo>
                <a:lnTo>
                  <a:pt x="429768" y="376936"/>
                </a:lnTo>
                <a:lnTo>
                  <a:pt x="481218" y="352790"/>
                </a:lnTo>
                <a:lnTo>
                  <a:pt x="519049" y="311023"/>
                </a:lnTo>
                <a:lnTo>
                  <a:pt x="542305" y="255143"/>
                </a:lnTo>
                <a:lnTo>
                  <a:pt x="550037" y="188595"/>
                </a:lnTo>
                <a:lnTo>
                  <a:pt x="548086" y="154015"/>
                </a:lnTo>
                <a:lnTo>
                  <a:pt x="532516" y="92761"/>
                </a:lnTo>
                <a:lnTo>
                  <a:pt x="501705" y="42898"/>
                </a:lnTo>
                <a:lnTo>
                  <a:pt x="457128" y="9854"/>
                </a:lnTo>
                <a:lnTo>
                  <a:pt x="429768" y="0"/>
                </a:lnTo>
                <a:close/>
              </a:path>
              <a:path w="550544" h="377189">
                <a:moveTo>
                  <a:pt x="120268" y="0"/>
                </a:moveTo>
                <a:lnTo>
                  <a:pt x="68929" y="24161"/>
                </a:lnTo>
                <a:lnTo>
                  <a:pt x="31114" y="66040"/>
                </a:lnTo>
                <a:lnTo>
                  <a:pt x="7794" y="122078"/>
                </a:lnTo>
                <a:lnTo>
                  <a:pt x="0" y="188595"/>
                </a:lnTo>
                <a:lnTo>
                  <a:pt x="1948" y="223190"/>
                </a:lnTo>
                <a:lnTo>
                  <a:pt x="17466" y="284428"/>
                </a:lnTo>
                <a:lnTo>
                  <a:pt x="48206" y="334127"/>
                </a:lnTo>
                <a:lnTo>
                  <a:pt x="92835" y="367047"/>
                </a:lnTo>
                <a:lnTo>
                  <a:pt x="120268" y="376936"/>
                </a:lnTo>
                <a:lnTo>
                  <a:pt x="124968" y="361569"/>
                </a:lnTo>
                <a:lnTo>
                  <a:pt x="103489" y="352071"/>
                </a:lnTo>
                <a:lnTo>
                  <a:pt x="84962" y="338836"/>
                </a:lnTo>
                <a:lnTo>
                  <a:pt x="56768" y="301244"/>
                </a:lnTo>
                <a:lnTo>
                  <a:pt x="40020" y="249999"/>
                </a:lnTo>
                <a:lnTo>
                  <a:pt x="34417" y="186562"/>
                </a:lnTo>
                <a:lnTo>
                  <a:pt x="35819" y="154441"/>
                </a:lnTo>
                <a:lnTo>
                  <a:pt x="47007" y="98677"/>
                </a:lnTo>
                <a:lnTo>
                  <a:pt x="69435" y="54673"/>
                </a:lnTo>
                <a:lnTo>
                  <a:pt x="103864" y="24765"/>
                </a:lnTo>
                <a:lnTo>
                  <a:pt x="125602" y="15240"/>
                </a:lnTo>
                <a:lnTo>
                  <a:pt x="120268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535330" y="1516899"/>
            <a:ext cx="8204834" cy="2706370"/>
          </a:xfrm>
          <a:prstGeom prst="rect">
            <a:avLst/>
          </a:prstGeom>
        </p:spPr>
        <p:txBody>
          <a:bodyPr wrap="square" lIns="0" tIns="271780" rIns="0" bIns="0" rtlCol="0" vert="horz">
            <a:spAutoFit/>
          </a:bodyPr>
          <a:lstStyle/>
          <a:p>
            <a:pPr marL="283845" indent="-271780">
              <a:lnSpc>
                <a:spcPct val="100000"/>
              </a:lnSpc>
              <a:spcBef>
                <a:spcPts val="2140"/>
              </a:spcBef>
              <a:buClr>
                <a:srgbClr val="9E7B09"/>
              </a:buClr>
              <a:buFont typeface="Wingdings"/>
              <a:buChar char=""/>
              <a:tabLst>
                <a:tab pos="284480" algn="l"/>
                <a:tab pos="2115820" algn="l"/>
              </a:tabLst>
            </a:pPr>
            <a:r>
              <a:rPr dirty="0" sz="3200" spc="-290">
                <a:solidFill>
                  <a:srgbClr val="585858"/>
                </a:solidFill>
                <a:latin typeface="Gulim"/>
                <a:cs typeface="Gulim"/>
              </a:rPr>
              <a:t>기각역</a:t>
            </a:r>
            <a:r>
              <a:rPr dirty="0" sz="3200" spc="27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 spc="-50">
                <a:solidFill>
                  <a:srgbClr val="585858"/>
                </a:solidFill>
                <a:latin typeface="Cambria Math"/>
                <a:cs typeface="Cambria Math"/>
              </a:rPr>
              <a:t>𝑹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	</a:t>
            </a:r>
            <a:r>
              <a:rPr dirty="0" sz="3200" spc="-145">
                <a:solidFill>
                  <a:srgbClr val="585858"/>
                </a:solidFill>
                <a:latin typeface="Gulim"/>
                <a:cs typeface="Gulim"/>
              </a:rPr>
              <a:t>:</a:t>
            </a:r>
            <a:r>
              <a:rPr dirty="0" sz="3200" spc="-26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 spc="-290">
                <a:solidFill>
                  <a:srgbClr val="585858"/>
                </a:solidFill>
                <a:latin typeface="Gulim"/>
                <a:cs typeface="Gulim"/>
              </a:rPr>
              <a:t>귀무가설을</a:t>
            </a:r>
            <a:r>
              <a:rPr dirty="0" sz="3200" spc="-285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 spc="-290">
                <a:solidFill>
                  <a:srgbClr val="585858"/>
                </a:solidFill>
                <a:latin typeface="Gulim"/>
                <a:cs typeface="Gulim"/>
              </a:rPr>
              <a:t>기각하는</a:t>
            </a:r>
            <a:r>
              <a:rPr dirty="0" sz="3200" spc="-27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 spc="-290">
                <a:solidFill>
                  <a:srgbClr val="585858"/>
                </a:solidFill>
                <a:latin typeface="Gulim"/>
                <a:cs typeface="Gulim"/>
              </a:rPr>
              <a:t>관측값의</a:t>
            </a:r>
            <a:r>
              <a:rPr dirty="0" sz="3200" spc="-275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 spc="-315">
                <a:solidFill>
                  <a:srgbClr val="585858"/>
                </a:solidFill>
                <a:latin typeface="Gulim"/>
                <a:cs typeface="Gulim"/>
              </a:rPr>
              <a:t>영역</a:t>
            </a:r>
            <a:endParaRPr sz="3200">
              <a:latin typeface="Gulim"/>
              <a:cs typeface="Gulim"/>
            </a:endParaRPr>
          </a:p>
          <a:p>
            <a:pPr lvl="1" marL="927100" indent="-457834">
              <a:lnSpc>
                <a:spcPct val="100000"/>
              </a:lnSpc>
              <a:spcBef>
                <a:spcPts val="1780"/>
              </a:spcBef>
              <a:buClr>
                <a:srgbClr val="9E7B09"/>
              </a:buClr>
              <a:buFont typeface="Cambria Math"/>
              <a:buChar char="-"/>
              <a:tabLst>
                <a:tab pos="927100" algn="l"/>
                <a:tab pos="927735" algn="l"/>
              </a:tabLst>
            </a:pPr>
            <a:r>
              <a:rPr dirty="0" sz="2800" spc="-285">
                <a:solidFill>
                  <a:srgbClr val="585858"/>
                </a:solidFill>
                <a:latin typeface="Gulim"/>
                <a:cs typeface="Gulim"/>
              </a:rPr>
              <a:t>관측값이</a:t>
            </a:r>
            <a:r>
              <a:rPr dirty="0" sz="2800" spc="-21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2800" spc="-285">
                <a:solidFill>
                  <a:srgbClr val="585858"/>
                </a:solidFill>
                <a:latin typeface="Gulim"/>
                <a:cs typeface="Gulim"/>
              </a:rPr>
              <a:t>기각역</a:t>
            </a:r>
            <a:r>
              <a:rPr dirty="0" sz="2800" spc="-215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2800" spc="-110">
                <a:solidFill>
                  <a:srgbClr val="585858"/>
                </a:solidFill>
                <a:latin typeface="Cambria Math"/>
                <a:cs typeface="Cambria Math"/>
              </a:rPr>
              <a:t>𝑅</a:t>
            </a:r>
            <a:r>
              <a:rPr dirty="0" sz="2800" spc="-110">
                <a:solidFill>
                  <a:srgbClr val="585858"/>
                </a:solidFill>
                <a:latin typeface="Gulim"/>
                <a:cs typeface="Gulim"/>
              </a:rPr>
              <a:t>에</a:t>
            </a:r>
            <a:r>
              <a:rPr dirty="0" sz="2800" spc="-22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2800" spc="-285">
                <a:solidFill>
                  <a:srgbClr val="585858"/>
                </a:solidFill>
                <a:latin typeface="Gulim"/>
                <a:cs typeface="Gulim"/>
              </a:rPr>
              <a:t>속하면</a:t>
            </a:r>
            <a:r>
              <a:rPr dirty="0" sz="2800" spc="-22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2800" spc="-285">
                <a:solidFill>
                  <a:srgbClr val="585858"/>
                </a:solidFill>
                <a:latin typeface="Gulim"/>
                <a:cs typeface="Gulim"/>
              </a:rPr>
              <a:t>귀무가설을</a:t>
            </a:r>
            <a:r>
              <a:rPr dirty="0" sz="2800" spc="-195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2800" spc="-310">
                <a:solidFill>
                  <a:srgbClr val="585858"/>
                </a:solidFill>
                <a:latin typeface="Gulim"/>
                <a:cs typeface="Gulim"/>
              </a:rPr>
              <a:t>기각</a:t>
            </a:r>
            <a:endParaRPr sz="2800">
              <a:latin typeface="Gulim"/>
              <a:cs typeface="Gulim"/>
            </a:endParaRPr>
          </a:p>
          <a:p>
            <a:pPr lvl="1" marL="927100" marR="24765" indent="-457834">
              <a:lnSpc>
                <a:spcPct val="150000"/>
              </a:lnSpc>
              <a:spcBef>
                <a:spcPts val="5"/>
              </a:spcBef>
              <a:buClr>
                <a:srgbClr val="9E7B09"/>
              </a:buClr>
              <a:buChar char="-"/>
              <a:tabLst>
                <a:tab pos="927100" algn="l"/>
                <a:tab pos="927735" algn="l"/>
              </a:tabLst>
            </a:pPr>
            <a:r>
              <a:rPr dirty="0" sz="2800" spc="-285">
                <a:solidFill>
                  <a:srgbClr val="585858"/>
                </a:solidFill>
                <a:latin typeface="Gulim"/>
                <a:cs typeface="Gulim"/>
              </a:rPr>
              <a:t>관측값이</a:t>
            </a:r>
            <a:r>
              <a:rPr dirty="0" sz="2800" spc="-215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2800" spc="-280">
                <a:solidFill>
                  <a:srgbClr val="585858"/>
                </a:solidFill>
                <a:latin typeface="Gulim"/>
                <a:cs typeface="Gulim"/>
              </a:rPr>
              <a:t>기각역에</a:t>
            </a:r>
            <a:r>
              <a:rPr dirty="0" sz="2800" spc="-204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2800" spc="-285">
                <a:solidFill>
                  <a:srgbClr val="585858"/>
                </a:solidFill>
                <a:latin typeface="Gulim"/>
                <a:cs typeface="Gulim"/>
              </a:rPr>
              <a:t>속하지</a:t>
            </a:r>
            <a:r>
              <a:rPr dirty="0" sz="2800" spc="-21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2800" spc="-285">
                <a:solidFill>
                  <a:srgbClr val="585858"/>
                </a:solidFill>
                <a:latin typeface="Gulim"/>
                <a:cs typeface="Gulim"/>
              </a:rPr>
              <a:t>않으면</a:t>
            </a:r>
            <a:r>
              <a:rPr dirty="0" sz="2800" spc="-22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2800" spc="-285">
                <a:solidFill>
                  <a:srgbClr val="585858"/>
                </a:solidFill>
                <a:latin typeface="Gulim"/>
                <a:cs typeface="Gulim"/>
              </a:rPr>
              <a:t>귀무가설을</a:t>
            </a:r>
            <a:r>
              <a:rPr dirty="0" sz="2800" spc="-195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2800" spc="-310">
                <a:solidFill>
                  <a:srgbClr val="585858"/>
                </a:solidFill>
                <a:latin typeface="Gulim"/>
                <a:cs typeface="Gulim"/>
              </a:rPr>
              <a:t>기각 </a:t>
            </a:r>
            <a:r>
              <a:rPr dirty="0" sz="2800" spc="-280">
                <a:solidFill>
                  <a:srgbClr val="585858"/>
                </a:solidFill>
                <a:latin typeface="Gulim"/>
                <a:cs typeface="Gulim"/>
              </a:rPr>
              <a:t>할</a:t>
            </a:r>
            <a:r>
              <a:rPr dirty="0" sz="2800" spc="-229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2800" spc="-280">
                <a:solidFill>
                  <a:srgbClr val="585858"/>
                </a:solidFill>
                <a:latin typeface="Gulim"/>
                <a:cs typeface="Gulim"/>
              </a:rPr>
              <a:t>수</a:t>
            </a:r>
            <a:r>
              <a:rPr dirty="0" sz="2800" spc="-229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2800" spc="-310">
                <a:solidFill>
                  <a:srgbClr val="585858"/>
                </a:solidFill>
                <a:latin typeface="Gulim"/>
                <a:cs typeface="Gulim"/>
              </a:rPr>
              <a:t>없음</a:t>
            </a:r>
            <a:endParaRPr sz="2800">
              <a:latin typeface="Gulim"/>
              <a:cs typeface="Gulim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8852916" y="135636"/>
            <a:ext cx="518159" cy="539750"/>
          </a:xfrm>
          <a:prstGeom prst="rect">
            <a:avLst/>
          </a:prstGeom>
          <a:ln w="6096">
            <a:solidFill>
              <a:srgbClr val="210E09"/>
            </a:solidFill>
          </a:ln>
        </p:spPr>
        <p:txBody>
          <a:bodyPr wrap="square" lIns="0" tIns="76200" rIns="0" bIns="0" rtlCol="0" vert="horz">
            <a:spAutoFit/>
          </a:bodyPr>
          <a:lstStyle/>
          <a:p>
            <a:pPr marL="176530">
              <a:lnSpc>
                <a:spcPct val="100000"/>
              </a:lnSpc>
              <a:spcBef>
                <a:spcPts val="600"/>
              </a:spcBef>
            </a:pPr>
            <a:r>
              <a:rPr dirty="0" sz="2500" spc="-5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5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9460738" y="199771"/>
            <a:ext cx="2659380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480">
                <a:solidFill>
                  <a:srgbClr val="684107"/>
                </a:solidFill>
                <a:latin typeface="Gulim"/>
                <a:cs typeface="Gulim"/>
              </a:rPr>
              <a:t>통계적가설검정의개념</a:t>
            </a:r>
            <a:endParaRPr sz="2500">
              <a:latin typeface="Gulim"/>
              <a:cs typeface="Gulim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309372" y="1507236"/>
            <a:ext cx="8860790" cy="3072765"/>
          </a:xfrm>
          <a:custGeom>
            <a:avLst/>
            <a:gdLst/>
            <a:ahLst/>
            <a:cxnLst/>
            <a:rect l="l" t="t" r="r" b="b"/>
            <a:pathLst>
              <a:path w="8860790" h="3072765">
                <a:moveTo>
                  <a:pt x="0" y="3072384"/>
                </a:moveTo>
                <a:lnTo>
                  <a:pt x="8860536" y="3072384"/>
                </a:lnTo>
                <a:lnTo>
                  <a:pt x="8860536" y="0"/>
                </a:lnTo>
                <a:lnTo>
                  <a:pt x="0" y="0"/>
                </a:lnTo>
                <a:lnTo>
                  <a:pt x="0" y="3072384"/>
                </a:lnTo>
                <a:close/>
              </a:path>
            </a:pathLst>
          </a:custGeom>
          <a:ln w="64007">
            <a:solidFill>
              <a:srgbClr val="F8AF3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Arial"/>
                <a:cs typeface="Arial"/>
              </a:rPr>
              <a:t>©</a:t>
            </a:r>
            <a:r>
              <a:rPr dirty="0" spc="-160">
                <a:latin typeface="Arial"/>
                <a:cs typeface="Arial"/>
              </a:rPr>
              <a:t> </a:t>
            </a:r>
            <a:r>
              <a:rPr dirty="0" spc="-265"/>
              <a:t>한국방송통신대학교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1203960"/>
            <a:chOff x="0" y="0"/>
            <a:chExt cx="12192000" cy="120396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8030" y="628853"/>
              <a:ext cx="725830" cy="420928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6497" y="659637"/>
              <a:ext cx="1083564" cy="463296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46122" y="659637"/>
              <a:ext cx="1083564" cy="463296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0" y="1095755"/>
              <a:ext cx="12192000" cy="0"/>
            </a:xfrm>
            <a:custGeom>
              <a:avLst/>
              <a:gdLst/>
              <a:ahLst/>
              <a:cxnLst/>
              <a:rect l="l" t="t" r="r" b="b"/>
              <a:pathLst>
                <a:path w="12192000" h="0">
                  <a:moveTo>
                    <a:pt x="0" y="0"/>
                  </a:moveTo>
                  <a:lnTo>
                    <a:pt x="12191999" y="0"/>
                  </a:lnTo>
                </a:path>
              </a:pathLst>
            </a:custGeom>
            <a:ln w="6096">
              <a:solidFill>
                <a:srgbClr val="7C5436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8337804" y="0"/>
              <a:ext cx="1343025" cy="280670"/>
            </a:xfrm>
            <a:custGeom>
              <a:avLst/>
              <a:gdLst/>
              <a:ahLst/>
              <a:cxnLst/>
              <a:rect l="l" t="t" r="r" b="b"/>
              <a:pathLst>
                <a:path w="1343025" h="280670">
                  <a:moveTo>
                    <a:pt x="0" y="280416"/>
                  </a:moveTo>
                  <a:lnTo>
                    <a:pt x="1342644" y="280416"/>
                  </a:lnTo>
                  <a:lnTo>
                    <a:pt x="1342644" y="0"/>
                  </a:lnTo>
                  <a:lnTo>
                    <a:pt x="0" y="0"/>
                  </a:lnTo>
                  <a:lnTo>
                    <a:pt x="0" y="280416"/>
                  </a:lnTo>
                  <a:close/>
                </a:path>
              </a:pathLst>
            </a:custGeom>
            <a:solidFill>
              <a:srgbClr val="898585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8060435" y="0"/>
              <a:ext cx="1343025" cy="530860"/>
            </a:xfrm>
            <a:custGeom>
              <a:avLst/>
              <a:gdLst/>
              <a:ahLst/>
              <a:cxnLst/>
              <a:rect l="l" t="t" r="r" b="b"/>
              <a:pathLst>
                <a:path w="1343025" h="530860">
                  <a:moveTo>
                    <a:pt x="0" y="530351"/>
                  </a:moveTo>
                  <a:lnTo>
                    <a:pt x="1342644" y="530351"/>
                  </a:lnTo>
                  <a:lnTo>
                    <a:pt x="1342644" y="0"/>
                  </a:lnTo>
                  <a:lnTo>
                    <a:pt x="0" y="0"/>
                  </a:lnTo>
                  <a:lnTo>
                    <a:pt x="0" y="530351"/>
                  </a:lnTo>
                  <a:close/>
                </a:path>
              </a:pathLst>
            </a:custGeom>
            <a:solidFill>
              <a:srgbClr val="F8D230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66631" y="149352"/>
              <a:ext cx="525005" cy="546353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8852916" y="135636"/>
              <a:ext cx="518159" cy="539750"/>
            </a:xfrm>
            <a:custGeom>
              <a:avLst/>
              <a:gdLst/>
              <a:ahLst/>
              <a:cxnLst/>
              <a:rect l="l" t="t" r="r" b="b"/>
              <a:pathLst>
                <a:path w="518159" h="539750">
                  <a:moveTo>
                    <a:pt x="518159" y="0"/>
                  </a:moveTo>
                  <a:lnTo>
                    <a:pt x="0" y="0"/>
                  </a:lnTo>
                  <a:lnTo>
                    <a:pt x="0" y="539495"/>
                  </a:lnTo>
                  <a:lnTo>
                    <a:pt x="518159" y="539495"/>
                  </a:lnTo>
                  <a:lnTo>
                    <a:pt x="518159" y="0"/>
                  </a:lnTo>
                  <a:close/>
                </a:path>
              </a:pathLst>
            </a:custGeom>
            <a:solidFill>
              <a:srgbClr val="68410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/>
          <p:nvPr/>
        </p:nvSpPr>
        <p:spPr>
          <a:xfrm>
            <a:off x="6102223" y="4085589"/>
            <a:ext cx="1886585" cy="1108710"/>
          </a:xfrm>
          <a:custGeom>
            <a:avLst/>
            <a:gdLst/>
            <a:ahLst/>
            <a:cxnLst/>
            <a:rect l="l" t="t" r="r" b="b"/>
            <a:pathLst>
              <a:path w="1886584" h="1108710">
                <a:moveTo>
                  <a:pt x="125603" y="15240"/>
                </a:moveTo>
                <a:lnTo>
                  <a:pt x="120269" y="0"/>
                </a:lnTo>
                <a:lnTo>
                  <a:pt x="92900" y="9855"/>
                </a:lnTo>
                <a:lnTo>
                  <a:pt x="68922" y="24168"/>
                </a:lnTo>
                <a:lnTo>
                  <a:pt x="31115" y="66040"/>
                </a:lnTo>
                <a:lnTo>
                  <a:pt x="7785" y="122085"/>
                </a:lnTo>
                <a:lnTo>
                  <a:pt x="0" y="188595"/>
                </a:lnTo>
                <a:lnTo>
                  <a:pt x="1943" y="223202"/>
                </a:lnTo>
                <a:lnTo>
                  <a:pt x="17462" y="284429"/>
                </a:lnTo>
                <a:lnTo>
                  <a:pt x="48196" y="334137"/>
                </a:lnTo>
                <a:lnTo>
                  <a:pt x="92824" y="367055"/>
                </a:lnTo>
                <a:lnTo>
                  <a:pt x="120269" y="376936"/>
                </a:lnTo>
                <a:lnTo>
                  <a:pt x="124968" y="361569"/>
                </a:lnTo>
                <a:lnTo>
                  <a:pt x="103479" y="352082"/>
                </a:lnTo>
                <a:lnTo>
                  <a:pt x="84963" y="338836"/>
                </a:lnTo>
                <a:lnTo>
                  <a:pt x="56769" y="301244"/>
                </a:lnTo>
                <a:lnTo>
                  <a:pt x="40017" y="249999"/>
                </a:lnTo>
                <a:lnTo>
                  <a:pt x="34417" y="186563"/>
                </a:lnTo>
                <a:lnTo>
                  <a:pt x="35814" y="154444"/>
                </a:lnTo>
                <a:lnTo>
                  <a:pt x="47002" y="98679"/>
                </a:lnTo>
                <a:lnTo>
                  <a:pt x="69430" y="54622"/>
                </a:lnTo>
                <a:lnTo>
                  <a:pt x="103860" y="24752"/>
                </a:lnTo>
                <a:lnTo>
                  <a:pt x="125603" y="15240"/>
                </a:lnTo>
                <a:close/>
              </a:path>
              <a:path w="1886584" h="1108710">
                <a:moveTo>
                  <a:pt x="127127" y="746760"/>
                </a:moveTo>
                <a:lnTo>
                  <a:pt x="121793" y="731520"/>
                </a:lnTo>
                <a:lnTo>
                  <a:pt x="94424" y="741375"/>
                </a:lnTo>
                <a:lnTo>
                  <a:pt x="70446" y="755688"/>
                </a:lnTo>
                <a:lnTo>
                  <a:pt x="32639" y="797560"/>
                </a:lnTo>
                <a:lnTo>
                  <a:pt x="9309" y="853605"/>
                </a:lnTo>
                <a:lnTo>
                  <a:pt x="1524" y="920115"/>
                </a:lnTo>
                <a:lnTo>
                  <a:pt x="3467" y="954722"/>
                </a:lnTo>
                <a:lnTo>
                  <a:pt x="18986" y="1015949"/>
                </a:lnTo>
                <a:lnTo>
                  <a:pt x="49720" y="1065657"/>
                </a:lnTo>
                <a:lnTo>
                  <a:pt x="94348" y="1098575"/>
                </a:lnTo>
                <a:lnTo>
                  <a:pt x="121793" y="1108456"/>
                </a:lnTo>
                <a:lnTo>
                  <a:pt x="126492" y="1093089"/>
                </a:lnTo>
                <a:lnTo>
                  <a:pt x="105003" y="1083602"/>
                </a:lnTo>
                <a:lnTo>
                  <a:pt x="86487" y="1070356"/>
                </a:lnTo>
                <a:lnTo>
                  <a:pt x="58293" y="1032764"/>
                </a:lnTo>
                <a:lnTo>
                  <a:pt x="41541" y="981519"/>
                </a:lnTo>
                <a:lnTo>
                  <a:pt x="35941" y="918083"/>
                </a:lnTo>
                <a:lnTo>
                  <a:pt x="37338" y="885964"/>
                </a:lnTo>
                <a:lnTo>
                  <a:pt x="48526" y="830199"/>
                </a:lnTo>
                <a:lnTo>
                  <a:pt x="70954" y="786142"/>
                </a:lnTo>
                <a:lnTo>
                  <a:pt x="105384" y="756272"/>
                </a:lnTo>
                <a:lnTo>
                  <a:pt x="127127" y="746760"/>
                </a:lnTo>
                <a:close/>
              </a:path>
              <a:path w="1886584" h="1108710">
                <a:moveTo>
                  <a:pt x="1244854" y="2794"/>
                </a:moveTo>
                <a:lnTo>
                  <a:pt x="1214247" y="2794"/>
                </a:lnTo>
                <a:lnTo>
                  <a:pt x="1214247" y="372491"/>
                </a:lnTo>
                <a:lnTo>
                  <a:pt x="1244854" y="372491"/>
                </a:lnTo>
                <a:lnTo>
                  <a:pt x="1244854" y="2794"/>
                </a:lnTo>
                <a:close/>
              </a:path>
              <a:path w="1886584" h="1108710">
                <a:moveTo>
                  <a:pt x="1252474" y="734314"/>
                </a:moveTo>
                <a:lnTo>
                  <a:pt x="1221867" y="734314"/>
                </a:lnTo>
                <a:lnTo>
                  <a:pt x="1221867" y="1104011"/>
                </a:lnTo>
                <a:lnTo>
                  <a:pt x="1252474" y="1104011"/>
                </a:lnTo>
                <a:lnTo>
                  <a:pt x="1252474" y="734314"/>
                </a:lnTo>
                <a:close/>
              </a:path>
              <a:path w="1886584" h="1108710">
                <a:moveTo>
                  <a:pt x="1885061" y="920115"/>
                </a:moveTo>
                <a:lnTo>
                  <a:pt x="1877263" y="853605"/>
                </a:lnTo>
                <a:lnTo>
                  <a:pt x="1853946" y="797560"/>
                </a:lnTo>
                <a:lnTo>
                  <a:pt x="1816125" y="755688"/>
                </a:lnTo>
                <a:lnTo>
                  <a:pt x="1764792" y="731520"/>
                </a:lnTo>
                <a:lnTo>
                  <a:pt x="1759458" y="746760"/>
                </a:lnTo>
                <a:lnTo>
                  <a:pt x="1781263" y="756272"/>
                </a:lnTo>
                <a:lnTo>
                  <a:pt x="1800034" y="769391"/>
                </a:lnTo>
                <a:lnTo>
                  <a:pt x="1828419" y="806577"/>
                </a:lnTo>
                <a:lnTo>
                  <a:pt x="1845094" y="856665"/>
                </a:lnTo>
                <a:lnTo>
                  <a:pt x="1850644" y="918083"/>
                </a:lnTo>
                <a:lnTo>
                  <a:pt x="1849247" y="951331"/>
                </a:lnTo>
                <a:lnTo>
                  <a:pt x="1838096" y="1008672"/>
                </a:lnTo>
                <a:lnTo>
                  <a:pt x="1815668" y="1053414"/>
                </a:lnTo>
                <a:lnTo>
                  <a:pt x="1781568" y="1083602"/>
                </a:lnTo>
                <a:lnTo>
                  <a:pt x="1760093" y="1093089"/>
                </a:lnTo>
                <a:lnTo>
                  <a:pt x="1764792" y="1108456"/>
                </a:lnTo>
                <a:lnTo>
                  <a:pt x="1816239" y="1084313"/>
                </a:lnTo>
                <a:lnTo>
                  <a:pt x="1854073" y="1042543"/>
                </a:lnTo>
                <a:lnTo>
                  <a:pt x="1877326" y="986675"/>
                </a:lnTo>
                <a:lnTo>
                  <a:pt x="1883117" y="954722"/>
                </a:lnTo>
                <a:lnTo>
                  <a:pt x="1885061" y="920115"/>
                </a:lnTo>
                <a:close/>
              </a:path>
              <a:path w="1886584" h="1108710">
                <a:moveTo>
                  <a:pt x="1886585" y="188595"/>
                </a:moveTo>
                <a:lnTo>
                  <a:pt x="1878787" y="122085"/>
                </a:lnTo>
                <a:lnTo>
                  <a:pt x="1855470" y="66040"/>
                </a:lnTo>
                <a:lnTo>
                  <a:pt x="1817649" y="24168"/>
                </a:lnTo>
                <a:lnTo>
                  <a:pt x="1766316" y="0"/>
                </a:lnTo>
                <a:lnTo>
                  <a:pt x="1760982" y="15240"/>
                </a:lnTo>
                <a:lnTo>
                  <a:pt x="1782787" y="24752"/>
                </a:lnTo>
                <a:lnTo>
                  <a:pt x="1801558" y="37871"/>
                </a:lnTo>
                <a:lnTo>
                  <a:pt x="1829943" y="75057"/>
                </a:lnTo>
                <a:lnTo>
                  <a:pt x="1846618" y="125145"/>
                </a:lnTo>
                <a:lnTo>
                  <a:pt x="1852168" y="186563"/>
                </a:lnTo>
                <a:lnTo>
                  <a:pt x="1850771" y="219811"/>
                </a:lnTo>
                <a:lnTo>
                  <a:pt x="1839620" y="277152"/>
                </a:lnTo>
                <a:lnTo>
                  <a:pt x="1817192" y="321894"/>
                </a:lnTo>
                <a:lnTo>
                  <a:pt x="1783092" y="352082"/>
                </a:lnTo>
                <a:lnTo>
                  <a:pt x="1761617" y="361569"/>
                </a:lnTo>
                <a:lnTo>
                  <a:pt x="1766316" y="376936"/>
                </a:lnTo>
                <a:lnTo>
                  <a:pt x="1817763" y="352793"/>
                </a:lnTo>
                <a:lnTo>
                  <a:pt x="1855597" y="311023"/>
                </a:lnTo>
                <a:lnTo>
                  <a:pt x="1878850" y="255155"/>
                </a:lnTo>
                <a:lnTo>
                  <a:pt x="1884641" y="223202"/>
                </a:lnTo>
                <a:lnTo>
                  <a:pt x="1886585" y="188595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509930" y="3727805"/>
            <a:ext cx="7368540" cy="1488440"/>
          </a:xfrm>
          <a:prstGeom prst="rect">
            <a:avLst/>
          </a:prstGeom>
        </p:spPr>
        <p:txBody>
          <a:bodyPr wrap="square" lIns="0" tIns="256540" rIns="0" bIns="0" rtlCol="0" vert="horz">
            <a:spAutoFit/>
          </a:bodyPr>
          <a:lstStyle/>
          <a:p>
            <a:pPr marL="309245" indent="-271780">
              <a:lnSpc>
                <a:spcPct val="100000"/>
              </a:lnSpc>
              <a:spcBef>
                <a:spcPts val="2020"/>
              </a:spcBef>
              <a:buClr>
                <a:srgbClr val="9E7B09"/>
              </a:buClr>
              <a:buFont typeface="Wingdings"/>
              <a:buChar char=""/>
              <a:tabLst>
                <a:tab pos="309880" algn="l"/>
                <a:tab pos="5726430" algn="l"/>
                <a:tab pos="6885940" algn="l"/>
              </a:tabLst>
            </a:pPr>
            <a:r>
              <a:rPr dirty="0" sz="3200" spc="-175">
                <a:solidFill>
                  <a:srgbClr val="585858"/>
                </a:solidFill>
                <a:latin typeface="Gulim"/>
                <a:cs typeface="Gulim"/>
              </a:rPr>
              <a:t>제1종</a:t>
            </a:r>
            <a:r>
              <a:rPr dirty="0" sz="3200" spc="-27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 spc="-290">
                <a:solidFill>
                  <a:srgbClr val="585858"/>
                </a:solidFill>
                <a:latin typeface="Gulim"/>
                <a:cs typeface="Gulim"/>
              </a:rPr>
              <a:t>오류를</a:t>
            </a:r>
            <a:r>
              <a:rPr dirty="0" sz="3200" spc="-27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 spc="-290">
                <a:solidFill>
                  <a:srgbClr val="585858"/>
                </a:solidFill>
                <a:latin typeface="Gulim"/>
                <a:cs typeface="Gulim"/>
              </a:rPr>
              <a:t>범할</a:t>
            </a:r>
            <a:r>
              <a:rPr dirty="0" sz="3200" spc="-27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 spc="-290">
                <a:solidFill>
                  <a:srgbClr val="585858"/>
                </a:solidFill>
                <a:latin typeface="Gulim"/>
                <a:cs typeface="Gulim"/>
              </a:rPr>
              <a:t>확률</a:t>
            </a:r>
            <a:r>
              <a:rPr dirty="0" sz="3200" spc="-27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 spc="-145">
                <a:solidFill>
                  <a:srgbClr val="585858"/>
                </a:solidFill>
                <a:latin typeface="Gulim"/>
                <a:cs typeface="Gulim"/>
              </a:rPr>
              <a:t>:</a:t>
            </a:r>
            <a:r>
              <a:rPr dirty="0" sz="3200" spc="-26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𝛼</a:t>
            </a:r>
            <a:r>
              <a:rPr dirty="0" sz="3200" spc="285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=</a:t>
            </a:r>
            <a:r>
              <a:rPr dirty="0" sz="3200" spc="18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 spc="-50">
                <a:solidFill>
                  <a:srgbClr val="585858"/>
                </a:solidFill>
                <a:latin typeface="Cambria Math"/>
                <a:cs typeface="Cambria Math"/>
              </a:rPr>
              <a:t>𝑃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	𝑿</a:t>
            </a:r>
            <a:r>
              <a:rPr dirty="0" sz="3200" spc="16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∈</a:t>
            </a:r>
            <a:r>
              <a:rPr dirty="0" sz="3200" spc="19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 spc="-50">
                <a:solidFill>
                  <a:srgbClr val="585858"/>
                </a:solidFill>
                <a:latin typeface="Cambria Math"/>
                <a:cs typeface="Cambria Math"/>
              </a:rPr>
              <a:t>𝑅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	</a:t>
            </a:r>
            <a:r>
              <a:rPr dirty="0" sz="3200" spc="-35">
                <a:solidFill>
                  <a:srgbClr val="585858"/>
                </a:solidFill>
                <a:latin typeface="Cambria Math"/>
                <a:cs typeface="Cambria Math"/>
              </a:rPr>
              <a:t>𝐻</a:t>
            </a:r>
            <a:r>
              <a:rPr dirty="0" baseline="-15366" sz="3525" spc="-52">
                <a:solidFill>
                  <a:srgbClr val="585858"/>
                </a:solidFill>
                <a:latin typeface="Cambria Math"/>
                <a:cs typeface="Cambria Math"/>
              </a:rPr>
              <a:t>0</a:t>
            </a:r>
            <a:endParaRPr baseline="-15366" sz="3525">
              <a:latin typeface="Cambria Math"/>
              <a:cs typeface="Cambria Math"/>
            </a:endParaRPr>
          </a:p>
          <a:p>
            <a:pPr marL="309245" indent="-271780">
              <a:lnSpc>
                <a:spcPct val="100000"/>
              </a:lnSpc>
              <a:spcBef>
                <a:spcPts val="1920"/>
              </a:spcBef>
              <a:buClr>
                <a:srgbClr val="9E7B09"/>
              </a:buClr>
              <a:buFont typeface="Wingdings"/>
              <a:buChar char=""/>
              <a:tabLst>
                <a:tab pos="309880" algn="l"/>
                <a:tab pos="5727700" algn="l"/>
                <a:tab pos="6893559" algn="l"/>
              </a:tabLst>
            </a:pPr>
            <a:r>
              <a:rPr dirty="0" sz="3200" spc="-175">
                <a:solidFill>
                  <a:srgbClr val="585858"/>
                </a:solidFill>
                <a:latin typeface="Gulim"/>
                <a:cs typeface="Gulim"/>
              </a:rPr>
              <a:t>제2종</a:t>
            </a:r>
            <a:r>
              <a:rPr dirty="0" sz="3200" spc="-27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 spc="-290">
                <a:solidFill>
                  <a:srgbClr val="585858"/>
                </a:solidFill>
                <a:latin typeface="Gulim"/>
                <a:cs typeface="Gulim"/>
              </a:rPr>
              <a:t>오류를</a:t>
            </a:r>
            <a:r>
              <a:rPr dirty="0" sz="3200" spc="-27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 spc="-290">
                <a:solidFill>
                  <a:srgbClr val="585858"/>
                </a:solidFill>
                <a:latin typeface="Gulim"/>
                <a:cs typeface="Gulim"/>
              </a:rPr>
              <a:t>범할</a:t>
            </a:r>
            <a:r>
              <a:rPr dirty="0" sz="3200" spc="-27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 spc="-290">
                <a:solidFill>
                  <a:srgbClr val="585858"/>
                </a:solidFill>
                <a:latin typeface="Gulim"/>
                <a:cs typeface="Gulim"/>
              </a:rPr>
              <a:t>확률</a:t>
            </a:r>
            <a:r>
              <a:rPr dirty="0" sz="3200" spc="-27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 spc="-145">
                <a:solidFill>
                  <a:srgbClr val="585858"/>
                </a:solidFill>
                <a:latin typeface="Gulim"/>
                <a:cs typeface="Gulim"/>
              </a:rPr>
              <a:t>:</a:t>
            </a:r>
            <a:r>
              <a:rPr dirty="0" sz="3200" spc="-260">
                <a:solidFill>
                  <a:srgbClr val="585858"/>
                </a:solidFill>
                <a:latin typeface="Gulim"/>
                <a:cs typeface="Gulim"/>
              </a:rPr>
              <a:t> 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𝛽</a:t>
            </a:r>
            <a:r>
              <a:rPr dirty="0" sz="3200" spc="275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=</a:t>
            </a:r>
            <a:r>
              <a:rPr dirty="0" sz="3200" spc="18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 spc="-50">
                <a:solidFill>
                  <a:srgbClr val="585858"/>
                </a:solidFill>
                <a:latin typeface="Cambria Math"/>
                <a:cs typeface="Cambria Math"/>
              </a:rPr>
              <a:t>𝑃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	𝑿</a:t>
            </a:r>
            <a:r>
              <a:rPr dirty="0" sz="3200" spc="17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∉</a:t>
            </a:r>
            <a:r>
              <a:rPr dirty="0" sz="3200" spc="17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dirty="0" sz="3200" spc="-60">
                <a:solidFill>
                  <a:srgbClr val="585858"/>
                </a:solidFill>
                <a:latin typeface="Cambria Math"/>
                <a:cs typeface="Cambria Math"/>
              </a:rPr>
              <a:t>𝑅</a:t>
            </a:r>
            <a:r>
              <a:rPr dirty="0" sz="3200">
                <a:solidFill>
                  <a:srgbClr val="585858"/>
                </a:solidFill>
                <a:latin typeface="Cambria Math"/>
                <a:cs typeface="Cambria Math"/>
              </a:rPr>
              <a:t>	</a:t>
            </a:r>
            <a:r>
              <a:rPr dirty="0" sz="3200" spc="-35">
                <a:solidFill>
                  <a:srgbClr val="585858"/>
                </a:solidFill>
                <a:latin typeface="Cambria Math"/>
                <a:cs typeface="Cambria Math"/>
              </a:rPr>
              <a:t>𝐻</a:t>
            </a:r>
            <a:r>
              <a:rPr dirty="0" baseline="-15366" sz="3525" spc="-52">
                <a:solidFill>
                  <a:srgbClr val="585858"/>
                </a:solidFill>
                <a:latin typeface="Cambria Math"/>
                <a:cs typeface="Cambria Math"/>
              </a:rPr>
              <a:t>1</a:t>
            </a:r>
            <a:endParaRPr baseline="-15366" sz="3525">
              <a:latin typeface="Cambria Math"/>
              <a:cs typeface="Cambria Math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8852916" y="135636"/>
            <a:ext cx="518159" cy="539750"/>
          </a:xfrm>
          <a:prstGeom prst="rect">
            <a:avLst/>
          </a:prstGeom>
          <a:ln w="6096">
            <a:solidFill>
              <a:srgbClr val="210E09"/>
            </a:solidFill>
          </a:ln>
        </p:spPr>
        <p:txBody>
          <a:bodyPr wrap="square" lIns="0" tIns="76200" rIns="0" bIns="0" rtlCol="0" vert="horz">
            <a:spAutoFit/>
          </a:bodyPr>
          <a:lstStyle/>
          <a:p>
            <a:pPr marL="176530">
              <a:lnSpc>
                <a:spcPct val="100000"/>
              </a:lnSpc>
              <a:spcBef>
                <a:spcPts val="600"/>
              </a:spcBef>
            </a:pPr>
            <a:r>
              <a:rPr dirty="0" sz="2500" spc="-5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5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480"/>
              <a:t>통계적가설검정의개념</a:t>
            </a:r>
          </a:p>
        </p:txBody>
      </p:sp>
      <p:sp>
        <p:nvSpPr>
          <p:cNvPr id="15" name="object 15" descr=""/>
          <p:cNvSpPr/>
          <p:nvPr/>
        </p:nvSpPr>
        <p:spPr>
          <a:xfrm>
            <a:off x="309372" y="1507236"/>
            <a:ext cx="8918575" cy="4046220"/>
          </a:xfrm>
          <a:custGeom>
            <a:avLst/>
            <a:gdLst/>
            <a:ahLst/>
            <a:cxnLst/>
            <a:rect l="l" t="t" r="r" b="b"/>
            <a:pathLst>
              <a:path w="8918575" h="4046220">
                <a:moveTo>
                  <a:pt x="0" y="4046220"/>
                </a:moveTo>
                <a:lnTo>
                  <a:pt x="8918448" y="4046220"/>
                </a:lnTo>
                <a:lnTo>
                  <a:pt x="8918448" y="0"/>
                </a:lnTo>
                <a:lnTo>
                  <a:pt x="0" y="0"/>
                </a:lnTo>
                <a:lnTo>
                  <a:pt x="0" y="4046220"/>
                </a:lnTo>
                <a:close/>
              </a:path>
            </a:pathLst>
          </a:custGeom>
          <a:ln w="64007">
            <a:solidFill>
              <a:srgbClr val="F8AF39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16" name="object 16" descr=""/>
          <p:cNvGraphicFramePr>
            <a:graphicFrameLocks noGrp="1"/>
          </p:cNvGraphicFramePr>
          <p:nvPr/>
        </p:nvGraphicFramePr>
        <p:xfrm>
          <a:off x="547382" y="1826514"/>
          <a:ext cx="8311515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8870"/>
                <a:gridCol w="1403984"/>
                <a:gridCol w="2573654"/>
                <a:gridCol w="3201034"/>
              </a:tblGrid>
              <a:tr h="457200"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2400" spc="-220">
                          <a:latin typeface="Gulim"/>
                          <a:cs typeface="Gulim"/>
                        </a:rPr>
                        <a:t>검정의</a:t>
                      </a:r>
                      <a:r>
                        <a:rPr dirty="0" sz="2400" spc="-180">
                          <a:latin typeface="Gulim"/>
                          <a:cs typeface="Gulim"/>
                        </a:rPr>
                        <a:t> </a:t>
                      </a:r>
                      <a:r>
                        <a:rPr dirty="0" sz="2400" spc="-35">
                          <a:latin typeface="Gulim"/>
                          <a:cs typeface="Gulim"/>
                        </a:rPr>
                        <a:t>결과</a:t>
                      </a:r>
                      <a:endParaRPr sz="2400">
                        <a:latin typeface="Gulim"/>
                        <a:cs typeface="Gulim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57200"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2400" spc="-155">
                          <a:solidFill>
                            <a:srgbClr val="585858"/>
                          </a:solidFill>
                          <a:latin typeface="Cambria Math"/>
                          <a:cs typeface="Cambria Math"/>
                        </a:rPr>
                        <a:t>𝐻</a:t>
                      </a:r>
                      <a:r>
                        <a:rPr dirty="0" baseline="-15873" sz="2625" spc="-232">
                          <a:solidFill>
                            <a:srgbClr val="585858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r>
                        <a:rPr dirty="0" sz="2400" spc="-155">
                          <a:latin typeface="Gulim"/>
                          <a:cs typeface="Gulim"/>
                        </a:rPr>
                        <a:t>기각하지</a:t>
                      </a:r>
                      <a:r>
                        <a:rPr dirty="0" sz="2400" spc="-150">
                          <a:latin typeface="Gulim"/>
                          <a:cs typeface="Gulim"/>
                        </a:rPr>
                        <a:t> </a:t>
                      </a:r>
                      <a:r>
                        <a:rPr dirty="0" sz="2400" spc="-35">
                          <a:latin typeface="Gulim"/>
                          <a:cs typeface="Gulim"/>
                        </a:rPr>
                        <a:t>않음</a:t>
                      </a:r>
                      <a:endParaRPr sz="2400">
                        <a:latin typeface="Gulim"/>
                        <a:cs typeface="Gulim"/>
                      </a:endParaRPr>
                    </a:p>
                  </a:txBody>
                  <a:tcPr marL="0" marR="0" marB="0" marT="247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2400" spc="-20">
                          <a:solidFill>
                            <a:srgbClr val="585858"/>
                          </a:solidFill>
                          <a:latin typeface="Cambria Math"/>
                          <a:cs typeface="Cambria Math"/>
                        </a:rPr>
                        <a:t>𝐻</a:t>
                      </a:r>
                      <a:r>
                        <a:rPr dirty="0" baseline="-15873" sz="2625" spc="-30">
                          <a:solidFill>
                            <a:srgbClr val="585858"/>
                          </a:solidFill>
                          <a:latin typeface="Cambria Math"/>
                          <a:cs typeface="Cambria Math"/>
                        </a:rPr>
                        <a:t>0</a:t>
                      </a:r>
                      <a:r>
                        <a:rPr dirty="0" sz="2400" spc="-20">
                          <a:latin typeface="Gulim"/>
                          <a:cs typeface="Gulim"/>
                        </a:rPr>
                        <a:t>기각</a:t>
                      </a:r>
                      <a:endParaRPr sz="2400">
                        <a:latin typeface="Gulim"/>
                        <a:cs typeface="Gulim"/>
                      </a:endParaRPr>
                    </a:p>
                  </a:txBody>
                  <a:tcPr marL="0" marR="0" marB="0" marT="247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</a:tr>
              <a:tr h="457200">
                <a:tc rowSpan="2">
                  <a:txBody>
                    <a:bodyPr/>
                    <a:lstStyle/>
                    <a:p>
                      <a:pPr marL="282575">
                        <a:lnSpc>
                          <a:spcPct val="100000"/>
                        </a:lnSpc>
                        <a:spcBef>
                          <a:spcPts val="1985"/>
                        </a:spcBef>
                      </a:pPr>
                      <a:r>
                        <a:rPr dirty="0" sz="2400" spc="-25">
                          <a:latin typeface="Gulim"/>
                          <a:cs typeface="Gulim"/>
                        </a:rPr>
                        <a:t>실제</a:t>
                      </a:r>
                      <a:endParaRPr sz="2400">
                        <a:latin typeface="Gulim"/>
                        <a:cs typeface="Gulim"/>
                      </a:endParaRPr>
                    </a:p>
                  </a:txBody>
                  <a:tcPr marL="0" marR="0" marB="0" marT="2520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2400" spc="-25">
                          <a:latin typeface="Cambria Math"/>
                          <a:cs typeface="Cambria Math"/>
                        </a:rPr>
                        <a:t>𝐻</a:t>
                      </a:r>
                      <a:r>
                        <a:rPr dirty="0" baseline="-15873" sz="2625" spc="-37">
                          <a:latin typeface="Cambria Math"/>
                          <a:cs typeface="Cambria Math"/>
                        </a:rPr>
                        <a:t>0</a:t>
                      </a:r>
                      <a:r>
                        <a:rPr dirty="0" sz="2400" spc="-25">
                          <a:latin typeface="Gulim"/>
                          <a:cs typeface="Gulim"/>
                        </a:rPr>
                        <a:t>참</a:t>
                      </a:r>
                      <a:endParaRPr sz="2400">
                        <a:latin typeface="Gulim"/>
                        <a:cs typeface="Gulim"/>
                      </a:endParaRPr>
                    </a:p>
                  </a:txBody>
                  <a:tcPr marL="0" marR="0" marB="0" marT="247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2400" spc="-220">
                          <a:latin typeface="Gulim"/>
                          <a:cs typeface="Gulim"/>
                        </a:rPr>
                        <a:t>올바른</a:t>
                      </a:r>
                      <a:r>
                        <a:rPr dirty="0" sz="2400" spc="-180">
                          <a:latin typeface="Gulim"/>
                          <a:cs typeface="Gulim"/>
                        </a:rPr>
                        <a:t> </a:t>
                      </a:r>
                      <a:r>
                        <a:rPr dirty="0" sz="2400" spc="-35">
                          <a:latin typeface="Gulim"/>
                          <a:cs typeface="Gulim"/>
                        </a:rPr>
                        <a:t>판단</a:t>
                      </a:r>
                      <a:endParaRPr sz="2400">
                        <a:latin typeface="Gulim"/>
                        <a:cs typeface="Gulim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2400" spc="-135">
                          <a:latin typeface="Gulim"/>
                          <a:cs typeface="Gulim"/>
                        </a:rPr>
                        <a:t>제1종</a:t>
                      </a:r>
                      <a:r>
                        <a:rPr dirty="0" sz="2400" spc="-175">
                          <a:latin typeface="Gulim"/>
                          <a:cs typeface="Gulim"/>
                        </a:rPr>
                        <a:t> </a:t>
                      </a:r>
                      <a:r>
                        <a:rPr dirty="0" sz="2400" spc="-25">
                          <a:latin typeface="Gulim"/>
                          <a:cs typeface="Gulim"/>
                        </a:rPr>
                        <a:t>오류</a:t>
                      </a:r>
                      <a:endParaRPr sz="2400">
                        <a:latin typeface="Gulim"/>
                        <a:cs typeface="Gulim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520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2400" spc="-25">
                          <a:solidFill>
                            <a:srgbClr val="585858"/>
                          </a:solidFill>
                          <a:latin typeface="Cambria Math"/>
                          <a:cs typeface="Cambria Math"/>
                        </a:rPr>
                        <a:t>𝐻</a:t>
                      </a:r>
                      <a:r>
                        <a:rPr dirty="0" baseline="-15873" sz="2625" spc="-37">
                          <a:solidFill>
                            <a:srgbClr val="585858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r>
                        <a:rPr dirty="0" sz="2400" spc="-25">
                          <a:latin typeface="Gulim"/>
                          <a:cs typeface="Gulim"/>
                        </a:rPr>
                        <a:t>참</a:t>
                      </a:r>
                      <a:endParaRPr sz="2400">
                        <a:latin typeface="Gulim"/>
                        <a:cs typeface="Gulim"/>
                      </a:endParaRPr>
                    </a:p>
                  </a:txBody>
                  <a:tcPr marL="0" marR="0" marB="0" marT="247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2400" spc="-135">
                          <a:latin typeface="Gulim"/>
                          <a:cs typeface="Gulim"/>
                        </a:rPr>
                        <a:t>제2종</a:t>
                      </a:r>
                      <a:r>
                        <a:rPr dirty="0" sz="2400" spc="-175">
                          <a:latin typeface="Gulim"/>
                          <a:cs typeface="Gulim"/>
                        </a:rPr>
                        <a:t> </a:t>
                      </a:r>
                      <a:r>
                        <a:rPr dirty="0" sz="2400" spc="-25">
                          <a:latin typeface="Gulim"/>
                          <a:cs typeface="Gulim"/>
                        </a:rPr>
                        <a:t>오류</a:t>
                      </a:r>
                      <a:endParaRPr sz="2400">
                        <a:latin typeface="Gulim"/>
                        <a:cs typeface="Gulim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2400" spc="-220">
                          <a:latin typeface="Gulim"/>
                          <a:cs typeface="Gulim"/>
                        </a:rPr>
                        <a:t>올바른</a:t>
                      </a:r>
                      <a:r>
                        <a:rPr dirty="0" sz="2400" spc="-175">
                          <a:latin typeface="Gulim"/>
                          <a:cs typeface="Gulim"/>
                        </a:rPr>
                        <a:t> </a:t>
                      </a:r>
                      <a:r>
                        <a:rPr dirty="0" sz="2400" spc="-25">
                          <a:latin typeface="Gulim"/>
                          <a:cs typeface="Gulim"/>
                        </a:rPr>
                        <a:t>판단</a:t>
                      </a:r>
                      <a:endParaRPr sz="2400">
                        <a:latin typeface="Gulim"/>
                        <a:cs typeface="Gulim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7" name="object 1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Arial"/>
                <a:cs typeface="Arial"/>
              </a:rPr>
              <a:t>©</a:t>
            </a:r>
            <a:r>
              <a:rPr dirty="0" spc="-160">
                <a:latin typeface="Arial"/>
                <a:cs typeface="Arial"/>
              </a:rPr>
              <a:t> </a:t>
            </a:r>
            <a:r>
              <a:rPr dirty="0" spc="-265"/>
              <a:t>한국방송통신대학교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Saebyeol Yu</dc:creator>
  <dc:title>PowerPoint 프레젠테이션</dc:title>
  <dcterms:created xsi:type="dcterms:W3CDTF">2022-10-31T21:23:00Z</dcterms:created>
  <dcterms:modified xsi:type="dcterms:W3CDTF">2022-10-31T21:23:00Z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2022-10-31T00:00:00Z</vt:filetime>
  </property>
  <property fmtid="{D5CDD505-2E9C-101B-9397-08002B2CF9AE}" pid="5" name="Producer">
    <vt:lpwstr>Microsoft® PowerPoint® 2016</vt:lpwstr>
  </property>
</Properties>
</file>