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9184"/>
            <a:ext cx="12191999" cy="4877753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0284" y="6550150"/>
            <a:ext cx="1545487" cy="23774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359267" y="862025"/>
            <a:ext cx="3523360" cy="422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404040"/>
                </a:solidFill>
                <a:latin typeface="Adobe Gothic Std B"/>
                <a:cs typeface="Adobe Gothic Std B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404040"/>
                </a:solidFill>
                <a:latin typeface="Adobe Gothic Std B"/>
                <a:cs typeface="Adobe Gothic Std B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0283" y="6550150"/>
            <a:ext cx="1551432" cy="23774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243840" y="1586483"/>
            <a:ext cx="11230610" cy="5088890"/>
          </a:xfrm>
          <a:custGeom>
            <a:avLst/>
            <a:gdLst/>
            <a:ahLst/>
            <a:cxnLst/>
            <a:rect l="l" t="t" r="r" b="b"/>
            <a:pathLst>
              <a:path w="11230610" h="5088890">
                <a:moveTo>
                  <a:pt x="0" y="5088636"/>
                </a:moveTo>
                <a:lnTo>
                  <a:pt x="11230356" y="5088636"/>
                </a:lnTo>
                <a:lnTo>
                  <a:pt x="11230356" y="0"/>
                </a:lnTo>
                <a:lnTo>
                  <a:pt x="0" y="0"/>
                </a:lnTo>
                <a:lnTo>
                  <a:pt x="0" y="5088636"/>
                </a:lnTo>
                <a:close/>
              </a:path>
            </a:pathLst>
          </a:custGeom>
          <a:ln w="63500">
            <a:solidFill>
              <a:srgbClr val="7BBDBD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1856" y="1656587"/>
            <a:ext cx="7384143" cy="49469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404040"/>
                </a:solidFill>
                <a:latin typeface="Adobe Gothic Std B"/>
                <a:cs typeface="Adobe Gothic Std B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4799"/>
            <a:ext cx="12191999" cy="62991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0283" y="6550150"/>
            <a:ext cx="1551432" cy="23774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20283" y="6550150"/>
            <a:ext cx="1551432" cy="23774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5914" y="488137"/>
            <a:ext cx="7508875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404040"/>
                </a:solidFill>
                <a:latin typeface="Adobe Gothic Std B"/>
                <a:cs typeface="Adobe Gothic Std B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1910" y="2594940"/>
            <a:ext cx="6101080" cy="332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304799"/>
            <a:ext cx="12192000" cy="6483350"/>
            <a:chOff x="0" y="304799"/>
            <a:chExt cx="12192000" cy="64833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04799"/>
              <a:ext cx="12191999" cy="629919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20283" y="6550150"/>
              <a:ext cx="1551432" cy="237741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4664202" y="1402206"/>
            <a:ext cx="27927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60">
                <a:solidFill>
                  <a:srgbClr val="FFFFFF"/>
                </a:solidFill>
                <a:latin typeface="Adobe Clean Han"/>
                <a:cs typeface="Adobe Clean Han"/>
              </a:rPr>
              <a:t>딥러닝</a:t>
            </a:r>
            <a:r>
              <a:rPr dirty="0" sz="2400" spc="-160">
                <a:solidFill>
                  <a:srgbClr val="FFFFFF"/>
                </a:solidFill>
                <a:latin typeface="Adobe Clean Han"/>
                <a:cs typeface="Adobe Clean Han"/>
              </a:rPr>
              <a:t>의</a:t>
            </a:r>
            <a:r>
              <a:rPr dirty="0" sz="2400" spc="30">
                <a:solidFill>
                  <a:srgbClr val="FFFFFF"/>
                </a:solidFill>
                <a:latin typeface="Adobe Clean Han"/>
                <a:cs typeface="Adobe Clean Han"/>
              </a:rPr>
              <a:t> </a:t>
            </a:r>
            <a:r>
              <a:rPr dirty="0" sz="2800" spc="-204">
                <a:solidFill>
                  <a:srgbClr val="FFFFFF"/>
                </a:solidFill>
                <a:latin typeface="Adobe Clean Han"/>
                <a:cs typeface="Adobe Clean Han"/>
              </a:rPr>
              <a:t>통계적이해</a:t>
            </a:r>
            <a:endParaRPr sz="2800">
              <a:latin typeface="Adobe Clean Han"/>
              <a:cs typeface="Adobe Clean H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67736" y="2099564"/>
            <a:ext cx="725741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b="0">
                <a:solidFill>
                  <a:srgbClr val="252525"/>
                </a:solidFill>
                <a:latin typeface="Adobe Clean Han"/>
                <a:cs typeface="Adobe Clean Han"/>
              </a:rPr>
              <a:t>10강.</a:t>
            </a:r>
            <a:r>
              <a:rPr dirty="0" sz="5400" spc="35" b="0">
                <a:solidFill>
                  <a:srgbClr val="252525"/>
                </a:solidFill>
                <a:latin typeface="Adobe Clean Han"/>
                <a:cs typeface="Adobe Clean Han"/>
              </a:rPr>
              <a:t> </a:t>
            </a:r>
            <a:r>
              <a:rPr dirty="0" sz="5400" spc="-509" b="0">
                <a:solidFill>
                  <a:srgbClr val="252525"/>
                </a:solidFill>
                <a:latin typeface="Adobe Clean Han"/>
                <a:cs typeface="Adobe Clean Han"/>
              </a:rPr>
              <a:t>오토인코더와</a:t>
            </a:r>
            <a:r>
              <a:rPr dirty="0" sz="5400" spc="160" b="0">
                <a:solidFill>
                  <a:srgbClr val="252525"/>
                </a:solidFill>
                <a:latin typeface="Adobe Clean Han"/>
                <a:cs typeface="Adobe Clean Han"/>
              </a:rPr>
              <a:t> </a:t>
            </a:r>
            <a:r>
              <a:rPr dirty="0" sz="5400" spc="-425" b="0">
                <a:solidFill>
                  <a:srgbClr val="252525"/>
                </a:solidFill>
                <a:latin typeface="Adobe Clean Han"/>
                <a:cs typeface="Adobe Clean Han"/>
              </a:rPr>
              <a:t>GAN(2)</a:t>
            </a:r>
            <a:endParaRPr sz="5400">
              <a:latin typeface="Adobe Clean Han"/>
              <a:cs typeface="Adobe Clean H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923538" y="3312032"/>
            <a:ext cx="4041775" cy="285686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422909" indent="-410209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422275" algn="l"/>
                <a:tab pos="422909" algn="l"/>
              </a:tabLst>
            </a:pPr>
            <a:r>
              <a:rPr dirty="0" sz="3000" spc="-235">
                <a:solidFill>
                  <a:srgbClr val="404040"/>
                </a:solidFill>
                <a:latin typeface="Adobe Clean Han"/>
                <a:cs typeface="Adobe Clean Han"/>
              </a:rPr>
              <a:t>비지도</a:t>
            </a:r>
            <a:r>
              <a:rPr dirty="0" sz="3000" spc="5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3000" spc="-190">
                <a:solidFill>
                  <a:srgbClr val="404040"/>
                </a:solidFill>
                <a:latin typeface="Adobe Clean Han"/>
                <a:cs typeface="Adobe Clean Han"/>
              </a:rPr>
              <a:t>학습(생성모형(1))</a:t>
            </a:r>
            <a:endParaRPr sz="3000">
              <a:latin typeface="Adobe Clean Han"/>
              <a:cs typeface="Adobe Clean Han"/>
            </a:endParaRPr>
          </a:p>
          <a:p>
            <a:pPr marL="422909" indent="-410209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22909" algn="l"/>
              </a:tabLst>
            </a:pPr>
            <a:r>
              <a:rPr dirty="0" sz="3000" spc="-20">
                <a:solidFill>
                  <a:srgbClr val="404040"/>
                </a:solidFill>
                <a:latin typeface="Adobe Clean Han"/>
                <a:cs typeface="Adobe Clean Han"/>
              </a:rPr>
              <a:t>인자분석</a:t>
            </a:r>
            <a:endParaRPr sz="3000">
              <a:latin typeface="Adobe Clean Han"/>
              <a:cs typeface="Adobe Clean Han"/>
            </a:endParaRPr>
          </a:p>
          <a:p>
            <a:pPr marL="422909" indent="-410209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22909" algn="l"/>
              </a:tabLst>
            </a:pPr>
            <a:r>
              <a:rPr dirty="0" sz="3000" spc="-345">
                <a:solidFill>
                  <a:srgbClr val="404040"/>
                </a:solidFill>
                <a:latin typeface="Adobe Clean Han"/>
                <a:cs typeface="Adobe Clean Han"/>
              </a:rPr>
              <a:t>GAN</a:t>
            </a:r>
            <a:endParaRPr sz="3000">
              <a:latin typeface="Adobe Clean Han"/>
              <a:cs typeface="Adobe Clean Han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3050">
              <a:latin typeface="Adobe Clean Han"/>
              <a:cs typeface="Adobe Clean Han"/>
            </a:endParaRPr>
          </a:p>
          <a:p>
            <a:pPr algn="ctr" marL="3175">
              <a:lnSpc>
                <a:spcPct val="100000"/>
              </a:lnSpc>
            </a:pPr>
            <a:r>
              <a:rPr dirty="0" sz="2500" spc="-204">
                <a:solidFill>
                  <a:srgbClr val="252525"/>
                </a:solidFill>
                <a:latin typeface="Adobe Clean Han"/>
                <a:cs typeface="Adobe Clean Han"/>
              </a:rPr>
              <a:t>서울대학교</a:t>
            </a:r>
            <a:r>
              <a:rPr dirty="0" sz="2500" spc="45">
                <a:solidFill>
                  <a:srgbClr val="252525"/>
                </a:solidFill>
                <a:latin typeface="Adobe Clean Han"/>
                <a:cs typeface="Adobe Clean Han"/>
              </a:rPr>
              <a:t> </a:t>
            </a:r>
            <a:r>
              <a:rPr dirty="0" sz="2500" spc="-185">
                <a:solidFill>
                  <a:srgbClr val="252525"/>
                </a:solidFill>
                <a:latin typeface="Adobe Clean Han"/>
                <a:cs typeface="Adobe Clean Han"/>
              </a:rPr>
              <a:t>김용대</a:t>
            </a:r>
            <a:r>
              <a:rPr dirty="0" sz="2500" spc="50">
                <a:solidFill>
                  <a:srgbClr val="252525"/>
                </a:solidFill>
                <a:latin typeface="Adobe Clean Han"/>
                <a:cs typeface="Adobe Clean Han"/>
              </a:rPr>
              <a:t> </a:t>
            </a:r>
            <a:r>
              <a:rPr dirty="0" sz="2500" spc="-280">
                <a:solidFill>
                  <a:srgbClr val="252525"/>
                </a:solidFill>
                <a:latin typeface="Adobe Clean Han"/>
                <a:cs typeface="Adobe Clean Han"/>
              </a:rPr>
              <a:t>교수</a:t>
            </a:r>
            <a:endParaRPr sz="2500">
              <a:latin typeface="Adobe Clean Han"/>
              <a:cs typeface="Adobe Clean H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5914" y="12954"/>
            <a:ext cx="1365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2.</a:t>
            </a:r>
            <a:r>
              <a:rPr dirty="0" sz="2400" spc="114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75">
                <a:solidFill>
                  <a:srgbClr val="404040"/>
                </a:solidFill>
                <a:latin typeface="Adobe Clean Han"/>
                <a:cs typeface="Adobe Clean Han"/>
              </a:rPr>
              <a:t>인자분석</a:t>
            </a:r>
            <a:endParaRPr sz="2400">
              <a:latin typeface="Adobe Clean Han"/>
              <a:cs typeface="Adobe Clean H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85"/>
              <a:t>인자</a:t>
            </a:r>
            <a:r>
              <a:rPr dirty="0" spc="-445"/>
              <a:t> </a:t>
            </a:r>
            <a:r>
              <a:rPr dirty="0" spc="-585"/>
              <a:t>분석</a:t>
            </a:r>
            <a:r>
              <a:rPr dirty="0" spc="-440"/>
              <a:t> </a:t>
            </a:r>
            <a:r>
              <a:rPr dirty="0" spc="-125"/>
              <a:t>vs.</a:t>
            </a:r>
            <a:r>
              <a:rPr dirty="0" spc="-440"/>
              <a:t> </a:t>
            </a:r>
            <a:r>
              <a:rPr dirty="0" spc="-640"/>
              <a:t>주성분</a:t>
            </a:r>
            <a:r>
              <a:rPr dirty="0" spc="-440"/>
              <a:t> </a:t>
            </a:r>
            <a:r>
              <a:rPr dirty="0" spc="-765"/>
              <a:t>분석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03859" y="1586483"/>
            <a:ext cx="8549640" cy="2900680"/>
          </a:xfrm>
          <a:prstGeom prst="rect">
            <a:avLst/>
          </a:prstGeom>
          <a:ln w="63500">
            <a:solidFill>
              <a:srgbClr val="7BBDBD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Times New Roman"/>
              <a:cs typeface="Times New Roman"/>
            </a:endParaRPr>
          </a:p>
          <a:p>
            <a:pPr marL="772795" indent="-343535">
              <a:lnSpc>
                <a:spcPct val="100000"/>
              </a:lnSpc>
              <a:buClr>
                <a:srgbClr val="FFC000"/>
              </a:buClr>
              <a:buSzPct val="70000"/>
              <a:buFont typeface="Wingdings"/>
              <a:buChar char=""/>
              <a:tabLst>
                <a:tab pos="773430" algn="l"/>
              </a:tabLst>
            </a:pPr>
            <a:r>
              <a:rPr dirty="0" sz="2500" spc="-350" b="1">
                <a:latin typeface="Adobe Gothic Std B"/>
                <a:cs typeface="Adobe Gothic Std B"/>
              </a:rPr>
              <a:t>주성분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분석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200" b="1">
                <a:latin typeface="Adobe Gothic Std B"/>
                <a:cs typeface="Adobe Gothic Std B"/>
              </a:rPr>
              <a:t>: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solidFill>
                  <a:srgbClr val="C00000"/>
                </a:solidFill>
                <a:latin typeface="Adobe Gothic Std B"/>
                <a:cs typeface="Adobe Gothic Std B"/>
              </a:rPr>
              <a:t>차원</a:t>
            </a:r>
            <a:r>
              <a:rPr dirty="0" sz="2500" spc="-220" b="1">
                <a:solidFill>
                  <a:srgbClr val="C0000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50" b="1">
                <a:solidFill>
                  <a:srgbClr val="C00000"/>
                </a:solidFill>
                <a:latin typeface="Adobe Gothic Std B"/>
                <a:cs typeface="Adobe Gothic Std B"/>
              </a:rPr>
              <a:t>축소</a:t>
            </a:r>
            <a:r>
              <a:rPr dirty="0" sz="2500" spc="-350" b="1">
                <a:latin typeface="Adobe Gothic Std B"/>
                <a:cs typeface="Adobe Gothic Std B"/>
              </a:rPr>
              <a:t>가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425" b="1">
                <a:latin typeface="Adobe Gothic Std B"/>
                <a:cs typeface="Adobe Gothic Std B"/>
              </a:rPr>
              <a:t>목표</a:t>
            </a:r>
            <a:endParaRPr sz="2500">
              <a:latin typeface="Adobe Gothic Std B"/>
              <a:cs typeface="Adobe Gothic Std B"/>
            </a:endParaRPr>
          </a:p>
          <a:p>
            <a:pPr marL="772795" marR="1176655" indent="-342900">
              <a:lnSpc>
                <a:spcPct val="130000"/>
              </a:lnSpc>
              <a:spcBef>
                <a:spcPts val="1800"/>
              </a:spcBef>
              <a:buClr>
                <a:srgbClr val="FFC000"/>
              </a:buClr>
              <a:buSzPct val="70000"/>
              <a:buFont typeface="Wingdings"/>
              <a:buChar char=""/>
              <a:tabLst>
                <a:tab pos="773430" algn="l"/>
              </a:tabLst>
            </a:pPr>
            <a:r>
              <a:rPr dirty="0" sz="2500" spc="-325" b="1">
                <a:latin typeface="Adobe Gothic Std B"/>
                <a:cs typeface="Adobe Gothic Std B"/>
              </a:rPr>
              <a:t>인자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분석</a:t>
            </a:r>
            <a:r>
              <a:rPr dirty="0" sz="2500" spc="-220" b="1">
                <a:latin typeface="Adobe Gothic Std B"/>
                <a:cs typeface="Adobe Gothic Std B"/>
              </a:rPr>
              <a:t> </a:t>
            </a:r>
            <a:r>
              <a:rPr dirty="0" sz="2500" spc="200" b="1">
                <a:latin typeface="Adobe Gothic Std B"/>
                <a:cs typeface="Adobe Gothic Std B"/>
              </a:rPr>
              <a:t>:</a:t>
            </a:r>
            <a:r>
              <a:rPr dirty="0" sz="2500" spc="-20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소수의</a:t>
            </a:r>
            <a:r>
              <a:rPr dirty="0" sz="2500" spc="-215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관찰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65" b="1">
                <a:latin typeface="Adobe Gothic Std B"/>
                <a:cs typeface="Adobe Gothic Std B"/>
              </a:rPr>
              <a:t>불가능한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인자와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관찰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가능한</a:t>
            </a:r>
            <a:r>
              <a:rPr dirty="0" sz="2500" spc="-225" b="1">
                <a:latin typeface="Adobe Gothic Std B"/>
                <a:cs typeface="Adobe Gothic Std B"/>
              </a:rPr>
              <a:t> </a:t>
            </a:r>
            <a:r>
              <a:rPr dirty="0" sz="2500" spc="-50" b="1">
                <a:latin typeface="Adobe Gothic Std B"/>
                <a:cs typeface="Adobe Gothic Std B"/>
              </a:rPr>
              <a:t>변 </a:t>
            </a:r>
            <a:r>
              <a:rPr dirty="0" sz="2500" spc="-325" b="1">
                <a:latin typeface="Adobe Gothic Std B"/>
                <a:cs typeface="Adobe Gothic Std B"/>
              </a:rPr>
              <a:t>수들</a:t>
            </a:r>
            <a:r>
              <a:rPr dirty="0" sz="2500" spc="-22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사이의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65" b="1">
                <a:latin typeface="Adobe Gothic Std B"/>
                <a:cs typeface="Adobe Gothic Std B"/>
              </a:rPr>
              <a:t>근본적인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solidFill>
                  <a:srgbClr val="C00000"/>
                </a:solidFill>
                <a:latin typeface="Adobe Gothic Std B"/>
                <a:cs typeface="Adobe Gothic Std B"/>
              </a:rPr>
              <a:t>구조</a:t>
            </a:r>
            <a:r>
              <a:rPr dirty="0" sz="2500" spc="-350" b="1">
                <a:latin typeface="Adobe Gothic Std B"/>
                <a:cs typeface="Adobe Gothic Std B"/>
              </a:rPr>
              <a:t>를</a:t>
            </a:r>
            <a:r>
              <a:rPr dirty="0" sz="2500" spc="-22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찾는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것이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25" b="1">
                <a:latin typeface="Adobe Gothic Std B"/>
                <a:cs typeface="Adobe Gothic Std B"/>
              </a:rPr>
              <a:t>목표.</a:t>
            </a:r>
            <a:endParaRPr sz="2500">
              <a:latin typeface="Adobe Gothic Std B"/>
              <a:cs typeface="Adobe Gothic Std B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830182" y="-38351"/>
            <a:ext cx="3239770" cy="90868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algn="r" marR="34290">
              <a:lnSpc>
                <a:spcPct val="100000"/>
              </a:lnSpc>
              <a:spcBef>
                <a:spcPts val="780"/>
              </a:spcBef>
            </a:pPr>
            <a:r>
              <a:rPr dirty="0" sz="2200" spc="-110">
                <a:solidFill>
                  <a:srgbClr val="FFFFFF"/>
                </a:solidFill>
                <a:latin typeface="Adobe Clean Han"/>
                <a:cs typeface="Adobe Clean Han"/>
              </a:rPr>
              <a:t>딥러닝</a:t>
            </a:r>
            <a:r>
              <a:rPr dirty="0" sz="1800" spc="-110">
                <a:solidFill>
                  <a:srgbClr val="FFFFFF"/>
                </a:solidFill>
                <a:latin typeface="Adobe Clean Han"/>
                <a:cs typeface="Adobe Clean Han"/>
              </a:rPr>
              <a:t>의</a:t>
            </a:r>
            <a:r>
              <a:rPr dirty="0" sz="1800" spc="20">
                <a:solidFill>
                  <a:srgbClr val="FFFFFF"/>
                </a:solidFill>
                <a:latin typeface="Adobe Clean Han"/>
                <a:cs typeface="Adobe Clean H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dobe Clean Han"/>
                <a:cs typeface="Adobe Clean Han"/>
              </a:rPr>
              <a:t>통계적이해</a:t>
            </a:r>
            <a:endParaRPr sz="2200">
              <a:latin typeface="Adobe Clean Han"/>
              <a:cs typeface="Adobe Clean Han"/>
            </a:endParaRPr>
          </a:p>
          <a:p>
            <a:pPr algn="r" marR="5080">
              <a:lnSpc>
                <a:spcPct val="100000"/>
              </a:lnSpc>
              <a:spcBef>
                <a:spcPts val="75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10강.</a:t>
            </a:r>
            <a:r>
              <a:rPr dirty="0" sz="2400" spc="-3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Adobe Clean Han"/>
                <a:cs typeface="Adobe Clean Han"/>
              </a:rPr>
              <a:t>오토인코더와</a:t>
            </a:r>
            <a:r>
              <a:rPr dirty="0" sz="2400" spc="4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Adobe Clean Han"/>
                <a:cs typeface="Adobe Clean Han"/>
              </a:rPr>
              <a:t>GAN(2)</a:t>
            </a:r>
            <a:endParaRPr sz="2400">
              <a:latin typeface="Adobe Clean Han"/>
              <a:cs typeface="Adobe Clean H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5914" y="12954"/>
            <a:ext cx="1365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2.</a:t>
            </a:r>
            <a:r>
              <a:rPr dirty="0" sz="2400" spc="114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75">
                <a:solidFill>
                  <a:srgbClr val="404040"/>
                </a:solidFill>
                <a:latin typeface="Adobe Clean Han"/>
                <a:cs typeface="Adobe Clean Han"/>
              </a:rPr>
              <a:t>인자분석</a:t>
            </a:r>
            <a:endParaRPr sz="2400">
              <a:latin typeface="Adobe Clean Han"/>
              <a:cs typeface="Adobe Clean H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03859" y="1586483"/>
            <a:ext cx="10439400" cy="4163695"/>
          </a:xfrm>
          <a:prstGeom prst="rect">
            <a:avLst/>
          </a:prstGeom>
          <a:ln w="63500">
            <a:solidFill>
              <a:srgbClr val="7BBDBD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887094" indent="-457834">
              <a:lnSpc>
                <a:spcPct val="100000"/>
              </a:lnSpc>
              <a:buClr>
                <a:srgbClr val="FFC000"/>
              </a:buClr>
              <a:buSzPct val="69642"/>
              <a:buFont typeface="Wingdings"/>
              <a:buChar char=""/>
              <a:tabLst>
                <a:tab pos="887094" algn="l"/>
                <a:tab pos="887730" algn="l"/>
              </a:tabLst>
            </a:pPr>
            <a:r>
              <a:rPr dirty="0" sz="2800">
                <a:latin typeface="Cambria Math"/>
                <a:cs typeface="Cambria Math"/>
              </a:rPr>
              <a:t>𝑿</a:t>
            </a:r>
            <a:r>
              <a:rPr dirty="0" sz="2800" spc="25">
                <a:latin typeface="Cambria Math"/>
                <a:cs typeface="Cambria Math"/>
              </a:rPr>
              <a:t> </a:t>
            </a:r>
            <a:r>
              <a:rPr dirty="0" sz="2800">
                <a:latin typeface="Cambria Math"/>
                <a:cs typeface="Cambria Math"/>
              </a:rPr>
              <a:t>=</a:t>
            </a:r>
            <a:r>
              <a:rPr dirty="0" sz="2800" spc="10">
                <a:latin typeface="Cambria Math"/>
                <a:cs typeface="Cambria Math"/>
              </a:rPr>
              <a:t> </a:t>
            </a:r>
            <a:r>
              <a:rPr dirty="0" sz="2800" spc="-130">
                <a:latin typeface="Cambria Math"/>
                <a:cs typeface="Cambria Math"/>
              </a:rPr>
              <a:t>(𝑋</a:t>
            </a:r>
            <a:r>
              <a:rPr dirty="0" baseline="-16260" sz="3075" spc="-195">
                <a:latin typeface="Cambria Math"/>
                <a:cs typeface="Cambria Math"/>
              </a:rPr>
              <a:t>1</a:t>
            </a:r>
            <a:r>
              <a:rPr dirty="0" sz="2800" spc="-130">
                <a:latin typeface="Cambria Math"/>
                <a:cs typeface="Cambria Math"/>
              </a:rPr>
              <a:t>,</a:t>
            </a:r>
            <a:r>
              <a:rPr dirty="0" sz="2800" spc="-300">
                <a:latin typeface="Cambria Math"/>
                <a:cs typeface="Cambria Math"/>
              </a:rPr>
              <a:t> </a:t>
            </a:r>
            <a:r>
              <a:rPr dirty="0" sz="2800" spc="145">
                <a:latin typeface="Cambria Math"/>
                <a:cs typeface="Cambria Math"/>
              </a:rPr>
              <a:t>…,</a:t>
            </a:r>
            <a:r>
              <a:rPr dirty="0" sz="2800" spc="-300">
                <a:latin typeface="Cambria Math"/>
                <a:cs typeface="Cambria Math"/>
              </a:rPr>
              <a:t> </a:t>
            </a:r>
            <a:r>
              <a:rPr dirty="0" sz="2800" spc="-50">
                <a:latin typeface="Cambria Math"/>
                <a:cs typeface="Cambria Math"/>
              </a:rPr>
              <a:t>𝑋</a:t>
            </a:r>
            <a:r>
              <a:rPr dirty="0" baseline="-16260" sz="3075" spc="-75">
                <a:latin typeface="Cambria Math"/>
                <a:cs typeface="Cambria Math"/>
              </a:rPr>
              <a:t>𝑝</a:t>
            </a:r>
            <a:r>
              <a:rPr dirty="0" sz="2800" spc="-50">
                <a:latin typeface="Cambria Math"/>
                <a:cs typeface="Cambria Math"/>
              </a:rPr>
              <a:t>)</a:t>
            </a:r>
            <a:r>
              <a:rPr dirty="0" sz="2800" spc="-220">
                <a:latin typeface="Cambria Math"/>
                <a:cs typeface="Cambria Math"/>
              </a:rPr>
              <a:t> </a:t>
            </a:r>
            <a:r>
              <a:rPr dirty="0" sz="2800" spc="225" b="1">
                <a:latin typeface="Adobe Gothic Std B"/>
                <a:cs typeface="Adobe Gothic Std B"/>
              </a:rPr>
              <a:t>:</a:t>
            </a:r>
            <a:r>
              <a:rPr dirty="0" sz="2800" spc="-210" b="1">
                <a:latin typeface="Adobe Gothic Std B"/>
                <a:cs typeface="Adobe Gothic Std B"/>
              </a:rPr>
              <a:t> </a:t>
            </a:r>
            <a:r>
              <a:rPr dirty="0" sz="2800" spc="-380" b="1">
                <a:latin typeface="Adobe Gothic Std B"/>
                <a:cs typeface="Adobe Gothic Std B"/>
              </a:rPr>
              <a:t>평균이</a:t>
            </a:r>
            <a:r>
              <a:rPr dirty="0" sz="2800" spc="-195" b="1">
                <a:latin typeface="Adobe Gothic Std B"/>
                <a:cs typeface="Adobe Gothic Std B"/>
              </a:rPr>
              <a:t> </a:t>
            </a:r>
            <a:r>
              <a:rPr dirty="0" sz="2800" spc="-25">
                <a:latin typeface="Cambria Math"/>
                <a:cs typeface="Cambria Math"/>
              </a:rPr>
              <a:t>𝜇</a:t>
            </a:r>
            <a:r>
              <a:rPr dirty="0" sz="2800" spc="-25" b="1">
                <a:latin typeface="Adobe Gothic Std B"/>
                <a:cs typeface="Adobe Gothic Std B"/>
              </a:rPr>
              <a:t>,</a:t>
            </a:r>
            <a:r>
              <a:rPr dirty="0" sz="2800" spc="-200" b="1">
                <a:latin typeface="Adobe Gothic Std B"/>
                <a:cs typeface="Adobe Gothic Std B"/>
              </a:rPr>
              <a:t> </a:t>
            </a:r>
            <a:r>
              <a:rPr dirty="0" sz="2800" spc="-390" b="1">
                <a:latin typeface="Adobe Gothic Std B"/>
                <a:cs typeface="Adobe Gothic Std B"/>
              </a:rPr>
              <a:t>공분산이</a:t>
            </a:r>
            <a:r>
              <a:rPr dirty="0" sz="2800" spc="-190" b="1">
                <a:latin typeface="Adobe Gothic Std B"/>
                <a:cs typeface="Adobe Gothic Std B"/>
              </a:rPr>
              <a:t> </a:t>
            </a:r>
            <a:r>
              <a:rPr dirty="0" sz="2800" spc="-25">
                <a:latin typeface="Cambria Math"/>
                <a:cs typeface="Cambria Math"/>
              </a:rPr>
              <a:t>Σ</a:t>
            </a:r>
            <a:r>
              <a:rPr dirty="0" sz="2800" spc="-200">
                <a:latin typeface="Cambria Math"/>
                <a:cs typeface="Cambria Math"/>
              </a:rPr>
              <a:t> </a:t>
            </a:r>
            <a:r>
              <a:rPr dirty="0" sz="2800" spc="-280" b="1">
                <a:latin typeface="Adobe Gothic Std B"/>
                <a:cs typeface="Adobe Gothic Std B"/>
              </a:rPr>
              <a:t>인</a:t>
            </a:r>
            <a:r>
              <a:rPr dirty="0" sz="2800" spc="-195" b="1">
                <a:latin typeface="Adobe Gothic Std B"/>
                <a:cs typeface="Adobe Gothic Std B"/>
              </a:rPr>
              <a:t> </a:t>
            </a:r>
            <a:r>
              <a:rPr dirty="0" sz="2800" spc="-280" b="1">
                <a:latin typeface="Adobe Gothic Std B"/>
                <a:cs typeface="Adobe Gothic Std B"/>
              </a:rPr>
              <a:t>(관찰</a:t>
            </a:r>
            <a:r>
              <a:rPr dirty="0" sz="2800" spc="-215" b="1">
                <a:latin typeface="Adobe Gothic Std B"/>
                <a:cs typeface="Adobe Gothic Std B"/>
              </a:rPr>
              <a:t> </a:t>
            </a:r>
            <a:r>
              <a:rPr dirty="0" sz="2800" spc="-320" b="1">
                <a:latin typeface="Adobe Gothic Std B"/>
                <a:cs typeface="Adobe Gothic Std B"/>
              </a:rPr>
              <a:t>가능한)</a:t>
            </a:r>
            <a:r>
              <a:rPr dirty="0" sz="2800" spc="-200" b="1">
                <a:latin typeface="Adobe Gothic Std B"/>
                <a:cs typeface="Adobe Gothic Std B"/>
              </a:rPr>
              <a:t> </a:t>
            </a:r>
            <a:r>
              <a:rPr dirty="0" sz="2800" spc="-355" b="1">
                <a:latin typeface="Adobe Gothic Std B"/>
                <a:cs typeface="Adobe Gothic Std B"/>
              </a:rPr>
              <a:t>랜덤</a:t>
            </a:r>
            <a:r>
              <a:rPr dirty="0" sz="2800" spc="-195" b="1">
                <a:latin typeface="Adobe Gothic Std B"/>
                <a:cs typeface="Adobe Gothic Std B"/>
              </a:rPr>
              <a:t> </a:t>
            </a:r>
            <a:r>
              <a:rPr dirty="0" sz="2800" spc="-290" b="1">
                <a:latin typeface="Adobe Gothic Std B"/>
                <a:cs typeface="Adobe Gothic Std B"/>
              </a:rPr>
              <a:t>벡터.</a:t>
            </a:r>
            <a:endParaRPr sz="2800">
              <a:latin typeface="Adobe Gothic Std B"/>
              <a:cs typeface="Adobe Gothic Std B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FFC000"/>
              </a:buClr>
              <a:buFont typeface="Wingdings"/>
              <a:buChar char=""/>
            </a:pPr>
            <a:endParaRPr sz="2500">
              <a:latin typeface="Adobe Gothic Std B"/>
              <a:cs typeface="Adobe Gothic Std B"/>
            </a:endParaRPr>
          </a:p>
          <a:p>
            <a:pPr marL="887094" indent="-457834">
              <a:lnSpc>
                <a:spcPct val="100000"/>
              </a:lnSpc>
              <a:spcBef>
                <a:spcPts val="5"/>
              </a:spcBef>
              <a:buClr>
                <a:srgbClr val="FFC000"/>
              </a:buClr>
              <a:buSzPct val="69642"/>
              <a:buFont typeface="Wingdings"/>
              <a:buChar char=""/>
              <a:tabLst>
                <a:tab pos="887094" algn="l"/>
                <a:tab pos="887730" algn="l"/>
              </a:tabLst>
            </a:pPr>
            <a:r>
              <a:rPr dirty="0" sz="2800">
                <a:latin typeface="Cambria Math"/>
                <a:cs typeface="Cambria Math"/>
              </a:rPr>
              <a:t>𝑭</a:t>
            </a:r>
            <a:r>
              <a:rPr dirty="0" sz="2800" spc="15">
                <a:latin typeface="Cambria Math"/>
                <a:cs typeface="Cambria Math"/>
              </a:rPr>
              <a:t> </a:t>
            </a:r>
            <a:r>
              <a:rPr dirty="0" sz="2800">
                <a:latin typeface="Cambria Math"/>
                <a:cs typeface="Cambria Math"/>
              </a:rPr>
              <a:t>=</a:t>
            </a:r>
            <a:r>
              <a:rPr dirty="0" sz="2800" spc="30">
                <a:latin typeface="Cambria Math"/>
                <a:cs typeface="Cambria Math"/>
              </a:rPr>
              <a:t> </a:t>
            </a:r>
            <a:r>
              <a:rPr dirty="0" sz="2800" spc="-155">
                <a:latin typeface="Cambria Math"/>
                <a:cs typeface="Cambria Math"/>
              </a:rPr>
              <a:t>(</a:t>
            </a:r>
            <a:r>
              <a:rPr dirty="0" sz="2800" spc="-535">
                <a:latin typeface="Cambria Math"/>
                <a:cs typeface="Cambria Math"/>
              </a:rPr>
              <a:t>𝐹</a:t>
            </a:r>
            <a:r>
              <a:rPr dirty="0" baseline="-16260" sz="3075">
                <a:latin typeface="Cambria Math"/>
                <a:cs typeface="Cambria Math"/>
              </a:rPr>
              <a:t>1</a:t>
            </a:r>
            <a:r>
              <a:rPr dirty="0" sz="2800" spc="-5">
                <a:latin typeface="Cambria Math"/>
                <a:cs typeface="Cambria Math"/>
              </a:rPr>
              <a:t>,</a:t>
            </a:r>
            <a:r>
              <a:rPr dirty="0" sz="2800" spc="-295">
                <a:latin typeface="Cambria Math"/>
                <a:cs typeface="Cambria Math"/>
              </a:rPr>
              <a:t> </a:t>
            </a:r>
            <a:r>
              <a:rPr dirty="0" sz="2800" spc="135">
                <a:latin typeface="Cambria Math"/>
                <a:cs typeface="Cambria Math"/>
              </a:rPr>
              <a:t>…,</a:t>
            </a:r>
            <a:r>
              <a:rPr dirty="0" sz="2800" spc="-285">
                <a:latin typeface="Cambria Math"/>
                <a:cs typeface="Cambria Math"/>
              </a:rPr>
              <a:t> </a:t>
            </a:r>
            <a:r>
              <a:rPr dirty="0" sz="2800" spc="-685">
                <a:latin typeface="Cambria Math"/>
                <a:cs typeface="Cambria Math"/>
              </a:rPr>
              <a:t>𝐹</a:t>
            </a:r>
            <a:r>
              <a:rPr dirty="0" baseline="-16260" sz="3075" spc="150">
                <a:latin typeface="Cambria Math"/>
                <a:cs typeface="Cambria Math"/>
              </a:rPr>
              <a:t>𝑞</a:t>
            </a:r>
            <a:r>
              <a:rPr dirty="0" sz="2800" spc="25">
                <a:latin typeface="Cambria Math"/>
                <a:cs typeface="Cambria Math"/>
              </a:rPr>
              <a:t>)</a:t>
            </a:r>
            <a:r>
              <a:rPr dirty="0" sz="2800" spc="-200">
                <a:latin typeface="Cambria Math"/>
                <a:cs typeface="Cambria Math"/>
              </a:rPr>
              <a:t> </a:t>
            </a:r>
            <a:r>
              <a:rPr dirty="0" sz="2800" spc="225" b="1">
                <a:latin typeface="Adobe Gothic Std B"/>
                <a:cs typeface="Adobe Gothic Std B"/>
              </a:rPr>
              <a:t>:</a:t>
            </a:r>
            <a:r>
              <a:rPr dirty="0" sz="2800" spc="-210" b="1">
                <a:latin typeface="Adobe Gothic Std B"/>
                <a:cs typeface="Adobe Gothic Std B"/>
              </a:rPr>
              <a:t> </a:t>
            </a:r>
            <a:r>
              <a:rPr dirty="0" sz="2800" spc="-355" b="1">
                <a:latin typeface="Adobe Gothic Std B"/>
                <a:cs typeface="Adobe Gothic Std B"/>
              </a:rPr>
              <a:t>공통</a:t>
            </a:r>
            <a:r>
              <a:rPr dirty="0" sz="2800" spc="-190" b="1">
                <a:latin typeface="Adobe Gothic Std B"/>
                <a:cs typeface="Adobe Gothic Std B"/>
              </a:rPr>
              <a:t> </a:t>
            </a:r>
            <a:r>
              <a:rPr dirty="0" sz="2800" spc="-355" b="1">
                <a:latin typeface="Adobe Gothic Std B"/>
                <a:cs typeface="Adobe Gothic Std B"/>
              </a:rPr>
              <a:t>인자</a:t>
            </a:r>
            <a:r>
              <a:rPr dirty="0" sz="2800" spc="-190" b="1">
                <a:latin typeface="Adobe Gothic Std B"/>
                <a:cs typeface="Adobe Gothic Std B"/>
              </a:rPr>
              <a:t> </a:t>
            </a:r>
            <a:r>
              <a:rPr dirty="0" sz="2800" spc="-135" b="1">
                <a:latin typeface="Adobe Gothic Std B"/>
                <a:cs typeface="Adobe Gothic Std B"/>
              </a:rPr>
              <a:t>(common</a:t>
            </a:r>
            <a:r>
              <a:rPr dirty="0" sz="2800" spc="-225" b="1">
                <a:latin typeface="Adobe Gothic Std B"/>
                <a:cs typeface="Adobe Gothic Std B"/>
              </a:rPr>
              <a:t> </a:t>
            </a:r>
            <a:r>
              <a:rPr dirty="0" sz="2800" spc="-10" b="1">
                <a:latin typeface="Adobe Gothic Std B"/>
                <a:cs typeface="Adobe Gothic Std B"/>
              </a:rPr>
              <a:t>factors)</a:t>
            </a:r>
            <a:endParaRPr sz="2800">
              <a:latin typeface="Adobe Gothic Std B"/>
              <a:cs typeface="Adobe Gothic Std B"/>
            </a:endParaRPr>
          </a:p>
          <a:p>
            <a:pPr marL="887094">
              <a:lnSpc>
                <a:spcPct val="100000"/>
              </a:lnSpc>
              <a:spcBef>
                <a:spcPts val="695"/>
              </a:spcBef>
            </a:pPr>
            <a:r>
              <a:rPr dirty="0" sz="2800" spc="210" b="1">
                <a:latin typeface="Adobe Gothic Std B"/>
                <a:cs typeface="Adobe Gothic Std B"/>
              </a:rPr>
              <a:t>-</a:t>
            </a:r>
            <a:r>
              <a:rPr dirty="0" sz="2800" spc="-210" b="1">
                <a:latin typeface="Adobe Gothic Std B"/>
                <a:cs typeface="Adobe Gothic Std B"/>
              </a:rPr>
              <a:t> </a:t>
            </a:r>
            <a:r>
              <a:rPr dirty="0" sz="2800" spc="-355" b="1">
                <a:latin typeface="Adobe Gothic Std B"/>
                <a:cs typeface="Adobe Gothic Std B"/>
              </a:rPr>
              <a:t>주로</a:t>
            </a:r>
            <a:r>
              <a:rPr dirty="0" sz="2800" spc="-200" b="1">
                <a:latin typeface="Adobe Gothic Std B"/>
                <a:cs typeface="Adobe Gothic Std B"/>
              </a:rPr>
              <a:t> </a:t>
            </a:r>
            <a:r>
              <a:rPr dirty="0" sz="2800">
                <a:latin typeface="Cambria Math"/>
                <a:cs typeface="Cambria Math"/>
              </a:rPr>
              <a:t>𝑞</a:t>
            </a:r>
            <a:r>
              <a:rPr dirty="0" sz="2800" spc="85">
                <a:latin typeface="Cambria Math"/>
                <a:cs typeface="Cambria Math"/>
              </a:rPr>
              <a:t> </a:t>
            </a:r>
            <a:r>
              <a:rPr dirty="0" sz="2800">
                <a:latin typeface="Cambria Math"/>
                <a:cs typeface="Cambria Math"/>
              </a:rPr>
              <a:t>≤</a:t>
            </a:r>
            <a:r>
              <a:rPr dirty="0" sz="2800" spc="5">
                <a:latin typeface="Cambria Math"/>
                <a:cs typeface="Cambria Math"/>
              </a:rPr>
              <a:t> </a:t>
            </a:r>
            <a:r>
              <a:rPr dirty="0" sz="2800" spc="-25">
                <a:latin typeface="Cambria Math"/>
                <a:cs typeface="Cambria Math"/>
              </a:rPr>
              <a:t>𝑝</a:t>
            </a:r>
            <a:r>
              <a:rPr dirty="0" sz="2800" spc="-185">
                <a:latin typeface="Cambria Math"/>
                <a:cs typeface="Cambria Math"/>
              </a:rPr>
              <a:t> </a:t>
            </a:r>
            <a:r>
              <a:rPr dirty="0" sz="2800" spc="-280" b="1">
                <a:latin typeface="Adobe Gothic Std B"/>
                <a:cs typeface="Adobe Gothic Std B"/>
              </a:rPr>
              <a:t>를</a:t>
            </a:r>
            <a:r>
              <a:rPr dirty="0" sz="2800" spc="-195" b="1">
                <a:latin typeface="Adobe Gothic Std B"/>
                <a:cs typeface="Adobe Gothic Std B"/>
              </a:rPr>
              <a:t> </a:t>
            </a:r>
            <a:r>
              <a:rPr dirty="0" sz="2800" spc="-290" b="1">
                <a:latin typeface="Adobe Gothic Std B"/>
                <a:cs typeface="Adobe Gothic Std B"/>
              </a:rPr>
              <a:t>가정.</a:t>
            </a:r>
            <a:endParaRPr sz="2800">
              <a:latin typeface="Adobe Gothic Std B"/>
              <a:cs typeface="Adobe Gothic Std B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Adobe Gothic Std B"/>
              <a:cs typeface="Adobe Gothic Std B"/>
            </a:endParaRPr>
          </a:p>
          <a:p>
            <a:pPr marL="887094" indent="-457834">
              <a:lnSpc>
                <a:spcPct val="100000"/>
              </a:lnSpc>
              <a:buClr>
                <a:srgbClr val="FFC000"/>
              </a:buClr>
              <a:buSzPct val="69642"/>
              <a:buFont typeface="Wingdings"/>
              <a:buChar char=""/>
              <a:tabLst>
                <a:tab pos="887094" algn="l"/>
                <a:tab pos="887730" algn="l"/>
              </a:tabLst>
            </a:pPr>
            <a:r>
              <a:rPr dirty="0" sz="2800">
                <a:latin typeface="Cambria Math"/>
                <a:cs typeface="Cambria Math"/>
              </a:rPr>
              <a:t>𝝐</a:t>
            </a:r>
            <a:r>
              <a:rPr dirty="0" sz="2800" spc="15">
                <a:latin typeface="Cambria Math"/>
                <a:cs typeface="Cambria Math"/>
              </a:rPr>
              <a:t> </a:t>
            </a:r>
            <a:r>
              <a:rPr dirty="0" sz="2800">
                <a:latin typeface="Cambria Math"/>
                <a:cs typeface="Cambria Math"/>
              </a:rPr>
              <a:t>=</a:t>
            </a:r>
            <a:r>
              <a:rPr dirty="0" sz="2800" spc="15">
                <a:latin typeface="Cambria Math"/>
                <a:cs typeface="Cambria Math"/>
              </a:rPr>
              <a:t> </a:t>
            </a:r>
            <a:r>
              <a:rPr dirty="0" sz="2800" spc="-95">
                <a:latin typeface="Cambria Math"/>
                <a:cs typeface="Cambria Math"/>
              </a:rPr>
              <a:t>(𝜖</a:t>
            </a:r>
            <a:r>
              <a:rPr dirty="0" baseline="-16260" sz="3075" spc="-142">
                <a:latin typeface="Cambria Math"/>
                <a:cs typeface="Cambria Math"/>
              </a:rPr>
              <a:t>1</a:t>
            </a:r>
            <a:r>
              <a:rPr dirty="0" sz="2800" spc="-95">
                <a:latin typeface="Cambria Math"/>
                <a:cs typeface="Cambria Math"/>
              </a:rPr>
              <a:t>,</a:t>
            </a:r>
            <a:r>
              <a:rPr dirty="0" sz="2800" spc="-300">
                <a:latin typeface="Cambria Math"/>
                <a:cs typeface="Cambria Math"/>
              </a:rPr>
              <a:t> </a:t>
            </a:r>
            <a:r>
              <a:rPr dirty="0" sz="2800" spc="135">
                <a:latin typeface="Cambria Math"/>
                <a:cs typeface="Cambria Math"/>
              </a:rPr>
              <a:t>…,</a:t>
            </a:r>
            <a:r>
              <a:rPr dirty="0" sz="2800" spc="-285">
                <a:latin typeface="Cambria Math"/>
                <a:cs typeface="Cambria Math"/>
              </a:rPr>
              <a:t> </a:t>
            </a:r>
            <a:r>
              <a:rPr dirty="0" sz="2800" spc="-10">
                <a:latin typeface="Cambria Math"/>
                <a:cs typeface="Cambria Math"/>
              </a:rPr>
              <a:t>𝜖</a:t>
            </a:r>
            <a:r>
              <a:rPr dirty="0" baseline="-16260" sz="3075" spc="-15">
                <a:latin typeface="Cambria Math"/>
                <a:cs typeface="Cambria Math"/>
              </a:rPr>
              <a:t>𝑝</a:t>
            </a:r>
            <a:r>
              <a:rPr dirty="0" sz="2800" spc="-10">
                <a:latin typeface="Cambria Math"/>
                <a:cs typeface="Cambria Math"/>
              </a:rPr>
              <a:t>)</a:t>
            </a:r>
            <a:r>
              <a:rPr dirty="0" sz="2800" spc="-215">
                <a:latin typeface="Cambria Math"/>
                <a:cs typeface="Cambria Math"/>
              </a:rPr>
              <a:t> </a:t>
            </a:r>
            <a:r>
              <a:rPr dirty="0" sz="2800" spc="225" b="1">
                <a:latin typeface="Adobe Gothic Std B"/>
                <a:cs typeface="Adobe Gothic Std B"/>
              </a:rPr>
              <a:t>:</a:t>
            </a:r>
            <a:r>
              <a:rPr dirty="0" sz="2800" spc="-210" b="1">
                <a:latin typeface="Adobe Gothic Std B"/>
                <a:cs typeface="Adobe Gothic Std B"/>
              </a:rPr>
              <a:t> </a:t>
            </a:r>
            <a:r>
              <a:rPr dirty="0" sz="2800" spc="-450" b="1">
                <a:latin typeface="Adobe Gothic Std B"/>
                <a:cs typeface="Adobe Gothic Std B"/>
              </a:rPr>
              <a:t>오차항</a:t>
            </a:r>
            <a:endParaRPr sz="2800">
              <a:latin typeface="Adobe Gothic Std B"/>
              <a:cs typeface="Adobe Gothic Std B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85"/>
              <a:t>직교</a:t>
            </a:r>
            <a:r>
              <a:rPr dirty="0" spc="-455"/>
              <a:t> </a:t>
            </a:r>
            <a:r>
              <a:rPr dirty="0" spc="-585"/>
              <a:t>인자</a:t>
            </a:r>
            <a:r>
              <a:rPr dirty="0" spc="-450"/>
              <a:t> </a:t>
            </a:r>
            <a:r>
              <a:rPr dirty="0" spc="-765"/>
              <a:t>모형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8830182" y="-38351"/>
            <a:ext cx="3239770" cy="90868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algn="r" marR="34290">
              <a:lnSpc>
                <a:spcPct val="100000"/>
              </a:lnSpc>
              <a:spcBef>
                <a:spcPts val="780"/>
              </a:spcBef>
            </a:pPr>
            <a:r>
              <a:rPr dirty="0" sz="2200" spc="-110">
                <a:solidFill>
                  <a:srgbClr val="FFFFFF"/>
                </a:solidFill>
                <a:latin typeface="Adobe Clean Han"/>
                <a:cs typeface="Adobe Clean Han"/>
              </a:rPr>
              <a:t>딥러닝</a:t>
            </a:r>
            <a:r>
              <a:rPr dirty="0" sz="1800" spc="-110">
                <a:solidFill>
                  <a:srgbClr val="FFFFFF"/>
                </a:solidFill>
                <a:latin typeface="Adobe Clean Han"/>
                <a:cs typeface="Adobe Clean Han"/>
              </a:rPr>
              <a:t>의</a:t>
            </a:r>
            <a:r>
              <a:rPr dirty="0" sz="1800" spc="20">
                <a:solidFill>
                  <a:srgbClr val="FFFFFF"/>
                </a:solidFill>
                <a:latin typeface="Adobe Clean Han"/>
                <a:cs typeface="Adobe Clean H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dobe Clean Han"/>
                <a:cs typeface="Adobe Clean Han"/>
              </a:rPr>
              <a:t>통계적이해</a:t>
            </a:r>
            <a:endParaRPr sz="2200">
              <a:latin typeface="Adobe Clean Han"/>
              <a:cs typeface="Adobe Clean Han"/>
            </a:endParaRPr>
          </a:p>
          <a:p>
            <a:pPr algn="r" marR="5080">
              <a:lnSpc>
                <a:spcPct val="100000"/>
              </a:lnSpc>
              <a:spcBef>
                <a:spcPts val="75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10강.</a:t>
            </a:r>
            <a:r>
              <a:rPr dirty="0" sz="2400" spc="-3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Adobe Clean Han"/>
                <a:cs typeface="Adobe Clean Han"/>
              </a:rPr>
              <a:t>오토인코더와</a:t>
            </a:r>
            <a:r>
              <a:rPr dirty="0" sz="2400" spc="4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Adobe Clean Han"/>
                <a:cs typeface="Adobe Clean Han"/>
              </a:rPr>
              <a:t>GAN(2)</a:t>
            </a:r>
            <a:endParaRPr sz="2400">
              <a:latin typeface="Adobe Clean Han"/>
              <a:cs typeface="Adobe Clean H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5914" y="12954"/>
            <a:ext cx="1365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2.</a:t>
            </a:r>
            <a:r>
              <a:rPr dirty="0" sz="2400" spc="114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75">
                <a:solidFill>
                  <a:srgbClr val="404040"/>
                </a:solidFill>
                <a:latin typeface="Adobe Clean Han"/>
                <a:cs typeface="Adobe Clean Han"/>
              </a:rPr>
              <a:t>인자분석</a:t>
            </a:r>
            <a:endParaRPr sz="2400">
              <a:latin typeface="Adobe Clean Han"/>
              <a:cs typeface="Adobe Clean H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403859" y="1409700"/>
            <a:ext cx="10408920" cy="5209540"/>
          </a:xfrm>
          <a:custGeom>
            <a:avLst/>
            <a:gdLst/>
            <a:ahLst/>
            <a:cxnLst/>
            <a:rect l="l" t="t" r="r" b="b"/>
            <a:pathLst>
              <a:path w="10408920" h="5209540">
                <a:moveTo>
                  <a:pt x="0" y="5209032"/>
                </a:moveTo>
                <a:lnTo>
                  <a:pt x="10408920" y="5209032"/>
                </a:lnTo>
                <a:lnTo>
                  <a:pt x="10408920" y="0"/>
                </a:lnTo>
                <a:lnTo>
                  <a:pt x="0" y="0"/>
                </a:lnTo>
                <a:lnTo>
                  <a:pt x="0" y="5209032"/>
                </a:lnTo>
                <a:close/>
              </a:path>
            </a:pathLst>
          </a:custGeom>
          <a:ln w="63500">
            <a:solidFill>
              <a:srgbClr val="7BBD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85"/>
              <a:t>직교</a:t>
            </a:r>
            <a:r>
              <a:rPr dirty="0" spc="-455"/>
              <a:t> </a:t>
            </a:r>
            <a:r>
              <a:rPr dirty="0" spc="-585"/>
              <a:t>인자</a:t>
            </a:r>
            <a:r>
              <a:rPr dirty="0" spc="-450"/>
              <a:t> </a:t>
            </a:r>
            <a:r>
              <a:rPr dirty="0" spc="-765"/>
              <a:t>모형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585114" y="1573560"/>
            <a:ext cx="9937115" cy="403034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675"/>
              </a:spcBef>
              <a:buClr>
                <a:srgbClr val="FFC000"/>
              </a:buClr>
              <a:buSzPct val="70000"/>
              <a:buFont typeface="Wingdings"/>
              <a:buChar char=""/>
              <a:tabLst>
                <a:tab pos="406400" algn="l"/>
              </a:tabLst>
            </a:pPr>
            <a:r>
              <a:rPr dirty="0" sz="2500" spc="-25" b="1">
                <a:latin typeface="Adobe Gothic Std B"/>
                <a:cs typeface="Adobe Gothic Std B"/>
              </a:rPr>
              <a:t>모형:</a:t>
            </a:r>
            <a:endParaRPr sz="2500">
              <a:latin typeface="Adobe Gothic Std B"/>
              <a:cs typeface="Adobe Gothic Std B"/>
            </a:endParaRPr>
          </a:p>
          <a:p>
            <a:pPr marL="2574925">
              <a:lnSpc>
                <a:spcPct val="100000"/>
              </a:lnSpc>
              <a:spcBef>
                <a:spcPts val="650"/>
              </a:spcBef>
            </a:pPr>
            <a:r>
              <a:rPr dirty="0" sz="2800" spc="-55">
                <a:latin typeface="Cambria Math"/>
                <a:cs typeface="Cambria Math"/>
              </a:rPr>
              <a:t>𝑋</a:t>
            </a:r>
            <a:r>
              <a:rPr dirty="0" baseline="-16260" sz="3075" spc="-82">
                <a:latin typeface="Cambria Math"/>
                <a:cs typeface="Cambria Math"/>
              </a:rPr>
              <a:t>1 </a:t>
            </a:r>
            <a:r>
              <a:rPr dirty="0" sz="2800" spc="-25">
                <a:latin typeface="Cambria Math"/>
                <a:cs typeface="Cambria Math"/>
              </a:rPr>
              <a:t>−</a:t>
            </a:r>
            <a:r>
              <a:rPr dirty="0" sz="2800" spc="-150">
                <a:latin typeface="Cambria Math"/>
                <a:cs typeface="Cambria Math"/>
              </a:rPr>
              <a:t> </a:t>
            </a:r>
            <a:r>
              <a:rPr dirty="0" sz="2800">
                <a:latin typeface="Cambria Math"/>
                <a:cs typeface="Cambria Math"/>
              </a:rPr>
              <a:t>𝜇</a:t>
            </a:r>
            <a:r>
              <a:rPr dirty="0" baseline="-16260" sz="3075">
                <a:latin typeface="Cambria Math"/>
                <a:cs typeface="Cambria Math"/>
              </a:rPr>
              <a:t>1</a:t>
            </a:r>
            <a:r>
              <a:rPr dirty="0" baseline="-16260" sz="3075" spc="142">
                <a:latin typeface="Cambria Math"/>
                <a:cs typeface="Cambria Math"/>
              </a:rPr>
              <a:t> </a:t>
            </a:r>
            <a:r>
              <a:rPr dirty="0" sz="2800">
                <a:latin typeface="Cambria Math"/>
                <a:cs typeface="Cambria Math"/>
              </a:rPr>
              <a:t>=</a:t>
            </a:r>
            <a:r>
              <a:rPr dirty="0" sz="2800" spc="-85">
                <a:latin typeface="Cambria Math"/>
                <a:cs typeface="Cambria Math"/>
              </a:rPr>
              <a:t> </a:t>
            </a:r>
            <a:r>
              <a:rPr dirty="0" sz="2800" spc="-160">
                <a:latin typeface="Cambria Math"/>
                <a:cs typeface="Cambria Math"/>
              </a:rPr>
              <a:t>𝑙</a:t>
            </a:r>
            <a:r>
              <a:rPr dirty="0" baseline="-16260" sz="3075" spc="-104">
                <a:latin typeface="Cambria Math"/>
                <a:cs typeface="Cambria Math"/>
              </a:rPr>
              <a:t>1</a:t>
            </a:r>
            <a:r>
              <a:rPr dirty="0" baseline="-16260" sz="3075" spc="89">
                <a:latin typeface="Cambria Math"/>
                <a:cs typeface="Cambria Math"/>
              </a:rPr>
              <a:t>1</a:t>
            </a:r>
            <a:r>
              <a:rPr dirty="0" sz="2800" spc="-475">
                <a:latin typeface="Cambria Math"/>
                <a:cs typeface="Cambria Math"/>
              </a:rPr>
              <a:t>𝐹</a:t>
            </a:r>
            <a:r>
              <a:rPr dirty="0" baseline="-16260" sz="3075" spc="67">
                <a:latin typeface="Cambria Math"/>
                <a:cs typeface="Cambria Math"/>
              </a:rPr>
              <a:t>1</a:t>
            </a:r>
            <a:r>
              <a:rPr dirty="0" baseline="-16260" sz="3075" spc="127">
                <a:latin typeface="Cambria Math"/>
                <a:cs typeface="Cambria Math"/>
              </a:rPr>
              <a:t> </a:t>
            </a:r>
            <a:r>
              <a:rPr dirty="0" sz="2800" spc="-30">
                <a:latin typeface="Cambria Math"/>
                <a:cs typeface="Cambria Math"/>
              </a:rPr>
              <a:t>+</a:t>
            </a:r>
            <a:r>
              <a:rPr dirty="0" sz="2800" spc="-145">
                <a:latin typeface="Cambria Math"/>
                <a:cs typeface="Cambria Math"/>
              </a:rPr>
              <a:t> </a:t>
            </a:r>
            <a:r>
              <a:rPr dirty="0" sz="2800" spc="135">
                <a:latin typeface="Cambria Math"/>
                <a:cs typeface="Cambria Math"/>
              </a:rPr>
              <a:t>⋯+</a:t>
            </a:r>
            <a:r>
              <a:rPr dirty="0" sz="2800" spc="-155">
                <a:latin typeface="Cambria Math"/>
                <a:cs typeface="Cambria Math"/>
              </a:rPr>
              <a:t> </a:t>
            </a:r>
            <a:r>
              <a:rPr dirty="0" sz="2800" spc="-114">
                <a:latin typeface="Cambria Math"/>
                <a:cs typeface="Cambria Math"/>
              </a:rPr>
              <a:t>𝑙</a:t>
            </a:r>
            <a:r>
              <a:rPr dirty="0" baseline="-16260" sz="3075" spc="-37">
                <a:latin typeface="Cambria Math"/>
                <a:cs typeface="Cambria Math"/>
              </a:rPr>
              <a:t>1</a:t>
            </a:r>
            <a:r>
              <a:rPr dirty="0" baseline="-16260" sz="3075" spc="330">
                <a:latin typeface="Cambria Math"/>
                <a:cs typeface="Cambria Math"/>
              </a:rPr>
              <a:t>𝑞</a:t>
            </a:r>
            <a:r>
              <a:rPr dirty="0" sz="2800" spc="-620">
                <a:latin typeface="Cambria Math"/>
                <a:cs typeface="Cambria Math"/>
              </a:rPr>
              <a:t>𝐹</a:t>
            </a:r>
            <a:r>
              <a:rPr dirty="0" baseline="-16260" sz="3075" spc="135">
                <a:latin typeface="Cambria Math"/>
                <a:cs typeface="Cambria Math"/>
              </a:rPr>
              <a:t>𝑞</a:t>
            </a:r>
            <a:r>
              <a:rPr dirty="0" baseline="-16260" sz="3075" spc="225">
                <a:latin typeface="Cambria Math"/>
                <a:cs typeface="Cambria Math"/>
              </a:rPr>
              <a:t> </a:t>
            </a:r>
            <a:r>
              <a:rPr dirty="0" sz="2800" spc="-30">
                <a:latin typeface="Cambria Math"/>
                <a:cs typeface="Cambria Math"/>
              </a:rPr>
              <a:t>+</a:t>
            </a:r>
            <a:r>
              <a:rPr dirty="0" sz="2800" spc="-140">
                <a:latin typeface="Cambria Math"/>
                <a:cs typeface="Cambria Math"/>
              </a:rPr>
              <a:t> </a:t>
            </a:r>
            <a:r>
              <a:rPr dirty="0" sz="2800" spc="-25">
                <a:latin typeface="Cambria Math"/>
                <a:cs typeface="Cambria Math"/>
              </a:rPr>
              <a:t>𝜖</a:t>
            </a:r>
            <a:r>
              <a:rPr dirty="0" baseline="-16260" sz="3075" spc="-37">
                <a:latin typeface="Cambria Math"/>
                <a:cs typeface="Cambria Math"/>
              </a:rPr>
              <a:t>1</a:t>
            </a:r>
            <a:endParaRPr baseline="-16260" sz="3075">
              <a:latin typeface="Cambria Math"/>
              <a:cs typeface="Cambria Math"/>
            </a:endParaRPr>
          </a:p>
          <a:p>
            <a:pPr marL="2574925">
              <a:lnSpc>
                <a:spcPct val="100000"/>
              </a:lnSpc>
              <a:spcBef>
                <a:spcPts val="695"/>
              </a:spcBef>
            </a:pPr>
            <a:r>
              <a:rPr dirty="0" sz="2800" spc="-5">
                <a:latin typeface="Cambria Math"/>
                <a:cs typeface="Cambria Math"/>
              </a:rPr>
              <a:t>…</a:t>
            </a:r>
            <a:endParaRPr sz="2800">
              <a:latin typeface="Cambria Math"/>
              <a:cs typeface="Cambria Math"/>
            </a:endParaRPr>
          </a:p>
          <a:p>
            <a:pPr marL="2574925">
              <a:lnSpc>
                <a:spcPct val="100000"/>
              </a:lnSpc>
              <a:spcBef>
                <a:spcPts val="590"/>
              </a:spcBef>
            </a:pPr>
            <a:r>
              <a:rPr dirty="0" sz="2800">
                <a:latin typeface="Cambria Math"/>
                <a:cs typeface="Cambria Math"/>
              </a:rPr>
              <a:t>𝑋</a:t>
            </a:r>
            <a:r>
              <a:rPr dirty="0" baseline="-16260" sz="3075">
                <a:latin typeface="Cambria Math"/>
                <a:cs typeface="Cambria Math"/>
              </a:rPr>
              <a:t>𝑝</a:t>
            </a:r>
            <a:r>
              <a:rPr dirty="0" baseline="-16260" sz="3075" spc="-52">
                <a:latin typeface="Cambria Math"/>
                <a:cs typeface="Cambria Math"/>
              </a:rPr>
              <a:t> </a:t>
            </a:r>
            <a:r>
              <a:rPr dirty="0" sz="2800" spc="-25">
                <a:latin typeface="Cambria Math"/>
                <a:cs typeface="Cambria Math"/>
              </a:rPr>
              <a:t>−</a:t>
            </a:r>
            <a:r>
              <a:rPr dirty="0" sz="2800" spc="-150">
                <a:latin typeface="Cambria Math"/>
                <a:cs typeface="Cambria Math"/>
              </a:rPr>
              <a:t> </a:t>
            </a:r>
            <a:r>
              <a:rPr dirty="0" sz="2800">
                <a:latin typeface="Cambria Math"/>
                <a:cs typeface="Cambria Math"/>
              </a:rPr>
              <a:t>𝜇</a:t>
            </a:r>
            <a:r>
              <a:rPr dirty="0" baseline="-16260" sz="3075">
                <a:latin typeface="Cambria Math"/>
                <a:cs typeface="Cambria Math"/>
              </a:rPr>
              <a:t>𝑝</a:t>
            </a:r>
            <a:r>
              <a:rPr dirty="0" baseline="-16260" sz="3075" spc="359">
                <a:latin typeface="Cambria Math"/>
                <a:cs typeface="Cambria Math"/>
              </a:rPr>
              <a:t> </a:t>
            </a:r>
            <a:r>
              <a:rPr dirty="0" sz="2800">
                <a:latin typeface="Cambria Math"/>
                <a:cs typeface="Cambria Math"/>
              </a:rPr>
              <a:t>=</a:t>
            </a:r>
            <a:r>
              <a:rPr dirty="0" sz="2800" spc="-60">
                <a:latin typeface="Cambria Math"/>
                <a:cs typeface="Cambria Math"/>
              </a:rPr>
              <a:t> </a:t>
            </a:r>
            <a:r>
              <a:rPr dirty="0" sz="2800" spc="-70">
                <a:latin typeface="Cambria Math"/>
                <a:cs typeface="Cambria Math"/>
              </a:rPr>
              <a:t>𝑙</a:t>
            </a:r>
            <a:r>
              <a:rPr dirty="0" baseline="-16260" sz="3075" spc="37">
                <a:latin typeface="Cambria Math"/>
                <a:cs typeface="Cambria Math"/>
              </a:rPr>
              <a:t>𝑝</a:t>
            </a:r>
            <a:r>
              <a:rPr dirty="0" baseline="-16260" sz="3075" spc="120">
                <a:latin typeface="Cambria Math"/>
                <a:cs typeface="Cambria Math"/>
              </a:rPr>
              <a:t>1</a:t>
            </a:r>
            <a:r>
              <a:rPr dirty="0" sz="2800" spc="-445">
                <a:latin typeface="Cambria Math"/>
                <a:cs typeface="Cambria Math"/>
              </a:rPr>
              <a:t>𝐹</a:t>
            </a:r>
            <a:r>
              <a:rPr dirty="0" baseline="-16260" sz="3075" spc="112">
                <a:latin typeface="Cambria Math"/>
                <a:cs typeface="Cambria Math"/>
              </a:rPr>
              <a:t>1</a:t>
            </a:r>
            <a:r>
              <a:rPr dirty="0" baseline="-16260" sz="3075" spc="165">
                <a:latin typeface="Cambria Math"/>
                <a:cs typeface="Cambria Math"/>
              </a:rPr>
              <a:t> </a:t>
            </a:r>
            <a:r>
              <a:rPr dirty="0" sz="2800" spc="-25">
                <a:latin typeface="Cambria Math"/>
                <a:cs typeface="Cambria Math"/>
              </a:rPr>
              <a:t>+</a:t>
            </a:r>
            <a:r>
              <a:rPr dirty="0" sz="2800" spc="-150">
                <a:latin typeface="Cambria Math"/>
                <a:cs typeface="Cambria Math"/>
              </a:rPr>
              <a:t> </a:t>
            </a:r>
            <a:r>
              <a:rPr dirty="0" sz="2800" spc="135">
                <a:latin typeface="Cambria Math"/>
                <a:cs typeface="Cambria Math"/>
              </a:rPr>
              <a:t>⋯+</a:t>
            </a:r>
            <a:r>
              <a:rPr dirty="0" sz="2800" spc="-155">
                <a:latin typeface="Cambria Math"/>
                <a:cs typeface="Cambria Math"/>
              </a:rPr>
              <a:t> </a:t>
            </a:r>
            <a:r>
              <a:rPr dirty="0" sz="2800" spc="-35">
                <a:latin typeface="Cambria Math"/>
                <a:cs typeface="Cambria Math"/>
              </a:rPr>
              <a:t>𝑙</a:t>
            </a:r>
            <a:r>
              <a:rPr dirty="0" baseline="-16260" sz="3075" spc="89">
                <a:latin typeface="Cambria Math"/>
                <a:cs typeface="Cambria Math"/>
              </a:rPr>
              <a:t>𝑝</a:t>
            </a:r>
            <a:r>
              <a:rPr dirty="0" baseline="-16260" sz="3075" spc="352">
                <a:latin typeface="Cambria Math"/>
                <a:cs typeface="Cambria Math"/>
              </a:rPr>
              <a:t>𝑞</a:t>
            </a:r>
            <a:r>
              <a:rPr dirty="0" sz="2800" spc="-600">
                <a:latin typeface="Cambria Math"/>
                <a:cs typeface="Cambria Math"/>
              </a:rPr>
              <a:t>𝐹</a:t>
            </a:r>
            <a:r>
              <a:rPr dirty="0" baseline="-16260" sz="3075" spc="165">
                <a:latin typeface="Cambria Math"/>
                <a:cs typeface="Cambria Math"/>
              </a:rPr>
              <a:t>𝑞</a:t>
            </a:r>
            <a:r>
              <a:rPr dirty="0" baseline="-16260" sz="3075" spc="240">
                <a:latin typeface="Cambria Math"/>
                <a:cs typeface="Cambria Math"/>
              </a:rPr>
              <a:t> </a:t>
            </a:r>
            <a:r>
              <a:rPr dirty="0" sz="2800" spc="-30">
                <a:latin typeface="Cambria Math"/>
                <a:cs typeface="Cambria Math"/>
              </a:rPr>
              <a:t>+</a:t>
            </a:r>
            <a:r>
              <a:rPr dirty="0" sz="2800" spc="-145">
                <a:latin typeface="Cambria Math"/>
                <a:cs typeface="Cambria Math"/>
              </a:rPr>
              <a:t> </a:t>
            </a:r>
            <a:r>
              <a:rPr dirty="0" sz="2800" spc="-25">
                <a:latin typeface="Cambria Math"/>
                <a:cs typeface="Cambria Math"/>
              </a:rPr>
              <a:t>𝜖</a:t>
            </a:r>
            <a:r>
              <a:rPr dirty="0" baseline="-16260" sz="3075" spc="-37">
                <a:latin typeface="Cambria Math"/>
                <a:cs typeface="Cambria Math"/>
              </a:rPr>
              <a:t>𝑝</a:t>
            </a:r>
            <a:endParaRPr baseline="-16260" sz="3075">
              <a:latin typeface="Cambria Math"/>
              <a:cs typeface="Cambria Math"/>
            </a:endParaRPr>
          </a:p>
          <a:p>
            <a:pPr marL="406400" indent="-342900">
              <a:lnSpc>
                <a:spcPct val="100000"/>
              </a:lnSpc>
              <a:spcBef>
                <a:spcPts val="985"/>
              </a:spcBef>
              <a:buClr>
                <a:srgbClr val="FFC000"/>
              </a:buClr>
              <a:buSzPct val="70000"/>
              <a:buFont typeface="Wingdings"/>
              <a:buChar char=""/>
              <a:tabLst>
                <a:tab pos="406400" algn="l"/>
              </a:tabLst>
            </a:pPr>
            <a:r>
              <a:rPr dirty="0" sz="2500" spc="-325" b="1">
                <a:latin typeface="Adobe Gothic Std B"/>
                <a:cs typeface="Adobe Gothic Std B"/>
              </a:rPr>
              <a:t>행렬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25" b="1">
                <a:latin typeface="Adobe Gothic Std B"/>
                <a:cs typeface="Adobe Gothic Std B"/>
              </a:rPr>
              <a:t>표현:</a:t>
            </a:r>
            <a:endParaRPr sz="2500">
              <a:latin typeface="Adobe Gothic Std B"/>
              <a:cs typeface="Adobe Gothic Std B"/>
            </a:endParaRPr>
          </a:p>
          <a:p>
            <a:pPr algn="ctr" marL="299085">
              <a:lnSpc>
                <a:spcPct val="100000"/>
              </a:lnSpc>
              <a:spcBef>
                <a:spcPts val="1225"/>
              </a:spcBef>
            </a:pPr>
            <a:r>
              <a:rPr dirty="0" baseline="11904" sz="4200">
                <a:latin typeface="Cambria Math"/>
                <a:cs typeface="Cambria Math"/>
              </a:rPr>
              <a:t>𝑿</a:t>
            </a:r>
            <a:r>
              <a:rPr dirty="0" sz="2050">
                <a:latin typeface="Cambria Math"/>
                <a:cs typeface="Cambria Math"/>
              </a:rPr>
              <a:t>𝑝×1</a:t>
            </a:r>
            <a:r>
              <a:rPr dirty="0" sz="2050" spc="-45">
                <a:latin typeface="Cambria Math"/>
                <a:cs typeface="Cambria Math"/>
              </a:rPr>
              <a:t> </a:t>
            </a:r>
            <a:r>
              <a:rPr dirty="0" baseline="11904" sz="4200" spc="-44">
                <a:latin typeface="Cambria Math"/>
                <a:cs typeface="Cambria Math"/>
              </a:rPr>
              <a:t>−</a:t>
            </a:r>
            <a:r>
              <a:rPr dirty="0" baseline="11904" sz="4200" spc="-232">
                <a:latin typeface="Cambria Math"/>
                <a:cs typeface="Cambria Math"/>
              </a:rPr>
              <a:t> </a:t>
            </a:r>
            <a:r>
              <a:rPr dirty="0" baseline="11904" sz="4200">
                <a:latin typeface="Cambria Math"/>
                <a:cs typeface="Cambria Math"/>
              </a:rPr>
              <a:t>𝝁</a:t>
            </a:r>
            <a:r>
              <a:rPr dirty="0" sz="2050">
                <a:latin typeface="Cambria Math"/>
                <a:cs typeface="Cambria Math"/>
              </a:rPr>
              <a:t>𝑝×1</a:t>
            </a:r>
            <a:r>
              <a:rPr dirty="0" sz="2050" spc="195">
                <a:latin typeface="Cambria Math"/>
                <a:cs typeface="Cambria Math"/>
              </a:rPr>
              <a:t> </a:t>
            </a:r>
            <a:r>
              <a:rPr dirty="0" baseline="11904" sz="4200">
                <a:latin typeface="Cambria Math"/>
                <a:cs typeface="Cambria Math"/>
              </a:rPr>
              <a:t>=</a:t>
            </a:r>
            <a:r>
              <a:rPr dirty="0" baseline="11904" sz="4200" spc="-142">
                <a:latin typeface="Cambria Math"/>
                <a:cs typeface="Cambria Math"/>
              </a:rPr>
              <a:t> </a:t>
            </a:r>
            <a:r>
              <a:rPr dirty="0" baseline="11904" sz="4200" spc="-15">
                <a:latin typeface="Cambria Math"/>
                <a:cs typeface="Cambria Math"/>
              </a:rPr>
              <a:t>𝑳</a:t>
            </a:r>
            <a:r>
              <a:rPr dirty="0" sz="2050" spc="-10">
                <a:latin typeface="Cambria Math"/>
                <a:cs typeface="Cambria Math"/>
              </a:rPr>
              <a:t>𝑝×𝑞</a:t>
            </a:r>
            <a:r>
              <a:rPr dirty="0" baseline="11904" sz="4200" spc="-15">
                <a:latin typeface="Cambria Math"/>
                <a:cs typeface="Cambria Math"/>
              </a:rPr>
              <a:t>𝑭</a:t>
            </a:r>
            <a:r>
              <a:rPr dirty="0" sz="2050" spc="-10">
                <a:latin typeface="Cambria Math"/>
                <a:cs typeface="Cambria Math"/>
              </a:rPr>
              <a:t>𝑞×1</a:t>
            </a:r>
            <a:r>
              <a:rPr dirty="0" sz="2050" spc="90">
                <a:latin typeface="Cambria Math"/>
                <a:cs typeface="Cambria Math"/>
              </a:rPr>
              <a:t> </a:t>
            </a:r>
            <a:r>
              <a:rPr dirty="0" baseline="11904" sz="4200" spc="-44">
                <a:latin typeface="Cambria Math"/>
                <a:cs typeface="Cambria Math"/>
              </a:rPr>
              <a:t>+</a:t>
            </a:r>
            <a:r>
              <a:rPr dirty="0" baseline="11904" sz="4200" spc="-232">
                <a:latin typeface="Cambria Math"/>
                <a:cs typeface="Cambria Math"/>
              </a:rPr>
              <a:t> </a:t>
            </a:r>
            <a:r>
              <a:rPr dirty="0" baseline="11904" sz="4200" spc="-30">
                <a:latin typeface="Cambria Math"/>
                <a:cs typeface="Cambria Math"/>
              </a:rPr>
              <a:t>𝝐</a:t>
            </a:r>
            <a:r>
              <a:rPr dirty="0" sz="2050" spc="-20">
                <a:latin typeface="Cambria Math"/>
                <a:cs typeface="Cambria Math"/>
              </a:rPr>
              <a:t>𝑝×1</a:t>
            </a:r>
            <a:endParaRPr sz="205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00">
              <a:latin typeface="Cambria Math"/>
              <a:cs typeface="Cambria Math"/>
            </a:endParaRPr>
          </a:p>
          <a:p>
            <a:pPr marL="406400" indent="-342900">
              <a:lnSpc>
                <a:spcPct val="100000"/>
              </a:lnSpc>
              <a:spcBef>
                <a:spcPts val="5"/>
              </a:spcBef>
              <a:buClr>
                <a:srgbClr val="FFC000"/>
              </a:buClr>
              <a:buSzPct val="70000"/>
              <a:buFont typeface="Wingdings"/>
              <a:buChar char=""/>
              <a:tabLst>
                <a:tab pos="406400" algn="l"/>
              </a:tabLst>
            </a:pPr>
            <a:r>
              <a:rPr dirty="0" sz="2500">
                <a:latin typeface="Cambria Math"/>
                <a:cs typeface="Cambria Math"/>
              </a:rPr>
              <a:t>𝑙</a:t>
            </a:r>
            <a:r>
              <a:rPr dirty="0" baseline="-15432" sz="2700">
                <a:latin typeface="Cambria Math"/>
                <a:cs typeface="Cambria Math"/>
              </a:rPr>
              <a:t>𝑖𝑗</a:t>
            </a:r>
            <a:r>
              <a:rPr dirty="0" baseline="-15432" sz="2700" spc="352">
                <a:latin typeface="Cambria Math"/>
                <a:cs typeface="Cambria Math"/>
              </a:rPr>
              <a:t> </a:t>
            </a:r>
            <a:r>
              <a:rPr dirty="0" sz="2500" b="1">
                <a:latin typeface="Adobe Gothic Std B"/>
                <a:cs typeface="Adobe Gothic Std B"/>
              </a:rPr>
              <a:t>,</a:t>
            </a:r>
            <a:r>
              <a:rPr dirty="0" sz="2500" spc="-195" b="1">
                <a:latin typeface="Adobe Gothic Std B"/>
                <a:cs typeface="Adobe Gothic Std B"/>
              </a:rPr>
              <a:t> </a:t>
            </a:r>
            <a:r>
              <a:rPr dirty="0" sz="2500" spc="-20">
                <a:latin typeface="Cambria Math"/>
                <a:cs typeface="Cambria Math"/>
              </a:rPr>
              <a:t>𝑳</a:t>
            </a:r>
            <a:r>
              <a:rPr dirty="0" sz="2500" spc="-195">
                <a:latin typeface="Cambria Math"/>
                <a:cs typeface="Cambria Math"/>
              </a:rPr>
              <a:t> </a:t>
            </a:r>
            <a:r>
              <a:rPr dirty="0" sz="2500" spc="200" b="1">
                <a:latin typeface="Adobe Gothic Std B"/>
                <a:cs typeface="Adobe Gothic Std B"/>
              </a:rPr>
              <a:t>:</a:t>
            </a:r>
            <a:r>
              <a:rPr dirty="0" sz="2500" spc="-19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인자</a:t>
            </a:r>
            <a:r>
              <a:rPr dirty="0" sz="2500" spc="-195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적재</a:t>
            </a:r>
            <a:r>
              <a:rPr dirty="0" sz="2500" spc="-180" b="1">
                <a:latin typeface="Adobe Gothic Std B"/>
                <a:cs typeface="Adobe Gothic Std B"/>
              </a:rPr>
              <a:t> </a:t>
            </a:r>
            <a:r>
              <a:rPr dirty="0" sz="2500" spc="-105" b="1">
                <a:latin typeface="Adobe Gothic Std B"/>
                <a:cs typeface="Adobe Gothic Std B"/>
              </a:rPr>
              <a:t>(factor</a:t>
            </a:r>
            <a:r>
              <a:rPr dirty="0" sz="2500" spc="-215" b="1">
                <a:latin typeface="Adobe Gothic Std B"/>
                <a:cs typeface="Adobe Gothic Std B"/>
              </a:rPr>
              <a:t> </a:t>
            </a:r>
            <a:r>
              <a:rPr dirty="0" sz="2500" spc="-150" b="1">
                <a:latin typeface="Adobe Gothic Std B"/>
                <a:cs typeface="Adobe Gothic Std B"/>
              </a:rPr>
              <a:t>loadings),</a:t>
            </a:r>
            <a:r>
              <a:rPr dirty="0" sz="2500" spc="-229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인자</a:t>
            </a:r>
            <a:r>
              <a:rPr dirty="0" sz="2500" spc="-18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적재</a:t>
            </a:r>
            <a:r>
              <a:rPr dirty="0" sz="2500" spc="-185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행렬</a:t>
            </a:r>
            <a:r>
              <a:rPr dirty="0" sz="2500" spc="-180" b="1">
                <a:latin typeface="Adobe Gothic Std B"/>
                <a:cs typeface="Adobe Gothic Std B"/>
              </a:rPr>
              <a:t> </a:t>
            </a:r>
            <a:r>
              <a:rPr dirty="0" sz="2500" spc="-135" b="1">
                <a:latin typeface="Adobe Gothic Std B"/>
                <a:cs typeface="Adobe Gothic Std B"/>
              </a:rPr>
              <a:t>(matrix</a:t>
            </a:r>
            <a:r>
              <a:rPr dirty="0" sz="2500" spc="-225" b="1">
                <a:latin typeface="Adobe Gothic Std B"/>
                <a:cs typeface="Adobe Gothic Std B"/>
              </a:rPr>
              <a:t> </a:t>
            </a:r>
            <a:r>
              <a:rPr dirty="0" sz="2500" spc="-60" b="1">
                <a:latin typeface="Adobe Gothic Std B"/>
                <a:cs typeface="Adobe Gothic Std B"/>
              </a:rPr>
              <a:t>of</a:t>
            </a:r>
            <a:r>
              <a:rPr dirty="0" sz="2500" spc="-180" b="1">
                <a:latin typeface="Adobe Gothic Std B"/>
                <a:cs typeface="Adobe Gothic Std B"/>
              </a:rPr>
              <a:t> </a:t>
            </a:r>
            <a:r>
              <a:rPr dirty="0" sz="2500" spc="-95" b="1">
                <a:latin typeface="Adobe Gothic Std B"/>
                <a:cs typeface="Adobe Gothic Std B"/>
              </a:rPr>
              <a:t>factor</a:t>
            </a:r>
            <a:r>
              <a:rPr dirty="0" sz="2500" spc="-215" b="1">
                <a:latin typeface="Adobe Gothic Std B"/>
                <a:cs typeface="Adobe Gothic Std B"/>
              </a:rPr>
              <a:t> </a:t>
            </a:r>
            <a:r>
              <a:rPr dirty="0" sz="2500" spc="-55" b="1">
                <a:latin typeface="Adobe Gothic Std B"/>
                <a:cs typeface="Adobe Gothic Std B"/>
              </a:rPr>
              <a:t>loadings)</a:t>
            </a:r>
            <a:endParaRPr sz="2500">
              <a:latin typeface="Adobe Gothic Std B"/>
              <a:cs typeface="Adobe Gothic Std B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830182" y="-38351"/>
            <a:ext cx="3239770" cy="90868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algn="r" marR="34290">
              <a:lnSpc>
                <a:spcPct val="100000"/>
              </a:lnSpc>
              <a:spcBef>
                <a:spcPts val="780"/>
              </a:spcBef>
            </a:pPr>
            <a:r>
              <a:rPr dirty="0" sz="2200" spc="-110">
                <a:solidFill>
                  <a:srgbClr val="FFFFFF"/>
                </a:solidFill>
                <a:latin typeface="Adobe Clean Han"/>
                <a:cs typeface="Adobe Clean Han"/>
              </a:rPr>
              <a:t>딥러닝</a:t>
            </a:r>
            <a:r>
              <a:rPr dirty="0" sz="1800" spc="-110">
                <a:solidFill>
                  <a:srgbClr val="FFFFFF"/>
                </a:solidFill>
                <a:latin typeface="Adobe Clean Han"/>
                <a:cs typeface="Adobe Clean Han"/>
              </a:rPr>
              <a:t>의</a:t>
            </a:r>
            <a:r>
              <a:rPr dirty="0" sz="1800" spc="20">
                <a:solidFill>
                  <a:srgbClr val="FFFFFF"/>
                </a:solidFill>
                <a:latin typeface="Adobe Clean Han"/>
                <a:cs typeface="Adobe Clean H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dobe Clean Han"/>
                <a:cs typeface="Adobe Clean Han"/>
              </a:rPr>
              <a:t>통계적이해</a:t>
            </a:r>
            <a:endParaRPr sz="2200">
              <a:latin typeface="Adobe Clean Han"/>
              <a:cs typeface="Adobe Clean Han"/>
            </a:endParaRPr>
          </a:p>
          <a:p>
            <a:pPr algn="r" marR="5080">
              <a:lnSpc>
                <a:spcPct val="100000"/>
              </a:lnSpc>
              <a:spcBef>
                <a:spcPts val="75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10강.</a:t>
            </a:r>
            <a:r>
              <a:rPr dirty="0" sz="2400" spc="-3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Adobe Clean Han"/>
                <a:cs typeface="Adobe Clean Han"/>
              </a:rPr>
              <a:t>오토인코더와</a:t>
            </a:r>
            <a:r>
              <a:rPr dirty="0" sz="2400" spc="4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Adobe Clean Han"/>
                <a:cs typeface="Adobe Clean Han"/>
              </a:rPr>
              <a:t>GAN(2)</a:t>
            </a:r>
            <a:endParaRPr sz="2400">
              <a:latin typeface="Adobe Clean Han"/>
              <a:cs typeface="Adobe Clean H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5914" y="12954"/>
            <a:ext cx="1365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2.</a:t>
            </a:r>
            <a:r>
              <a:rPr dirty="0" sz="2400" spc="114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75">
                <a:solidFill>
                  <a:srgbClr val="404040"/>
                </a:solidFill>
                <a:latin typeface="Adobe Clean Han"/>
                <a:cs typeface="Adobe Clean Han"/>
              </a:rPr>
              <a:t>인자분석</a:t>
            </a:r>
            <a:endParaRPr sz="2400">
              <a:latin typeface="Adobe Clean Han"/>
              <a:cs typeface="Adobe Clean H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85"/>
              <a:t>직교</a:t>
            </a:r>
            <a:r>
              <a:rPr dirty="0" spc="-455"/>
              <a:t> </a:t>
            </a:r>
            <a:r>
              <a:rPr dirty="0" spc="-585"/>
              <a:t>인자</a:t>
            </a:r>
            <a:r>
              <a:rPr dirty="0" spc="-450"/>
              <a:t> </a:t>
            </a:r>
            <a:r>
              <a:rPr dirty="0" spc="-765"/>
              <a:t>모형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2626741" y="2554097"/>
            <a:ext cx="441959" cy="328930"/>
          </a:xfrm>
          <a:custGeom>
            <a:avLst/>
            <a:gdLst/>
            <a:ahLst/>
            <a:cxnLst/>
            <a:rect l="l" t="t" r="r" b="b"/>
            <a:pathLst>
              <a:path w="441960" h="328930">
                <a:moveTo>
                  <a:pt x="336676" y="0"/>
                </a:moveTo>
                <a:lnTo>
                  <a:pt x="331977" y="13335"/>
                </a:lnTo>
                <a:lnTo>
                  <a:pt x="351008" y="21595"/>
                </a:lnTo>
                <a:lnTo>
                  <a:pt x="367347" y="33035"/>
                </a:lnTo>
                <a:lnTo>
                  <a:pt x="392048" y="65404"/>
                </a:lnTo>
                <a:lnTo>
                  <a:pt x="406622" y="109108"/>
                </a:lnTo>
                <a:lnTo>
                  <a:pt x="411479" y="162813"/>
                </a:lnTo>
                <a:lnTo>
                  <a:pt x="410265" y="191789"/>
                </a:lnTo>
                <a:lnTo>
                  <a:pt x="400550" y="241788"/>
                </a:lnTo>
                <a:lnTo>
                  <a:pt x="380974" y="280838"/>
                </a:lnTo>
                <a:lnTo>
                  <a:pt x="351204" y="307179"/>
                </a:lnTo>
                <a:lnTo>
                  <a:pt x="332485" y="315467"/>
                </a:lnTo>
                <a:lnTo>
                  <a:pt x="336676" y="328802"/>
                </a:lnTo>
                <a:lnTo>
                  <a:pt x="381507" y="307816"/>
                </a:lnTo>
                <a:lnTo>
                  <a:pt x="414527" y="271399"/>
                </a:lnTo>
                <a:lnTo>
                  <a:pt x="434816" y="222599"/>
                </a:lnTo>
                <a:lnTo>
                  <a:pt x="441578" y="164464"/>
                </a:lnTo>
                <a:lnTo>
                  <a:pt x="439868" y="134346"/>
                </a:lnTo>
                <a:lnTo>
                  <a:pt x="426255" y="80918"/>
                </a:lnTo>
                <a:lnTo>
                  <a:pt x="399327" y="37415"/>
                </a:lnTo>
                <a:lnTo>
                  <a:pt x="360465" y="8598"/>
                </a:lnTo>
                <a:lnTo>
                  <a:pt x="336676" y="0"/>
                </a:lnTo>
                <a:close/>
              </a:path>
              <a:path w="441960" h="328930">
                <a:moveTo>
                  <a:pt x="104901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48"/>
                </a:lnTo>
                <a:lnTo>
                  <a:pt x="80968" y="320226"/>
                </a:lnTo>
                <a:lnTo>
                  <a:pt x="104901" y="328802"/>
                </a:lnTo>
                <a:lnTo>
                  <a:pt x="108965" y="315467"/>
                </a:lnTo>
                <a:lnTo>
                  <a:pt x="90247" y="307179"/>
                </a:lnTo>
                <a:lnTo>
                  <a:pt x="74088" y="295640"/>
                </a:lnTo>
                <a:lnTo>
                  <a:pt x="49402" y="262763"/>
                </a:lnTo>
                <a:lnTo>
                  <a:pt x="34829" y="218122"/>
                </a:lnTo>
                <a:lnTo>
                  <a:pt x="29971" y="162813"/>
                </a:lnTo>
                <a:lnTo>
                  <a:pt x="31186" y="134717"/>
                </a:lnTo>
                <a:lnTo>
                  <a:pt x="40901" y="86000"/>
                </a:lnTo>
                <a:lnTo>
                  <a:pt x="60503" y="47642"/>
                </a:lnTo>
                <a:lnTo>
                  <a:pt x="90515" y="21595"/>
                </a:lnTo>
                <a:lnTo>
                  <a:pt x="109473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2958973" y="3175889"/>
            <a:ext cx="441959" cy="328930"/>
          </a:xfrm>
          <a:custGeom>
            <a:avLst/>
            <a:gdLst/>
            <a:ahLst/>
            <a:cxnLst/>
            <a:rect l="l" t="t" r="r" b="b"/>
            <a:pathLst>
              <a:path w="441960" h="328929">
                <a:moveTo>
                  <a:pt x="336676" y="0"/>
                </a:moveTo>
                <a:lnTo>
                  <a:pt x="331977" y="13335"/>
                </a:lnTo>
                <a:lnTo>
                  <a:pt x="351008" y="21595"/>
                </a:lnTo>
                <a:lnTo>
                  <a:pt x="367347" y="33035"/>
                </a:lnTo>
                <a:lnTo>
                  <a:pt x="392049" y="65405"/>
                </a:lnTo>
                <a:lnTo>
                  <a:pt x="406622" y="109108"/>
                </a:lnTo>
                <a:lnTo>
                  <a:pt x="411479" y="162813"/>
                </a:lnTo>
                <a:lnTo>
                  <a:pt x="410265" y="191789"/>
                </a:lnTo>
                <a:lnTo>
                  <a:pt x="400550" y="241788"/>
                </a:lnTo>
                <a:lnTo>
                  <a:pt x="380974" y="280838"/>
                </a:lnTo>
                <a:lnTo>
                  <a:pt x="351204" y="307179"/>
                </a:lnTo>
                <a:lnTo>
                  <a:pt x="332486" y="315468"/>
                </a:lnTo>
                <a:lnTo>
                  <a:pt x="336676" y="328802"/>
                </a:lnTo>
                <a:lnTo>
                  <a:pt x="381507" y="307816"/>
                </a:lnTo>
                <a:lnTo>
                  <a:pt x="414527" y="271399"/>
                </a:lnTo>
                <a:lnTo>
                  <a:pt x="434816" y="222599"/>
                </a:lnTo>
                <a:lnTo>
                  <a:pt x="441578" y="164464"/>
                </a:lnTo>
                <a:lnTo>
                  <a:pt x="439868" y="134346"/>
                </a:lnTo>
                <a:lnTo>
                  <a:pt x="426255" y="80918"/>
                </a:lnTo>
                <a:lnTo>
                  <a:pt x="399327" y="37415"/>
                </a:lnTo>
                <a:lnTo>
                  <a:pt x="360465" y="8598"/>
                </a:lnTo>
                <a:lnTo>
                  <a:pt x="336676" y="0"/>
                </a:lnTo>
                <a:close/>
              </a:path>
              <a:path w="441960" h="328929">
                <a:moveTo>
                  <a:pt x="104901" y="0"/>
                </a:moveTo>
                <a:lnTo>
                  <a:pt x="60118" y="21066"/>
                </a:lnTo>
                <a:lnTo>
                  <a:pt x="27050" y="57658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48"/>
                </a:lnTo>
                <a:lnTo>
                  <a:pt x="80968" y="320226"/>
                </a:lnTo>
                <a:lnTo>
                  <a:pt x="104901" y="328802"/>
                </a:lnTo>
                <a:lnTo>
                  <a:pt x="108965" y="315468"/>
                </a:lnTo>
                <a:lnTo>
                  <a:pt x="90247" y="307179"/>
                </a:lnTo>
                <a:lnTo>
                  <a:pt x="74088" y="295640"/>
                </a:lnTo>
                <a:lnTo>
                  <a:pt x="49402" y="262763"/>
                </a:lnTo>
                <a:lnTo>
                  <a:pt x="34829" y="218122"/>
                </a:lnTo>
                <a:lnTo>
                  <a:pt x="29971" y="162813"/>
                </a:lnTo>
                <a:lnTo>
                  <a:pt x="31186" y="134717"/>
                </a:lnTo>
                <a:lnTo>
                  <a:pt x="40901" y="86000"/>
                </a:lnTo>
                <a:lnTo>
                  <a:pt x="60503" y="47642"/>
                </a:lnTo>
                <a:lnTo>
                  <a:pt x="90515" y="21595"/>
                </a:lnTo>
                <a:lnTo>
                  <a:pt x="109474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2626741" y="3797680"/>
            <a:ext cx="391795" cy="328930"/>
          </a:xfrm>
          <a:custGeom>
            <a:avLst/>
            <a:gdLst/>
            <a:ahLst/>
            <a:cxnLst/>
            <a:rect l="l" t="t" r="r" b="b"/>
            <a:pathLst>
              <a:path w="391794" h="328929">
                <a:moveTo>
                  <a:pt x="286384" y="0"/>
                </a:moveTo>
                <a:lnTo>
                  <a:pt x="281685" y="13335"/>
                </a:lnTo>
                <a:lnTo>
                  <a:pt x="300716" y="21595"/>
                </a:lnTo>
                <a:lnTo>
                  <a:pt x="317055" y="33035"/>
                </a:lnTo>
                <a:lnTo>
                  <a:pt x="341756" y="65405"/>
                </a:lnTo>
                <a:lnTo>
                  <a:pt x="356330" y="109108"/>
                </a:lnTo>
                <a:lnTo>
                  <a:pt x="361188" y="162814"/>
                </a:lnTo>
                <a:lnTo>
                  <a:pt x="359973" y="191789"/>
                </a:lnTo>
                <a:lnTo>
                  <a:pt x="350258" y="241788"/>
                </a:lnTo>
                <a:lnTo>
                  <a:pt x="330682" y="280838"/>
                </a:lnTo>
                <a:lnTo>
                  <a:pt x="300912" y="307179"/>
                </a:lnTo>
                <a:lnTo>
                  <a:pt x="282194" y="315468"/>
                </a:lnTo>
                <a:lnTo>
                  <a:pt x="286384" y="328803"/>
                </a:lnTo>
                <a:lnTo>
                  <a:pt x="331215" y="307816"/>
                </a:lnTo>
                <a:lnTo>
                  <a:pt x="364235" y="271399"/>
                </a:lnTo>
                <a:lnTo>
                  <a:pt x="384524" y="222599"/>
                </a:lnTo>
                <a:lnTo>
                  <a:pt x="391286" y="164465"/>
                </a:lnTo>
                <a:lnTo>
                  <a:pt x="389576" y="134346"/>
                </a:lnTo>
                <a:lnTo>
                  <a:pt x="375963" y="80918"/>
                </a:lnTo>
                <a:lnTo>
                  <a:pt x="349035" y="37415"/>
                </a:lnTo>
                <a:lnTo>
                  <a:pt x="310173" y="8598"/>
                </a:lnTo>
                <a:lnTo>
                  <a:pt x="286384" y="0"/>
                </a:lnTo>
                <a:close/>
              </a:path>
              <a:path w="391794" h="328929">
                <a:moveTo>
                  <a:pt x="104901" y="0"/>
                </a:moveTo>
                <a:lnTo>
                  <a:pt x="60118" y="21066"/>
                </a:lnTo>
                <a:lnTo>
                  <a:pt x="27050" y="57658"/>
                </a:lnTo>
                <a:lnTo>
                  <a:pt x="6762" y="106489"/>
                </a:lnTo>
                <a:lnTo>
                  <a:pt x="0" y="164465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48"/>
                </a:lnTo>
                <a:lnTo>
                  <a:pt x="80968" y="320226"/>
                </a:lnTo>
                <a:lnTo>
                  <a:pt x="104901" y="328803"/>
                </a:lnTo>
                <a:lnTo>
                  <a:pt x="108965" y="315468"/>
                </a:lnTo>
                <a:lnTo>
                  <a:pt x="90247" y="307179"/>
                </a:lnTo>
                <a:lnTo>
                  <a:pt x="74088" y="295640"/>
                </a:lnTo>
                <a:lnTo>
                  <a:pt x="49402" y="262763"/>
                </a:lnTo>
                <a:lnTo>
                  <a:pt x="34829" y="218122"/>
                </a:lnTo>
                <a:lnTo>
                  <a:pt x="29971" y="162814"/>
                </a:lnTo>
                <a:lnTo>
                  <a:pt x="31186" y="134717"/>
                </a:lnTo>
                <a:lnTo>
                  <a:pt x="40901" y="86000"/>
                </a:lnTo>
                <a:lnTo>
                  <a:pt x="60503" y="47642"/>
                </a:lnTo>
                <a:lnTo>
                  <a:pt x="90515" y="21595"/>
                </a:lnTo>
                <a:lnTo>
                  <a:pt x="109473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958973" y="4440809"/>
            <a:ext cx="391795" cy="328930"/>
          </a:xfrm>
          <a:custGeom>
            <a:avLst/>
            <a:gdLst/>
            <a:ahLst/>
            <a:cxnLst/>
            <a:rect l="l" t="t" r="r" b="b"/>
            <a:pathLst>
              <a:path w="391795" h="328929">
                <a:moveTo>
                  <a:pt x="286384" y="0"/>
                </a:moveTo>
                <a:lnTo>
                  <a:pt x="281685" y="13335"/>
                </a:lnTo>
                <a:lnTo>
                  <a:pt x="300716" y="21595"/>
                </a:lnTo>
                <a:lnTo>
                  <a:pt x="317055" y="33035"/>
                </a:lnTo>
                <a:lnTo>
                  <a:pt x="341756" y="65405"/>
                </a:lnTo>
                <a:lnTo>
                  <a:pt x="356330" y="109108"/>
                </a:lnTo>
                <a:lnTo>
                  <a:pt x="361188" y="162814"/>
                </a:lnTo>
                <a:lnTo>
                  <a:pt x="359973" y="191789"/>
                </a:lnTo>
                <a:lnTo>
                  <a:pt x="350258" y="241788"/>
                </a:lnTo>
                <a:lnTo>
                  <a:pt x="330682" y="280838"/>
                </a:lnTo>
                <a:lnTo>
                  <a:pt x="300912" y="307179"/>
                </a:lnTo>
                <a:lnTo>
                  <a:pt x="282194" y="315468"/>
                </a:lnTo>
                <a:lnTo>
                  <a:pt x="286384" y="328803"/>
                </a:lnTo>
                <a:lnTo>
                  <a:pt x="331215" y="307816"/>
                </a:lnTo>
                <a:lnTo>
                  <a:pt x="364236" y="271399"/>
                </a:lnTo>
                <a:lnTo>
                  <a:pt x="384524" y="222599"/>
                </a:lnTo>
                <a:lnTo>
                  <a:pt x="391287" y="164465"/>
                </a:lnTo>
                <a:lnTo>
                  <a:pt x="389576" y="134346"/>
                </a:lnTo>
                <a:lnTo>
                  <a:pt x="375963" y="80918"/>
                </a:lnTo>
                <a:lnTo>
                  <a:pt x="349035" y="37415"/>
                </a:lnTo>
                <a:lnTo>
                  <a:pt x="310173" y="8598"/>
                </a:lnTo>
                <a:lnTo>
                  <a:pt x="286384" y="0"/>
                </a:lnTo>
                <a:close/>
              </a:path>
              <a:path w="391795" h="328929">
                <a:moveTo>
                  <a:pt x="104901" y="0"/>
                </a:moveTo>
                <a:lnTo>
                  <a:pt x="60118" y="21066"/>
                </a:lnTo>
                <a:lnTo>
                  <a:pt x="27050" y="57658"/>
                </a:lnTo>
                <a:lnTo>
                  <a:pt x="6762" y="106489"/>
                </a:lnTo>
                <a:lnTo>
                  <a:pt x="0" y="164465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48"/>
                </a:lnTo>
                <a:lnTo>
                  <a:pt x="80968" y="320226"/>
                </a:lnTo>
                <a:lnTo>
                  <a:pt x="104901" y="328803"/>
                </a:lnTo>
                <a:lnTo>
                  <a:pt x="108965" y="315468"/>
                </a:lnTo>
                <a:lnTo>
                  <a:pt x="90247" y="307179"/>
                </a:lnTo>
                <a:lnTo>
                  <a:pt x="74088" y="295640"/>
                </a:lnTo>
                <a:lnTo>
                  <a:pt x="49402" y="262763"/>
                </a:lnTo>
                <a:lnTo>
                  <a:pt x="34829" y="218122"/>
                </a:lnTo>
                <a:lnTo>
                  <a:pt x="29971" y="162814"/>
                </a:lnTo>
                <a:lnTo>
                  <a:pt x="31186" y="134717"/>
                </a:lnTo>
                <a:lnTo>
                  <a:pt x="40901" y="86000"/>
                </a:lnTo>
                <a:lnTo>
                  <a:pt x="60503" y="47642"/>
                </a:lnTo>
                <a:lnTo>
                  <a:pt x="90515" y="21595"/>
                </a:lnTo>
                <a:lnTo>
                  <a:pt x="109474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2958973" y="5077840"/>
            <a:ext cx="711835" cy="328930"/>
          </a:xfrm>
          <a:custGeom>
            <a:avLst/>
            <a:gdLst/>
            <a:ahLst/>
            <a:cxnLst/>
            <a:rect l="l" t="t" r="r" b="b"/>
            <a:pathLst>
              <a:path w="711835" h="328929">
                <a:moveTo>
                  <a:pt x="606425" y="0"/>
                </a:moveTo>
                <a:lnTo>
                  <a:pt x="601726" y="13334"/>
                </a:lnTo>
                <a:lnTo>
                  <a:pt x="620756" y="21595"/>
                </a:lnTo>
                <a:lnTo>
                  <a:pt x="637095" y="33035"/>
                </a:lnTo>
                <a:lnTo>
                  <a:pt x="661797" y="65404"/>
                </a:lnTo>
                <a:lnTo>
                  <a:pt x="676370" y="109108"/>
                </a:lnTo>
                <a:lnTo>
                  <a:pt x="681227" y="162813"/>
                </a:lnTo>
                <a:lnTo>
                  <a:pt x="680013" y="191789"/>
                </a:lnTo>
                <a:lnTo>
                  <a:pt x="670298" y="241788"/>
                </a:lnTo>
                <a:lnTo>
                  <a:pt x="650722" y="280838"/>
                </a:lnTo>
                <a:lnTo>
                  <a:pt x="620952" y="307179"/>
                </a:lnTo>
                <a:lnTo>
                  <a:pt x="602234" y="315467"/>
                </a:lnTo>
                <a:lnTo>
                  <a:pt x="606425" y="328802"/>
                </a:lnTo>
                <a:lnTo>
                  <a:pt x="651255" y="307816"/>
                </a:lnTo>
                <a:lnTo>
                  <a:pt x="684276" y="271398"/>
                </a:lnTo>
                <a:lnTo>
                  <a:pt x="704564" y="222599"/>
                </a:lnTo>
                <a:lnTo>
                  <a:pt x="711326" y="164464"/>
                </a:lnTo>
                <a:lnTo>
                  <a:pt x="709616" y="134346"/>
                </a:lnTo>
                <a:lnTo>
                  <a:pt x="696003" y="80918"/>
                </a:lnTo>
                <a:lnTo>
                  <a:pt x="669075" y="37415"/>
                </a:lnTo>
                <a:lnTo>
                  <a:pt x="630213" y="8598"/>
                </a:lnTo>
                <a:lnTo>
                  <a:pt x="606425" y="0"/>
                </a:lnTo>
                <a:close/>
              </a:path>
              <a:path w="711835" h="328929">
                <a:moveTo>
                  <a:pt x="104901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48"/>
                </a:lnTo>
                <a:lnTo>
                  <a:pt x="80968" y="320226"/>
                </a:lnTo>
                <a:lnTo>
                  <a:pt x="104901" y="328802"/>
                </a:lnTo>
                <a:lnTo>
                  <a:pt x="108965" y="315467"/>
                </a:lnTo>
                <a:lnTo>
                  <a:pt x="90247" y="307179"/>
                </a:lnTo>
                <a:lnTo>
                  <a:pt x="74088" y="295640"/>
                </a:lnTo>
                <a:lnTo>
                  <a:pt x="49402" y="262762"/>
                </a:lnTo>
                <a:lnTo>
                  <a:pt x="34829" y="218122"/>
                </a:lnTo>
                <a:lnTo>
                  <a:pt x="29971" y="162813"/>
                </a:lnTo>
                <a:lnTo>
                  <a:pt x="31186" y="134717"/>
                </a:lnTo>
                <a:lnTo>
                  <a:pt x="40901" y="86000"/>
                </a:lnTo>
                <a:lnTo>
                  <a:pt x="60503" y="47642"/>
                </a:lnTo>
                <a:lnTo>
                  <a:pt x="90515" y="21595"/>
                </a:lnTo>
                <a:lnTo>
                  <a:pt x="109474" y="13334"/>
                </a:lnTo>
                <a:lnTo>
                  <a:pt x="104901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403859" y="1586483"/>
            <a:ext cx="7960359" cy="4924425"/>
          </a:xfrm>
          <a:prstGeom prst="rect">
            <a:avLst/>
          </a:prstGeom>
          <a:ln w="63500">
            <a:solidFill>
              <a:srgbClr val="7BBDBD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Times New Roman"/>
              <a:cs typeface="Times New Roman"/>
            </a:endParaRPr>
          </a:p>
          <a:p>
            <a:pPr marL="772795" indent="-343535">
              <a:lnSpc>
                <a:spcPct val="100000"/>
              </a:lnSpc>
              <a:spcBef>
                <a:spcPts val="5"/>
              </a:spcBef>
              <a:buClr>
                <a:srgbClr val="FFC000"/>
              </a:buClr>
              <a:buSzPct val="70000"/>
              <a:buFont typeface="Wingdings"/>
              <a:buChar char=""/>
              <a:tabLst>
                <a:tab pos="773430" algn="l"/>
              </a:tabLst>
            </a:pPr>
            <a:r>
              <a:rPr dirty="0" sz="2500" spc="-25" b="1">
                <a:latin typeface="Adobe Gothic Std B"/>
                <a:cs typeface="Adobe Gothic Std B"/>
              </a:rPr>
              <a:t>가정:</a:t>
            </a:r>
            <a:endParaRPr sz="2500">
              <a:latin typeface="Adobe Gothic Std B"/>
              <a:cs typeface="Adobe Gothic Std B"/>
            </a:endParaRPr>
          </a:p>
          <a:p>
            <a:pPr marL="1775460">
              <a:lnSpc>
                <a:spcPct val="100000"/>
              </a:lnSpc>
              <a:spcBef>
                <a:spcPts val="465"/>
              </a:spcBef>
              <a:tabLst>
                <a:tab pos="2339340" algn="l"/>
                <a:tab pos="2794000" algn="l"/>
              </a:tabLst>
            </a:pPr>
            <a:r>
              <a:rPr dirty="0" sz="2800" spc="210" b="1">
                <a:solidFill>
                  <a:srgbClr val="0D0D0D"/>
                </a:solidFill>
                <a:latin typeface="Adobe Gothic Std B"/>
                <a:cs typeface="Adobe Gothic Std B"/>
              </a:rPr>
              <a:t>-</a:t>
            </a:r>
            <a:r>
              <a:rPr dirty="0" sz="2800" spc="-210" b="1">
                <a:solidFill>
                  <a:srgbClr val="0D0D0D"/>
                </a:solidFill>
                <a:latin typeface="Adobe Gothic Std B"/>
                <a:cs typeface="Adobe Gothic Std B"/>
              </a:rPr>
              <a:t> </a:t>
            </a:r>
            <a:r>
              <a:rPr dirty="0" sz="2800" spc="-50">
                <a:solidFill>
                  <a:srgbClr val="0D0D0D"/>
                </a:solidFill>
                <a:latin typeface="Cambria Math"/>
                <a:cs typeface="Cambria Math"/>
              </a:rPr>
              <a:t>𝐸</a:t>
            </a:r>
            <a:r>
              <a:rPr dirty="0" sz="2800">
                <a:solidFill>
                  <a:srgbClr val="0D0D0D"/>
                </a:solidFill>
                <a:latin typeface="Cambria Math"/>
                <a:cs typeface="Cambria Math"/>
              </a:rPr>
              <a:t>	</a:t>
            </a:r>
            <a:r>
              <a:rPr dirty="0" sz="2800" spc="-50">
                <a:solidFill>
                  <a:srgbClr val="0D0D0D"/>
                </a:solidFill>
                <a:latin typeface="Cambria Math"/>
                <a:cs typeface="Cambria Math"/>
              </a:rPr>
              <a:t>𝑭</a:t>
            </a:r>
            <a:r>
              <a:rPr dirty="0" sz="2800">
                <a:solidFill>
                  <a:srgbClr val="0D0D0D"/>
                </a:solidFill>
                <a:latin typeface="Cambria Math"/>
                <a:cs typeface="Cambria Math"/>
              </a:rPr>
              <a:t>	=</a:t>
            </a:r>
            <a:r>
              <a:rPr dirty="0" sz="2800" spc="-25">
                <a:solidFill>
                  <a:srgbClr val="0D0D0D"/>
                </a:solidFill>
                <a:latin typeface="Cambria Math"/>
                <a:cs typeface="Cambria Math"/>
              </a:rPr>
              <a:t> </a:t>
            </a:r>
            <a:r>
              <a:rPr dirty="0" sz="2800" spc="-50">
                <a:solidFill>
                  <a:srgbClr val="0D0D0D"/>
                </a:solidFill>
                <a:latin typeface="Cambria Math"/>
                <a:cs typeface="Cambria Math"/>
              </a:rPr>
              <a:t>0</a:t>
            </a:r>
            <a:endParaRPr sz="2800">
              <a:latin typeface="Cambria Math"/>
              <a:cs typeface="Cambria Math"/>
            </a:endParaRPr>
          </a:p>
          <a:p>
            <a:pPr marL="1775460">
              <a:lnSpc>
                <a:spcPct val="100000"/>
              </a:lnSpc>
              <a:spcBef>
                <a:spcPts val="1540"/>
              </a:spcBef>
              <a:tabLst>
                <a:tab pos="2671445" algn="l"/>
                <a:tab pos="3126105" algn="l"/>
              </a:tabLst>
            </a:pPr>
            <a:r>
              <a:rPr dirty="0" sz="2800" spc="210" b="1">
                <a:solidFill>
                  <a:srgbClr val="0D0D0D"/>
                </a:solidFill>
                <a:latin typeface="Adobe Gothic Std B"/>
                <a:cs typeface="Adobe Gothic Std B"/>
              </a:rPr>
              <a:t>-</a:t>
            </a:r>
            <a:r>
              <a:rPr dirty="0" sz="2800" spc="-210" b="1">
                <a:solidFill>
                  <a:srgbClr val="0D0D0D"/>
                </a:solidFill>
                <a:latin typeface="Adobe Gothic Std B"/>
                <a:cs typeface="Adobe Gothic Std B"/>
              </a:rPr>
              <a:t> </a:t>
            </a:r>
            <a:r>
              <a:rPr dirty="0" sz="2800" spc="-25">
                <a:solidFill>
                  <a:srgbClr val="0D0D0D"/>
                </a:solidFill>
                <a:latin typeface="Cambria Math"/>
                <a:cs typeface="Cambria Math"/>
              </a:rPr>
              <a:t>𝐶𝑜𝑣</a:t>
            </a:r>
            <a:r>
              <a:rPr dirty="0" sz="2800">
                <a:solidFill>
                  <a:srgbClr val="0D0D0D"/>
                </a:solidFill>
                <a:latin typeface="Cambria Math"/>
                <a:cs typeface="Cambria Math"/>
              </a:rPr>
              <a:t>	</a:t>
            </a:r>
            <a:r>
              <a:rPr dirty="0" sz="2800" spc="-50">
                <a:solidFill>
                  <a:srgbClr val="0D0D0D"/>
                </a:solidFill>
                <a:latin typeface="Cambria Math"/>
                <a:cs typeface="Cambria Math"/>
              </a:rPr>
              <a:t>𝑭</a:t>
            </a:r>
            <a:r>
              <a:rPr dirty="0" sz="2800">
                <a:solidFill>
                  <a:srgbClr val="0D0D0D"/>
                </a:solidFill>
                <a:latin typeface="Cambria Math"/>
                <a:cs typeface="Cambria Math"/>
              </a:rPr>
              <a:t>	=</a:t>
            </a:r>
            <a:r>
              <a:rPr dirty="0" sz="2800" spc="-15">
                <a:solidFill>
                  <a:srgbClr val="0D0D0D"/>
                </a:solidFill>
                <a:latin typeface="Cambria Math"/>
                <a:cs typeface="Cambria Math"/>
              </a:rPr>
              <a:t> </a:t>
            </a:r>
            <a:r>
              <a:rPr dirty="0" sz="2800">
                <a:solidFill>
                  <a:srgbClr val="0D0D0D"/>
                </a:solidFill>
                <a:latin typeface="Cambria Math"/>
                <a:cs typeface="Cambria Math"/>
              </a:rPr>
              <a:t>𝐼</a:t>
            </a:r>
            <a:r>
              <a:rPr dirty="0" sz="2800" spc="-125">
                <a:solidFill>
                  <a:srgbClr val="0D0D0D"/>
                </a:solidFill>
                <a:latin typeface="Cambria Math"/>
                <a:cs typeface="Cambria Math"/>
              </a:rPr>
              <a:t> </a:t>
            </a:r>
            <a:r>
              <a:rPr dirty="0" sz="2800" spc="-280" b="1">
                <a:solidFill>
                  <a:srgbClr val="0D0D0D"/>
                </a:solidFill>
                <a:latin typeface="Adobe Gothic Std B"/>
                <a:cs typeface="Adobe Gothic Std B"/>
              </a:rPr>
              <a:t>(직교</a:t>
            </a:r>
            <a:r>
              <a:rPr dirty="0" sz="2800" spc="-210" b="1">
                <a:solidFill>
                  <a:srgbClr val="0D0D0D"/>
                </a:solidFill>
                <a:latin typeface="Adobe Gothic Std B"/>
                <a:cs typeface="Adobe Gothic Std B"/>
              </a:rPr>
              <a:t> </a:t>
            </a:r>
            <a:r>
              <a:rPr dirty="0" sz="2800" spc="-355" b="1">
                <a:solidFill>
                  <a:srgbClr val="0D0D0D"/>
                </a:solidFill>
                <a:latin typeface="Adobe Gothic Std B"/>
                <a:cs typeface="Adobe Gothic Std B"/>
              </a:rPr>
              <a:t>인자</a:t>
            </a:r>
            <a:r>
              <a:rPr dirty="0" sz="2800" spc="-210" b="1">
                <a:solidFill>
                  <a:srgbClr val="0D0D0D"/>
                </a:solidFill>
                <a:latin typeface="Adobe Gothic Std B"/>
                <a:cs typeface="Adobe Gothic Std B"/>
              </a:rPr>
              <a:t> </a:t>
            </a:r>
            <a:r>
              <a:rPr dirty="0" sz="2800" spc="-310" b="1">
                <a:solidFill>
                  <a:srgbClr val="0D0D0D"/>
                </a:solidFill>
                <a:latin typeface="Adobe Gothic Std B"/>
                <a:cs typeface="Adobe Gothic Std B"/>
              </a:rPr>
              <a:t>모형)</a:t>
            </a:r>
            <a:endParaRPr sz="2800">
              <a:latin typeface="Adobe Gothic Std B"/>
              <a:cs typeface="Adobe Gothic Std B"/>
            </a:endParaRPr>
          </a:p>
          <a:p>
            <a:pPr marL="1775460">
              <a:lnSpc>
                <a:spcPct val="100000"/>
              </a:lnSpc>
              <a:spcBef>
                <a:spcPts val="1535"/>
              </a:spcBef>
              <a:tabLst>
                <a:tab pos="2339340" algn="l"/>
                <a:tab pos="2743200" algn="l"/>
              </a:tabLst>
            </a:pPr>
            <a:r>
              <a:rPr dirty="0" sz="2800" spc="210" b="1">
                <a:solidFill>
                  <a:srgbClr val="0D0D0D"/>
                </a:solidFill>
                <a:latin typeface="Adobe Gothic Std B"/>
                <a:cs typeface="Adobe Gothic Std B"/>
              </a:rPr>
              <a:t>-</a:t>
            </a:r>
            <a:r>
              <a:rPr dirty="0" sz="2800" spc="-210" b="1">
                <a:solidFill>
                  <a:srgbClr val="0D0D0D"/>
                </a:solidFill>
                <a:latin typeface="Adobe Gothic Std B"/>
                <a:cs typeface="Adobe Gothic Std B"/>
              </a:rPr>
              <a:t> </a:t>
            </a:r>
            <a:r>
              <a:rPr dirty="0" sz="2800" spc="-50">
                <a:solidFill>
                  <a:srgbClr val="0D0D0D"/>
                </a:solidFill>
                <a:latin typeface="Cambria Math"/>
                <a:cs typeface="Cambria Math"/>
              </a:rPr>
              <a:t>𝐸</a:t>
            </a:r>
            <a:r>
              <a:rPr dirty="0" sz="2800">
                <a:solidFill>
                  <a:srgbClr val="0D0D0D"/>
                </a:solidFill>
                <a:latin typeface="Cambria Math"/>
                <a:cs typeface="Cambria Math"/>
              </a:rPr>
              <a:t>	</a:t>
            </a:r>
            <a:r>
              <a:rPr dirty="0" sz="2800" spc="-50">
                <a:solidFill>
                  <a:srgbClr val="0D0D0D"/>
                </a:solidFill>
                <a:latin typeface="Cambria Math"/>
                <a:cs typeface="Cambria Math"/>
              </a:rPr>
              <a:t>𝝐</a:t>
            </a:r>
            <a:r>
              <a:rPr dirty="0" sz="2800">
                <a:solidFill>
                  <a:srgbClr val="0D0D0D"/>
                </a:solidFill>
                <a:latin typeface="Cambria Math"/>
                <a:cs typeface="Cambria Math"/>
              </a:rPr>
              <a:t>	=</a:t>
            </a:r>
            <a:r>
              <a:rPr dirty="0" sz="2800" spc="-25">
                <a:solidFill>
                  <a:srgbClr val="0D0D0D"/>
                </a:solidFill>
                <a:latin typeface="Cambria Math"/>
                <a:cs typeface="Cambria Math"/>
              </a:rPr>
              <a:t> </a:t>
            </a:r>
            <a:r>
              <a:rPr dirty="0" sz="2800" spc="-50">
                <a:solidFill>
                  <a:srgbClr val="0D0D0D"/>
                </a:solidFill>
                <a:latin typeface="Cambria Math"/>
                <a:cs typeface="Cambria Math"/>
              </a:rPr>
              <a:t>0</a:t>
            </a:r>
            <a:endParaRPr sz="2800">
              <a:latin typeface="Cambria Math"/>
              <a:cs typeface="Cambria Math"/>
            </a:endParaRPr>
          </a:p>
          <a:p>
            <a:pPr marL="1775460">
              <a:lnSpc>
                <a:spcPct val="100000"/>
              </a:lnSpc>
              <a:spcBef>
                <a:spcPts val="1705"/>
              </a:spcBef>
              <a:tabLst>
                <a:tab pos="2671445" algn="l"/>
                <a:tab pos="3074035" algn="l"/>
              </a:tabLst>
            </a:pPr>
            <a:r>
              <a:rPr dirty="0" sz="2800" spc="210" b="1">
                <a:solidFill>
                  <a:srgbClr val="0D0D0D"/>
                </a:solidFill>
                <a:latin typeface="Adobe Gothic Std B"/>
                <a:cs typeface="Adobe Gothic Std B"/>
              </a:rPr>
              <a:t>-</a:t>
            </a:r>
            <a:r>
              <a:rPr dirty="0" sz="2800" spc="-210" b="1">
                <a:solidFill>
                  <a:srgbClr val="0D0D0D"/>
                </a:solidFill>
                <a:latin typeface="Adobe Gothic Std B"/>
                <a:cs typeface="Adobe Gothic Std B"/>
              </a:rPr>
              <a:t> </a:t>
            </a:r>
            <a:r>
              <a:rPr dirty="0" sz="2800" spc="-25">
                <a:solidFill>
                  <a:srgbClr val="0D0D0D"/>
                </a:solidFill>
                <a:latin typeface="Cambria Math"/>
                <a:cs typeface="Cambria Math"/>
              </a:rPr>
              <a:t>𝐶𝑜𝑣</a:t>
            </a:r>
            <a:r>
              <a:rPr dirty="0" sz="2800">
                <a:solidFill>
                  <a:srgbClr val="0D0D0D"/>
                </a:solidFill>
                <a:latin typeface="Cambria Math"/>
                <a:cs typeface="Cambria Math"/>
              </a:rPr>
              <a:t>	</a:t>
            </a:r>
            <a:r>
              <a:rPr dirty="0" sz="2800" spc="-50">
                <a:solidFill>
                  <a:srgbClr val="0D0D0D"/>
                </a:solidFill>
                <a:latin typeface="Cambria Math"/>
                <a:cs typeface="Cambria Math"/>
              </a:rPr>
              <a:t>𝝐</a:t>
            </a:r>
            <a:r>
              <a:rPr dirty="0" sz="2800">
                <a:solidFill>
                  <a:srgbClr val="0D0D0D"/>
                </a:solidFill>
                <a:latin typeface="Cambria Math"/>
                <a:cs typeface="Cambria Math"/>
              </a:rPr>
              <a:t>	=</a:t>
            </a:r>
            <a:r>
              <a:rPr dirty="0" sz="2800" spc="15">
                <a:solidFill>
                  <a:srgbClr val="0D0D0D"/>
                </a:solidFill>
                <a:latin typeface="Cambria Math"/>
                <a:cs typeface="Cambria Math"/>
              </a:rPr>
              <a:t> </a:t>
            </a:r>
            <a:r>
              <a:rPr dirty="0" sz="2800">
                <a:solidFill>
                  <a:srgbClr val="0D0D0D"/>
                </a:solidFill>
                <a:latin typeface="Cambria Math"/>
                <a:cs typeface="Cambria Math"/>
              </a:rPr>
              <a:t>Ψ</a:t>
            </a:r>
            <a:r>
              <a:rPr dirty="0" sz="2800" spc="5">
                <a:solidFill>
                  <a:srgbClr val="0D0D0D"/>
                </a:solidFill>
                <a:latin typeface="Cambria Math"/>
                <a:cs typeface="Cambria Math"/>
              </a:rPr>
              <a:t> </a:t>
            </a:r>
            <a:r>
              <a:rPr dirty="0" sz="2800">
                <a:solidFill>
                  <a:srgbClr val="0D0D0D"/>
                </a:solidFill>
                <a:latin typeface="Cambria Math"/>
                <a:cs typeface="Cambria Math"/>
              </a:rPr>
              <a:t>=</a:t>
            </a:r>
            <a:r>
              <a:rPr dirty="0" sz="2800" spc="20">
                <a:solidFill>
                  <a:srgbClr val="0D0D0D"/>
                </a:solidFill>
                <a:latin typeface="Cambria Math"/>
                <a:cs typeface="Cambria Math"/>
              </a:rPr>
              <a:t> </a:t>
            </a:r>
            <a:r>
              <a:rPr dirty="0" sz="2800" spc="-130">
                <a:solidFill>
                  <a:srgbClr val="0D0D0D"/>
                </a:solidFill>
                <a:latin typeface="Cambria Math"/>
                <a:cs typeface="Cambria Math"/>
              </a:rPr>
              <a:t>𝑑𝑖𝑎𝑔[𝜓</a:t>
            </a:r>
            <a:r>
              <a:rPr dirty="0" baseline="-16260" sz="3075" spc="-195">
                <a:solidFill>
                  <a:srgbClr val="0D0D0D"/>
                </a:solidFill>
                <a:latin typeface="Cambria Math"/>
                <a:cs typeface="Cambria Math"/>
              </a:rPr>
              <a:t>1</a:t>
            </a:r>
            <a:r>
              <a:rPr dirty="0" sz="2800" spc="-130">
                <a:solidFill>
                  <a:srgbClr val="0D0D0D"/>
                </a:solidFill>
                <a:latin typeface="Cambria Math"/>
                <a:cs typeface="Cambria Math"/>
              </a:rPr>
              <a:t>,</a:t>
            </a:r>
            <a:r>
              <a:rPr dirty="0" sz="2800" spc="-305">
                <a:solidFill>
                  <a:srgbClr val="0D0D0D"/>
                </a:solidFill>
                <a:latin typeface="Cambria Math"/>
                <a:cs typeface="Cambria Math"/>
              </a:rPr>
              <a:t> </a:t>
            </a:r>
            <a:r>
              <a:rPr dirty="0" sz="2800" spc="140">
                <a:solidFill>
                  <a:srgbClr val="0D0D0D"/>
                </a:solidFill>
                <a:latin typeface="Cambria Math"/>
                <a:cs typeface="Cambria Math"/>
              </a:rPr>
              <a:t>…,</a:t>
            </a:r>
            <a:r>
              <a:rPr dirty="0" sz="2800" spc="-285">
                <a:solidFill>
                  <a:srgbClr val="0D0D0D"/>
                </a:solidFill>
                <a:latin typeface="Cambria Math"/>
                <a:cs typeface="Cambria Math"/>
              </a:rPr>
              <a:t> </a:t>
            </a:r>
            <a:r>
              <a:rPr dirty="0" sz="2800" spc="-25">
                <a:solidFill>
                  <a:srgbClr val="0D0D0D"/>
                </a:solidFill>
                <a:latin typeface="Cambria Math"/>
                <a:cs typeface="Cambria Math"/>
              </a:rPr>
              <a:t>𝜓</a:t>
            </a:r>
            <a:r>
              <a:rPr dirty="0" baseline="-16260" sz="3075" spc="-37">
                <a:solidFill>
                  <a:srgbClr val="0D0D0D"/>
                </a:solidFill>
                <a:latin typeface="Cambria Math"/>
                <a:cs typeface="Cambria Math"/>
              </a:rPr>
              <a:t>𝑝</a:t>
            </a:r>
            <a:r>
              <a:rPr dirty="0" sz="2800" spc="-25">
                <a:solidFill>
                  <a:srgbClr val="0D0D0D"/>
                </a:solidFill>
                <a:latin typeface="Cambria Math"/>
                <a:cs typeface="Cambria Math"/>
              </a:rPr>
              <a:t>]</a:t>
            </a:r>
            <a:endParaRPr sz="2800">
              <a:latin typeface="Cambria Math"/>
              <a:cs typeface="Cambria Math"/>
            </a:endParaRPr>
          </a:p>
          <a:p>
            <a:pPr marL="1775460">
              <a:lnSpc>
                <a:spcPct val="100000"/>
              </a:lnSpc>
              <a:spcBef>
                <a:spcPts val="1660"/>
              </a:spcBef>
              <a:tabLst>
                <a:tab pos="2671445" algn="l"/>
                <a:tab pos="3395979" algn="l"/>
              </a:tabLst>
            </a:pPr>
            <a:r>
              <a:rPr dirty="0" sz="2800" spc="210" b="1">
                <a:solidFill>
                  <a:srgbClr val="0D0D0D"/>
                </a:solidFill>
                <a:latin typeface="Adobe Gothic Std B"/>
                <a:cs typeface="Adobe Gothic Std B"/>
              </a:rPr>
              <a:t>-</a:t>
            </a:r>
            <a:r>
              <a:rPr dirty="0" sz="2800" spc="-210" b="1">
                <a:solidFill>
                  <a:srgbClr val="0D0D0D"/>
                </a:solidFill>
                <a:latin typeface="Adobe Gothic Std B"/>
                <a:cs typeface="Adobe Gothic Std B"/>
              </a:rPr>
              <a:t> </a:t>
            </a:r>
            <a:r>
              <a:rPr dirty="0" sz="2800" spc="-25">
                <a:solidFill>
                  <a:srgbClr val="0D0D0D"/>
                </a:solidFill>
                <a:latin typeface="Cambria Math"/>
                <a:cs typeface="Cambria Math"/>
              </a:rPr>
              <a:t>𝐶𝑜𝑣</a:t>
            </a:r>
            <a:r>
              <a:rPr dirty="0" sz="2800">
                <a:solidFill>
                  <a:srgbClr val="0D0D0D"/>
                </a:solidFill>
                <a:latin typeface="Cambria Math"/>
                <a:cs typeface="Cambria Math"/>
              </a:rPr>
              <a:t>	</a:t>
            </a:r>
            <a:r>
              <a:rPr dirty="0" sz="2800" spc="-85">
                <a:solidFill>
                  <a:srgbClr val="0D0D0D"/>
                </a:solidFill>
                <a:latin typeface="Cambria Math"/>
                <a:cs typeface="Cambria Math"/>
              </a:rPr>
              <a:t>𝝐,</a:t>
            </a:r>
            <a:r>
              <a:rPr dirty="0" sz="2800" spc="-305">
                <a:solidFill>
                  <a:srgbClr val="0D0D0D"/>
                </a:solidFill>
                <a:latin typeface="Cambria Math"/>
                <a:cs typeface="Cambria Math"/>
              </a:rPr>
              <a:t> </a:t>
            </a:r>
            <a:r>
              <a:rPr dirty="0" sz="2800" spc="-50">
                <a:solidFill>
                  <a:srgbClr val="0D0D0D"/>
                </a:solidFill>
                <a:latin typeface="Cambria Math"/>
                <a:cs typeface="Cambria Math"/>
              </a:rPr>
              <a:t>𝑭</a:t>
            </a:r>
            <a:r>
              <a:rPr dirty="0" sz="2800">
                <a:solidFill>
                  <a:srgbClr val="0D0D0D"/>
                </a:solidFill>
                <a:latin typeface="Cambria Math"/>
                <a:cs typeface="Cambria Math"/>
              </a:rPr>
              <a:t>	=</a:t>
            </a:r>
            <a:r>
              <a:rPr dirty="0" sz="2800" spc="-20">
                <a:solidFill>
                  <a:srgbClr val="0D0D0D"/>
                </a:solidFill>
                <a:latin typeface="Cambria Math"/>
                <a:cs typeface="Cambria Math"/>
              </a:rPr>
              <a:t> </a:t>
            </a:r>
            <a:r>
              <a:rPr dirty="0" sz="2800" spc="-50">
                <a:solidFill>
                  <a:srgbClr val="0D0D0D"/>
                </a:solidFill>
                <a:latin typeface="Cambria Math"/>
                <a:cs typeface="Cambria Math"/>
              </a:rPr>
              <a:t>0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830182" y="-38351"/>
            <a:ext cx="3239770" cy="90868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algn="r" marR="34290">
              <a:lnSpc>
                <a:spcPct val="100000"/>
              </a:lnSpc>
              <a:spcBef>
                <a:spcPts val="780"/>
              </a:spcBef>
            </a:pPr>
            <a:r>
              <a:rPr dirty="0" sz="2200" spc="-110">
                <a:solidFill>
                  <a:srgbClr val="FFFFFF"/>
                </a:solidFill>
                <a:latin typeface="Adobe Clean Han"/>
                <a:cs typeface="Adobe Clean Han"/>
              </a:rPr>
              <a:t>딥러닝</a:t>
            </a:r>
            <a:r>
              <a:rPr dirty="0" sz="1800" spc="-110">
                <a:solidFill>
                  <a:srgbClr val="FFFFFF"/>
                </a:solidFill>
                <a:latin typeface="Adobe Clean Han"/>
                <a:cs typeface="Adobe Clean Han"/>
              </a:rPr>
              <a:t>의</a:t>
            </a:r>
            <a:r>
              <a:rPr dirty="0" sz="1800" spc="20">
                <a:solidFill>
                  <a:srgbClr val="FFFFFF"/>
                </a:solidFill>
                <a:latin typeface="Adobe Clean Han"/>
                <a:cs typeface="Adobe Clean H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dobe Clean Han"/>
                <a:cs typeface="Adobe Clean Han"/>
              </a:rPr>
              <a:t>통계적이해</a:t>
            </a:r>
            <a:endParaRPr sz="2200">
              <a:latin typeface="Adobe Clean Han"/>
              <a:cs typeface="Adobe Clean Han"/>
            </a:endParaRPr>
          </a:p>
          <a:p>
            <a:pPr algn="r" marR="5080">
              <a:lnSpc>
                <a:spcPct val="100000"/>
              </a:lnSpc>
              <a:spcBef>
                <a:spcPts val="75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10강.</a:t>
            </a:r>
            <a:r>
              <a:rPr dirty="0" sz="2400" spc="-3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Adobe Clean Han"/>
                <a:cs typeface="Adobe Clean Han"/>
              </a:rPr>
              <a:t>오토인코더와</a:t>
            </a:r>
            <a:r>
              <a:rPr dirty="0" sz="2400" spc="4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Adobe Clean Han"/>
                <a:cs typeface="Adobe Clean Han"/>
              </a:rPr>
              <a:t>GAN(2)</a:t>
            </a:r>
            <a:endParaRPr sz="2400">
              <a:latin typeface="Adobe Clean Han"/>
              <a:cs typeface="Adobe Clean H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5914" y="12954"/>
            <a:ext cx="1365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2.</a:t>
            </a:r>
            <a:r>
              <a:rPr dirty="0" sz="2400" spc="114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75">
                <a:solidFill>
                  <a:srgbClr val="404040"/>
                </a:solidFill>
                <a:latin typeface="Adobe Clean Han"/>
                <a:cs typeface="Adobe Clean Han"/>
              </a:rPr>
              <a:t>인자분석</a:t>
            </a:r>
            <a:endParaRPr sz="2400">
              <a:latin typeface="Adobe Clean Han"/>
              <a:cs typeface="Adobe Clean H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85"/>
              <a:t>직교</a:t>
            </a:r>
            <a:r>
              <a:rPr dirty="0" spc="-455"/>
              <a:t> </a:t>
            </a:r>
            <a:r>
              <a:rPr dirty="0" spc="-585"/>
              <a:t>인자</a:t>
            </a:r>
            <a:r>
              <a:rPr dirty="0" spc="-450"/>
              <a:t> </a:t>
            </a:r>
            <a:r>
              <a:rPr dirty="0" spc="-765"/>
              <a:t>모형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03859" y="1586483"/>
            <a:ext cx="10048240" cy="3322320"/>
          </a:xfrm>
          <a:prstGeom prst="rect">
            <a:avLst/>
          </a:prstGeom>
          <a:ln w="63500">
            <a:solidFill>
              <a:srgbClr val="7BBDBD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Times New Roman"/>
              <a:cs typeface="Times New Roman"/>
            </a:endParaRPr>
          </a:p>
          <a:p>
            <a:pPr marL="772795" marR="1431290" indent="-342900">
              <a:lnSpc>
                <a:spcPct val="120000"/>
              </a:lnSpc>
              <a:buClr>
                <a:srgbClr val="FFC000"/>
              </a:buClr>
              <a:buSzPct val="70000"/>
              <a:buFont typeface="Wingdings"/>
              <a:buChar char=""/>
              <a:tabLst>
                <a:tab pos="773430" algn="l"/>
              </a:tabLst>
            </a:pPr>
            <a:r>
              <a:rPr dirty="0" sz="2500" spc="-325" b="1">
                <a:latin typeface="Adobe Gothic Std B"/>
                <a:cs typeface="Adobe Gothic Std B"/>
              </a:rPr>
              <a:t>관찰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가능한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변수</a:t>
            </a:r>
            <a:r>
              <a:rPr dirty="0" sz="2500" spc="-220" b="1">
                <a:latin typeface="Adobe Gothic Std B"/>
                <a:cs typeface="Adobe Gothic Std B"/>
              </a:rPr>
              <a:t> </a:t>
            </a:r>
            <a:r>
              <a:rPr dirty="0" sz="2500" spc="-25">
                <a:latin typeface="Cambria Math"/>
                <a:cs typeface="Cambria Math"/>
              </a:rPr>
              <a:t>𝑿</a:t>
            </a:r>
            <a:r>
              <a:rPr dirty="0" sz="2500" spc="-225">
                <a:latin typeface="Cambria Math"/>
                <a:cs typeface="Cambria Math"/>
              </a:rPr>
              <a:t> </a:t>
            </a:r>
            <a:r>
              <a:rPr dirty="0" sz="2500" spc="-250" b="1">
                <a:latin typeface="Adobe Gothic Std B"/>
                <a:cs typeface="Adobe Gothic Std B"/>
              </a:rPr>
              <a:t>의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공분산</a:t>
            </a:r>
            <a:r>
              <a:rPr dirty="0" sz="2500" spc="-225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행렬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20">
                <a:latin typeface="Cambria Math"/>
                <a:cs typeface="Cambria Math"/>
              </a:rPr>
              <a:t>Σ</a:t>
            </a:r>
            <a:r>
              <a:rPr dirty="0" sz="2500" spc="-210">
                <a:latin typeface="Cambria Math"/>
                <a:cs typeface="Cambria Math"/>
              </a:rPr>
              <a:t> </a:t>
            </a:r>
            <a:r>
              <a:rPr dirty="0" sz="2500" spc="-250" b="1">
                <a:latin typeface="Adobe Gothic Std B"/>
                <a:cs typeface="Adobe Gothic Std B"/>
              </a:rPr>
              <a:t>는</a:t>
            </a:r>
            <a:r>
              <a:rPr dirty="0" sz="2500" spc="-220" b="1">
                <a:latin typeface="Adobe Gothic Std B"/>
                <a:cs typeface="Adobe Gothic Std B"/>
              </a:rPr>
              <a:t> </a:t>
            </a:r>
            <a:r>
              <a:rPr dirty="0" sz="2500" spc="-250" b="1">
                <a:latin typeface="Adobe Gothic Std B"/>
                <a:cs typeface="Adobe Gothic Std B"/>
              </a:rPr>
              <a:t>총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100">
                <a:solidFill>
                  <a:srgbClr val="C00000"/>
                </a:solidFill>
                <a:latin typeface="Cambria Math"/>
                <a:cs typeface="Cambria Math"/>
              </a:rPr>
              <a:t>𝑝(𝑝</a:t>
            </a:r>
            <a:r>
              <a:rPr dirty="0" sz="2500" spc="-105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 sz="2500" spc="-25">
                <a:solidFill>
                  <a:srgbClr val="C00000"/>
                </a:solidFill>
                <a:latin typeface="Cambria Math"/>
                <a:cs typeface="Cambria Math"/>
              </a:rPr>
              <a:t>+</a:t>
            </a:r>
            <a:r>
              <a:rPr dirty="0" sz="2500" spc="-145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 sz="2500" spc="-130">
                <a:solidFill>
                  <a:srgbClr val="C00000"/>
                </a:solidFill>
                <a:latin typeface="Cambria Math"/>
                <a:cs typeface="Cambria Math"/>
              </a:rPr>
              <a:t>1)/2</a:t>
            </a:r>
            <a:r>
              <a:rPr dirty="0" sz="2500" spc="-229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개의</a:t>
            </a:r>
            <a:r>
              <a:rPr dirty="0" sz="2500" spc="-215" b="1">
                <a:latin typeface="Adobe Gothic Std B"/>
                <a:cs typeface="Adobe Gothic Std B"/>
              </a:rPr>
              <a:t> </a:t>
            </a:r>
            <a:r>
              <a:rPr dirty="0" sz="2500" spc="-425" b="1">
                <a:latin typeface="Adobe Gothic Std B"/>
                <a:cs typeface="Adobe Gothic Std B"/>
              </a:rPr>
              <a:t>모수를</a:t>
            </a:r>
            <a:r>
              <a:rPr dirty="0" sz="2500" spc="625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가지는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25" b="1">
                <a:latin typeface="Adobe Gothic Std B"/>
                <a:cs typeface="Adobe Gothic Std B"/>
              </a:rPr>
              <a:t>반면,</a:t>
            </a:r>
            <a:endParaRPr sz="2500">
              <a:latin typeface="Adobe Gothic Std B"/>
              <a:cs typeface="Adobe Gothic Std B"/>
            </a:endParaRPr>
          </a:p>
          <a:p>
            <a:pPr marL="772795" indent="-343535">
              <a:lnSpc>
                <a:spcPct val="100000"/>
              </a:lnSpc>
              <a:spcBef>
                <a:spcPts val="2405"/>
              </a:spcBef>
              <a:buClr>
                <a:srgbClr val="FFC000"/>
              </a:buClr>
              <a:buSzPct val="70000"/>
              <a:buFont typeface="Wingdings"/>
              <a:buChar char=""/>
              <a:tabLst>
                <a:tab pos="773430" algn="l"/>
              </a:tabLst>
            </a:pPr>
            <a:r>
              <a:rPr dirty="0" sz="2500" spc="-20">
                <a:latin typeface="Cambria Math"/>
                <a:cs typeface="Cambria Math"/>
              </a:rPr>
              <a:t>𝑞</a:t>
            </a:r>
            <a:r>
              <a:rPr dirty="0" sz="2500" spc="-145">
                <a:latin typeface="Cambria Math"/>
                <a:cs typeface="Cambria Math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개의</a:t>
            </a:r>
            <a:r>
              <a:rPr dirty="0" sz="2500" spc="-22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인자를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가지는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인자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모형의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경우</a:t>
            </a:r>
            <a:r>
              <a:rPr dirty="0" sz="2500" spc="-220" b="1">
                <a:latin typeface="Adobe Gothic Std B"/>
                <a:cs typeface="Adobe Gothic Std B"/>
              </a:rPr>
              <a:t> </a:t>
            </a:r>
            <a:r>
              <a:rPr dirty="0" sz="2500">
                <a:solidFill>
                  <a:srgbClr val="C00000"/>
                </a:solidFill>
                <a:latin typeface="Cambria Math"/>
                <a:cs typeface="Cambria Math"/>
              </a:rPr>
              <a:t>𝑝𝑞</a:t>
            </a:r>
            <a:r>
              <a:rPr dirty="0" sz="2500" spc="-8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 sz="2500" spc="-25">
                <a:solidFill>
                  <a:srgbClr val="C00000"/>
                </a:solidFill>
                <a:latin typeface="Cambria Math"/>
                <a:cs typeface="Cambria Math"/>
              </a:rPr>
              <a:t>+</a:t>
            </a:r>
            <a:r>
              <a:rPr dirty="0" sz="2500" spc="-15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 sz="2500" spc="-20">
                <a:solidFill>
                  <a:srgbClr val="C00000"/>
                </a:solidFill>
                <a:latin typeface="Cambria Math"/>
                <a:cs typeface="Cambria Math"/>
              </a:rPr>
              <a:t>𝑝</a:t>
            </a:r>
            <a:r>
              <a:rPr dirty="0" sz="2500" spc="-18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개의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모수를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25" b="1">
                <a:latin typeface="Adobe Gothic Std B"/>
                <a:cs typeface="Adobe Gothic Std B"/>
              </a:rPr>
              <a:t>가짐.</a:t>
            </a:r>
            <a:endParaRPr sz="2500">
              <a:latin typeface="Adobe Gothic Std B"/>
              <a:cs typeface="Adobe Gothic Std B"/>
            </a:endParaRPr>
          </a:p>
          <a:p>
            <a:pPr marL="772795" indent="-343535">
              <a:lnSpc>
                <a:spcPct val="100000"/>
              </a:lnSpc>
              <a:spcBef>
                <a:spcPts val="2400"/>
              </a:spcBef>
              <a:buClr>
                <a:srgbClr val="FFC000"/>
              </a:buClr>
              <a:buSzPct val="70000"/>
              <a:buFont typeface="Wingdings"/>
              <a:buChar char=""/>
              <a:tabLst>
                <a:tab pos="773430" algn="l"/>
              </a:tabLst>
            </a:pPr>
            <a:r>
              <a:rPr dirty="0" sz="2500">
                <a:solidFill>
                  <a:srgbClr val="C00000"/>
                </a:solidFill>
                <a:latin typeface="Cambria Math"/>
                <a:cs typeface="Cambria Math"/>
              </a:rPr>
              <a:t>𝑞</a:t>
            </a:r>
            <a:r>
              <a:rPr dirty="0" sz="2500" spc="5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 sz="2500">
                <a:solidFill>
                  <a:srgbClr val="C00000"/>
                </a:solidFill>
                <a:latin typeface="Cambria Math"/>
                <a:cs typeface="Cambria Math"/>
              </a:rPr>
              <a:t>≪</a:t>
            </a:r>
            <a:r>
              <a:rPr dirty="0" sz="2500" spc="-5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 sz="2500" spc="-20">
                <a:solidFill>
                  <a:srgbClr val="C00000"/>
                </a:solidFill>
                <a:latin typeface="Cambria Math"/>
                <a:cs typeface="Cambria Math"/>
              </a:rPr>
              <a:t>𝑝</a:t>
            </a:r>
            <a:r>
              <a:rPr dirty="0" sz="2500" spc="-18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 sz="2500" spc="-250" b="1">
                <a:latin typeface="Adobe Gothic Std B"/>
                <a:cs typeface="Adobe Gothic Std B"/>
              </a:rPr>
              <a:t>인</a:t>
            </a:r>
            <a:r>
              <a:rPr dirty="0" sz="2500" spc="-225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경우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인자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모형을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65" b="1">
                <a:latin typeface="Adobe Gothic Std B"/>
                <a:cs typeface="Adobe Gothic Std B"/>
              </a:rPr>
              <a:t>이용하여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모수의</a:t>
            </a:r>
            <a:r>
              <a:rPr dirty="0" sz="2500" spc="-225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수를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상당히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줄일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250" b="1">
                <a:latin typeface="Adobe Gothic Std B"/>
                <a:cs typeface="Adobe Gothic Std B"/>
              </a:rPr>
              <a:t>수</a:t>
            </a:r>
            <a:r>
              <a:rPr dirty="0" sz="2500" spc="-220" b="1">
                <a:latin typeface="Adobe Gothic Std B"/>
                <a:cs typeface="Adobe Gothic Std B"/>
              </a:rPr>
              <a:t> </a:t>
            </a:r>
            <a:r>
              <a:rPr dirty="0" sz="2500" spc="-25" b="1">
                <a:latin typeface="Adobe Gothic Std B"/>
                <a:cs typeface="Adobe Gothic Std B"/>
              </a:rPr>
              <a:t>있음.</a:t>
            </a:r>
            <a:endParaRPr sz="2500">
              <a:latin typeface="Adobe Gothic Std B"/>
              <a:cs typeface="Adobe Gothic Std B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830182" y="-38351"/>
            <a:ext cx="3239770" cy="90868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algn="r" marR="34290">
              <a:lnSpc>
                <a:spcPct val="100000"/>
              </a:lnSpc>
              <a:spcBef>
                <a:spcPts val="780"/>
              </a:spcBef>
            </a:pPr>
            <a:r>
              <a:rPr dirty="0" sz="2200" spc="-110">
                <a:solidFill>
                  <a:srgbClr val="FFFFFF"/>
                </a:solidFill>
                <a:latin typeface="Adobe Clean Han"/>
                <a:cs typeface="Adobe Clean Han"/>
              </a:rPr>
              <a:t>딥러닝</a:t>
            </a:r>
            <a:r>
              <a:rPr dirty="0" sz="1800" spc="-110">
                <a:solidFill>
                  <a:srgbClr val="FFFFFF"/>
                </a:solidFill>
                <a:latin typeface="Adobe Clean Han"/>
                <a:cs typeface="Adobe Clean Han"/>
              </a:rPr>
              <a:t>의</a:t>
            </a:r>
            <a:r>
              <a:rPr dirty="0" sz="1800" spc="20">
                <a:solidFill>
                  <a:srgbClr val="FFFFFF"/>
                </a:solidFill>
                <a:latin typeface="Adobe Clean Han"/>
                <a:cs typeface="Adobe Clean H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dobe Clean Han"/>
                <a:cs typeface="Adobe Clean Han"/>
              </a:rPr>
              <a:t>통계적이해</a:t>
            </a:r>
            <a:endParaRPr sz="2200">
              <a:latin typeface="Adobe Clean Han"/>
              <a:cs typeface="Adobe Clean Han"/>
            </a:endParaRPr>
          </a:p>
          <a:p>
            <a:pPr algn="r" marR="5080">
              <a:lnSpc>
                <a:spcPct val="100000"/>
              </a:lnSpc>
              <a:spcBef>
                <a:spcPts val="75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10강.</a:t>
            </a:r>
            <a:r>
              <a:rPr dirty="0" sz="2400" spc="-3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Adobe Clean Han"/>
                <a:cs typeface="Adobe Clean Han"/>
              </a:rPr>
              <a:t>오토인코더와</a:t>
            </a:r>
            <a:r>
              <a:rPr dirty="0" sz="2400" spc="4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Adobe Clean Han"/>
                <a:cs typeface="Adobe Clean Han"/>
              </a:rPr>
              <a:t>GAN(2)</a:t>
            </a:r>
            <a:endParaRPr sz="2400">
              <a:latin typeface="Adobe Clean Han"/>
              <a:cs typeface="Adobe Clean H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5914" y="12954"/>
            <a:ext cx="1365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2.</a:t>
            </a:r>
            <a:r>
              <a:rPr dirty="0" sz="2400" spc="114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75">
                <a:solidFill>
                  <a:srgbClr val="404040"/>
                </a:solidFill>
                <a:latin typeface="Adobe Clean Han"/>
                <a:cs typeface="Adobe Clean Han"/>
              </a:rPr>
              <a:t>인자분석</a:t>
            </a:r>
            <a:endParaRPr sz="2400">
              <a:latin typeface="Adobe Clean Han"/>
              <a:cs typeface="Adobe Clean H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85"/>
              <a:t>모수</a:t>
            </a:r>
            <a:r>
              <a:rPr dirty="0" spc="-455"/>
              <a:t> </a:t>
            </a:r>
            <a:r>
              <a:rPr dirty="0" spc="-585"/>
              <a:t>추정</a:t>
            </a:r>
            <a:r>
              <a:rPr dirty="0" spc="-450"/>
              <a:t> </a:t>
            </a:r>
            <a:r>
              <a:rPr dirty="0" spc="-765"/>
              <a:t>방법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03859" y="1586483"/>
            <a:ext cx="7868920" cy="4924425"/>
          </a:xfrm>
          <a:prstGeom prst="rect">
            <a:avLst/>
          </a:prstGeom>
          <a:ln w="63500">
            <a:solidFill>
              <a:srgbClr val="7BBDBD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Times New Roman"/>
              <a:cs typeface="Times New Roman"/>
            </a:endParaRPr>
          </a:p>
          <a:p>
            <a:pPr marL="772795" indent="-343535">
              <a:lnSpc>
                <a:spcPct val="100000"/>
              </a:lnSpc>
              <a:spcBef>
                <a:spcPts val="5"/>
              </a:spcBef>
              <a:buClr>
                <a:srgbClr val="FFC000"/>
              </a:buClr>
              <a:buSzPct val="70000"/>
              <a:buFont typeface="Wingdings"/>
              <a:buChar char=""/>
              <a:tabLst>
                <a:tab pos="773430" algn="l"/>
              </a:tabLst>
            </a:pPr>
            <a:r>
              <a:rPr dirty="0" sz="2500" spc="-50">
                <a:solidFill>
                  <a:srgbClr val="0D0D0D"/>
                </a:solidFill>
                <a:latin typeface="Cambria Math"/>
                <a:cs typeface="Cambria Math"/>
              </a:rPr>
              <a:t>x</a:t>
            </a:r>
            <a:r>
              <a:rPr dirty="0" baseline="-15432" sz="2700" spc="-75">
                <a:solidFill>
                  <a:srgbClr val="0D0D0D"/>
                </a:solidFill>
                <a:latin typeface="Cambria Math"/>
                <a:cs typeface="Cambria Math"/>
              </a:rPr>
              <a:t>1</a:t>
            </a:r>
            <a:r>
              <a:rPr dirty="0" sz="2500" spc="-50">
                <a:solidFill>
                  <a:srgbClr val="0D0D0D"/>
                </a:solidFill>
                <a:latin typeface="Cambria Math"/>
                <a:cs typeface="Cambria Math"/>
              </a:rPr>
              <a:t>,</a:t>
            </a:r>
            <a:r>
              <a:rPr dirty="0" sz="2500" spc="-295">
                <a:solidFill>
                  <a:srgbClr val="0D0D0D"/>
                </a:solidFill>
                <a:latin typeface="Cambria Math"/>
                <a:cs typeface="Cambria Math"/>
              </a:rPr>
              <a:t> </a:t>
            </a:r>
            <a:r>
              <a:rPr dirty="0" sz="2500" spc="114">
                <a:solidFill>
                  <a:srgbClr val="0D0D0D"/>
                </a:solidFill>
                <a:latin typeface="Cambria Math"/>
                <a:cs typeface="Cambria Math"/>
              </a:rPr>
              <a:t>…,</a:t>
            </a:r>
            <a:r>
              <a:rPr dirty="0" sz="2500" spc="-280">
                <a:solidFill>
                  <a:srgbClr val="0D0D0D"/>
                </a:solidFill>
                <a:latin typeface="Cambria Math"/>
                <a:cs typeface="Cambria Math"/>
              </a:rPr>
              <a:t> </a:t>
            </a:r>
            <a:r>
              <a:rPr dirty="0" sz="2500">
                <a:solidFill>
                  <a:srgbClr val="0D0D0D"/>
                </a:solidFill>
                <a:latin typeface="Cambria Math"/>
                <a:cs typeface="Cambria Math"/>
              </a:rPr>
              <a:t>x</a:t>
            </a:r>
            <a:r>
              <a:rPr dirty="0" baseline="-15432" sz="2700">
                <a:solidFill>
                  <a:srgbClr val="0D0D0D"/>
                </a:solidFill>
                <a:latin typeface="Cambria Math"/>
                <a:cs typeface="Cambria Math"/>
              </a:rPr>
              <a:t>𝑛</a:t>
            </a:r>
            <a:r>
              <a:rPr dirty="0" baseline="-15432" sz="2700" spc="494">
                <a:solidFill>
                  <a:srgbClr val="0D0D0D"/>
                </a:solidFill>
                <a:latin typeface="Cambria Math"/>
                <a:cs typeface="Cambria Math"/>
              </a:rPr>
              <a:t> </a:t>
            </a:r>
            <a:r>
              <a:rPr dirty="0" sz="2500">
                <a:solidFill>
                  <a:srgbClr val="0D0D0D"/>
                </a:solidFill>
                <a:latin typeface="Cambria Math"/>
                <a:cs typeface="Cambria Math"/>
              </a:rPr>
              <a:t>∈</a:t>
            </a:r>
            <a:r>
              <a:rPr dirty="0" sz="2500" spc="-5">
                <a:solidFill>
                  <a:srgbClr val="0D0D0D"/>
                </a:solidFill>
                <a:latin typeface="Cambria Math"/>
                <a:cs typeface="Cambria Math"/>
              </a:rPr>
              <a:t> </a:t>
            </a:r>
            <a:r>
              <a:rPr dirty="0" sz="2500">
                <a:solidFill>
                  <a:srgbClr val="0D0D0D"/>
                </a:solidFill>
                <a:latin typeface="Cambria Math"/>
                <a:cs typeface="Cambria Math"/>
              </a:rPr>
              <a:t>ℝ</a:t>
            </a:r>
            <a:r>
              <a:rPr dirty="0" baseline="27777" sz="2700">
                <a:solidFill>
                  <a:srgbClr val="0D0D0D"/>
                </a:solidFill>
                <a:latin typeface="Cambria Math"/>
                <a:cs typeface="Cambria Math"/>
              </a:rPr>
              <a:t>𝑝</a:t>
            </a:r>
            <a:r>
              <a:rPr dirty="0" baseline="27777" sz="2700" spc="150">
                <a:solidFill>
                  <a:srgbClr val="0D0D0D"/>
                </a:solidFill>
                <a:latin typeface="Cambria Math"/>
                <a:cs typeface="Cambria Math"/>
              </a:rPr>
              <a:t> </a:t>
            </a:r>
            <a:r>
              <a:rPr dirty="0" sz="2500" spc="200" b="1">
                <a:solidFill>
                  <a:srgbClr val="0D0D0D"/>
                </a:solidFill>
                <a:latin typeface="Adobe Gothic Std B"/>
                <a:cs typeface="Adobe Gothic Std B"/>
              </a:rPr>
              <a:t>:</a:t>
            </a:r>
            <a:r>
              <a:rPr dirty="0" sz="2500" spc="-204" b="1">
                <a:solidFill>
                  <a:srgbClr val="0D0D0D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50" b="1">
                <a:solidFill>
                  <a:srgbClr val="0D0D0D"/>
                </a:solidFill>
                <a:latin typeface="Adobe Gothic Std B"/>
                <a:cs typeface="Adobe Gothic Std B"/>
              </a:rPr>
              <a:t>관찰한</a:t>
            </a:r>
            <a:r>
              <a:rPr dirty="0" sz="2500" spc="-225" b="1">
                <a:solidFill>
                  <a:srgbClr val="0D0D0D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20">
                <a:solidFill>
                  <a:srgbClr val="0D0D0D"/>
                </a:solidFill>
                <a:latin typeface="Cambria Math"/>
                <a:cs typeface="Cambria Math"/>
              </a:rPr>
              <a:t>𝑛</a:t>
            </a:r>
            <a:r>
              <a:rPr dirty="0" sz="2500" spc="-170">
                <a:solidFill>
                  <a:srgbClr val="0D0D0D"/>
                </a:solidFill>
                <a:latin typeface="Cambria Math"/>
                <a:cs typeface="Cambria Math"/>
              </a:rPr>
              <a:t> </a:t>
            </a:r>
            <a:r>
              <a:rPr dirty="0" sz="2500" spc="-325" b="1">
                <a:solidFill>
                  <a:srgbClr val="0D0D0D"/>
                </a:solidFill>
                <a:latin typeface="Adobe Gothic Std B"/>
                <a:cs typeface="Adobe Gothic Std B"/>
              </a:rPr>
              <a:t>개의</a:t>
            </a:r>
            <a:r>
              <a:rPr dirty="0" sz="2500" spc="-204" b="1">
                <a:solidFill>
                  <a:srgbClr val="0D0D0D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10" b="1">
                <a:solidFill>
                  <a:srgbClr val="0D0D0D"/>
                </a:solidFill>
                <a:latin typeface="Adobe Gothic Std B"/>
                <a:cs typeface="Adobe Gothic Std B"/>
              </a:rPr>
              <a:t>데이터.</a:t>
            </a:r>
            <a:endParaRPr sz="2500">
              <a:latin typeface="Adobe Gothic Std B"/>
              <a:cs typeface="Adobe Gothic Std B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Clr>
                <a:srgbClr val="FFC000"/>
              </a:buClr>
              <a:buFont typeface="Wingdings"/>
              <a:buChar char=""/>
            </a:pPr>
            <a:endParaRPr sz="2700">
              <a:latin typeface="Adobe Gothic Std B"/>
              <a:cs typeface="Adobe Gothic Std B"/>
            </a:endParaRPr>
          </a:p>
          <a:p>
            <a:pPr marL="772795" indent="-343535">
              <a:lnSpc>
                <a:spcPct val="100000"/>
              </a:lnSpc>
              <a:buClr>
                <a:srgbClr val="FFC000"/>
              </a:buClr>
              <a:buSzPct val="70000"/>
              <a:buFont typeface="Wingdings"/>
              <a:buChar char=""/>
              <a:tabLst>
                <a:tab pos="773430" algn="l"/>
              </a:tabLst>
            </a:pPr>
            <a:r>
              <a:rPr dirty="0" sz="2500" spc="-425" b="1">
                <a:solidFill>
                  <a:srgbClr val="0D0D0D"/>
                </a:solidFill>
                <a:latin typeface="Adobe Gothic Std B"/>
                <a:cs typeface="Adobe Gothic Std B"/>
              </a:rPr>
              <a:t>모형</a:t>
            </a:r>
            <a:endParaRPr sz="2500">
              <a:latin typeface="Adobe Gothic Std B"/>
              <a:cs typeface="Adobe Gothic Std B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Clr>
                <a:srgbClr val="FFC000"/>
              </a:buClr>
              <a:buFont typeface="Wingdings"/>
              <a:buChar char=""/>
            </a:pPr>
            <a:endParaRPr sz="1750">
              <a:latin typeface="Adobe Gothic Std B"/>
              <a:cs typeface="Adobe Gothic Std B"/>
            </a:endParaRPr>
          </a:p>
          <a:p>
            <a:pPr algn="ctr" marL="230504">
              <a:lnSpc>
                <a:spcPct val="100000"/>
              </a:lnSpc>
            </a:pPr>
            <a:r>
              <a:rPr dirty="0" sz="3200">
                <a:solidFill>
                  <a:srgbClr val="0D0D0D"/>
                </a:solidFill>
                <a:latin typeface="Cambria Math"/>
                <a:cs typeface="Cambria Math"/>
              </a:rPr>
              <a:t>𝑿</a:t>
            </a:r>
            <a:r>
              <a:rPr dirty="0" sz="3200" spc="-170">
                <a:solidFill>
                  <a:srgbClr val="0D0D0D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0D0D0D"/>
                </a:solidFill>
                <a:latin typeface="Cambria Math"/>
                <a:cs typeface="Cambria Math"/>
              </a:rPr>
              <a:t>−</a:t>
            </a:r>
            <a:r>
              <a:rPr dirty="0" sz="3200" spc="-160">
                <a:solidFill>
                  <a:srgbClr val="0D0D0D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0D0D0D"/>
                </a:solidFill>
                <a:latin typeface="Cambria Math"/>
                <a:cs typeface="Cambria Math"/>
              </a:rPr>
              <a:t>𝝁</a:t>
            </a:r>
            <a:r>
              <a:rPr dirty="0" sz="3200" spc="10">
                <a:solidFill>
                  <a:srgbClr val="0D0D0D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0D0D0D"/>
                </a:solidFill>
                <a:latin typeface="Cambria Math"/>
                <a:cs typeface="Cambria Math"/>
              </a:rPr>
              <a:t>=</a:t>
            </a:r>
            <a:r>
              <a:rPr dirty="0" sz="3200" spc="15">
                <a:solidFill>
                  <a:srgbClr val="0D0D0D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0D0D0D"/>
                </a:solidFill>
                <a:latin typeface="Cambria Math"/>
                <a:cs typeface="Cambria Math"/>
              </a:rPr>
              <a:t>𝑳𝑭</a:t>
            </a:r>
            <a:r>
              <a:rPr dirty="0" sz="3200" spc="-75">
                <a:solidFill>
                  <a:srgbClr val="0D0D0D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0D0D0D"/>
                </a:solidFill>
                <a:latin typeface="Cambria Math"/>
                <a:cs typeface="Cambria Math"/>
              </a:rPr>
              <a:t>+</a:t>
            </a:r>
            <a:r>
              <a:rPr dirty="0" sz="3200" spc="-160">
                <a:solidFill>
                  <a:srgbClr val="0D0D0D"/>
                </a:solidFill>
                <a:latin typeface="Cambria Math"/>
                <a:cs typeface="Cambria Math"/>
              </a:rPr>
              <a:t> </a:t>
            </a:r>
            <a:r>
              <a:rPr dirty="0" sz="3200" spc="-50">
                <a:solidFill>
                  <a:srgbClr val="0D0D0D"/>
                </a:solidFill>
                <a:latin typeface="Cambria Math"/>
                <a:cs typeface="Cambria Math"/>
              </a:rPr>
              <a:t>𝝐</a:t>
            </a:r>
            <a:endParaRPr sz="32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00">
              <a:latin typeface="Cambria Math"/>
              <a:cs typeface="Cambria Math"/>
            </a:endParaRPr>
          </a:p>
          <a:p>
            <a:pPr marL="772795" indent="-343535">
              <a:lnSpc>
                <a:spcPct val="100000"/>
              </a:lnSpc>
              <a:buClr>
                <a:srgbClr val="FFC000"/>
              </a:buClr>
              <a:buSzPct val="70000"/>
              <a:buFont typeface="Wingdings"/>
              <a:buChar char=""/>
              <a:tabLst>
                <a:tab pos="773430" algn="l"/>
              </a:tabLst>
            </a:pPr>
            <a:r>
              <a:rPr dirty="0" sz="2500" spc="-325" b="1">
                <a:solidFill>
                  <a:srgbClr val="0D0D0D"/>
                </a:solidFill>
                <a:latin typeface="Adobe Gothic Std B"/>
                <a:cs typeface="Adobe Gothic Std B"/>
              </a:rPr>
              <a:t>추정</a:t>
            </a:r>
            <a:r>
              <a:rPr dirty="0" sz="2500" spc="-210" b="1">
                <a:solidFill>
                  <a:srgbClr val="0D0D0D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25" b="1">
                <a:solidFill>
                  <a:srgbClr val="0D0D0D"/>
                </a:solidFill>
                <a:latin typeface="Adobe Gothic Std B"/>
                <a:cs typeface="Adobe Gothic Std B"/>
              </a:rPr>
              <a:t>해야</a:t>
            </a:r>
            <a:r>
              <a:rPr dirty="0" sz="2500" spc="-215" b="1">
                <a:solidFill>
                  <a:srgbClr val="0D0D0D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250" b="1">
                <a:solidFill>
                  <a:srgbClr val="0D0D0D"/>
                </a:solidFill>
                <a:latin typeface="Adobe Gothic Std B"/>
                <a:cs typeface="Adobe Gothic Std B"/>
              </a:rPr>
              <a:t>할</a:t>
            </a:r>
            <a:r>
              <a:rPr dirty="0" sz="2500" spc="-204" b="1">
                <a:solidFill>
                  <a:srgbClr val="0D0D0D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25" b="1">
                <a:solidFill>
                  <a:srgbClr val="0D0D0D"/>
                </a:solidFill>
                <a:latin typeface="Adobe Gothic Std B"/>
                <a:cs typeface="Adobe Gothic Std B"/>
              </a:rPr>
              <a:t>모수</a:t>
            </a:r>
            <a:r>
              <a:rPr dirty="0" sz="2500" spc="-204" b="1">
                <a:solidFill>
                  <a:srgbClr val="0D0D0D"/>
                </a:solidFill>
                <a:latin typeface="Adobe Gothic Std B"/>
                <a:cs typeface="Adobe Gothic Std B"/>
              </a:rPr>
              <a:t> </a:t>
            </a:r>
            <a:r>
              <a:rPr dirty="0" sz="2500" spc="200" b="1">
                <a:solidFill>
                  <a:srgbClr val="0D0D0D"/>
                </a:solidFill>
                <a:latin typeface="Adobe Gothic Std B"/>
                <a:cs typeface="Adobe Gothic Std B"/>
              </a:rPr>
              <a:t>:</a:t>
            </a:r>
            <a:r>
              <a:rPr dirty="0" sz="2500" spc="-210" b="1">
                <a:solidFill>
                  <a:srgbClr val="0D0D0D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70">
                <a:solidFill>
                  <a:srgbClr val="0D0D0D"/>
                </a:solidFill>
                <a:latin typeface="Cambria Math"/>
                <a:cs typeface="Cambria Math"/>
              </a:rPr>
              <a:t>𝑳</a:t>
            </a:r>
            <a:r>
              <a:rPr dirty="0" sz="2500" spc="-70" b="1">
                <a:solidFill>
                  <a:srgbClr val="0D0D0D"/>
                </a:solidFill>
                <a:latin typeface="Adobe Gothic Std B"/>
                <a:cs typeface="Adobe Gothic Std B"/>
              </a:rPr>
              <a:t>,</a:t>
            </a:r>
            <a:r>
              <a:rPr dirty="0" sz="2500" spc="-204" b="1">
                <a:solidFill>
                  <a:srgbClr val="0D0D0D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50">
                <a:solidFill>
                  <a:srgbClr val="0D0D0D"/>
                </a:solidFill>
                <a:latin typeface="Cambria Math"/>
                <a:cs typeface="Cambria Math"/>
              </a:rPr>
              <a:t>𝚿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830182" y="-38351"/>
            <a:ext cx="3239770" cy="90868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algn="r" marR="34290">
              <a:lnSpc>
                <a:spcPct val="100000"/>
              </a:lnSpc>
              <a:spcBef>
                <a:spcPts val="780"/>
              </a:spcBef>
            </a:pPr>
            <a:r>
              <a:rPr dirty="0" sz="2200" spc="-110">
                <a:solidFill>
                  <a:srgbClr val="FFFFFF"/>
                </a:solidFill>
                <a:latin typeface="Adobe Clean Han"/>
                <a:cs typeface="Adobe Clean Han"/>
              </a:rPr>
              <a:t>딥러닝</a:t>
            </a:r>
            <a:r>
              <a:rPr dirty="0" sz="1800" spc="-110">
                <a:solidFill>
                  <a:srgbClr val="FFFFFF"/>
                </a:solidFill>
                <a:latin typeface="Adobe Clean Han"/>
                <a:cs typeface="Adobe Clean Han"/>
              </a:rPr>
              <a:t>의</a:t>
            </a:r>
            <a:r>
              <a:rPr dirty="0" sz="1800" spc="20">
                <a:solidFill>
                  <a:srgbClr val="FFFFFF"/>
                </a:solidFill>
                <a:latin typeface="Adobe Clean Han"/>
                <a:cs typeface="Adobe Clean H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dobe Clean Han"/>
                <a:cs typeface="Adobe Clean Han"/>
              </a:rPr>
              <a:t>통계적이해</a:t>
            </a:r>
            <a:endParaRPr sz="2200">
              <a:latin typeface="Adobe Clean Han"/>
              <a:cs typeface="Adobe Clean Han"/>
            </a:endParaRPr>
          </a:p>
          <a:p>
            <a:pPr algn="r" marR="5080">
              <a:lnSpc>
                <a:spcPct val="100000"/>
              </a:lnSpc>
              <a:spcBef>
                <a:spcPts val="75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10강.</a:t>
            </a:r>
            <a:r>
              <a:rPr dirty="0" sz="2400" spc="-3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Adobe Clean Han"/>
                <a:cs typeface="Adobe Clean Han"/>
              </a:rPr>
              <a:t>오토인코더와</a:t>
            </a:r>
            <a:r>
              <a:rPr dirty="0" sz="2400" spc="4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Adobe Clean Han"/>
                <a:cs typeface="Adobe Clean Han"/>
              </a:rPr>
              <a:t>GAN(2)</a:t>
            </a:r>
            <a:endParaRPr sz="2400">
              <a:latin typeface="Adobe Clean Han"/>
              <a:cs typeface="Adobe Clean H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5914" y="12954"/>
            <a:ext cx="1365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2.</a:t>
            </a:r>
            <a:r>
              <a:rPr dirty="0" sz="2400" spc="114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75">
                <a:solidFill>
                  <a:srgbClr val="404040"/>
                </a:solidFill>
                <a:latin typeface="Adobe Clean Han"/>
                <a:cs typeface="Adobe Clean Han"/>
              </a:rPr>
              <a:t>인자분석</a:t>
            </a:r>
            <a:endParaRPr sz="2400">
              <a:latin typeface="Adobe Clean Han"/>
              <a:cs typeface="Adobe Clean H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85"/>
              <a:t>모수</a:t>
            </a:r>
            <a:r>
              <a:rPr dirty="0" spc="-455"/>
              <a:t> </a:t>
            </a:r>
            <a:r>
              <a:rPr dirty="0" spc="-585"/>
              <a:t>추정</a:t>
            </a:r>
            <a:r>
              <a:rPr dirty="0" spc="-450"/>
              <a:t> </a:t>
            </a:r>
            <a:r>
              <a:rPr dirty="0" spc="-765"/>
              <a:t>방법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03859" y="1586483"/>
            <a:ext cx="9034780" cy="3599815"/>
          </a:xfrm>
          <a:prstGeom prst="rect">
            <a:avLst/>
          </a:prstGeom>
          <a:ln w="63500">
            <a:solidFill>
              <a:srgbClr val="7BBDBD"/>
            </a:solidFill>
          </a:ln>
        </p:spPr>
        <p:txBody>
          <a:bodyPr wrap="square" lIns="0" tIns="282575" rIns="0" bIns="0" rtlCol="0" vert="horz">
            <a:spAutoFit/>
          </a:bodyPr>
          <a:lstStyle/>
          <a:p>
            <a:pPr marL="788670" indent="-457834">
              <a:lnSpc>
                <a:spcPct val="100000"/>
              </a:lnSpc>
              <a:spcBef>
                <a:spcPts val="2225"/>
              </a:spcBef>
              <a:buClr>
                <a:srgbClr val="FFC000"/>
              </a:buClr>
              <a:buSzPct val="69642"/>
              <a:buFont typeface="Wingdings"/>
              <a:buChar char=""/>
              <a:tabLst>
                <a:tab pos="788670" algn="l"/>
                <a:tab pos="789305" algn="l"/>
              </a:tabLst>
            </a:pPr>
            <a:r>
              <a:rPr dirty="0" sz="2800" spc="-395" b="1">
                <a:latin typeface="Adobe Gothic Std B"/>
                <a:cs typeface="Adobe Gothic Std B"/>
              </a:rPr>
              <a:t>대표적인</a:t>
            </a:r>
            <a:r>
              <a:rPr dirty="0" sz="2800" spc="-210" b="1">
                <a:latin typeface="Adobe Gothic Std B"/>
                <a:cs typeface="Adobe Gothic Std B"/>
              </a:rPr>
              <a:t> </a:t>
            </a:r>
            <a:r>
              <a:rPr dirty="0" sz="2800" spc="-355" b="1">
                <a:latin typeface="Adobe Gothic Std B"/>
                <a:cs typeface="Adobe Gothic Std B"/>
              </a:rPr>
              <a:t>모수</a:t>
            </a:r>
            <a:r>
              <a:rPr dirty="0" sz="2800" spc="-200" b="1">
                <a:latin typeface="Adobe Gothic Std B"/>
                <a:cs typeface="Adobe Gothic Std B"/>
              </a:rPr>
              <a:t> </a:t>
            </a:r>
            <a:r>
              <a:rPr dirty="0" sz="2800" spc="-380" b="1">
                <a:latin typeface="Adobe Gothic Std B"/>
                <a:cs typeface="Adobe Gothic Std B"/>
              </a:rPr>
              <a:t>추정의</a:t>
            </a:r>
            <a:r>
              <a:rPr dirty="0" sz="2800" spc="-195" b="1">
                <a:latin typeface="Adobe Gothic Std B"/>
                <a:cs typeface="Adobe Gothic Std B"/>
              </a:rPr>
              <a:t> </a:t>
            </a:r>
            <a:r>
              <a:rPr dirty="0" sz="2800" spc="-280" b="1">
                <a:latin typeface="Adobe Gothic Std B"/>
                <a:cs typeface="Adobe Gothic Std B"/>
              </a:rPr>
              <a:t>세</a:t>
            </a:r>
            <a:r>
              <a:rPr dirty="0" sz="2800" spc="-215" b="1">
                <a:latin typeface="Adobe Gothic Std B"/>
                <a:cs typeface="Adobe Gothic Std B"/>
              </a:rPr>
              <a:t> </a:t>
            </a:r>
            <a:r>
              <a:rPr dirty="0" sz="2800" spc="-355" b="1">
                <a:latin typeface="Adobe Gothic Std B"/>
                <a:cs typeface="Adobe Gothic Std B"/>
              </a:rPr>
              <a:t>가지</a:t>
            </a:r>
            <a:r>
              <a:rPr dirty="0" sz="2800" spc="-195" b="1">
                <a:latin typeface="Adobe Gothic Std B"/>
                <a:cs typeface="Adobe Gothic Std B"/>
              </a:rPr>
              <a:t> </a:t>
            </a:r>
            <a:r>
              <a:rPr dirty="0" sz="2800" spc="-455" b="1">
                <a:latin typeface="Adobe Gothic Std B"/>
                <a:cs typeface="Adobe Gothic Std B"/>
              </a:rPr>
              <a:t>방법</a:t>
            </a:r>
            <a:endParaRPr sz="2800">
              <a:latin typeface="Adobe Gothic Std B"/>
              <a:cs typeface="Adobe Gothic Std B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Clr>
                <a:srgbClr val="FFC000"/>
              </a:buClr>
              <a:buFont typeface="Wingdings"/>
              <a:buChar char=""/>
            </a:pPr>
            <a:endParaRPr sz="2500">
              <a:latin typeface="Adobe Gothic Std B"/>
              <a:cs typeface="Adobe Gothic Std B"/>
            </a:endParaRPr>
          </a:p>
          <a:p>
            <a:pPr lvl="1" marL="1445895" indent="-200660">
              <a:lnSpc>
                <a:spcPct val="100000"/>
              </a:lnSpc>
              <a:buChar char="-"/>
              <a:tabLst>
                <a:tab pos="1446530" algn="l"/>
              </a:tabLst>
            </a:pPr>
            <a:r>
              <a:rPr dirty="0" sz="2800" spc="-380" b="1">
                <a:latin typeface="Adobe Gothic Std B"/>
                <a:cs typeface="Adobe Gothic Std B"/>
              </a:rPr>
              <a:t>주성분</a:t>
            </a:r>
            <a:r>
              <a:rPr dirty="0" sz="2800" spc="-175" b="1">
                <a:latin typeface="Adobe Gothic Std B"/>
                <a:cs typeface="Adobe Gothic Std B"/>
              </a:rPr>
              <a:t> </a:t>
            </a:r>
            <a:r>
              <a:rPr dirty="0" sz="2800" spc="-355" b="1">
                <a:latin typeface="Adobe Gothic Std B"/>
                <a:cs typeface="Adobe Gothic Std B"/>
              </a:rPr>
              <a:t>방법</a:t>
            </a:r>
            <a:r>
              <a:rPr dirty="0" sz="2800" spc="-170" b="1">
                <a:latin typeface="Adobe Gothic Std B"/>
                <a:cs typeface="Adobe Gothic Std B"/>
              </a:rPr>
              <a:t> </a:t>
            </a:r>
            <a:r>
              <a:rPr dirty="0" sz="2800" spc="-160" b="1">
                <a:latin typeface="Adobe Gothic Std B"/>
                <a:cs typeface="Adobe Gothic Std B"/>
              </a:rPr>
              <a:t>(principal</a:t>
            </a:r>
            <a:r>
              <a:rPr dirty="0" sz="2800" spc="-220" b="1">
                <a:latin typeface="Adobe Gothic Std B"/>
                <a:cs typeface="Adobe Gothic Std B"/>
              </a:rPr>
              <a:t> </a:t>
            </a:r>
            <a:r>
              <a:rPr dirty="0" sz="2800" spc="-135" b="1">
                <a:latin typeface="Adobe Gothic Std B"/>
                <a:cs typeface="Adobe Gothic Std B"/>
              </a:rPr>
              <a:t>component</a:t>
            </a:r>
            <a:r>
              <a:rPr dirty="0" sz="2800" spc="-195" b="1">
                <a:latin typeface="Adobe Gothic Std B"/>
                <a:cs typeface="Adobe Gothic Std B"/>
              </a:rPr>
              <a:t> </a:t>
            </a:r>
            <a:r>
              <a:rPr dirty="0" sz="2800" spc="-10" b="1">
                <a:latin typeface="Adobe Gothic Std B"/>
                <a:cs typeface="Adobe Gothic Std B"/>
              </a:rPr>
              <a:t>method)</a:t>
            </a:r>
            <a:endParaRPr sz="2800">
              <a:latin typeface="Adobe Gothic Std B"/>
              <a:cs typeface="Adobe Gothic Std B"/>
            </a:endParaRPr>
          </a:p>
          <a:p>
            <a:pPr lvl="1" marL="1445895" indent="-200660">
              <a:lnSpc>
                <a:spcPct val="100000"/>
              </a:lnSpc>
              <a:spcBef>
                <a:spcPts val="640"/>
              </a:spcBef>
              <a:buChar char="-"/>
              <a:tabLst>
                <a:tab pos="1446530" algn="l"/>
              </a:tabLst>
            </a:pPr>
            <a:r>
              <a:rPr dirty="0" sz="2800" spc="-380" b="1">
                <a:latin typeface="Adobe Gothic Std B"/>
                <a:cs typeface="Adobe Gothic Std B"/>
              </a:rPr>
              <a:t>주인자</a:t>
            </a:r>
            <a:r>
              <a:rPr dirty="0" sz="2800" spc="-160" b="1">
                <a:latin typeface="Adobe Gothic Std B"/>
                <a:cs typeface="Adobe Gothic Std B"/>
              </a:rPr>
              <a:t> </a:t>
            </a:r>
            <a:r>
              <a:rPr dirty="0" sz="2800" spc="-355" b="1">
                <a:latin typeface="Adobe Gothic Std B"/>
                <a:cs typeface="Adobe Gothic Std B"/>
              </a:rPr>
              <a:t>방법</a:t>
            </a:r>
            <a:r>
              <a:rPr dirty="0" sz="2800" spc="-160" b="1">
                <a:latin typeface="Adobe Gothic Std B"/>
                <a:cs typeface="Adobe Gothic Std B"/>
              </a:rPr>
              <a:t> (principal</a:t>
            </a:r>
            <a:r>
              <a:rPr dirty="0" sz="2800" spc="-204" b="1">
                <a:latin typeface="Adobe Gothic Std B"/>
                <a:cs typeface="Adobe Gothic Std B"/>
              </a:rPr>
              <a:t> </a:t>
            </a:r>
            <a:r>
              <a:rPr dirty="0" sz="2800" spc="-85" b="1">
                <a:latin typeface="Adobe Gothic Std B"/>
                <a:cs typeface="Adobe Gothic Std B"/>
              </a:rPr>
              <a:t>factor</a:t>
            </a:r>
            <a:r>
              <a:rPr dirty="0" sz="2800" spc="-200" b="1">
                <a:latin typeface="Adobe Gothic Std B"/>
                <a:cs typeface="Adobe Gothic Std B"/>
              </a:rPr>
              <a:t> </a:t>
            </a:r>
            <a:r>
              <a:rPr dirty="0" sz="2800" spc="-10" b="1">
                <a:latin typeface="Adobe Gothic Std B"/>
                <a:cs typeface="Adobe Gothic Std B"/>
              </a:rPr>
              <a:t>method)</a:t>
            </a:r>
            <a:endParaRPr sz="2800">
              <a:latin typeface="Adobe Gothic Std B"/>
              <a:cs typeface="Adobe Gothic Std B"/>
            </a:endParaRPr>
          </a:p>
          <a:p>
            <a:pPr lvl="1" marL="1445895" indent="-200660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Char char="-"/>
              <a:tabLst>
                <a:tab pos="1446530" algn="l"/>
              </a:tabLst>
            </a:pPr>
            <a:r>
              <a:rPr dirty="0" sz="2800" spc="-355" b="1">
                <a:solidFill>
                  <a:srgbClr val="C00000"/>
                </a:solidFill>
                <a:latin typeface="Adobe Gothic Std B"/>
                <a:cs typeface="Adobe Gothic Std B"/>
              </a:rPr>
              <a:t>최대</a:t>
            </a:r>
            <a:r>
              <a:rPr dirty="0" sz="2800" spc="-170" b="1">
                <a:solidFill>
                  <a:srgbClr val="C00000"/>
                </a:solidFill>
                <a:latin typeface="Adobe Gothic Std B"/>
                <a:cs typeface="Adobe Gothic Std B"/>
              </a:rPr>
              <a:t> </a:t>
            </a:r>
            <a:r>
              <a:rPr dirty="0" sz="2800" spc="-380" b="1">
                <a:solidFill>
                  <a:srgbClr val="C00000"/>
                </a:solidFill>
                <a:latin typeface="Adobe Gothic Std B"/>
                <a:cs typeface="Adobe Gothic Std B"/>
              </a:rPr>
              <a:t>가능도</a:t>
            </a:r>
            <a:r>
              <a:rPr dirty="0" sz="2800" spc="-170" b="1">
                <a:solidFill>
                  <a:srgbClr val="C00000"/>
                </a:solidFill>
                <a:latin typeface="Adobe Gothic Std B"/>
                <a:cs typeface="Adobe Gothic Std B"/>
              </a:rPr>
              <a:t> </a:t>
            </a:r>
            <a:r>
              <a:rPr dirty="0" sz="2800" spc="-355" b="1">
                <a:solidFill>
                  <a:srgbClr val="C00000"/>
                </a:solidFill>
                <a:latin typeface="Adobe Gothic Std B"/>
                <a:cs typeface="Adobe Gothic Std B"/>
              </a:rPr>
              <a:t>방법</a:t>
            </a:r>
            <a:r>
              <a:rPr dirty="0" sz="2800" spc="-170" b="1">
                <a:solidFill>
                  <a:srgbClr val="C00000"/>
                </a:solidFill>
                <a:latin typeface="Adobe Gothic Std B"/>
                <a:cs typeface="Adobe Gothic Std B"/>
              </a:rPr>
              <a:t> </a:t>
            </a:r>
            <a:r>
              <a:rPr dirty="0" sz="2800" spc="-160" b="1">
                <a:latin typeface="Adobe Gothic Std B"/>
                <a:cs typeface="Adobe Gothic Std B"/>
              </a:rPr>
              <a:t>(maximum</a:t>
            </a:r>
            <a:r>
              <a:rPr dirty="0" sz="2800" spc="-210" b="1">
                <a:latin typeface="Adobe Gothic Std B"/>
                <a:cs typeface="Adobe Gothic Std B"/>
              </a:rPr>
              <a:t> </a:t>
            </a:r>
            <a:r>
              <a:rPr dirty="0" sz="2800" spc="-180" b="1">
                <a:latin typeface="Adobe Gothic Std B"/>
                <a:cs typeface="Adobe Gothic Std B"/>
              </a:rPr>
              <a:t>likelihood</a:t>
            </a:r>
            <a:r>
              <a:rPr dirty="0" sz="2800" spc="-190" b="1">
                <a:latin typeface="Adobe Gothic Std B"/>
                <a:cs typeface="Adobe Gothic Std B"/>
              </a:rPr>
              <a:t> </a:t>
            </a:r>
            <a:r>
              <a:rPr dirty="0" sz="2800" spc="-10" b="1">
                <a:latin typeface="Adobe Gothic Std B"/>
                <a:cs typeface="Adobe Gothic Std B"/>
              </a:rPr>
              <a:t>method)</a:t>
            </a:r>
            <a:endParaRPr sz="2800">
              <a:latin typeface="Adobe Gothic Std B"/>
              <a:cs typeface="Adobe Gothic Std B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830182" y="-38351"/>
            <a:ext cx="3239770" cy="90868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algn="r" marR="34290">
              <a:lnSpc>
                <a:spcPct val="100000"/>
              </a:lnSpc>
              <a:spcBef>
                <a:spcPts val="780"/>
              </a:spcBef>
            </a:pPr>
            <a:r>
              <a:rPr dirty="0" sz="2200" spc="-110">
                <a:solidFill>
                  <a:srgbClr val="FFFFFF"/>
                </a:solidFill>
                <a:latin typeface="Adobe Clean Han"/>
                <a:cs typeface="Adobe Clean Han"/>
              </a:rPr>
              <a:t>딥러닝</a:t>
            </a:r>
            <a:r>
              <a:rPr dirty="0" sz="1800" spc="-110">
                <a:solidFill>
                  <a:srgbClr val="FFFFFF"/>
                </a:solidFill>
                <a:latin typeface="Adobe Clean Han"/>
                <a:cs typeface="Adobe Clean Han"/>
              </a:rPr>
              <a:t>의</a:t>
            </a:r>
            <a:r>
              <a:rPr dirty="0" sz="1800" spc="20">
                <a:solidFill>
                  <a:srgbClr val="FFFFFF"/>
                </a:solidFill>
                <a:latin typeface="Adobe Clean Han"/>
                <a:cs typeface="Adobe Clean H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dobe Clean Han"/>
                <a:cs typeface="Adobe Clean Han"/>
              </a:rPr>
              <a:t>통계적이해</a:t>
            </a:r>
            <a:endParaRPr sz="2200">
              <a:latin typeface="Adobe Clean Han"/>
              <a:cs typeface="Adobe Clean Han"/>
            </a:endParaRPr>
          </a:p>
          <a:p>
            <a:pPr algn="r" marR="5080">
              <a:lnSpc>
                <a:spcPct val="100000"/>
              </a:lnSpc>
              <a:spcBef>
                <a:spcPts val="75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10강.</a:t>
            </a:r>
            <a:r>
              <a:rPr dirty="0" sz="2400" spc="-3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Adobe Clean Han"/>
                <a:cs typeface="Adobe Clean Han"/>
              </a:rPr>
              <a:t>오토인코더와</a:t>
            </a:r>
            <a:r>
              <a:rPr dirty="0" sz="2400" spc="4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Adobe Clean Han"/>
                <a:cs typeface="Adobe Clean Han"/>
              </a:rPr>
              <a:t>GAN(2)</a:t>
            </a:r>
            <a:endParaRPr sz="2400">
              <a:latin typeface="Adobe Clean Han"/>
              <a:cs typeface="Adobe Clean H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5914" y="12954"/>
            <a:ext cx="1365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2.</a:t>
            </a:r>
            <a:r>
              <a:rPr dirty="0" sz="2400" spc="114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75">
                <a:solidFill>
                  <a:srgbClr val="404040"/>
                </a:solidFill>
                <a:latin typeface="Adobe Clean Han"/>
                <a:cs typeface="Adobe Clean Han"/>
              </a:rPr>
              <a:t>인자분석</a:t>
            </a:r>
            <a:endParaRPr sz="2400">
              <a:latin typeface="Adobe Clean Han"/>
              <a:cs typeface="Adobe Clean H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72109" y="1554733"/>
            <a:ext cx="10614660" cy="4987925"/>
            <a:chOff x="372109" y="1554733"/>
            <a:chExt cx="10614660" cy="4987925"/>
          </a:xfrm>
        </p:grpSpPr>
        <p:sp>
          <p:nvSpPr>
            <p:cNvPr id="4" name="object 4" descr=""/>
            <p:cNvSpPr/>
            <p:nvPr/>
          </p:nvSpPr>
          <p:spPr>
            <a:xfrm>
              <a:off x="403859" y="1586483"/>
              <a:ext cx="10551160" cy="4924425"/>
            </a:xfrm>
            <a:custGeom>
              <a:avLst/>
              <a:gdLst/>
              <a:ahLst/>
              <a:cxnLst/>
              <a:rect l="l" t="t" r="r" b="b"/>
              <a:pathLst>
                <a:path w="10551160" h="4924425">
                  <a:moveTo>
                    <a:pt x="0" y="4924044"/>
                  </a:moveTo>
                  <a:lnTo>
                    <a:pt x="10550652" y="4924044"/>
                  </a:lnTo>
                  <a:lnTo>
                    <a:pt x="10550652" y="0"/>
                  </a:lnTo>
                  <a:lnTo>
                    <a:pt x="0" y="0"/>
                  </a:lnTo>
                  <a:lnTo>
                    <a:pt x="0" y="4924044"/>
                  </a:lnTo>
                  <a:close/>
                </a:path>
              </a:pathLst>
            </a:custGeom>
            <a:ln w="63500">
              <a:solidFill>
                <a:srgbClr val="7BBD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335657" y="5414644"/>
              <a:ext cx="2550795" cy="328930"/>
            </a:xfrm>
            <a:custGeom>
              <a:avLst/>
              <a:gdLst/>
              <a:ahLst/>
              <a:cxnLst/>
              <a:rect l="l" t="t" r="r" b="b"/>
              <a:pathLst>
                <a:path w="2550795" h="328929">
                  <a:moveTo>
                    <a:pt x="109474" y="13335"/>
                  </a:moveTo>
                  <a:lnTo>
                    <a:pt x="104902" y="0"/>
                  </a:lnTo>
                  <a:lnTo>
                    <a:pt x="81038" y="8610"/>
                  </a:lnTo>
                  <a:lnTo>
                    <a:pt x="60109" y="21069"/>
                  </a:lnTo>
                  <a:lnTo>
                    <a:pt x="27051" y="57658"/>
                  </a:lnTo>
                  <a:lnTo>
                    <a:pt x="6756" y="106489"/>
                  </a:lnTo>
                  <a:lnTo>
                    <a:pt x="0" y="164465"/>
                  </a:lnTo>
                  <a:lnTo>
                    <a:pt x="1689" y="194703"/>
                  </a:lnTo>
                  <a:lnTo>
                    <a:pt x="15214" y="248170"/>
                  </a:lnTo>
                  <a:lnTo>
                    <a:pt x="42049" y="291528"/>
                  </a:lnTo>
                  <a:lnTo>
                    <a:pt x="80962" y="320268"/>
                  </a:lnTo>
                  <a:lnTo>
                    <a:pt x="104902" y="328866"/>
                  </a:lnTo>
                  <a:lnTo>
                    <a:pt x="108966" y="315506"/>
                  </a:lnTo>
                  <a:lnTo>
                    <a:pt x="90246" y="307213"/>
                  </a:lnTo>
                  <a:lnTo>
                    <a:pt x="74079" y="295668"/>
                  </a:lnTo>
                  <a:lnTo>
                    <a:pt x="49403" y="262801"/>
                  </a:lnTo>
                  <a:lnTo>
                    <a:pt x="34823" y="218122"/>
                  </a:lnTo>
                  <a:lnTo>
                    <a:pt x="29972" y="162814"/>
                  </a:lnTo>
                  <a:lnTo>
                    <a:pt x="31178" y="134721"/>
                  </a:lnTo>
                  <a:lnTo>
                    <a:pt x="40894" y="86004"/>
                  </a:lnTo>
                  <a:lnTo>
                    <a:pt x="60502" y="47650"/>
                  </a:lnTo>
                  <a:lnTo>
                    <a:pt x="90512" y="21602"/>
                  </a:lnTo>
                  <a:lnTo>
                    <a:pt x="109474" y="13335"/>
                  </a:lnTo>
                  <a:close/>
                </a:path>
                <a:path w="2550795" h="328929">
                  <a:moveTo>
                    <a:pt x="1093851" y="164465"/>
                  </a:moveTo>
                  <a:lnTo>
                    <a:pt x="1087018" y="106489"/>
                  </a:lnTo>
                  <a:lnTo>
                    <a:pt x="1066673" y="57658"/>
                  </a:lnTo>
                  <a:lnTo>
                    <a:pt x="1033614" y="21069"/>
                  </a:lnTo>
                  <a:lnTo>
                    <a:pt x="988936" y="0"/>
                  </a:lnTo>
                  <a:lnTo>
                    <a:pt x="984250" y="13335"/>
                  </a:lnTo>
                  <a:lnTo>
                    <a:pt x="1003274" y="21602"/>
                  </a:lnTo>
                  <a:lnTo>
                    <a:pt x="1019619" y="33045"/>
                  </a:lnTo>
                  <a:lnTo>
                    <a:pt x="1044321" y="65405"/>
                  </a:lnTo>
                  <a:lnTo>
                    <a:pt x="1058887" y="109118"/>
                  </a:lnTo>
                  <a:lnTo>
                    <a:pt x="1063752" y="162814"/>
                  </a:lnTo>
                  <a:lnTo>
                    <a:pt x="1062532" y="191795"/>
                  </a:lnTo>
                  <a:lnTo>
                    <a:pt x="1052817" y="241795"/>
                  </a:lnTo>
                  <a:lnTo>
                    <a:pt x="1033233" y="280860"/>
                  </a:lnTo>
                  <a:lnTo>
                    <a:pt x="1003465" y="307213"/>
                  </a:lnTo>
                  <a:lnTo>
                    <a:pt x="984758" y="315506"/>
                  </a:lnTo>
                  <a:lnTo>
                    <a:pt x="988936" y="328866"/>
                  </a:lnTo>
                  <a:lnTo>
                    <a:pt x="1033780" y="307822"/>
                  </a:lnTo>
                  <a:lnTo>
                    <a:pt x="1066800" y="271386"/>
                  </a:lnTo>
                  <a:lnTo>
                    <a:pt x="1087081" y="222605"/>
                  </a:lnTo>
                  <a:lnTo>
                    <a:pt x="1092149" y="194703"/>
                  </a:lnTo>
                  <a:lnTo>
                    <a:pt x="1093851" y="164465"/>
                  </a:lnTo>
                  <a:close/>
                </a:path>
                <a:path w="2550795" h="328929">
                  <a:moveTo>
                    <a:pt x="2240026" y="13335"/>
                  </a:moveTo>
                  <a:lnTo>
                    <a:pt x="2235454" y="0"/>
                  </a:lnTo>
                  <a:lnTo>
                    <a:pt x="2211590" y="8610"/>
                  </a:lnTo>
                  <a:lnTo>
                    <a:pt x="2190661" y="21069"/>
                  </a:lnTo>
                  <a:lnTo>
                    <a:pt x="2157603" y="57658"/>
                  </a:lnTo>
                  <a:lnTo>
                    <a:pt x="2137308" y="106489"/>
                  </a:lnTo>
                  <a:lnTo>
                    <a:pt x="2130552" y="164465"/>
                  </a:lnTo>
                  <a:lnTo>
                    <a:pt x="2132241" y="194703"/>
                  </a:lnTo>
                  <a:lnTo>
                    <a:pt x="2145766" y="248170"/>
                  </a:lnTo>
                  <a:lnTo>
                    <a:pt x="2172601" y="291528"/>
                  </a:lnTo>
                  <a:lnTo>
                    <a:pt x="2211514" y="320268"/>
                  </a:lnTo>
                  <a:lnTo>
                    <a:pt x="2235454" y="328866"/>
                  </a:lnTo>
                  <a:lnTo>
                    <a:pt x="2239518" y="315506"/>
                  </a:lnTo>
                  <a:lnTo>
                    <a:pt x="2220798" y="307213"/>
                  </a:lnTo>
                  <a:lnTo>
                    <a:pt x="2204631" y="295668"/>
                  </a:lnTo>
                  <a:lnTo>
                    <a:pt x="2179955" y="262801"/>
                  </a:lnTo>
                  <a:lnTo>
                    <a:pt x="2165375" y="218122"/>
                  </a:lnTo>
                  <a:lnTo>
                    <a:pt x="2160524" y="162814"/>
                  </a:lnTo>
                  <a:lnTo>
                    <a:pt x="2161730" y="134721"/>
                  </a:lnTo>
                  <a:lnTo>
                    <a:pt x="2171446" y="86004"/>
                  </a:lnTo>
                  <a:lnTo>
                    <a:pt x="2191054" y="47650"/>
                  </a:lnTo>
                  <a:lnTo>
                    <a:pt x="2221065" y="21602"/>
                  </a:lnTo>
                  <a:lnTo>
                    <a:pt x="2240026" y="13335"/>
                  </a:lnTo>
                  <a:close/>
                </a:path>
                <a:path w="2550795" h="328929">
                  <a:moveTo>
                    <a:pt x="2550795" y="164465"/>
                  </a:moveTo>
                  <a:lnTo>
                    <a:pt x="2543962" y="106489"/>
                  </a:lnTo>
                  <a:lnTo>
                    <a:pt x="2523617" y="57658"/>
                  </a:lnTo>
                  <a:lnTo>
                    <a:pt x="2490559" y="21069"/>
                  </a:lnTo>
                  <a:lnTo>
                    <a:pt x="2445893" y="0"/>
                  </a:lnTo>
                  <a:lnTo>
                    <a:pt x="2441194" y="13335"/>
                  </a:lnTo>
                  <a:lnTo>
                    <a:pt x="2460218" y="21602"/>
                  </a:lnTo>
                  <a:lnTo>
                    <a:pt x="2476550" y="33045"/>
                  </a:lnTo>
                  <a:lnTo>
                    <a:pt x="2501265" y="65405"/>
                  </a:lnTo>
                  <a:lnTo>
                    <a:pt x="2515832" y="109118"/>
                  </a:lnTo>
                  <a:lnTo>
                    <a:pt x="2520696" y="162814"/>
                  </a:lnTo>
                  <a:lnTo>
                    <a:pt x="2519476" y="191795"/>
                  </a:lnTo>
                  <a:lnTo>
                    <a:pt x="2509761" y="241795"/>
                  </a:lnTo>
                  <a:lnTo>
                    <a:pt x="2490178" y="280860"/>
                  </a:lnTo>
                  <a:lnTo>
                    <a:pt x="2460409" y="307213"/>
                  </a:lnTo>
                  <a:lnTo>
                    <a:pt x="2441702" y="315506"/>
                  </a:lnTo>
                  <a:lnTo>
                    <a:pt x="2445893" y="328866"/>
                  </a:lnTo>
                  <a:lnTo>
                    <a:pt x="2490724" y="307822"/>
                  </a:lnTo>
                  <a:lnTo>
                    <a:pt x="2523744" y="271386"/>
                  </a:lnTo>
                  <a:lnTo>
                    <a:pt x="2544026" y="222605"/>
                  </a:lnTo>
                  <a:lnTo>
                    <a:pt x="2549093" y="194703"/>
                  </a:lnTo>
                  <a:lnTo>
                    <a:pt x="2550795" y="164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85"/>
              <a:t>최대</a:t>
            </a:r>
            <a:r>
              <a:rPr dirty="0" spc="-459"/>
              <a:t> </a:t>
            </a:r>
            <a:r>
              <a:rPr dirty="0" spc="-640"/>
              <a:t>가능도</a:t>
            </a:r>
            <a:r>
              <a:rPr dirty="0" spc="-440"/>
              <a:t> </a:t>
            </a:r>
            <a:r>
              <a:rPr dirty="0" spc="-765"/>
              <a:t>방법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770432" y="2012061"/>
            <a:ext cx="7105650" cy="37534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20065" indent="-457200">
              <a:lnSpc>
                <a:spcPct val="100000"/>
              </a:lnSpc>
              <a:spcBef>
                <a:spcPts val="95"/>
              </a:spcBef>
              <a:buClr>
                <a:srgbClr val="FFC000"/>
              </a:buClr>
              <a:buSzPct val="70000"/>
              <a:buFont typeface="Wingdings"/>
              <a:buChar char=""/>
              <a:tabLst>
                <a:tab pos="520065" algn="l"/>
                <a:tab pos="520700" algn="l"/>
              </a:tabLst>
            </a:pPr>
            <a:r>
              <a:rPr dirty="0" sz="2500" spc="-350" b="1">
                <a:solidFill>
                  <a:srgbClr val="C00000"/>
                </a:solidFill>
                <a:latin typeface="Adobe Gothic Std B"/>
                <a:cs typeface="Adobe Gothic Std B"/>
              </a:rPr>
              <a:t>확률에</a:t>
            </a:r>
            <a:r>
              <a:rPr dirty="0" sz="2500" spc="-200" b="1">
                <a:solidFill>
                  <a:srgbClr val="C0000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65" b="1">
                <a:solidFill>
                  <a:srgbClr val="C00000"/>
                </a:solidFill>
                <a:latin typeface="Adobe Gothic Std B"/>
                <a:cs typeface="Adobe Gothic Std B"/>
              </a:rPr>
              <a:t>기초</a:t>
            </a:r>
            <a:r>
              <a:rPr dirty="0" sz="2500" spc="-365" b="1">
                <a:solidFill>
                  <a:srgbClr val="404040"/>
                </a:solidFill>
                <a:latin typeface="Adobe Gothic Std B"/>
                <a:cs typeface="Adobe Gothic Std B"/>
              </a:rPr>
              <a:t>하여</a:t>
            </a:r>
            <a:r>
              <a:rPr dirty="0" sz="2500" spc="-195" b="1">
                <a:solidFill>
                  <a:srgbClr val="40404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50" b="1">
                <a:solidFill>
                  <a:srgbClr val="404040"/>
                </a:solidFill>
                <a:latin typeface="Adobe Gothic Std B"/>
                <a:cs typeface="Adobe Gothic Std B"/>
              </a:rPr>
              <a:t>모수를</a:t>
            </a:r>
            <a:r>
              <a:rPr dirty="0" sz="2500" spc="-200" b="1">
                <a:solidFill>
                  <a:srgbClr val="40404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254" b="1">
                <a:solidFill>
                  <a:srgbClr val="404040"/>
                </a:solidFill>
                <a:latin typeface="Adobe Gothic Std B"/>
                <a:cs typeface="Adobe Gothic Std B"/>
              </a:rPr>
              <a:t>추정.</a:t>
            </a:r>
            <a:r>
              <a:rPr dirty="0" sz="2500" spc="-210" b="1">
                <a:solidFill>
                  <a:srgbClr val="404040"/>
                </a:solidFill>
                <a:latin typeface="Adobe Gothic Std B"/>
                <a:cs typeface="Adobe Gothic Std B"/>
              </a:rPr>
              <a:t> </a:t>
            </a:r>
            <a:r>
              <a:rPr dirty="0" sz="2500" b="1">
                <a:solidFill>
                  <a:srgbClr val="404040"/>
                </a:solidFill>
                <a:latin typeface="Adobe Gothic Std B"/>
                <a:cs typeface="Adobe Gothic Std B"/>
              </a:rPr>
              <a:t>-</a:t>
            </a:r>
            <a:r>
              <a:rPr dirty="0" sz="2500" spc="-195" b="1">
                <a:solidFill>
                  <a:srgbClr val="404040"/>
                </a:solidFill>
                <a:latin typeface="Adobe Gothic Std B"/>
                <a:cs typeface="Adobe Gothic Std B"/>
              </a:rPr>
              <a:t>&gt;</a:t>
            </a:r>
            <a:r>
              <a:rPr dirty="0" sz="2500" spc="-204" b="1">
                <a:solidFill>
                  <a:srgbClr val="40404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50" b="1">
                <a:solidFill>
                  <a:srgbClr val="404040"/>
                </a:solidFill>
                <a:latin typeface="Adobe Gothic Std B"/>
                <a:cs typeface="Adobe Gothic Std B"/>
              </a:rPr>
              <a:t>적합도</a:t>
            </a:r>
            <a:r>
              <a:rPr dirty="0" sz="2500" spc="-200" b="1">
                <a:solidFill>
                  <a:srgbClr val="40404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50" b="1">
                <a:solidFill>
                  <a:srgbClr val="404040"/>
                </a:solidFill>
                <a:latin typeface="Adobe Gothic Std B"/>
                <a:cs typeface="Adobe Gothic Std B"/>
              </a:rPr>
              <a:t>검정이</a:t>
            </a:r>
            <a:r>
              <a:rPr dirty="0" sz="2500" spc="-195" b="1">
                <a:solidFill>
                  <a:srgbClr val="40404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10" b="1">
                <a:solidFill>
                  <a:srgbClr val="404040"/>
                </a:solidFill>
                <a:latin typeface="Adobe Gothic Std B"/>
                <a:cs typeface="Adobe Gothic Std B"/>
              </a:rPr>
              <a:t>가능함.</a:t>
            </a:r>
            <a:endParaRPr sz="2500">
              <a:latin typeface="Adobe Gothic Std B"/>
              <a:cs typeface="Adobe Gothic Std B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Clr>
                <a:srgbClr val="FFC000"/>
              </a:buClr>
              <a:buFont typeface="Wingdings"/>
              <a:buChar char=""/>
            </a:pPr>
            <a:endParaRPr sz="2700">
              <a:latin typeface="Adobe Gothic Std B"/>
              <a:cs typeface="Adobe Gothic Std B"/>
            </a:endParaRPr>
          </a:p>
          <a:p>
            <a:pPr marL="520065" indent="-457200">
              <a:lnSpc>
                <a:spcPct val="100000"/>
              </a:lnSpc>
              <a:buClr>
                <a:srgbClr val="FFC000"/>
              </a:buClr>
              <a:buSzPct val="70000"/>
              <a:buFont typeface="Wingdings"/>
              <a:buChar char=""/>
              <a:tabLst>
                <a:tab pos="520065" algn="l"/>
                <a:tab pos="520700" algn="l"/>
              </a:tabLst>
            </a:pPr>
            <a:r>
              <a:rPr dirty="0" sz="2500" spc="-254" b="1">
                <a:latin typeface="Adobe Gothic Std B"/>
                <a:cs typeface="Adobe Gothic Std B"/>
              </a:rPr>
              <a:t>추가</a:t>
            </a:r>
            <a:r>
              <a:rPr dirty="0" sz="2500" spc="85" b="1">
                <a:latin typeface="Adobe Gothic Std B"/>
                <a:cs typeface="Adobe Gothic Std B"/>
              </a:rPr>
              <a:t> </a:t>
            </a:r>
            <a:r>
              <a:rPr dirty="0" sz="2500" spc="-280" b="1">
                <a:latin typeface="Adobe Gothic Std B"/>
                <a:cs typeface="Adobe Gothic Std B"/>
              </a:rPr>
              <a:t>가정</a:t>
            </a:r>
            <a:endParaRPr sz="2500">
              <a:latin typeface="Adobe Gothic Std B"/>
              <a:cs typeface="Adobe Gothic Std B"/>
            </a:endParaRPr>
          </a:p>
          <a:p>
            <a:pPr marL="1294765">
              <a:lnSpc>
                <a:spcPct val="100000"/>
              </a:lnSpc>
              <a:spcBef>
                <a:spcPts val="645"/>
              </a:spcBef>
            </a:pPr>
            <a:r>
              <a:rPr dirty="0" sz="2800" spc="-25">
                <a:latin typeface="Cambria Math"/>
                <a:cs typeface="Cambria Math"/>
              </a:rPr>
              <a:t>𝐹</a:t>
            </a:r>
            <a:r>
              <a:rPr dirty="0" sz="2800" spc="-170">
                <a:latin typeface="Cambria Math"/>
                <a:cs typeface="Cambria Math"/>
              </a:rPr>
              <a:t> </a:t>
            </a:r>
            <a:r>
              <a:rPr dirty="0" sz="2800">
                <a:latin typeface="Cambria Math"/>
                <a:cs typeface="Cambria Math"/>
              </a:rPr>
              <a:t>~𝑁(0</a:t>
            </a:r>
            <a:r>
              <a:rPr dirty="0" baseline="-16260" sz="3075">
                <a:latin typeface="Cambria Math"/>
                <a:cs typeface="Cambria Math"/>
              </a:rPr>
              <a:t>𝑞</a:t>
            </a:r>
            <a:r>
              <a:rPr dirty="0" sz="2800">
                <a:latin typeface="Cambria Math"/>
                <a:cs typeface="Cambria Math"/>
              </a:rPr>
              <a:t>,</a:t>
            </a:r>
            <a:r>
              <a:rPr dirty="0" sz="2800" spc="-305">
                <a:latin typeface="Cambria Math"/>
                <a:cs typeface="Cambria Math"/>
              </a:rPr>
              <a:t> </a:t>
            </a:r>
            <a:r>
              <a:rPr dirty="0" sz="2800" spc="-60">
                <a:latin typeface="Cambria Math"/>
                <a:cs typeface="Cambria Math"/>
              </a:rPr>
              <a:t>𝐼</a:t>
            </a:r>
            <a:r>
              <a:rPr dirty="0" baseline="-16260" sz="3075" spc="-89">
                <a:latin typeface="Cambria Math"/>
                <a:cs typeface="Cambria Math"/>
              </a:rPr>
              <a:t>𝑞</a:t>
            </a:r>
            <a:r>
              <a:rPr dirty="0" sz="2800" spc="-60">
                <a:latin typeface="Cambria Math"/>
                <a:cs typeface="Cambria Math"/>
              </a:rPr>
              <a:t>)</a:t>
            </a:r>
            <a:r>
              <a:rPr dirty="0" sz="2800" spc="-204">
                <a:latin typeface="Cambria Math"/>
                <a:cs typeface="Cambria Math"/>
              </a:rPr>
              <a:t> </a:t>
            </a:r>
            <a:r>
              <a:rPr dirty="0" sz="2800" spc="50" b="1">
                <a:latin typeface="Adobe Gothic Std B"/>
                <a:cs typeface="Adobe Gothic Std B"/>
              </a:rPr>
              <a:t>,</a:t>
            </a:r>
            <a:r>
              <a:rPr dirty="0" sz="2800" spc="-195" b="1">
                <a:latin typeface="Adobe Gothic Std B"/>
                <a:cs typeface="Adobe Gothic Std B"/>
              </a:rPr>
              <a:t> </a:t>
            </a:r>
            <a:r>
              <a:rPr dirty="0" sz="2800" spc="-20">
                <a:latin typeface="Cambria Math"/>
                <a:cs typeface="Cambria Math"/>
              </a:rPr>
              <a:t>𝜖</a:t>
            </a:r>
            <a:r>
              <a:rPr dirty="0" sz="2800" spc="-200">
                <a:latin typeface="Cambria Math"/>
                <a:cs typeface="Cambria Math"/>
              </a:rPr>
              <a:t> </a:t>
            </a:r>
            <a:r>
              <a:rPr dirty="0" sz="2800">
                <a:latin typeface="Cambria Math"/>
                <a:cs typeface="Cambria Math"/>
              </a:rPr>
              <a:t>~𝑁(0</a:t>
            </a:r>
            <a:r>
              <a:rPr dirty="0" baseline="-16260" sz="3075">
                <a:latin typeface="Cambria Math"/>
                <a:cs typeface="Cambria Math"/>
              </a:rPr>
              <a:t>𝑝</a:t>
            </a:r>
            <a:r>
              <a:rPr dirty="0" baseline="-16260" sz="3075" spc="104">
                <a:latin typeface="Cambria Math"/>
                <a:cs typeface="Cambria Math"/>
              </a:rPr>
              <a:t> </a:t>
            </a:r>
            <a:r>
              <a:rPr dirty="0" sz="2800" spc="-10">
                <a:latin typeface="Cambria Math"/>
                <a:cs typeface="Cambria Math"/>
              </a:rPr>
              <a:t>,</a:t>
            </a:r>
            <a:r>
              <a:rPr dirty="0" sz="2800" spc="-310">
                <a:latin typeface="Cambria Math"/>
                <a:cs typeface="Cambria Math"/>
              </a:rPr>
              <a:t> </a:t>
            </a:r>
            <a:r>
              <a:rPr dirty="0" sz="2800" spc="-25">
                <a:latin typeface="Cambria Math"/>
                <a:cs typeface="Cambria Math"/>
              </a:rPr>
              <a:t>𝚿)</a:t>
            </a:r>
            <a:endParaRPr sz="2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250">
              <a:latin typeface="Cambria Math"/>
              <a:cs typeface="Cambria Math"/>
            </a:endParaRPr>
          </a:p>
          <a:p>
            <a:pPr marL="520065" indent="-457200">
              <a:lnSpc>
                <a:spcPct val="100000"/>
              </a:lnSpc>
              <a:spcBef>
                <a:spcPts val="5"/>
              </a:spcBef>
              <a:buClr>
                <a:srgbClr val="FFC000"/>
              </a:buClr>
              <a:buSzPct val="70000"/>
              <a:buFont typeface="Wingdings"/>
              <a:buChar char=""/>
              <a:tabLst>
                <a:tab pos="520065" algn="l"/>
                <a:tab pos="520700" algn="l"/>
              </a:tabLst>
            </a:pPr>
            <a:r>
              <a:rPr dirty="0" sz="2500" spc="-325" b="1">
                <a:latin typeface="Adobe Gothic Std B"/>
                <a:cs typeface="Adobe Gothic Std B"/>
              </a:rPr>
              <a:t>관찰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가능한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변수</a:t>
            </a:r>
            <a:r>
              <a:rPr dirty="0" sz="2500" spc="-220" b="1">
                <a:latin typeface="Adobe Gothic Std B"/>
                <a:cs typeface="Adobe Gothic Std B"/>
              </a:rPr>
              <a:t> </a:t>
            </a:r>
            <a:r>
              <a:rPr dirty="0" sz="2500" spc="-20">
                <a:latin typeface="Cambria Math"/>
                <a:cs typeface="Cambria Math"/>
              </a:rPr>
              <a:t>x</a:t>
            </a:r>
            <a:r>
              <a:rPr dirty="0" sz="2500" spc="-210">
                <a:latin typeface="Cambria Math"/>
                <a:cs typeface="Cambria Math"/>
              </a:rPr>
              <a:t> </a:t>
            </a:r>
            <a:r>
              <a:rPr dirty="0" sz="2500" spc="-250" b="1">
                <a:latin typeface="Adobe Gothic Std B"/>
                <a:cs typeface="Adobe Gothic Std B"/>
              </a:rPr>
              <a:t>의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확률</a:t>
            </a:r>
            <a:r>
              <a:rPr dirty="0" sz="2500" spc="-22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밀도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함수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150" b="1">
                <a:latin typeface="Adobe Gothic Std B"/>
                <a:cs typeface="Adobe Gothic Std B"/>
              </a:rPr>
              <a:t>:</a:t>
            </a:r>
            <a:endParaRPr sz="2500">
              <a:latin typeface="Adobe Gothic Std B"/>
              <a:cs typeface="Adobe Gothic Std B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600">
              <a:latin typeface="Adobe Gothic Std B"/>
              <a:cs typeface="Adobe Gothic Std B"/>
            </a:endParaRPr>
          </a:p>
          <a:p>
            <a:pPr marL="1349375">
              <a:lnSpc>
                <a:spcPct val="100000"/>
              </a:lnSpc>
              <a:spcBef>
                <a:spcPts val="5"/>
              </a:spcBef>
              <a:tabLst>
                <a:tab pos="1681480" algn="l"/>
                <a:tab pos="2790190" algn="l"/>
                <a:tab pos="3812540" algn="l"/>
                <a:tab pos="4225290" algn="l"/>
              </a:tabLst>
            </a:pPr>
            <a:r>
              <a:rPr dirty="0" sz="2800" spc="-20">
                <a:latin typeface="Cambria Math"/>
                <a:cs typeface="Cambria Math"/>
              </a:rPr>
              <a:t>𝑝</a:t>
            </a:r>
            <a:r>
              <a:rPr dirty="0" sz="2800">
                <a:latin typeface="Cambria Math"/>
                <a:cs typeface="Cambria Math"/>
              </a:rPr>
              <a:t>	</a:t>
            </a:r>
            <a:r>
              <a:rPr dirty="0" sz="2800" spc="-85">
                <a:latin typeface="Cambria Math"/>
                <a:cs typeface="Cambria Math"/>
              </a:rPr>
              <a:t>x;</a:t>
            </a:r>
            <a:r>
              <a:rPr dirty="0" sz="2800" spc="-325">
                <a:latin typeface="Cambria Math"/>
                <a:cs typeface="Cambria Math"/>
              </a:rPr>
              <a:t> </a:t>
            </a:r>
            <a:r>
              <a:rPr dirty="0" sz="2800" spc="-85">
                <a:latin typeface="Cambria Math"/>
                <a:cs typeface="Cambria Math"/>
              </a:rPr>
              <a:t>𝑳,</a:t>
            </a:r>
            <a:r>
              <a:rPr dirty="0" sz="2800" spc="-305">
                <a:latin typeface="Cambria Math"/>
                <a:cs typeface="Cambria Math"/>
              </a:rPr>
              <a:t> </a:t>
            </a:r>
            <a:r>
              <a:rPr dirty="0" sz="2800" spc="-25">
                <a:latin typeface="Cambria Math"/>
                <a:cs typeface="Cambria Math"/>
              </a:rPr>
              <a:t>𝚿</a:t>
            </a:r>
            <a:r>
              <a:rPr dirty="0" sz="2800">
                <a:latin typeface="Cambria Math"/>
                <a:cs typeface="Cambria Math"/>
              </a:rPr>
              <a:t>	</a:t>
            </a:r>
            <a:r>
              <a:rPr dirty="0" sz="2800" spc="-25">
                <a:latin typeface="Cambria Math"/>
                <a:cs typeface="Cambria Math"/>
              </a:rPr>
              <a:t>=</a:t>
            </a:r>
            <a:r>
              <a:rPr dirty="0" sz="2800" spc="15">
                <a:latin typeface="Cambria Math"/>
                <a:cs typeface="Cambria Math"/>
              </a:rPr>
              <a:t> </a:t>
            </a:r>
            <a:r>
              <a:rPr dirty="0" sz="2800" spc="615">
                <a:latin typeface="Cambria Math"/>
                <a:cs typeface="Cambria Math"/>
              </a:rPr>
              <a:t>න</a:t>
            </a:r>
            <a:r>
              <a:rPr dirty="0" sz="2800" spc="-150">
                <a:latin typeface="Cambria Math"/>
                <a:cs typeface="Cambria Math"/>
              </a:rPr>
              <a:t> </a:t>
            </a:r>
            <a:r>
              <a:rPr dirty="0" sz="2800" spc="-20">
                <a:latin typeface="Cambria Math"/>
                <a:cs typeface="Cambria Math"/>
              </a:rPr>
              <a:t>𝑝</a:t>
            </a:r>
            <a:r>
              <a:rPr dirty="0" sz="2800">
                <a:latin typeface="Cambria Math"/>
                <a:cs typeface="Cambria Math"/>
              </a:rPr>
              <a:t>	</a:t>
            </a:r>
            <a:r>
              <a:rPr dirty="0" sz="2800" spc="-20">
                <a:latin typeface="Cambria Math"/>
                <a:cs typeface="Cambria Math"/>
              </a:rPr>
              <a:t>𝑓</a:t>
            </a:r>
            <a:r>
              <a:rPr dirty="0" sz="2800">
                <a:latin typeface="Cambria Math"/>
                <a:cs typeface="Cambria Math"/>
              </a:rPr>
              <a:t>	</a:t>
            </a:r>
            <a:r>
              <a:rPr dirty="0" sz="2800" spc="-10">
                <a:latin typeface="Cambria Math"/>
                <a:cs typeface="Cambria Math"/>
              </a:rPr>
              <a:t>⋅</a:t>
            </a:r>
            <a:r>
              <a:rPr dirty="0" sz="2800" spc="-150">
                <a:latin typeface="Cambria Math"/>
                <a:cs typeface="Cambria Math"/>
              </a:rPr>
              <a:t> </a:t>
            </a:r>
            <a:r>
              <a:rPr dirty="0" sz="2800" spc="-120">
                <a:latin typeface="Cambria Math"/>
                <a:cs typeface="Cambria Math"/>
              </a:rPr>
              <a:t>𝑝(x|𝑓;</a:t>
            </a:r>
            <a:r>
              <a:rPr dirty="0" sz="2800" spc="-300">
                <a:latin typeface="Cambria Math"/>
                <a:cs typeface="Cambria Math"/>
              </a:rPr>
              <a:t> </a:t>
            </a:r>
            <a:r>
              <a:rPr dirty="0" sz="2800" spc="-85">
                <a:latin typeface="Cambria Math"/>
                <a:cs typeface="Cambria Math"/>
              </a:rPr>
              <a:t>𝑳,</a:t>
            </a:r>
            <a:r>
              <a:rPr dirty="0" sz="2800" spc="-305">
                <a:latin typeface="Cambria Math"/>
                <a:cs typeface="Cambria Math"/>
              </a:rPr>
              <a:t> </a:t>
            </a:r>
            <a:r>
              <a:rPr dirty="0" sz="2800" spc="-95">
                <a:latin typeface="Cambria Math"/>
                <a:cs typeface="Cambria Math"/>
              </a:rPr>
              <a:t>𝚿)</a:t>
            </a:r>
            <a:r>
              <a:rPr dirty="0" sz="2800" spc="-290">
                <a:latin typeface="Cambria Math"/>
                <a:cs typeface="Cambria Math"/>
              </a:rPr>
              <a:t> </a:t>
            </a:r>
            <a:r>
              <a:rPr dirty="0" sz="2800" spc="-95">
                <a:latin typeface="Cambria Math"/>
                <a:cs typeface="Cambria Math"/>
              </a:rPr>
              <a:t>𝑑𝑓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830182" y="-38351"/>
            <a:ext cx="3239770" cy="90868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algn="r" marR="34290">
              <a:lnSpc>
                <a:spcPct val="100000"/>
              </a:lnSpc>
              <a:spcBef>
                <a:spcPts val="780"/>
              </a:spcBef>
            </a:pPr>
            <a:r>
              <a:rPr dirty="0" sz="2200" spc="-110">
                <a:solidFill>
                  <a:srgbClr val="FFFFFF"/>
                </a:solidFill>
                <a:latin typeface="Adobe Clean Han"/>
                <a:cs typeface="Adobe Clean Han"/>
              </a:rPr>
              <a:t>딥러닝</a:t>
            </a:r>
            <a:r>
              <a:rPr dirty="0" sz="1800" spc="-110">
                <a:solidFill>
                  <a:srgbClr val="FFFFFF"/>
                </a:solidFill>
                <a:latin typeface="Adobe Clean Han"/>
                <a:cs typeface="Adobe Clean Han"/>
              </a:rPr>
              <a:t>의</a:t>
            </a:r>
            <a:r>
              <a:rPr dirty="0" sz="1800" spc="20">
                <a:solidFill>
                  <a:srgbClr val="FFFFFF"/>
                </a:solidFill>
                <a:latin typeface="Adobe Clean Han"/>
                <a:cs typeface="Adobe Clean H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dobe Clean Han"/>
                <a:cs typeface="Adobe Clean Han"/>
              </a:rPr>
              <a:t>통계적이해</a:t>
            </a:r>
            <a:endParaRPr sz="2200">
              <a:latin typeface="Adobe Clean Han"/>
              <a:cs typeface="Adobe Clean Han"/>
            </a:endParaRPr>
          </a:p>
          <a:p>
            <a:pPr algn="r" marR="5080">
              <a:lnSpc>
                <a:spcPct val="100000"/>
              </a:lnSpc>
              <a:spcBef>
                <a:spcPts val="75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10강.</a:t>
            </a:r>
            <a:r>
              <a:rPr dirty="0" sz="2400" spc="-3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Adobe Clean Han"/>
                <a:cs typeface="Adobe Clean Han"/>
              </a:rPr>
              <a:t>오토인코더와</a:t>
            </a:r>
            <a:r>
              <a:rPr dirty="0" sz="2400" spc="4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Adobe Clean Han"/>
                <a:cs typeface="Adobe Clean Han"/>
              </a:rPr>
              <a:t>GAN(2)</a:t>
            </a:r>
            <a:endParaRPr sz="2400">
              <a:latin typeface="Adobe Clean Han"/>
              <a:cs typeface="Adobe Clean H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5914" y="12954"/>
            <a:ext cx="1365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2.</a:t>
            </a:r>
            <a:r>
              <a:rPr dirty="0" sz="2400" spc="114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75">
                <a:solidFill>
                  <a:srgbClr val="404040"/>
                </a:solidFill>
                <a:latin typeface="Adobe Clean Han"/>
                <a:cs typeface="Adobe Clean Han"/>
              </a:rPr>
              <a:t>인자분석</a:t>
            </a:r>
            <a:endParaRPr sz="2400">
              <a:latin typeface="Adobe Clean Han"/>
              <a:cs typeface="Adobe Clean H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403859" y="1586483"/>
            <a:ext cx="10551160" cy="4924425"/>
          </a:xfrm>
          <a:custGeom>
            <a:avLst/>
            <a:gdLst/>
            <a:ahLst/>
            <a:cxnLst/>
            <a:rect l="l" t="t" r="r" b="b"/>
            <a:pathLst>
              <a:path w="10551160" h="4924425">
                <a:moveTo>
                  <a:pt x="0" y="4924044"/>
                </a:moveTo>
                <a:lnTo>
                  <a:pt x="10550652" y="4924044"/>
                </a:lnTo>
                <a:lnTo>
                  <a:pt x="10550652" y="0"/>
                </a:lnTo>
                <a:lnTo>
                  <a:pt x="0" y="0"/>
                </a:lnTo>
                <a:lnTo>
                  <a:pt x="0" y="4924044"/>
                </a:lnTo>
                <a:close/>
              </a:path>
            </a:pathLst>
          </a:custGeom>
          <a:ln w="63500">
            <a:solidFill>
              <a:srgbClr val="7BBD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85"/>
              <a:t>최대</a:t>
            </a:r>
            <a:r>
              <a:rPr dirty="0" spc="-459"/>
              <a:t> </a:t>
            </a:r>
            <a:r>
              <a:rPr dirty="0" spc="-640"/>
              <a:t>가능도</a:t>
            </a:r>
            <a:r>
              <a:rPr dirty="0" spc="-440"/>
              <a:t> </a:t>
            </a:r>
            <a:r>
              <a:rPr dirty="0" spc="-765"/>
              <a:t>방법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4770246" y="4231640"/>
            <a:ext cx="41783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65">
                <a:latin typeface="Cambria Math"/>
                <a:cs typeface="Cambria Math"/>
              </a:rPr>
              <a:t>𝑳,𝚿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565775" y="4391659"/>
            <a:ext cx="43751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25">
                <a:latin typeface="Cambria Math"/>
                <a:cs typeface="Cambria Math"/>
              </a:rPr>
              <a:t>𝑖=1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6778117" y="3943984"/>
            <a:ext cx="1186815" cy="328930"/>
          </a:xfrm>
          <a:custGeom>
            <a:avLst/>
            <a:gdLst/>
            <a:ahLst/>
            <a:cxnLst/>
            <a:rect l="l" t="t" r="r" b="b"/>
            <a:pathLst>
              <a:path w="1186815" h="328929">
                <a:moveTo>
                  <a:pt x="1081912" y="0"/>
                </a:moveTo>
                <a:lnTo>
                  <a:pt x="1077213" y="13334"/>
                </a:lnTo>
                <a:lnTo>
                  <a:pt x="1096244" y="21595"/>
                </a:lnTo>
                <a:lnTo>
                  <a:pt x="1112583" y="33035"/>
                </a:lnTo>
                <a:lnTo>
                  <a:pt x="1137284" y="65404"/>
                </a:lnTo>
                <a:lnTo>
                  <a:pt x="1151858" y="109108"/>
                </a:lnTo>
                <a:lnTo>
                  <a:pt x="1156715" y="162813"/>
                </a:lnTo>
                <a:lnTo>
                  <a:pt x="1155501" y="191789"/>
                </a:lnTo>
                <a:lnTo>
                  <a:pt x="1145786" y="241788"/>
                </a:lnTo>
                <a:lnTo>
                  <a:pt x="1126210" y="280838"/>
                </a:lnTo>
                <a:lnTo>
                  <a:pt x="1096440" y="307179"/>
                </a:lnTo>
                <a:lnTo>
                  <a:pt x="1077722" y="315467"/>
                </a:lnTo>
                <a:lnTo>
                  <a:pt x="1081912" y="328802"/>
                </a:lnTo>
                <a:lnTo>
                  <a:pt x="1126744" y="307816"/>
                </a:lnTo>
                <a:lnTo>
                  <a:pt x="1159763" y="271398"/>
                </a:lnTo>
                <a:lnTo>
                  <a:pt x="1180052" y="222599"/>
                </a:lnTo>
                <a:lnTo>
                  <a:pt x="1186814" y="164464"/>
                </a:lnTo>
                <a:lnTo>
                  <a:pt x="1185104" y="134346"/>
                </a:lnTo>
                <a:lnTo>
                  <a:pt x="1171491" y="80918"/>
                </a:lnTo>
                <a:lnTo>
                  <a:pt x="1144563" y="37415"/>
                </a:lnTo>
                <a:lnTo>
                  <a:pt x="1105701" y="8598"/>
                </a:lnTo>
                <a:lnTo>
                  <a:pt x="1081912" y="0"/>
                </a:lnTo>
                <a:close/>
              </a:path>
              <a:path w="1186815" h="328929">
                <a:moveTo>
                  <a:pt x="104901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48"/>
                </a:lnTo>
                <a:lnTo>
                  <a:pt x="80968" y="320226"/>
                </a:lnTo>
                <a:lnTo>
                  <a:pt x="104901" y="328802"/>
                </a:lnTo>
                <a:lnTo>
                  <a:pt x="108965" y="315467"/>
                </a:lnTo>
                <a:lnTo>
                  <a:pt x="90247" y="307179"/>
                </a:lnTo>
                <a:lnTo>
                  <a:pt x="74088" y="295640"/>
                </a:lnTo>
                <a:lnTo>
                  <a:pt x="49402" y="262763"/>
                </a:lnTo>
                <a:lnTo>
                  <a:pt x="34829" y="218122"/>
                </a:lnTo>
                <a:lnTo>
                  <a:pt x="29972" y="162813"/>
                </a:lnTo>
                <a:lnTo>
                  <a:pt x="31186" y="134717"/>
                </a:lnTo>
                <a:lnTo>
                  <a:pt x="40901" y="86000"/>
                </a:lnTo>
                <a:lnTo>
                  <a:pt x="60503" y="47642"/>
                </a:lnTo>
                <a:lnTo>
                  <a:pt x="90515" y="21595"/>
                </a:lnTo>
                <a:lnTo>
                  <a:pt x="109474" y="13334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783132" y="2012061"/>
            <a:ext cx="7136130" cy="22828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95"/>
              </a:spcBef>
              <a:buClr>
                <a:srgbClr val="FFC000"/>
              </a:buClr>
              <a:buSzPct val="70000"/>
              <a:buFont typeface="Wingdings"/>
              <a:buChar char=""/>
              <a:tabLst>
                <a:tab pos="393700" algn="l"/>
              </a:tabLst>
            </a:pPr>
            <a:r>
              <a:rPr dirty="0" sz="2500" spc="-50">
                <a:latin typeface="Cambria Math"/>
                <a:cs typeface="Cambria Math"/>
              </a:rPr>
              <a:t>x</a:t>
            </a:r>
            <a:r>
              <a:rPr dirty="0" baseline="-15432" sz="2700" spc="-75">
                <a:latin typeface="Cambria Math"/>
                <a:cs typeface="Cambria Math"/>
              </a:rPr>
              <a:t>1</a:t>
            </a:r>
            <a:r>
              <a:rPr dirty="0" sz="2500" spc="-50">
                <a:latin typeface="Cambria Math"/>
                <a:cs typeface="Cambria Math"/>
              </a:rPr>
              <a:t>,</a:t>
            </a:r>
            <a:r>
              <a:rPr dirty="0" sz="2500" spc="-295">
                <a:latin typeface="Cambria Math"/>
                <a:cs typeface="Cambria Math"/>
              </a:rPr>
              <a:t> </a:t>
            </a:r>
            <a:r>
              <a:rPr dirty="0" sz="2500" spc="114">
                <a:latin typeface="Cambria Math"/>
                <a:cs typeface="Cambria Math"/>
              </a:rPr>
              <a:t>…,</a:t>
            </a:r>
            <a:r>
              <a:rPr dirty="0" sz="2500" spc="-280">
                <a:latin typeface="Cambria Math"/>
                <a:cs typeface="Cambria Math"/>
              </a:rPr>
              <a:t> </a:t>
            </a:r>
            <a:r>
              <a:rPr dirty="0" sz="2500">
                <a:latin typeface="Cambria Math"/>
                <a:cs typeface="Cambria Math"/>
              </a:rPr>
              <a:t>x</a:t>
            </a:r>
            <a:r>
              <a:rPr dirty="0" baseline="-15432" sz="2700">
                <a:latin typeface="Cambria Math"/>
                <a:cs typeface="Cambria Math"/>
              </a:rPr>
              <a:t>𝑛</a:t>
            </a:r>
            <a:r>
              <a:rPr dirty="0" baseline="-15432" sz="2700" spc="494">
                <a:latin typeface="Cambria Math"/>
                <a:cs typeface="Cambria Math"/>
              </a:rPr>
              <a:t> </a:t>
            </a:r>
            <a:r>
              <a:rPr dirty="0" sz="2500">
                <a:latin typeface="Cambria Math"/>
                <a:cs typeface="Cambria Math"/>
              </a:rPr>
              <a:t>∈</a:t>
            </a:r>
            <a:r>
              <a:rPr dirty="0" sz="2500" spc="-5">
                <a:latin typeface="Cambria Math"/>
                <a:cs typeface="Cambria Math"/>
              </a:rPr>
              <a:t> </a:t>
            </a:r>
            <a:r>
              <a:rPr dirty="0" sz="2500">
                <a:latin typeface="Cambria Math"/>
                <a:cs typeface="Cambria Math"/>
              </a:rPr>
              <a:t>ℝ</a:t>
            </a:r>
            <a:r>
              <a:rPr dirty="0" baseline="27777" sz="2700">
                <a:latin typeface="Cambria Math"/>
                <a:cs typeface="Cambria Math"/>
              </a:rPr>
              <a:t>𝑝</a:t>
            </a:r>
            <a:r>
              <a:rPr dirty="0" baseline="27777" sz="2700" spc="150">
                <a:latin typeface="Cambria Math"/>
                <a:cs typeface="Cambria Math"/>
              </a:rPr>
              <a:t> </a:t>
            </a:r>
            <a:r>
              <a:rPr dirty="0" sz="2500" spc="200" b="1">
                <a:latin typeface="Adobe Gothic Std B"/>
                <a:cs typeface="Adobe Gothic Std B"/>
              </a:rPr>
              <a:t>: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관찰한</a:t>
            </a:r>
            <a:r>
              <a:rPr dirty="0" sz="2500" spc="-225" b="1">
                <a:latin typeface="Adobe Gothic Std B"/>
                <a:cs typeface="Adobe Gothic Std B"/>
              </a:rPr>
              <a:t> </a:t>
            </a:r>
            <a:r>
              <a:rPr dirty="0" sz="2500" spc="-20">
                <a:latin typeface="Cambria Math"/>
                <a:cs typeface="Cambria Math"/>
              </a:rPr>
              <a:t>𝑛</a:t>
            </a:r>
            <a:r>
              <a:rPr dirty="0" sz="2500" spc="-170">
                <a:latin typeface="Cambria Math"/>
                <a:cs typeface="Cambria Math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개의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10" b="1">
                <a:latin typeface="Adobe Gothic Std B"/>
                <a:cs typeface="Adobe Gothic Std B"/>
              </a:rPr>
              <a:t>데이터.</a:t>
            </a:r>
            <a:endParaRPr sz="2500">
              <a:latin typeface="Adobe Gothic Std B"/>
              <a:cs typeface="Adobe Gothic Std B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Clr>
                <a:srgbClr val="FFC000"/>
              </a:buClr>
              <a:buFont typeface="Wingdings"/>
              <a:buChar char=""/>
            </a:pPr>
            <a:endParaRPr sz="2700">
              <a:latin typeface="Adobe Gothic Std B"/>
              <a:cs typeface="Adobe Gothic Std B"/>
            </a:endParaRPr>
          </a:p>
          <a:p>
            <a:pPr marL="507365" indent="-457200">
              <a:lnSpc>
                <a:spcPts val="2995"/>
              </a:lnSpc>
              <a:buClr>
                <a:srgbClr val="FFC000"/>
              </a:buClr>
              <a:buSzPct val="70000"/>
              <a:buFont typeface="Wingdings"/>
              <a:buChar char=""/>
              <a:tabLst>
                <a:tab pos="507365" algn="l"/>
                <a:tab pos="508000" algn="l"/>
              </a:tabLst>
            </a:pPr>
            <a:r>
              <a:rPr dirty="0" sz="2500" spc="-325" b="1">
                <a:latin typeface="Adobe Gothic Std B"/>
                <a:cs typeface="Adobe Gothic Std B"/>
              </a:rPr>
              <a:t>로그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가능도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함수를</a:t>
            </a:r>
            <a:r>
              <a:rPr dirty="0" sz="2500" spc="-22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최대로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하는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모수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90">
                <a:latin typeface="Cambria Math"/>
                <a:cs typeface="Cambria Math"/>
              </a:rPr>
              <a:t>𝑳,</a:t>
            </a:r>
            <a:r>
              <a:rPr dirty="0" sz="2500" spc="-295">
                <a:latin typeface="Cambria Math"/>
                <a:cs typeface="Cambria Math"/>
              </a:rPr>
              <a:t> </a:t>
            </a:r>
            <a:r>
              <a:rPr dirty="0" sz="2500" spc="-30">
                <a:latin typeface="Cambria Math"/>
                <a:cs typeface="Cambria Math"/>
              </a:rPr>
              <a:t>𝚿</a:t>
            </a:r>
            <a:r>
              <a:rPr dirty="0" sz="2500" spc="-225">
                <a:latin typeface="Cambria Math"/>
                <a:cs typeface="Cambria Math"/>
              </a:rPr>
              <a:t> </a:t>
            </a:r>
            <a:r>
              <a:rPr dirty="0" sz="2500" spc="-250" b="1">
                <a:latin typeface="Adobe Gothic Std B"/>
                <a:cs typeface="Adobe Gothic Std B"/>
              </a:rPr>
              <a:t>를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25" b="1">
                <a:latin typeface="Adobe Gothic Std B"/>
                <a:cs typeface="Adobe Gothic Std B"/>
              </a:rPr>
              <a:t>추정:</a:t>
            </a:r>
            <a:endParaRPr sz="2500">
              <a:latin typeface="Adobe Gothic Std B"/>
              <a:cs typeface="Adobe Gothic Std B"/>
            </a:endParaRPr>
          </a:p>
          <a:p>
            <a:pPr algn="r" marR="2045335">
              <a:lnSpc>
                <a:spcPts val="2455"/>
              </a:lnSpc>
            </a:pPr>
            <a:r>
              <a:rPr dirty="0" sz="2050" spc="90">
                <a:latin typeface="Cambria Math"/>
                <a:cs typeface="Cambria Math"/>
              </a:rPr>
              <a:t>𝑛</a:t>
            </a:r>
            <a:endParaRPr sz="2050">
              <a:latin typeface="Cambria Math"/>
              <a:cs typeface="Cambria Math"/>
            </a:endParaRPr>
          </a:p>
          <a:p>
            <a:pPr marL="2539365">
              <a:lnSpc>
                <a:spcPct val="100000"/>
              </a:lnSpc>
              <a:spcBef>
                <a:spcPts val="955"/>
              </a:spcBef>
              <a:tabLst>
                <a:tab pos="3274060" algn="l"/>
                <a:tab pos="3677920" algn="l"/>
                <a:tab pos="6111875" algn="l"/>
              </a:tabLst>
            </a:pPr>
            <a:r>
              <a:rPr dirty="0" sz="2800" spc="-2400">
                <a:latin typeface="Cambria Math"/>
                <a:cs typeface="Cambria Math"/>
              </a:rPr>
              <a:t>𝑳</a:t>
            </a:r>
            <a:r>
              <a:rPr dirty="0" baseline="10912" sz="4200" spc="-1432">
                <a:latin typeface="Cambria Math"/>
                <a:cs typeface="Cambria Math"/>
              </a:rPr>
              <a:t>෠</a:t>
            </a:r>
            <a:r>
              <a:rPr dirty="0" baseline="10912" sz="4200" spc="-7">
                <a:latin typeface="Cambria Math"/>
                <a:cs typeface="Cambria Math"/>
              </a:rPr>
              <a:t> </a:t>
            </a:r>
            <a:r>
              <a:rPr dirty="0" sz="2800" spc="-10">
                <a:latin typeface="Cambria Math"/>
                <a:cs typeface="Cambria Math"/>
              </a:rPr>
              <a:t>,</a:t>
            </a:r>
            <a:r>
              <a:rPr dirty="0" sz="2800" spc="-300">
                <a:latin typeface="Cambria Math"/>
                <a:cs typeface="Cambria Math"/>
              </a:rPr>
              <a:t> </a:t>
            </a:r>
            <a:r>
              <a:rPr dirty="0" sz="2800" spc="-2305">
                <a:latin typeface="Cambria Math"/>
                <a:cs typeface="Cambria Math"/>
              </a:rPr>
              <a:t>𝚿</a:t>
            </a:r>
            <a:r>
              <a:rPr dirty="0" baseline="10912" sz="4200" spc="-390">
                <a:latin typeface="Cambria Math"/>
                <a:cs typeface="Cambria Math"/>
              </a:rPr>
              <a:t>෡</a:t>
            </a:r>
            <a:r>
              <a:rPr dirty="0" baseline="10912" sz="4200">
                <a:latin typeface="Cambria Math"/>
                <a:cs typeface="Cambria Math"/>
              </a:rPr>
              <a:t>	</a:t>
            </a:r>
            <a:r>
              <a:rPr dirty="0" sz="2800" spc="-50">
                <a:latin typeface="Cambria Math"/>
                <a:cs typeface="Cambria Math"/>
              </a:rPr>
              <a:t>=</a:t>
            </a:r>
            <a:r>
              <a:rPr dirty="0" sz="2800">
                <a:latin typeface="Cambria Math"/>
                <a:cs typeface="Cambria Math"/>
              </a:rPr>
              <a:t>	</a:t>
            </a:r>
            <a:r>
              <a:rPr dirty="0" sz="2800" spc="-165">
                <a:latin typeface="Cambria Math"/>
                <a:cs typeface="Cambria Math"/>
              </a:rPr>
              <a:t>argmax </a:t>
            </a:r>
            <a:r>
              <a:rPr dirty="0" sz="2800" spc="2825">
                <a:latin typeface="Cambria Math"/>
                <a:cs typeface="Cambria Math"/>
              </a:rPr>
              <a:t>෍</a:t>
            </a:r>
            <a:r>
              <a:rPr dirty="0" sz="2800" spc="-125">
                <a:latin typeface="Cambria Math"/>
                <a:cs typeface="Cambria Math"/>
              </a:rPr>
              <a:t> </a:t>
            </a:r>
            <a:r>
              <a:rPr dirty="0" sz="2800" spc="-120">
                <a:latin typeface="Cambria Math"/>
                <a:cs typeface="Cambria Math"/>
              </a:rPr>
              <a:t>log</a:t>
            </a:r>
            <a:r>
              <a:rPr dirty="0" sz="2800" spc="-295">
                <a:latin typeface="Cambria Math"/>
                <a:cs typeface="Cambria Math"/>
              </a:rPr>
              <a:t> </a:t>
            </a:r>
            <a:r>
              <a:rPr dirty="0" sz="2800" spc="-50">
                <a:latin typeface="Cambria Math"/>
                <a:cs typeface="Cambria Math"/>
              </a:rPr>
              <a:t>𝑃</a:t>
            </a:r>
            <a:r>
              <a:rPr dirty="0" sz="2800">
                <a:latin typeface="Cambria Math"/>
                <a:cs typeface="Cambria Math"/>
              </a:rPr>
              <a:t>	</a:t>
            </a:r>
            <a:r>
              <a:rPr dirty="0" sz="2800" spc="-10">
                <a:latin typeface="Cambria Math"/>
                <a:cs typeface="Cambria Math"/>
              </a:rPr>
              <a:t>x</a:t>
            </a:r>
            <a:r>
              <a:rPr dirty="0" baseline="-16260" sz="3075" spc="-15">
                <a:latin typeface="Cambria Math"/>
                <a:cs typeface="Cambria Math"/>
              </a:rPr>
              <a:t>i</a:t>
            </a:r>
            <a:r>
              <a:rPr dirty="0" sz="2800" spc="-10">
                <a:latin typeface="Cambria Math"/>
                <a:cs typeface="Cambria Math"/>
              </a:rPr>
              <a:t>;</a:t>
            </a:r>
            <a:r>
              <a:rPr dirty="0" sz="2800" spc="-305">
                <a:latin typeface="Cambria Math"/>
                <a:cs typeface="Cambria Math"/>
              </a:rPr>
              <a:t> </a:t>
            </a:r>
            <a:r>
              <a:rPr dirty="0" sz="2800" spc="-90">
                <a:latin typeface="Cambria Math"/>
                <a:cs typeface="Cambria Math"/>
              </a:rPr>
              <a:t>𝑳,</a:t>
            </a:r>
            <a:r>
              <a:rPr dirty="0" sz="2800" spc="-295">
                <a:latin typeface="Cambria Math"/>
                <a:cs typeface="Cambria Math"/>
              </a:rPr>
              <a:t> </a:t>
            </a:r>
            <a:r>
              <a:rPr dirty="0" sz="2800" spc="-50">
                <a:latin typeface="Cambria Math"/>
                <a:cs typeface="Cambria Math"/>
              </a:rPr>
              <a:t>𝚿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21232" y="5060391"/>
            <a:ext cx="797750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95"/>
              </a:spcBef>
              <a:buClr>
                <a:srgbClr val="FFC000"/>
              </a:buClr>
              <a:buSzPct val="70000"/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dirty="0" sz="2500" spc="-295" b="1">
                <a:latin typeface="Adobe Gothic Std B"/>
                <a:cs typeface="Adobe Gothic Std B"/>
              </a:rPr>
              <a:t>기대화-</a:t>
            </a:r>
            <a:r>
              <a:rPr dirty="0" sz="2500" spc="-350" b="1">
                <a:latin typeface="Adobe Gothic Std B"/>
                <a:cs typeface="Adobe Gothic Std B"/>
              </a:rPr>
              <a:t>최대화</a:t>
            </a:r>
            <a:r>
              <a:rPr dirty="0" sz="2500" spc="-140" b="1">
                <a:latin typeface="Adobe Gothic Std B"/>
                <a:cs typeface="Adobe Gothic Std B"/>
              </a:rPr>
              <a:t> </a:t>
            </a:r>
            <a:r>
              <a:rPr dirty="0" sz="2500" spc="-135" b="1">
                <a:latin typeface="Adobe Gothic Std B"/>
                <a:cs typeface="Adobe Gothic Std B"/>
              </a:rPr>
              <a:t>(</a:t>
            </a:r>
            <a:r>
              <a:rPr dirty="0" sz="2500" spc="-135" b="1">
                <a:solidFill>
                  <a:srgbClr val="C00000"/>
                </a:solidFill>
                <a:latin typeface="Adobe Gothic Std B"/>
                <a:cs typeface="Adobe Gothic Std B"/>
              </a:rPr>
              <a:t>E</a:t>
            </a:r>
            <a:r>
              <a:rPr dirty="0" sz="2500" spc="-135" b="1">
                <a:latin typeface="Adobe Gothic Std B"/>
                <a:cs typeface="Adobe Gothic Std B"/>
              </a:rPr>
              <a:t>xpectation-</a:t>
            </a:r>
            <a:r>
              <a:rPr dirty="0" sz="2500" spc="-165" b="1">
                <a:solidFill>
                  <a:srgbClr val="C00000"/>
                </a:solidFill>
                <a:latin typeface="Adobe Gothic Std B"/>
                <a:cs typeface="Adobe Gothic Std B"/>
              </a:rPr>
              <a:t>M</a:t>
            </a:r>
            <a:r>
              <a:rPr dirty="0" sz="2500" spc="-165" b="1">
                <a:latin typeface="Adobe Gothic Std B"/>
                <a:cs typeface="Adobe Gothic Std B"/>
              </a:rPr>
              <a:t>aximization)</a:t>
            </a:r>
            <a:r>
              <a:rPr dirty="0" sz="2500" spc="-195" b="1">
                <a:latin typeface="Adobe Gothic Std B"/>
                <a:cs typeface="Adobe Gothic Std B"/>
              </a:rPr>
              <a:t> </a:t>
            </a:r>
            <a:r>
              <a:rPr dirty="0" sz="2500" spc="-370" b="1">
                <a:latin typeface="Adobe Gothic Std B"/>
                <a:cs typeface="Adobe Gothic Std B"/>
              </a:rPr>
              <a:t>알고리즘을</a:t>
            </a:r>
            <a:r>
              <a:rPr dirty="0" sz="2500" spc="-135" b="1">
                <a:latin typeface="Adobe Gothic Std B"/>
                <a:cs typeface="Adobe Gothic Std B"/>
              </a:rPr>
              <a:t> </a:t>
            </a:r>
            <a:r>
              <a:rPr dirty="0" sz="2500" spc="-70" b="1">
                <a:latin typeface="Adobe Gothic Std B"/>
                <a:cs typeface="Adobe Gothic Std B"/>
              </a:rPr>
              <a:t>사용.</a:t>
            </a:r>
            <a:endParaRPr sz="2500">
              <a:latin typeface="Adobe Gothic Std B"/>
              <a:cs typeface="Adobe Gothic Std B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830182" y="-38351"/>
            <a:ext cx="3239770" cy="90868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algn="r" marR="34290">
              <a:lnSpc>
                <a:spcPct val="100000"/>
              </a:lnSpc>
              <a:spcBef>
                <a:spcPts val="780"/>
              </a:spcBef>
            </a:pPr>
            <a:r>
              <a:rPr dirty="0" sz="2200" spc="-110">
                <a:solidFill>
                  <a:srgbClr val="FFFFFF"/>
                </a:solidFill>
                <a:latin typeface="Adobe Clean Han"/>
                <a:cs typeface="Adobe Clean Han"/>
              </a:rPr>
              <a:t>딥러닝</a:t>
            </a:r>
            <a:r>
              <a:rPr dirty="0" sz="1800" spc="-110">
                <a:solidFill>
                  <a:srgbClr val="FFFFFF"/>
                </a:solidFill>
                <a:latin typeface="Adobe Clean Han"/>
                <a:cs typeface="Adobe Clean Han"/>
              </a:rPr>
              <a:t>의</a:t>
            </a:r>
            <a:r>
              <a:rPr dirty="0" sz="1800" spc="20">
                <a:solidFill>
                  <a:srgbClr val="FFFFFF"/>
                </a:solidFill>
                <a:latin typeface="Adobe Clean Han"/>
                <a:cs typeface="Adobe Clean H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dobe Clean Han"/>
                <a:cs typeface="Adobe Clean Han"/>
              </a:rPr>
              <a:t>통계적이해</a:t>
            </a:r>
            <a:endParaRPr sz="2200">
              <a:latin typeface="Adobe Clean Han"/>
              <a:cs typeface="Adobe Clean Han"/>
            </a:endParaRPr>
          </a:p>
          <a:p>
            <a:pPr algn="r" marR="5080">
              <a:lnSpc>
                <a:spcPct val="100000"/>
              </a:lnSpc>
              <a:spcBef>
                <a:spcPts val="75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10강.</a:t>
            </a:r>
            <a:r>
              <a:rPr dirty="0" sz="2400" spc="-3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Adobe Clean Han"/>
                <a:cs typeface="Adobe Clean Han"/>
              </a:rPr>
              <a:t>오토인코더와</a:t>
            </a:r>
            <a:r>
              <a:rPr dirty="0" sz="2400" spc="4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Adobe Clean Han"/>
                <a:cs typeface="Adobe Clean Han"/>
              </a:rPr>
              <a:t>GAN(2)</a:t>
            </a:r>
            <a:endParaRPr sz="2400">
              <a:latin typeface="Adobe Clean Han"/>
              <a:cs typeface="Adobe Clean H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5914" y="12954"/>
            <a:ext cx="1365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2.</a:t>
            </a:r>
            <a:r>
              <a:rPr dirty="0" sz="2400" spc="114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75">
                <a:solidFill>
                  <a:srgbClr val="404040"/>
                </a:solidFill>
                <a:latin typeface="Adobe Clean Han"/>
                <a:cs typeface="Adobe Clean Han"/>
              </a:rPr>
              <a:t>인자분석</a:t>
            </a:r>
            <a:endParaRPr sz="2400">
              <a:latin typeface="Adobe Clean Han"/>
              <a:cs typeface="Adobe Clean H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403859" y="1586483"/>
            <a:ext cx="10551160" cy="4924425"/>
          </a:xfrm>
          <a:custGeom>
            <a:avLst/>
            <a:gdLst/>
            <a:ahLst/>
            <a:cxnLst/>
            <a:rect l="l" t="t" r="r" b="b"/>
            <a:pathLst>
              <a:path w="10551160" h="4924425">
                <a:moveTo>
                  <a:pt x="0" y="4924044"/>
                </a:moveTo>
                <a:lnTo>
                  <a:pt x="10550652" y="4924044"/>
                </a:lnTo>
                <a:lnTo>
                  <a:pt x="10550652" y="0"/>
                </a:lnTo>
                <a:lnTo>
                  <a:pt x="0" y="0"/>
                </a:lnTo>
                <a:lnTo>
                  <a:pt x="0" y="4924044"/>
                </a:lnTo>
                <a:close/>
              </a:path>
            </a:pathLst>
          </a:custGeom>
          <a:ln w="63500">
            <a:solidFill>
              <a:srgbClr val="7BBD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5"/>
              <a:t>EM</a:t>
            </a:r>
            <a:r>
              <a:rPr dirty="0" spc="-434"/>
              <a:t> </a:t>
            </a:r>
            <a:r>
              <a:rPr dirty="0" spc="-760"/>
              <a:t>알고리즘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821232" y="1885386"/>
            <a:ext cx="9957435" cy="4089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33200"/>
              </a:lnSpc>
              <a:spcBef>
                <a:spcPts val="95"/>
              </a:spcBef>
              <a:buClr>
                <a:srgbClr val="FFC000"/>
              </a:buClr>
              <a:buSzPct val="70000"/>
              <a:buFont typeface="Wingdings"/>
              <a:buChar char=""/>
              <a:tabLst>
                <a:tab pos="355600" algn="l"/>
              </a:tabLst>
            </a:pPr>
            <a:r>
              <a:rPr dirty="0" sz="2500" spc="-365" b="1">
                <a:latin typeface="Adobe Gothic Std B"/>
                <a:cs typeface="Adobe Gothic Std B"/>
              </a:rPr>
              <a:t>관측되지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않는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solidFill>
                  <a:srgbClr val="C00000"/>
                </a:solidFill>
                <a:latin typeface="Adobe Gothic Std B"/>
                <a:cs typeface="Adobe Gothic Std B"/>
              </a:rPr>
              <a:t>잠재</a:t>
            </a:r>
            <a:r>
              <a:rPr dirty="0" sz="2500" spc="-215" b="1">
                <a:solidFill>
                  <a:srgbClr val="C0000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50" b="1">
                <a:solidFill>
                  <a:srgbClr val="C00000"/>
                </a:solidFill>
                <a:latin typeface="Adobe Gothic Std B"/>
                <a:cs typeface="Adobe Gothic Std B"/>
              </a:rPr>
              <a:t>변수</a:t>
            </a:r>
            <a:r>
              <a:rPr dirty="0" sz="2500" spc="-350" b="1">
                <a:latin typeface="Adobe Gothic Std B"/>
                <a:cs typeface="Adobe Gothic Std B"/>
              </a:rPr>
              <a:t>에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65" b="1">
                <a:latin typeface="Adobe Gothic Std B"/>
                <a:cs typeface="Adobe Gothic Std B"/>
              </a:rPr>
              <a:t>의존하는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확률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65" b="1">
                <a:latin typeface="Adobe Gothic Std B"/>
                <a:cs typeface="Adobe Gothic Std B"/>
              </a:rPr>
              <a:t>모델에서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solidFill>
                  <a:srgbClr val="C00000"/>
                </a:solidFill>
                <a:latin typeface="Adobe Gothic Std B"/>
                <a:cs typeface="Adobe Gothic Std B"/>
              </a:rPr>
              <a:t>최대</a:t>
            </a:r>
            <a:r>
              <a:rPr dirty="0" sz="2500" spc="-204" b="1">
                <a:solidFill>
                  <a:srgbClr val="C0000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65" b="1">
                <a:solidFill>
                  <a:srgbClr val="C00000"/>
                </a:solidFill>
                <a:latin typeface="Adobe Gothic Std B"/>
                <a:cs typeface="Adobe Gothic Std B"/>
              </a:rPr>
              <a:t>가능도</a:t>
            </a:r>
            <a:r>
              <a:rPr dirty="0" sz="2500" spc="-365" b="1">
                <a:latin typeface="Adobe Gothic Std B"/>
                <a:cs typeface="Adobe Gothic Std B"/>
              </a:rPr>
              <a:t>를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갖는</a:t>
            </a:r>
            <a:r>
              <a:rPr dirty="0" sz="2500" spc="-215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모수의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50" b="1">
                <a:latin typeface="Adobe Gothic Std B"/>
                <a:cs typeface="Adobe Gothic Std B"/>
              </a:rPr>
              <a:t>추 </a:t>
            </a:r>
            <a:r>
              <a:rPr dirty="0" sz="2500" spc="-350" b="1">
                <a:latin typeface="Adobe Gothic Std B"/>
                <a:cs typeface="Adobe Gothic Std B"/>
              </a:rPr>
              <a:t>정값을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찾는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0" b="1">
                <a:latin typeface="Adobe Gothic Std B"/>
                <a:cs typeface="Adobe Gothic Std B"/>
              </a:rPr>
              <a:t>알고리즘.</a:t>
            </a:r>
            <a:endParaRPr sz="2500">
              <a:latin typeface="Adobe Gothic Std B"/>
              <a:cs typeface="Adobe Gothic Std B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Clr>
                <a:srgbClr val="FFC000"/>
              </a:buClr>
              <a:buFont typeface="Wingdings"/>
              <a:buChar char=""/>
            </a:pPr>
            <a:endParaRPr sz="2700">
              <a:latin typeface="Adobe Gothic Std B"/>
              <a:cs typeface="Adobe Gothic Std B"/>
            </a:endParaRPr>
          </a:p>
          <a:p>
            <a:pPr marL="355600" indent="-342900">
              <a:lnSpc>
                <a:spcPct val="100000"/>
              </a:lnSpc>
              <a:buClr>
                <a:srgbClr val="FFC000"/>
              </a:buClr>
              <a:buSzPct val="70000"/>
              <a:buFont typeface="Wingdings"/>
              <a:buChar char=""/>
              <a:tabLst>
                <a:tab pos="355600" algn="l"/>
              </a:tabLst>
            </a:pPr>
            <a:r>
              <a:rPr dirty="0" sz="2500" spc="-350" b="1">
                <a:solidFill>
                  <a:srgbClr val="C00000"/>
                </a:solidFill>
                <a:latin typeface="Adobe Gothic Std B"/>
                <a:cs typeface="Adobe Gothic Std B"/>
              </a:rPr>
              <a:t>기대값</a:t>
            </a:r>
            <a:r>
              <a:rPr dirty="0" sz="2500" spc="-200" b="1">
                <a:solidFill>
                  <a:srgbClr val="C0000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단계</a:t>
            </a:r>
            <a:r>
              <a:rPr dirty="0" sz="2500" spc="-195" b="1">
                <a:latin typeface="Adobe Gothic Std B"/>
                <a:cs typeface="Adobe Gothic Std B"/>
              </a:rPr>
              <a:t> </a:t>
            </a:r>
            <a:r>
              <a:rPr dirty="0" sz="2500" spc="-50" b="1">
                <a:latin typeface="Adobe Gothic Std B"/>
                <a:cs typeface="Adobe Gothic Std B"/>
              </a:rPr>
              <a:t>(E-</a:t>
            </a:r>
            <a:r>
              <a:rPr dirty="0" sz="2500" spc="-100" b="1">
                <a:latin typeface="Adobe Gothic Std B"/>
                <a:cs typeface="Adobe Gothic Std B"/>
              </a:rPr>
              <a:t>step)</a:t>
            </a:r>
            <a:r>
              <a:rPr dirty="0" sz="2500" spc="-245" b="1">
                <a:latin typeface="Adobe Gothic Std B"/>
                <a:cs typeface="Adobe Gothic Std B"/>
              </a:rPr>
              <a:t> </a:t>
            </a:r>
            <a:r>
              <a:rPr dirty="0" sz="2500" spc="-250" b="1">
                <a:latin typeface="Adobe Gothic Std B"/>
                <a:cs typeface="Adobe Gothic Std B"/>
              </a:rPr>
              <a:t>와</a:t>
            </a:r>
            <a:r>
              <a:rPr dirty="0" sz="2500" spc="-20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solidFill>
                  <a:srgbClr val="C00000"/>
                </a:solidFill>
                <a:latin typeface="Adobe Gothic Std B"/>
                <a:cs typeface="Adobe Gothic Std B"/>
              </a:rPr>
              <a:t>최대화</a:t>
            </a:r>
            <a:r>
              <a:rPr dirty="0" sz="2500" spc="-195" b="1">
                <a:solidFill>
                  <a:srgbClr val="C0000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단계</a:t>
            </a:r>
            <a:r>
              <a:rPr dirty="0" sz="2500" spc="-195" b="1">
                <a:latin typeface="Adobe Gothic Std B"/>
                <a:cs typeface="Adobe Gothic Std B"/>
              </a:rPr>
              <a:t> </a:t>
            </a:r>
            <a:r>
              <a:rPr dirty="0" sz="2500" spc="-110" b="1">
                <a:latin typeface="Adobe Gothic Std B"/>
                <a:cs typeface="Adobe Gothic Std B"/>
              </a:rPr>
              <a:t>(M-</a:t>
            </a:r>
            <a:r>
              <a:rPr dirty="0" sz="2500" spc="-105" b="1">
                <a:latin typeface="Adobe Gothic Std B"/>
                <a:cs typeface="Adobe Gothic Std B"/>
              </a:rPr>
              <a:t>step)</a:t>
            </a:r>
            <a:r>
              <a:rPr dirty="0" sz="2500" spc="-24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으로</a:t>
            </a:r>
            <a:r>
              <a:rPr dirty="0" sz="2500" spc="-200" b="1">
                <a:latin typeface="Adobe Gothic Std B"/>
                <a:cs typeface="Adobe Gothic Std B"/>
              </a:rPr>
              <a:t> </a:t>
            </a:r>
            <a:r>
              <a:rPr dirty="0" sz="2500" spc="-330" b="1">
                <a:latin typeface="Adobe Gothic Std B"/>
                <a:cs typeface="Adobe Gothic Std B"/>
              </a:rPr>
              <a:t>나뉘어짐.</a:t>
            </a:r>
            <a:endParaRPr sz="2500">
              <a:latin typeface="Adobe Gothic Std B"/>
              <a:cs typeface="Adobe Gothic Std B"/>
            </a:endParaRPr>
          </a:p>
          <a:p>
            <a:pPr lvl="1" marL="1101725" indent="-175895">
              <a:lnSpc>
                <a:spcPct val="100000"/>
              </a:lnSpc>
              <a:spcBef>
                <a:spcPts val="1000"/>
              </a:spcBef>
              <a:buChar char="-"/>
              <a:tabLst>
                <a:tab pos="1102360" algn="l"/>
              </a:tabLst>
            </a:pPr>
            <a:r>
              <a:rPr dirty="0" sz="2500" spc="-350" b="1">
                <a:latin typeface="Adobe Gothic Std B"/>
                <a:cs typeface="Adobe Gothic Std B"/>
              </a:rPr>
              <a:t>기대값</a:t>
            </a:r>
            <a:r>
              <a:rPr dirty="0" sz="2500" spc="-225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단계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200" b="1">
                <a:latin typeface="Adobe Gothic Std B"/>
                <a:cs typeface="Adobe Gothic Std B"/>
              </a:rPr>
              <a:t>: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로그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65" b="1">
                <a:latin typeface="Adobe Gothic Std B"/>
                <a:cs typeface="Adobe Gothic Std B"/>
              </a:rPr>
              <a:t>가능도의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65" b="1">
                <a:latin typeface="Adobe Gothic Std B"/>
                <a:cs typeface="Adobe Gothic Std B"/>
              </a:rPr>
              <a:t>기대값을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25" b="1">
                <a:latin typeface="Adobe Gothic Std B"/>
                <a:cs typeface="Adobe Gothic Std B"/>
              </a:rPr>
              <a:t>계산.</a:t>
            </a:r>
            <a:endParaRPr sz="2500">
              <a:latin typeface="Adobe Gothic Std B"/>
              <a:cs typeface="Adobe Gothic Std B"/>
            </a:endParaRPr>
          </a:p>
          <a:p>
            <a:pPr lvl="1" marL="1101725" indent="-175895">
              <a:lnSpc>
                <a:spcPct val="100000"/>
              </a:lnSpc>
              <a:spcBef>
                <a:spcPts val="1005"/>
              </a:spcBef>
              <a:buChar char="-"/>
              <a:tabLst>
                <a:tab pos="1102360" algn="l"/>
              </a:tabLst>
            </a:pPr>
            <a:r>
              <a:rPr dirty="0" sz="2500" spc="-350" b="1">
                <a:latin typeface="Adobe Gothic Std B"/>
                <a:cs typeface="Adobe Gothic Std B"/>
              </a:rPr>
              <a:t>최대화</a:t>
            </a:r>
            <a:r>
              <a:rPr dirty="0" sz="2500" spc="-225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단계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200" b="1">
                <a:latin typeface="Adobe Gothic Std B"/>
                <a:cs typeface="Adobe Gothic Std B"/>
              </a:rPr>
              <a:t>:</a:t>
            </a:r>
            <a:r>
              <a:rPr dirty="0" sz="2500" spc="-215" b="1">
                <a:latin typeface="Adobe Gothic Std B"/>
                <a:cs typeface="Adobe Gothic Std B"/>
              </a:rPr>
              <a:t> </a:t>
            </a:r>
            <a:r>
              <a:rPr dirty="0" sz="2500" spc="-365" b="1">
                <a:latin typeface="Adobe Gothic Std B"/>
                <a:cs typeface="Adobe Gothic Std B"/>
              </a:rPr>
              <a:t>기대값을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70" b="1">
                <a:latin typeface="Adobe Gothic Std B"/>
                <a:cs typeface="Adobe Gothic Std B"/>
              </a:rPr>
              <a:t>최대화하는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모수를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25" b="1">
                <a:latin typeface="Adobe Gothic Std B"/>
                <a:cs typeface="Adobe Gothic Std B"/>
              </a:rPr>
              <a:t>추정.</a:t>
            </a:r>
            <a:endParaRPr sz="2500">
              <a:latin typeface="Adobe Gothic Std B"/>
              <a:cs typeface="Adobe Gothic Std B"/>
            </a:endParaRPr>
          </a:p>
          <a:p>
            <a:pPr lvl="1">
              <a:lnSpc>
                <a:spcPct val="100000"/>
              </a:lnSpc>
              <a:spcBef>
                <a:spcPts val="60"/>
              </a:spcBef>
              <a:buFont typeface="Adobe Gothic Std B"/>
              <a:buChar char="-"/>
            </a:pPr>
            <a:endParaRPr sz="2700">
              <a:latin typeface="Adobe Gothic Std B"/>
              <a:cs typeface="Adobe Gothic Std B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FFC000"/>
              </a:buClr>
              <a:buSzPct val="70000"/>
              <a:buFont typeface="Wingdings"/>
              <a:buChar char=""/>
              <a:tabLst>
                <a:tab pos="355600" algn="l"/>
              </a:tabLst>
            </a:pPr>
            <a:r>
              <a:rPr dirty="0" sz="2500" spc="-350" b="1">
                <a:latin typeface="Adobe Gothic Std B"/>
                <a:cs typeface="Adobe Gothic Std B"/>
              </a:rPr>
              <a:t>기대값</a:t>
            </a:r>
            <a:r>
              <a:rPr dirty="0" sz="2500" spc="-22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단계와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최대화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단계를</a:t>
            </a:r>
            <a:r>
              <a:rPr dirty="0" sz="2500" spc="-225" b="1">
                <a:latin typeface="Adobe Gothic Std B"/>
                <a:cs typeface="Adobe Gothic Std B"/>
              </a:rPr>
              <a:t> </a:t>
            </a:r>
            <a:r>
              <a:rPr dirty="0" sz="2500" spc="-370" b="1">
                <a:solidFill>
                  <a:srgbClr val="C00000"/>
                </a:solidFill>
                <a:latin typeface="Adobe Gothic Std B"/>
                <a:cs typeface="Adobe Gothic Std B"/>
              </a:rPr>
              <a:t>반복적</a:t>
            </a:r>
            <a:r>
              <a:rPr dirty="0" sz="2500" spc="-370" b="1">
                <a:latin typeface="Adobe Gothic Std B"/>
                <a:cs typeface="Adobe Gothic Std B"/>
              </a:rPr>
              <a:t>으로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65" b="1">
                <a:latin typeface="Adobe Gothic Std B"/>
                <a:cs typeface="Adobe Gothic Std B"/>
              </a:rPr>
              <a:t>수행하여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모수의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65" b="1">
                <a:latin typeface="Adobe Gothic Std B"/>
                <a:cs typeface="Adobe Gothic Std B"/>
              </a:rPr>
              <a:t>추정값을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25" b="1">
                <a:latin typeface="Adobe Gothic Std B"/>
                <a:cs typeface="Adobe Gothic Std B"/>
              </a:rPr>
              <a:t>구함.</a:t>
            </a:r>
            <a:endParaRPr sz="2500">
              <a:latin typeface="Adobe Gothic Std B"/>
              <a:cs typeface="Adobe Gothic Std B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830182" y="-38351"/>
            <a:ext cx="3239770" cy="90868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algn="r" marR="34290">
              <a:lnSpc>
                <a:spcPct val="100000"/>
              </a:lnSpc>
              <a:spcBef>
                <a:spcPts val="780"/>
              </a:spcBef>
            </a:pPr>
            <a:r>
              <a:rPr dirty="0" sz="2200" spc="-110">
                <a:solidFill>
                  <a:srgbClr val="FFFFFF"/>
                </a:solidFill>
                <a:latin typeface="Adobe Clean Han"/>
                <a:cs typeface="Adobe Clean Han"/>
              </a:rPr>
              <a:t>딥러닝</a:t>
            </a:r>
            <a:r>
              <a:rPr dirty="0" sz="1800" spc="-110">
                <a:solidFill>
                  <a:srgbClr val="FFFFFF"/>
                </a:solidFill>
                <a:latin typeface="Adobe Clean Han"/>
                <a:cs typeface="Adobe Clean Han"/>
              </a:rPr>
              <a:t>의</a:t>
            </a:r>
            <a:r>
              <a:rPr dirty="0" sz="1800" spc="20">
                <a:solidFill>
                  <a:srgbClr val="FFFFFF"/>
                </a:solidFill>
                <a:latin typeface="Adobe Clean Han"/>
                <a:cs typeface="Adobe Clean H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dobe Clean Han"/>
                <a:cs typeface="Adobe Clean Han"/>
              </a:rPr>
              <a:t>통계적이해</a:t>
            </a:r>
            <a:endParaRPr sz="2200">
              <a:latin typeface="Adobe Clean Han"/>
              <a:cs typeface="Adobe Clean Han"/>
            </a:endParaRPr>
          </a:p>
          <a:p>
            <a:pPr algn="r" marR="5080">
              <a:lnSpc>
                <a:spcPct val="100000"/>
              </a:lnSpc>
              <a:spcBef>
                <a:spcPts val="75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10강.</a:t>
            </a:r>
            <a:r>
              <a:rPr dirty="0" sz="2400" spc="-3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Adobe Clean Han"/>
                <a:cs typeface="Adobe Clean Han"/>
              </a:rPr>
              <a:t>오토인코더와</a:t>
            </a:r>
            <a:r>
              <a:rPr dirty="0" sz="2400" spc="4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Adobe Clean Han"/>
                <a:cs typeface="Adobe Clean Han"/>
              </a:rPr>
              <a:t>GAN(2)</a:t>
            </a:r>
            <a:endParaRPr sz="2400">
              <a:latin typeface="Adobe Clean Han"/>
              <a:cs typeface="Adobe Clean H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920740" y="1933955"/>
            <a:ext cx="1457325" cy="498475"/>
          </a:xfrm>
          <a:prstGeom prst="rect">
            <a:avLst/>
          </a:prstGeom>
          <a:solidFill>
            <a:srgbClr val="1F7DA8"/>
          </a:solidFill>
        </p:spPr>
        <p:txBody>
          <a:bodyPr wrap="square" lIns="0" tIns="8890" rIns="0" bIns="0" rtlCol="0" vert="horz">
            <a:spAutoFit/>
          </a:bodyPr>
          <a:lstStyle/>
          <a:p>
            <a:pPr marL="125095">
              <a:lnSpc>
                <a:spcPct val="100000"/>
              </a:lnSpc>
              <a:spcBef>
                <a:spcPts val="70"/>
              </a:spcBef>
            </a:pPr>
            <a:r>
              <a:rPr dirty="0" sz="2800" spc="-305">
                <a:solidFill>
                  <a:srgbClr val="FFFFFF"/>
                </a:solidFill>
                <a:latin typeface="Adobe Clean Han"/>
                <a:cs typeface="Adobe Clean Han"/>
              </a:rPr>
              <a:t>학습목표</a:t>
            </a:r>
            <a:endParaRPr sz="2800">
              <a:latin typeface="Adobe Clean Han"/>
              <a:cs typeface="Adobe Clean H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845558" y="1906016"/>
            <a:ext cx="965835" cy="497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00" spc="-310">
                <a:solidFill>
                  <a:srgbClr val="1F7DA8"/>
                </a:solidFill>
                <a:latin typeface="Adobe Clean Han"/>
                <a:cs typeface="Adobe Clean Han"/>
              </a:rPr>
              <a:t>오</a:t>
            </a:r>
            <a:r>
              <a:rPr dirty="0" sz="2900" spc="-310">
                <a:solidFill>
                  <a:srgbClr val="1F7DA8"/>
                </a:solidFill>
                <a:latin typeface="Adobe Clean Han"/>
                <a:cs typeface="Adobe Clean Han"/>
              </a:rPr>
              <a:t>늘의</a:t>
            </a:r>
            <a:endParaRPr sz="2900">
              <a:latin typeface="Adobe Clean Han"/>
              <a:cs typeface="Adobe Clean H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62020" y="2554884"/>
            <a:ext cx="5662295" cy="1336040"/>
          </a:xfrm>
          <a:prstGeom prst="rect">
            <a:avLst/>
          </a:prstGeom>
        </p:spPr>
        <p:txBody>
          <a:bodyPr wrap="square" lIns="0" tIns="241300" rIns="0" bIns="0" rtlCol="0" vert="horz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1900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dirty="0" sz="2800" spc="-145">
                <a:solidFill>
                  <a:srgbClr val="404040"/>
                </a:solidFill>
                <a:latin typeface="Adobe Clean Han"/>
                <a:cs typeface="Adobe Clean Han"/>
              </a:rPr>
              <a:t>인자</a:t>
            </a:r>
            <a:r>
              <a:rPr dirty="0" sz="2800" spc="-2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800" spc="-215">
                <a:solidFill>
                  <a:srgbClr val="404040"/>
                </a:solidFill>
                <a:latin typeface="Adobe Clean Han"/>
                <a:cs typeface="Adobe Clean Han"/>
              </a:rPr>
              <a:t>분석이</a:t>
            </a:r>
            <a:r>
              <a:rPr dirty="0" sz="2800" spc="3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800" spc="-220">
                <a:solidFill>
                  <a:srgbClr val="404040"/>
                </a:solidFill>
                <a:latin typeface="Adobe Clean Han"/>
                <a:cs typeface="Adobe Clean Han"/>
              </a:rPr>
              <a:t>무엇인지</a:t>
            </a:r>
            <a:r>
              <a:rPr dirty="0" sz="2800" spc="4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800" spc="-185">
                <a:solidFill>
                  <a:srgbClr val="404040"/>
                </a:solidFill>
                <a:latin typeface="Adobe Clean Han"/>
                <a:cs typeface="Adobe Clean Han"/>
              </a:rPr>
              <a:t>이해할</a:t>
            </a:r>
            <a:r>
              <a:rPr dirty="0" sz="2800" spc="3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800" spc="-285">
                <a:solidFill>
                  <a:srgbClr val="404040"/>
                </a:solidFill>
                <a:latin typeface="Adobe Clean Han"/>
                <a:cs typeface="Adobe Clean Han"/>
              </a:rPr>
              <a:t>수</a:t>
            </a:r>
            <a:r>
              <a:rPr dirty="0" sz="2800" spc="9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800" spc="-35">
                <a:solidFill>
                  <a:srgbClr val="404040"/>
                </a:solidFill>
                <a:latin typeface="Adobe Clean Han"/>
                <a:cs typeface="Adobe Clean Han"/>
              </a:rPr>
              <a:t>있다.</a:t>
            </a:r>
            <a:endParaRPr sz="2800">
              <a:latin typeface="Adobe Clean Han"/>
              <a:cs typeface="Adobe Clean Han"/>
            </a:endParaRPr>
          </a:p>
          <a:p>
            <a:pPr marL="546100" indent="-533400">
              <a:lnSpc>
                <a:spcPct val="100000"/>
              </a:lnSpc>
              <a:spcBef>
                <a:spcPts val="1800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dirty="0" sz="2800" spc="-295">
                <a:solidFill>
                  <a:srgbClr val="404040"/>
                </a:solidFill>
                <a:latin typeface="Adobe Clean Han"/>
                <a:cs typeface="Adobe Clean Han"/>
              </a:rPr>
              <a:t>GAN</a:t>
            </a:r>
            <a:r>
              <a:rPr dirty="0" sz="2800" spc="7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800" spc="-220">
                <a:solidFill>
                  <a:srgbClr val="404040"/>
                </a:solidFill>
                <a:latin typeface="Adobe Clean Han"/>
                <a:cs typeface="Adobe Clean Han"/>
              </a:rPr>
              <a:t>방법론에</a:t>
            </a:r>
            <a:r>
              <a:rPr dirty="0" sz="2800" spc="3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800" spc="-160">
                <a:solidFill>
                  <a:srgbClr val="404040"/>
                </a:solidFill>
                <a:latin typeface="Adobe Clean Han"/>
                <a:cs typeface="Adobe Clean Han"/>
              </a:rPr>
              <a:t>대해</a:t>
            </a:r>
            <a:r>
              <a:rPr dirty="0" sz="2800" spc="-2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800" spc="-180">
                <a:solidFill>
                  <a:srgbClr val="404040"/>
                </a:solidFill>
                <a:latin typeface="Adobe Clean Han"/>
                <a:cs typeface="Adobe Clean Han"/>
              </a:rPr>
              <a:t>이해할</a:t>
            </a:r>
            <a:r>
              <a:rPr dirty="0" sz="2800" spc="5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800" spc="-285">
                <a:solidFill>
                  <a:srgbClr val="404040"/>
                </a:solidFill>
                <a:latin typeface="Adobe Clean Han"/>
                <a:cs typeface="Adobe Clean Han"/>
              </a:rPr>
              <a:t>수</a:t>
            </a:r>
            <a:r>
              <a:rPr dirty="0" sz="2800" spc="9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Adobe Clean Han"/>
                <a:cs typeface="Adobe Clean Han"/>
              </a:rPr>
              <a:t>있다.</a:t>
            </a:r>
            <a:endParaRPr sz="2800">
              <a:latin typeface="Adobe Clean Han"/>
              <a:cs typeface="Adobe Clean H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372347" y="491490"/>
            <a:ext cx="3510279" cy="793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33655">
              <a:lnSpc>
                <a:spcPct val="100000"/>
              </a:lnSpc>
              <a:spcBef>
                <a:spcPts val="100"/>
              </a:spcBef>
            </a:pPr>
            <a:r>
              <a:rPr dirty="0" sz="2400" spc="-125">
                <a:solidFill>
                  <a:srgbClr val="FFFFFF"/>
                </a:solidFill>
                <a:latin typeface="Adobe Clean Han"/>
                <a:cs typeface="Adobe Clean Han"/>
              </a:rPr>
              <a:t>딥러닝</a:t>
            </a:r>
            <a:r>
              <a:rPr dirty="0" sz="2000" spc="-125">
                <a:solidFill>
                  <a:srgbClr val="FFFFFF"/>
                </a:solidFill>
                <a:latin typeface="Adobe Clean Han"/>
                <a:cs typeface="Adobe Clean Han"/>
              </a:rPr>
              <a:t>의</a:t>
            </a:r>
            <a:r>
              <a:rPr dirty="0" sz="2000" spc="-5">
                <a:solidFill>
                  <a:srgbClr val="FFFFFF"/>
                </a:solidFill>
                <a:latin typeface="Adobe Clean Han"/>
                <a:cs typeface="Adobe Clean Han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dobe Clean Han"/>
                <a:cs typeface="Adobe Clean Han"/>
              </a:rPr>
              <a:t>통계적이해</a:t>
            </a:r>
            <a:endParaRPr sz="2400">
              <a:latin typeface="Adobe Clean Han"/>
              <a:cs typeface="Adobe Clean Han"/>
            </a:endParaRPr>
          </a:p>
          <a:p>
            <a:pPr algn="r" marR="5080">
              <a:lnSpc>
                <a:spcPct val="100000"/>
              </a:lnSpc>
              <a:spcBef>
                <a:spcPts val="40"/>
              </a:spcBef>
            </a:pPr>
            <a:r>
              <a:rPr dirty="0" sz="2600">
                <a:solidFill>
                  <a:srgbClr val="252525"/>
                </a:solidFill>
                <a:latin typeface="Adobe Clean Han"/>
                <a:cs typeface="Adobe Clean Han"/>
              </a:rPr>
              <a:t>10강.</a:t>
            </a:r>
            <a:r>
              <a:rPr dirty="0" sz="2600" spc="-40">
                <a:solidFill>
                  <a:srgbClr val="252525"/>
                </a:solidFill>
                <a:latin typeface="Adobe Clean Han"/>
                <a:cs typeface="Adobe Clean Han"/>
              </a:rPr>
              <a:t> </a:t>
            </a:r>
            <a:r>
              <a:rPr dirty="0" sz="2600" spc="-225">
                <a:solidFill>
                  <a:srgbClr val="252525"/>
                </a:solidFill>
                <a:latin typeface="Adobe Clean Han"/>
                <a:cs typeface="Adobe Clean Han"/>
              </a:rPr>
              <a:t>오토인코더와</a:t>
            </a:r>
            <a:r>
              <a:rPr dirty="0" sz="2600" spc="55">
                <a:solidFill>
                  <a:srgbClr val="252525"/>
                </a:solidFill>
                <a:latin typeface="Adobe Clean Han"/>
                <a:cs typeface="Adobe Clean Han"/>
              </a:rPr>
              <a:t> </a:t>
            </a:r>
            <a:r>
              <a:rPr dirty="0" sz="2600" spc="-165">
                <a:solidFill>
                  <a:srgbClr val="252525"/>
                </a:solidFill>
                <a:latin typeface="Adobe Clean Han"/>
                <a:cs typeface="Adobe Clean Han"/>
              </a:rPr>
              <a:t>GAN(2)</a:t>
            </a:r>
            <a:endParaRPr sz="2600">
              <a:latin typeface="Adobe Clean Han"/>
              <a:cs typeface="Adobe Clean H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5914" y="12954"/>
            <a:ext cx="1365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2.</a:t>
            </a:r>
            <a:r>
              <a:rPr dirty="0" sz="2400" spc="114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75">
                <a:solidFill>
                  <a:srgbClr val="404040"/>
                </a:solidFill>
                <a:latin typeface="Adobe Clean Han"/>
                <a:cs typeface="Adobe Clean Han"/>
              </a:rPr>
              <a:t>인자분석</a:t>
            </a:r>
            <a:endParaRPr sz="2400">
              <a:latin typeface="Adobe Clean Han"/>
              <a:cs typeface="Adobe Clean H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358519" y="2129027"/>
            <a:ext cx="272415" cy="214629"/>
          </a:xfrm>
          <a:custGeom>
            <a:avLst/>
            <a:gdLst/>
            <a:ahLst/>
            <a:cxnLst/>
            <a:rect l="l" t="t" r="r" b="b"/>
            <a:pathLst>
              <a:path w="272414" h="214630">
                <a:moveTo>
                  <a:pt x="203453" y="0"/>
                </a:moveTo>
                <a:lnTo>
                  <a:pt x="200406" y="8762"/>
                </a:lnTo>
                <a:lnTo>
                  <a:pt x="212788" y="14170"/>
                </a:lnTo>
                <a:lnTo>
                  <a:pt x="223456" y="21637"/>
                </a:lnTo>
                <a:lnTo>
                  <a:pt x="245149" y="56203"/>
                </a:lnTo>
                <a:lnTo>
                  <a:pt x="252222" y="106299"/>
                </a:lnTo>
                <a:lnTo>
                  <a:pt x="251434" y="125231"/>
                </a:lnTo>
                <a:lnTo>
                  <a:pt x="239522" y="171576"/>
                </a:lnTo>
                <a:lnTo>
                  <a:pt x="212875" y="200491"/>
                </a:lnTo>
                <a:lnTo>
                  <a:pt x="200659" y="205867"/>
                </a:lnTo>
                <a:lnTo>
                  <a:pt x="203453" y="214630"/>
                </a:lnTo>
                <a:lnTo>
                  <a:pt x="244441" y="190287"/>
                </a:lnTo>
                <a:lnTo>
                  <a:pt x="267461" y="145351"/>
                </a:lnTo>
                <a:lnTo>
                  <a:pt x="271906" y="107442"/>
                </a:lnTo>
                <a:lnTo>
                  <a:pt x="270789" y="87725"/>
                </a:lnTo>
                <a:lnTo>
                  <a:pt x="254127" y="37719"/>
                </a:lnTo>
                <a:lnTo>
                  <a:pt x="218979" y="5643"/>
                </a:lnTo>
                <a:lnTo>
                  <a:pt x="203453" y="0"/>
                </a:lnTo>
                <a:close/>
              </a:path>
              <a:path w="272414" h="214630">
                <a:moveTo>
                  <a:pt x="68453" y="0"/>
                </a:moveTo>
                <a:lnTo>
                  <a:pt x="27537" y="24503"/>
                </a:lnTo>
                <a:lnTo>
                  <a:pt x="4460" y="69532"/>
                </a:lnTo>
                <a:lnTo>
                  <a:pt x="0" y="107442"/>
                </a:lnTo>
                <a:lnTo>
                  <a:pt x="1097" y="127158"/>
                </a:lnTo>
                <a:lnTo>
                  <a:pt x="17653" y="177164"/>
                </a:lnTo>
                <a:lnTo>
                  <a:pt x="52853" y="209008"/>
                </a:lnTo>
                <a:lnTo>
                  <a:pt x="68453" y="214630"/>
                </a:lnTo>
                <a:lnTo>
                  <a:pt x="71119" y="205867"/>
                </a:lnTo>
                <a:lnTo>
                  <a:pt x="58904" y="200491"/>
                </a:lnTo>
                <a:lnTo>
                  <a:pt x="48355" y="192960"/>
                </a:lnTo>
                <a:lnTo>
                  <a:pt x="26737" y="157859"/>
                </a:lnTo>
                <a:lnTo>
                  <a:pt x="19558" y="106299"/>
                </a:lnTo>
                <a:lnTo>
                  <a:pt x="20363" y="87965"/>
                </a:lnTo>
                <a:lnTo>
                  <a:pt x="32258" y="42799"/>
                </a:lnTo>
                <a:lnTo>
                  <a:pt x="59118" y="14170"/>
                </a:lnTo>
                <a:lnTo>
                  <a:pt x="71500" y="8762"/>
                </a:lnTo>
                <a:lnTo>
                  <a:pt x="684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358519" y="3540252"/>
            <a:ext cx="358775" cy="214629"/>
          </a:xfrm>
          <a:custGeom>
            <a:avLst/>
            <a:gdLst/>
            <a:ahLst/>
            <a:cxnLst/>
            <a:rect l="l" t="t" r="r" b="b"/>
            <a:pathLst>
              <a:path w="358775" h="214629">
                <a:moveTo>
                  <a:pt x="290322" y="0"/>
                </a:moveTo>
                <a:lnTo>
                  <a:pt x="287274" y="8762"/>
                </a:lnTo>
                <a:lnTo>
                  <a:pt x="299656" y="14170"/>
                </a:lnTo>
                <a:lnTo>
                  <a:pt x="310324" y="21637"/>
                </a:lnTo>
                <a:lnTo>
                  <a:pt x="332017" y="56203"/>
                </a:lnTo>
                <a:lnTo>
                  <a:pt x="339089" y="106299"/>
                </a:lnTo>
                <a:lnTo>
                  <a:pt x="338302" y="125231"/>
                </a:lnTo>
                <a:lnTo>
                  <a:pt x="326389" y="171577"/>
                </a:lnTo>
                <a:lnTo>
                  <a:pt x="299743" y="200491"/>
                </a:lnTo>
                <a:lnTo>
                  <a:pt x="287528" y="205867"/>
                </a:lnTo>
                <a:lnTo>
                  <a:pt x="290322" y="214630"/>
                </a:lnTo>
                <a:lnTo>
                  <a:pt x="331309" y="190287"/>
                </a:lnTo>
                <a:lnTo>
                  <a:pt x="354329" y="145351"/>
                </a:lnTo>
                <a:lnTo>
                  <a:pt x="358775" y="107442"/>
                </a:lnTo>
                <a:lnTo>
                  <a:pt x="357657" y="87725"/>
                </a:lnTo>
                <a:lnTo>
                  <a:pt x="340994" y="37719"/>
                </a:lnTo>
                <a:lnTo>
                  <a:pt x="305847" y="5643"/>
                </a:lnTo>
                <a:lnTo>
                  <a:pt x="290322" y="0"/>
                </a:lnTo>
                <a:close/>
              </a:path>
              <a:path w="358775" h="214629">
                <a:moveTo>
                  <a:pt x="68453" y="0"/>
                </a:moveTo>
                <a:lnTo>
                  <a:pt x="27537" y="24503"/>
                </a:lnTo>
                <a:lnTo>
                  <a:pt x="4460" y="69532"/>
                </a:lnTo>
                <a:lnTo>
                  <a:pt x="0" y="107442"/>
                </a:lnTo>
                <a:lnTo>
                  <a:pt x="1097" y="127158"/>
                </a:lnTo>
                <a:lnTo>
                  <a:pt x="17653" y="177165"/>
                </a:lnTo>
                <a:lnTo>
                  <a:pt x="52853" y="209008"/>
                </a:lnTo>
                <a:lnTo>
                  <a:pt x="68453" y="214630"/>
                </a:lnTo>
                <a:lnTo>
                  <a:pt x="71119" y="205867"/>
                </a:lnTo>
                <a:lnTo>
                  <a:pt x="58904" y="200491"/>
                </a:lnTo>
                <a:lnTo>
                  <a:pt x="48355" y="192960"/>
                </a:lnTo>
                <a:lnTo>
                  <a:pt x="26737" y="157859"/>
                </a:lnTo>
                <a:lnTo>
                  <a:pt x="19558" y="106299"/>
                </a:lnTo>
                <a:lnTo>
                  <a:pt x="20363" y="87965"/>
                </a:lnTo>
                <a:lnTo>
                  <a:pt x="32258" y="42799"/>
                </a:lnTo>
                <a:lnTo>
                  <a:pt x="59118" y="14170"/>
                </a:lnTo>
                <a:lnTo>
                  <a:pt x="71500" y="8762"/>
                </a:lnTo>
                <a:lnTo>
                  <a:pt x="684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03859" y="1586483"/>
            <a:ext cx="8016240" cy="3139440"/>
          </a:xfrm>
          <a:prstGeom prst="rect">
            <a:avLst/>
          </a:prstGeom>
          <a:ln w="63500">
            <a:solidFill>
              <a:srgbClr val="7BBDBD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500">
              <a:latin typeface="Times New Roman"/>
              <a:cs typeface="Times New Roman"/>
            </a:endParaRPr>
          </a:p>
          <a:p>
            <a:pPr marL="772795" indent="-343535">
              <a:lnSpc>
                <a:spcPct val="100000"/>
              </a:lnSpc>
              <a:buClr>
                <a:srgbClr val="FFC000"/>
              </a:buClr>
              <a:buSzPct val="70000"/>
              <a:buFont typeface="Wingdings"/>
              <a:buChar char=""/>
              <a:tabLst>
                <a:tab pos="773430" algn="l"/>
              </a:tabLst>
            </a:pPr>
            <a:r>
              <a:rPr dirty="0" sz="2500">
                <a:latin typeface="Cambria Math"/>
                <a:cs typeface="Cambria Math"/>
              </a:rPr>
              <a:t>𝑳</a:t>
            </a:r>
            <a:r>
              <a:rPr dirty="0" sz="2500" spc="70">
                <a:latin typeface="Cambria Math"/>
                <a:cs typeface="Cambria Math"/>
              </a:rPr>
              <a:t> </a:t>
            </a:r>
            <a:r>
              <a:rPr dirty="0" baseline="27777" sz="2700">
                <a:latin typeface="Cambria Math"/>
                <a:cs typeface="Cambria Math"/>
              </a:rPr>
              <a:t>1</a:t>
            </a:r>
            <a:r>
              <a:rPr dirty="0" baseline="27777" sz="2700" spc="555">
                <a:latin typeface="Cambria Math"/>
                <a:cs typeface="Cambria Math"/>
              </a:rPr>
              <a:t> </a:t>
            </a:r>
            <a:r>
              <a:rPr dirty="0" sz="2500" spc="-10">
                <a:latin typeface="Cambria Math"/>
                <a:cs typeface="Cambria Math"/>
              </a:rPr>
              <a:t>,</a:t>
            </a:r>
            <a:r>
              <a:rPr dirty="0" sz="2500" spc="-305">
                <a:latin typeface="Cambria Math"/>
                <a:cs typeface="Cambria Math"/>
              </a:rPr>
              <a:t> </a:t>
            </a:r>
            <a:r>
              <a:rPr dirty="0" sz="2500" spc="-55">
                <a:latin typeface="Cambria Math"/>
                <a:cs typeface="Cambria Math"/>
              </a:rPr>
              <a:t>𝚿</a:t>
            </a:r>
            <a:r>
              <a:rPr dirty="0" baseline="27777" sz="2700" spc="-82">
                <a:latin typeface="Cambria Math"/>
                <a:cs typeface="Cambria Math"/>
              </a:rPr>
              <a:t>(1)</a:t>
            </a:r>
            <a:r>
              <a:rPr dirty="0" baseline="27777" sz="2700" spc="-15">
                <a:latin typeface="Cambria Math"/>
                <a:cs typeface="Cambria Math"/>
              </a:rPr>
              <a:t> </a:t>
            </a:r>
            <a:r>
              <a:rPr dirty="0" sz="2500" spc="-10">
                <a:latin typeface="Cambria Math"/>
                <a:cs typeface="Cambria Math"/>
              </a:rPr>
              <a:t>:</a:t>
            </a:r>
            <a:r>
              <a:rPr dirty="0" sz="2500" spc="-295">
                <a:latin typeface="Cambria Math"/>
                <a:cs typeface="Cambria Math"/>
              </a:rPr>
              <a:t> </a:t>
            </a:r>
            <a:r>
              <a:rPr dirty="0" sz="2500" spc="-95">
                <a:latin typeface="Cambria Math"/>
                <a:cs typeface="Cambria Math"/>
              </a:rPr>
              <a:t>EM</a:t>
            </a:r>
            <a:r>
              <a:rPr dirty="0" sz="2500" spc="-305">
                <a:latin typeface="Cambria Math"/>
                <a:cs typeface="Cambria Math"/>
              </a:rPr>
              <a:t> </a:t>
            </a:r>
            <a:r>
              <a:rPr dirty="0" sz="2500" spc="-370" b="1">
                <a:latin typeface="Adobe Gothic Std B"/>
                <a:cs typeface="Adobe Gothic Std B"/>
              </a:rPr>
              <a:t>알고리즘을</a:t>
            </a:r>
            <a:r>
              <a:rPr dirty="0" sz="2500" spc="-285" b="1">
                <a:latin typeface="Adobe Gothic Std B"/>
                <a:cs typeface="Adobe Gothic Std B"/>
              </a:rPr>
              <a:t> </a:t>
            </a:r>
            <a:r>
              <a:rPr dirty="0" sz="2500" spc="-365" b="1">
                <a:latin typeface="Adobe Gothic Std B"/>
                <a:cs typeface="Adobe Gothic Std B"/>
              </a:rPr>
              <a:t>시작하기</a:t>
            </a:r>
            <a:r>
              <a:rPr dirty="0" sz="2500" spc="-28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위한</a:t>
            </a:r>
            <a:r>
              <a:rPr dirty="0" sz="2500" spc="-285" b="1">
                <a:latin typeface="Adobe Gothic Std B"/>
                <a:cs typeface="Adobe Gothic Std B"/>
              </a:rPr>
              <a:t> </a:t>
            </a:r>
            <a:r>
              <a:rPr dirty="0" sz="2500" spc="-425" b="1">
                <a:latin typeface="Adobe Gothic Std B"/>
                <a:cs typeface="Adobe Gothic Std B"/>
              </a:rPr>
              <a:t>초기값</a:t>
            </a:r>
            <a:endParaRPr sz="2500">
              <a:latin typeface="Adobe Gothic Std B"/>
              <a:cs typeface="Adobe Gothic Std B"/>
            </a:endParaRPr>
          </a:p>
          <a:p>
            <a:pPr marL="1344295">
              <a:lnSpc>
                <a:spcPct val="100000"/>
              </a:lnSpc>
              <a:spcBef>
                <a:spcPts val="1590"/>
              </a:spcBef>
            </a:pPr>
            <a:r>
              <a:rPr dirty="0" sz="2500">
                <a:latin typeface="Cambria Math"/>
                <a:cs typeface="Cambria Math"/>
              </a:rPr>
              <a:t>→</a:t>
            </a:r>
            <a:r>
              <a:rPr dirty="0" sz="2500" spc="90">
                <a:latin typeface="Cambria Math"/>
                <a:cs typeface="Cambria Math"/>
              </a:rPr>
              <a:t> </a:t>
            </a:r>
            <a:r>
              <a:rPr dirty="0" sz="2500" spc="-365" b="1">
                <a:latin typeface="Adobe Gothic Std B"/>
                <a:cs typeface="Adobe Gothic Std B"/>
              </a:rPr>
              <a:t>초기값은</a:t>
            </a:r>
            <a:r>
              <a:rPr dirty="0" sz="2500" spc="-28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임의로</a:t>
            </a:r>
            <a:r>
              <a:rPr dirty="0" sz="2500" spc="-295" b="1">
                <a:latin typeface="Adobe Gothic Std B"/>
                <a:cs typeface="Adobe Gothic Std B"/>
              </a:rPr>
              <a:t> </a:t>
            </a:r>
            <a:r>
              <a:rPr dirty="0" sz="2500" spc="-335" b="1">
                <a:latin typeface="Adobe Gothic Std B"/>
                <a:cs typeface="Adobe Gothic Std B"/>
              </a:rPr>
              <a:t>정해준다</a:t>
            </a:r>
            <a:r>
              <a:rPr dirty="0" sz="2500" spc="-335">
                <a:latin typeface="Cambria Math"/>
                <a:cs typeface="Cambria Math"/>
              </a:rPr>
              <a:t>.</a:t>
            </a:r>
            <a:endParaRPr sz="25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Cambria Math"/>
              <a:cs typeface="Cambria Math"/>
            </a:endParaRPr>
          </a:p>
          <a:p>
            <a:pPr marL="772795" indent="-343535">
              <a:lnSpc>
                <a:spcPct val="100000"/>
              </a:lnSpc>
              <a:buClr>
                <a:srgbClr val="FFC000"/>
              </a:buClr>
              <a:buSzPct val="70000"/>
              <a:buFont typeface="Wingdings"/>
              <a:buChar char=""/>
              <a:tabLst>
                <a:tab pos="773430" algn="l"/>
              </a:tabLst>
            </a:pPr>
            <a:r>
              <a:rPr dirty="0" sz="2500">
                <a:latin typeface="Cambria Math"/>
                <a:cs typeface="Cambria Math"/>
              </a:rPr>
              <a:t>𝑳</a:t>
            </a:r>
            <a:r>
              <a:rPr dirty="0" sz="2500" spc="45">
                <a:latin typeface="Cambria Math"/>
                <a:cs typeface="Cambria Math"/>
              </a:rPr>
              <a:t> </a:t>
            </a:r>
            <a:r>
              <a:rPr dirty="0" baseline="27777" sz="2700" spc="292">
                <a:latin typeface="Cambria Math"/>
                <a:cs typeface="Cambria Math"/>
              </a:rPr>
              <a:t>𝑚</a:t>
            </a:r>
            <a:r>
              <a:rPr dirty="0" baseline="27777" sz="2700" spc="577">
                <a:latin typeface="Cambria Math"/>
                <a:cs typeface="Cambria Math"/>
              </a:rPr>
              <a:t> </a:t>
            </a:r>
            <a:r>
              <a:rPr dirty="0" sz="2500" spc="-10">
                <a:latin typeface="Cambria Math"/>
                <a:cs typeface="Cambria Math"/>
              </a:rPr>
              <a:t>,</a:t>
            </a:r>
            <a:r>
              <a:rPr dirty="0" sz="2500" spc="-295">
                <a:latin typeface="Cambria Math"/>
                <a:cs typeface="Cambria Math"/>
              </a:rPr>
              <a:t> </a:t>
            </a:r>
            <a:r>
              <a:rPr dirty="0" sz="2500">
                <a:latin typeface="Cambria Math"/>
                <a:cs typeface="Cambria Math"/>
              </a:rPr>
              <a:t>𝚿</a:t>
            </a:r>
            <a:r>
              <a:rPr dirty="0" baseline="27777" sz="2700">
                <a:latin typeface="Cambria Math"/>
                <a:cs typeface="Cambria Math"/>
              </a:rPr>
              <a:t>(𝑚)</a:t>
            </a:r>
            <a:r>
              <a:rPr dirty="0" baseline="27777" sz="2700" spc="112">
                <a:latin typeface="Cambria Math"/>
                <a:cs typeface="Cambria Math"/>
              </a:rPr>
              <a:t> </a:t>
            </a:r>
            <a:r>
              <a:rPr dirty="0" sz="2500" spc="200" b="1">
                <a:latin typeface="Adobe Gothic Std B"/>
                <a:cs typeface="Adobe Gothic Std B"/>
              </a:rPr>
              <a:t>:</a:t>
            </a:r>
            <a:r>
              <a:rPr dirty="0" sz="2500" spc="-215" b="1">
                <a:latin typeface="Adobe Gothic Std B"/>
                <a:cs typeface="Adobe Gothic Std B"/>
              </a:rPr>
              <a:t> </a:t>
            </a:r>
            <a:r>
              <a:rPr dirty="0" sz="2500" spc="-55" b="1">
                <a:latin typeface="Adobe Gothic Std B"/>
                <a:cs typeface="Adobe Gothic Std B"/>
              </a:rPr>
              <a:t>EM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70" b="1">
                <a:latin typeface="Adobe Gothic Std B"/>
                <a:cs typeface="Adobe Gothic Std B"/>
              </a:rPr>
              <a:t>알고리즘의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0" b="1">
                <a:latin typeface="Adobe Gothic Std B"/>
                <a:cs typeface="Adobe Gothic Std B"/>
              </a:rPr>
              <a:t>m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번째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70" b="1">
                <a:latin typeface="Adobe Gothic Std B"/>
                <a:cs typeface="Adobe Gothic Std B"/>
              </a:rPr>
              <a:t>단계에서의</a:t>
            </a:r>
            <a:r>
              <a:rPr dirty="0" sz="2500" spc="-215" b="1">
                <a:latin typeface="Adobe Gothic Std B"/>
                <a:cs typeface="Adobe Gothic Std B"/>
              </a:rPr>
              <a:t> </a:t>
            </a:r>
            <a:r>
              <a:rPr dirty="0" sz="2500" spc="-50" b="1">
                <a:latin typeface="Adobe Gothic Std B"/>
                <a:cs typeface="Adobe Gothic Std B"/>
              </a:rPr>
              <a:t>해</a:t>
            </a:r>
            <a:endParaRPr sz="2500">
              <a:latin typeface="Adobe Gothic Std B"/>
              <a:cs typeface="Adobe Gothic Std B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5"/>
              <a:t>EM</a:t>
            </a:r>
            <a:r>
              <a:rPr dirty="0" spc="-434"/>
              <a:t> </a:t>
            </a:r>
            <a:r>
              <a:rPr dirty="0" spc="-680"/>
              <a:t>알고리즘을</a:t>
            </a:r>
            <a:r>
              <a:rPr dirty="0" spc="-455"/>
              <a:t> </a:t>
            </a:r>
            <a:r>
              <a:rPr dirty="0" spc="-640"/>
              <a:t>이용한</a:t>
            </a:r>
            <a:r>
              <a:rPr dirty="0" spc="-434"/>
              <a:t> </a:t>
            </a:r>
            <a:r>
              <a:rPr dirty="0" spc="-585"/>
              <a:t>모수</a:t>
            </a:r>
            <a:r>
              <a:rPr dirty="0" spc="-445"/>
              <a:t> </a:t>
            </a:r>
            <a:r>
              <a:rPr dirty="0" spc="-765"/>
              <a:t>추정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8830182" y="-38351"/>
            <a:ext cx="3239770" cy="90868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algn="r" marR="34290">
              <a:lnSpc>
                <a:spcPct val="100000"/>
              </a:lnSpc>
              <a:spcBef>
                <a:spcPts val="780"/>
              </a:spcBef>
            </a:pPr>
            <a:r>
              <a:rPr dirty="0" sz="2200" spc="-110">
                <a:solidFill>
                  <a:srgbClr val="FFFFFF"/>
                </a:solidFill>
                <a:latin typeface="Adobe Clean Han"/>
                <a:cs typeface="Adobe Clean Han"/>
              </a:rPr>
              <a:t>딥러닝</a:t>
            </a:r>
            <a:r>
              <a:rPr dirty="0" sz="1800" spc="-110">
                <a:solidFill>
                  <a:srgbClr val="FFFFFF"/>
                </a:solidFill>
                <a:latin typeface="Adobe Clean Han"/>
                <a:cs typeface="Adobe Clean Han"/>
              </a:rPr>
              <a:t>의</a:t>
            </a:r>
            <a:r>
              <a:rPr dirty="0" sz="1800" spc="20">
                <a:solidFill>
                  <a:srgbClr val="FFFFFF"/>
                </a:solidFill>
                <a:latin typeface="Adobe Clean Han"/>
                <a:cs typeface="Adobe Clean H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dobe Clean Han"/>
                <a:cs typeface="Adobe Clean Han"/>
              </a:rPr>
              <a:t>통계적이해</a:t>
            </a:r>
            <a:endParaRPr sz="2200">
              <a:latin typeface="Adobe Clean Han"/>
              <a:cs typeface="Adobe Clean Han"/>
            </a:endParaRPr>
          </a:p>
          <a:p>
            <a:pPr algn="r" marR="5080">
              <a:lnSpc>
                <a:spcPct val="100000"/>
              </a:lnSpc>
              <a:spcBef>
                <a:spcPts val="75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10강.</a:t>
            </a:r>
            <a:r>
              <a:rPr dirty="0" sz="2400" spc="-3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Adobe Clean Han"/>
                <a:cs typeface="Adobe Clean Han"/>
              </a:rPr>
              <a:t>오토인코더와</a:t>
            </a:r>
            <a:r>
              <a:rPr dirty="0" sz="2400" spc="4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Adobe Clean Han"/>
                <a:cs typeface="Adobe Clean Han"/>
              </a:rPr>
              <a:t>GAN(2)</a:t>
            </a:r>
            <a:endParaRPr sz="2400">
              <a:latin typeface="Adobe Clean Han"/>
              <a:cs typeface="Adobe Clean H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5914" y="12954"/>
            <a:ext cx="1365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2.</a:t>
            </a:r>
            <a:r>
              <a:rPr dirty="0" sz="2400" spc="114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75">
                <a:solidFill>
                  <a:srgbClr val="404040"/>
                </a:solidFill>
                <a:latin typeface="Adobe Clean Han"/>
                <a:cs typeface="Adobe Clean Han"/>
              </a:rPr>
              <a:t>인자분석</a:t>
            </a:r>
            <a:endParaRPr sz="2400">
              <a:latin typeface="Adobe Clean Han"/>
              <a:cs typeface="Adobe Clean H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403859" y="1586483"/>
            <a:ext cx="11046460" cy="4924425"/>
          </a:xfrm>
          <a:custGeom>
            <a:avLst/>
            <a:gdLst/>
            <a:ahLst/>
            <a:cxnLst/>
            <a:rect l="l" t="t" r="r" b="b"/>
            <a:pathLst>
              <a:path w="11046460" h="4924425">
                <a:moveTo>
                  <a:pt x="0" y="4924044"/>
                </a:moveTo>
                <a:lnTo>
                  <a:pt x="11045952" y="4924044"/>
                </a:lnTo>
                <a:lnTo>
                  <a:pt x="11045952" y="0"/>
                </a:lnTo>
                <a:lnTo>
                  <a:pt x="0" y="0"/>
                </a:lnTo>
                <a:lnTo>
                  <a:pt x="0" y="4924044"/>
                </a:lnTo>
                <a:close/>
              </a:path>
            </a:pathLst>
          </a:custGeom>
          <a:ln w="63500">
            <a:solidFill>
              <a:srgbClr val="7BBD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821232" y="2012061"/>
            <a:ext cx="175069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10" b="1">
                <a:latin typeface="Adobe Gothic Std B"/>
                <a:cs typeface="Adobe Gothic Std B"/>
              </a:rPr>
              <a:t>1.</a:t>
            </a:r>
            <a:r>
              <a:rPr dirty="0" sz="2500" spc="-225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기대값</a:t>
            </a:r>
            <a:r>
              <a:rPr dirty="0" sz="2500" spc="-200" b="1">
                <a:latin typeface="Adobe Gothic Std B"/>
                <a:cs typeface="Adobe Gothic Std B"/>
              </a:rPr>
              <a:t> </a:t>
            </a:r>
            <a:r>
              <a:rPr dirty="0" sz="2500" spc="-425" b="1">
                <a:latin typeface="Adobe Gothic Std B"/>
                <a:cs typeface="Adobe Gothic Std B"/>
              </a:rPr>
              <a:t>단계</a:t>
            </a:r>
            <a:endParaRPr sz="2500">
              <a:latin typeface="Adobe Gothic Std B"/>
              <a:cs typeface="Adobe Gothic Std B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2011045" y="3016503"/>
            <a:ext cx="2726055" cy="438150"/>
          </a:xfrm>
          <a:custGeom>
            <a:avLst/>
            <a:gdLst/>
            <a:ahLst/>
            <a:cxnLst/>
            <a:rect l="l" t="t" r="r" b="b"/>
            <a:pathLst>
              <a:path w="2726054" h="438150">
                <a:moveTo>
                  <a:pt x="116967" y="22860"/>
                </a:moveTo>
                <a:lnTo>
                  <a:pt x="112649" y="8636"/>
                </a:lnTo>
                <a:lnTo>
                  <a:pt x="87134" y="18592"/>
                </a:lnTo>
                <a:lnTo>
                  <a:pt x="64731" y="34188"/>
                </a:lnTo>
                <a:lnTo>
                  <a:pt x="29210" y="82296"/>
                </a:lnTo>
                <a:lnTo>
                  <a:pt x="7264" y="147243"/>
                </a:lnTo>
                <a:lnTo>
                  <a:pt x="0" y="223266"/>
                </a:lnTo>
                <a:lnTo>
                  <a:pt x="1803" y="262432"/>
                </a:lnTo>
                <a:lnTo>
                  <a:pt x="16383" y="332778"/>
                </a:lnTo>
                <a:lnTo>
                  <a:pt x="45415" y="390766"/>
                </a:lnTo>
                <a:lnTo>
                  <a:pt x="87134" y="427672"/>
                </a:lnTo>
                <a:lnTo>
                  <a:pt x="112649" y="437642"/>
                </a:lnTo>
                <a:lnTo>
                  <a:pt x="116967" y="423418"/>
                </a:lnTo>
                <a:lnTo>
                  <a:pt x="97269" y="413181"/>
                </a:lnTo>
                <a:lnTo>
                  <a:pt x="80111" y="398297"/>
                </a:lnTo>
                <a:lnTo>
                  <a:pt x="53467" y="354584"/>
                </a:lnTo>
                <a:lnTo>
                  <a:pt x="37236" y="295262"/>
                </a:lnTo>
                <a:lnTo>
                  <a:pt x="31877" y="223139"/>
                </a:lnTo>
                <a:lnTo>
                  <a:pt x="33210" y="185610"/>
                </a:lnTo>
                <a:lnTo>
                  <a:pt x="43980" y="119799"/>
                </a:lnTo>
                <a:lnTo>
                  <a:pt x="65506" y="67475"/>
                </a:lnTo>
                <a:lnTo>
                  <a:pt x="97269" y="33083"/>
                </a:lnTo>
                <a:lnTo>
                  <a:pt x="116967" y="22860"/>
                </a:lnTo>
                <a:close/>
              </a:path>
              <a:path w="2726054" h="438150">
                <a:moveTo>
                  <a:pt x="774319" y="8636"/>
                </a:moveTo>
                <a:lnTo>
                  <a:pt x="747649" y="8636"/>
                </a:lnTo>
                <a:lnTo>
                  <a:pt x="747649" y="437642"/>
                </a:lnTo>
                <a:lnTo>
                  <a:pt x="774319" y="437642"/>
                </a:lnTo>
                <a:lnTo>
                  <a:pt x="774319" y="8636"/>
                </a:lnTo>
                <a:close/>
              </a:path>
              <a:path w="2726054" h="438150">
                <a:moveTo>
                  <a:pt x="1103249" y="9779"/>
                </a:moveTo>
                <a:lnTo>
                  <a:pt x="1099820" y="0"/>
                </a:lnTo>
                <a:lnTo>
                  <a:pt x="1082408" y="6286"/>
                </a:lnTo>
                <a:lnTo>
                  <a:pt x="1067142" y="15405"/>
                </a:lnTo>
                <a:lnTo>
                  <a:pt x="1034376" y="59067"/>
                </a:lnTo>
                <a:lnTo>
                  <a:pt x="1024470" y="98069"/>
                </a:lnTo>
                <a:lnTo>
                  <a:pt x="1023239" y="120015"/>
                </a:lnTo>
                <a:lnTo>
                  <a:pt x="1024470" y="142100"/>
                </a:lnTo>
                <a:lnTo>
                  <a:pt x="1034326" y="181063"/>
                </a:lnTo>
                <a:lnTo>
                  <a:pt x="1067028" y="224586"/>
                </a:lnTo>
                <a:lnTo>
                  <a:pt x="1099820" y="240030"/>
                </a:lnTo>
                <a:lnTo>
                  <a:pt x="1102868" y="230251"/>
                </a:lnTo>
                <a:lnTo>
                  <a:pt x="1089139" y="224205"/>
                </a:lnTo>
                <a:lnTo>
                  <a:pt x="1077315" y="215773"/>
                </a:lnTo>
                <a:lnTo>
                  <a:pt x="1053109" y="176441"/>
                </a:lnTo>
                <a:lnTo>
                  <a:pt x="1045083" y="118745"/>
                </a:lnTo>
                <a:lnTo>
                  <a:pt x="1045972" y="98298"/>
                </a:lnTo>
                <a:lnTo>
                  <a:pt x="1059307" y="47752"/>
                </a:lnTo>
                <a:lnTo>
                  <a:pt x="1089355" y="15811"/>
                </a:lnTo>
                <a:lnTo>
                  <a:pt x="1103249" y="9779"/>
                </a:lnTo>
                <a:close/>
              </a:path>
              <a:path w="2726054" h="438150">
                <a:moveTo>
                  <a:pt x="1426591" y="120015"/>
                </a:moveTo>
                <a:lnTo>
                  <a:pt x="1421638" y="77749"/>
                </a:lnTo>
                <a:lnTo>
                  <a:pt x="1406779" y="42037"/>
                </a:lnTo>
                <a:lnTo>
                  <a:pt x="1367459" y="6286"/>
                </a:lnTo>
                <a:lnTo>
                  <a:pt x="1350137" y="0"/>
                </a:lnTo>
                <a:lnTo>
                  <a:pt x="1346708" y="9779"/>
                </a:lnTo>
                <a:lnTo>
                  <a:pt x="1360589" y="15811"/>
                </a:lnTo>
                <a:lnTo>
                  <a:pt x="1372514" y="24155"/>
                </a:lnTo>
                <a:lnTo>
                  <a:pt x="1396758" y="62776"/>
                </a:lnTo>
                <a:lnTo>
                  <a:pt x="1404747" y="118745"/>
                </a:lnTo>
                <a:lnTo>
                  <a:pt x="1403858" y="139954"/>
                </a:lnTo>
                <a:lnTo>
                  <a:pt x="1390523" y="191770"/>
                </a:lnTo>
                <a:lnTo>
                  <a:pt x="1360728" y="224205"/>
                </a:lnTo>
                <a:lnTo>
                  <a:pt x="1347089" y="230251"/>
                </a:lnTo>
                <a:lnTo>
                  <a:pt x="1350137" y="240030"/>
                </a:lnTo>
                <a:lnTo>
                  <a:pt x="1395920" y="212699"/>
                </a:lnTo>
                <a:lnTo>
                  <a:pt x="1421650" y="162433"/>
                </a:lnTo>
                <a:lnTo>
                  <a:pt x="1425346" y="142100"/>
                </a:lnTo>
                <a:lnTo>
                  <a:pt x="1426591" y="120015"/>
                </a:lnTo>
                <a:close/>
              </a:path>
              <a:path w="2726054" h="438150">
                <a:moveTo>
                  <a:pt x="1971929" y="9779"/>
                </a:moveTo>
                <a:lnTo>
                  <a:pt x="1968500" y="0"/>
                </a:lnTo>
                <a:lnTo>
                  <a:pt x="1951088" y="6286"/>
                </a:lnTo>
                <a:lnTo>
                  <a:pt x="1935822" y="15405"/>
                </a:lnTo>
                <a:lnTo>
                  <a:pt x="1903056" y="59067"/>
                </a:lnTo>
                <a:lnTo>
                  <a:pt x="1893150" y="98069"/>
                </a:lnTo>
                <a:lnTo>
                  <a:pt x="1891919" y="120015"/>
                </a:lnTo>
                <a:lnTo>
                  <a:pt x="1893150" y="142100"/>
                </a:lnTo>
                <a:lnTo>
                  <a:pt x="1903006" y="181063"/>
                </a:lnTo>
                <a:lnTo>
                  <a:pt x="1935708" y="224586"/>
                </a:lnTo>
                <a:lnTo>
                  <a:pt x="1968500" y="240030"/>
                </a:lnTo>
                <a:lnTo>
                  <a:pt x="1971548" y="230251"/>
                </a:lnTo>
                <a:lnTo>
                  <a:pt x="1957819" y="224205"/>
                </a:lnTo>
                <a:lnTo>
                  <a:pt x="1945995" y="215773"/>
                </a:lnTo>
                <a:lnTo>
                  <a:pt x="1921789" y="176441"/>
                </a:lnTo>
                <a:lnTo>
                  <a:pt x="1913763" y="118745"/>
                </a:lnTo>
                <a:lnTo>
                  <a:pt x="1914652" y="98298"/>
                </a:lnTo>
                <a:lnTo>
                  <a:pt x="1927987" y="47752"/>
                </a:lnTo>
                <a:lnTo>
                  <a:pt x="1958035" y="15811"/>
                </a:lnTo>
                <a:lnTo>
                  <a:pt x="1971929" y="9779"/>
                </a:lnTo>
                <a:close/>
              </a:path>
              <a:path w="2726054" h="438150">
                <a:moveTo>
                  <a:pt x="2295271" y="120015"/>
                </a:moveTo>
                <a:lnTo>
                  <a:pt x="2290318" y="77749"/>
                </a:lnTo>
                <a:lnTo>
                  <a:pt x="2275459" y="42037"/>
                </a:lnTo>
                <a:lnTo>
                  <a:pt x="2236139" y="6286"/>
                </a:lnTo>
                <a:lnTo>
                  <a:pt x="2218817" y="0"/>
                </a:lnTo>
                <a:lnTo>
                  <a:pt x="2215388" y="9779"/>
                </a:lnTo>
                <a:lnTo>
                  <a:pt x="2229269" y="15811"/>
                </a:lnTo>
                <a:lnTo>
                  <a:pt x="2241194" y="24155"/>
                </a:lnTo>
                <a:lnTo>
                  <a:pt x="2265438" y="62776"/>
                </a:lnTo>
                <a:lnTo>
                  <a:pt x="2273427" y="118745"/>
                </a:lnTo>
                <a:lnTo>
                  <a:pt x="2272538" y="139954"/>
                </a:lnTo>
                <a:lnTo>
                  <a:pt x="2259203" y="191770"/>
                </a:lnTo>
                <a:lnTo>
                  <a:pt x="2229408" y="224205"/>
                </a:lnTo>
                <a:lnTo>
                  <a:pt x="2215769" y="230251"/>
                </a:lnTo>
                <a:lnTo>
                  <a:pt x="2218817" y="240030"/>
                </a:lnTo>
                <a:lnTo>
                  <a:pt x="2264600" y="212699"/>
                </a:lnTo>
                <a:lnTo>
                  <a:pt x="2290330" y="162433"/>
                </a:lnTo>
                <a:lnTo>
                  <a:pt x="2294026" y="142100"/>
                </a:lnTo>
                <a:lnTo>
                  <a:pt x="2295271" y="120015"/>
                </a:lnTo>
                <a:close/>
              </a:path>
              <a:path w="2726054" h="438150">
                <a:moveTo>
                  <a:pt x="2725928" y="223139"/>
                </a:moveTo>
                <a:lnTo>
                  <a:pt x="2724086" y="183832"/>
                </a:lnTo>
                <a:lnTo>
                  <a:pt x="2709418" y="113398"/>
                </a:lnTo>
                <a:lnTo>
                  <a:pt x="2680436" y="55410"/>
                </a:lnTo>
                <a:lnTo>
                  <a:pt x="2638768" y="18592"/>
                </a:lnTo>
                <a:lnTo>
                  <a:pt x="2613279" y="8636"/>
                </a:lnTo>
                <a:lnTo>
                  <a:pt x="2608961" y="22860"/>
                </a:lnTo>
                <a:lnTo>
                  <a:pt x="2628646" y="33083"/>
                </a:lnTo>
                <a:lnTo>
                  <a:pt x="2645803" y="47942"/>
                </a:lnTo>
                <a:lnTo>
                  <a:pt x="2672461" y="91694"/>
                </a:lnTo>
                <a:lnTo>
                  <a:pt x="2688628" y="151104"/>
                </a:lnTo>
                <a:lnTo>
                  <a:pt x="2694051" y="223266"/>
                </a:lnTo>
                <a:lnTo>
                  <a:pt x="2692692" y="260845"/>
                </a:lnTo>
                <a:lnTo>
                  <a:pt x="2681884" y="326517"/>
                </a:lnTo>
                <a:lnTo>
                  <a:pt x="2660408" y="378752"/>
                </a:lnTo>
                <a:lnTo>
                  <a:pt x="2628646" y="413181"/>
                </a:lnTo>
                <a:lnTo>
                  <a:pt x="2608961" y="423418"/>
                </a:lnTo>
                <a:lnTo>
                  <a:pt x="2613279" y="437642"/>
                </a:lnTo>
                <a:lnTo>
                  <a:pt x="2661170" y="412038"/>
                </a:lnTo>
                <a:lnTo>
                  <a:pt x="2696591" y="363855"/>
                </a:lnTo>
                <a:lnTo>
                  <a:pt x="2718587" y="298983"/>
                </a:lnTo>
                <a:lnTo>
                  <a:pt x="2724086" y="262432"/>
                </a:lnTo>
                <a:lnTo>
                  <a:pt x="2725928" y="223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710182" y="2974086"/>
            <a:ext cx="29565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27990" algn="l"/>
              </a:tabLst>
            </a:pPr>
            <a:r>
              <a:rPr dirty="0" sz="2800" spc="-50">
                <a:latin typeface="Cambria Math"/>
                <a:cs typeface="Cambria Math"/>
              </a:rPr>
              <a:t>𝑄</a:t>
            </a:r>
            <a:r>
              <a:rPr dirty="0" sz="2800">
                <a:latin typeface="Cambria Math"/>
                <a:cs typeface="Cambria Math"/>
              </a:rPr>
              <a:t>	</a:t>
            </a:r>
            <a:r>
              <a:rPr dirty="0" sz="2800" spc="-90">
                <a:latin typeface="Cambria Math"/>
                <a:cs typeface="Cambria Math"/>
              </a:rPr>
              <a:t>𝑳,</a:t>
            </a:r>
            <a:r>
              <a:rPr dirty="0" sz="2800" spc="-290">
                <a:latin typeface="Cambria Math"/>
                <a:cs typeface="Cambria Math"/>
              </a:rPr>
              <a:t> </a:t>
            </a:r>
            <a:r>
              <a:rPr dirty="0" sz="2800">
                <a:latin typeface="Cambria Math"/>
                <a:cs typeface="Cambria Math"/>
              </a:rPr>
              <a:t>𝚿</a:t>
            </a:r>
            <a:r>
              <a:rPr dirty="0" sz="2800" spc="110">
                <a:latin typeface="Cambria Math"/>
                <a:cs typeface="Cambria Math"/>
              </a:rPr>
              <a:t> </a:t>
            </a:r>
            <a:r>
              <a:rPr dirty="0" sz="2800">
                <a:latin typeface="Cambria Math"/>
                <a:cs typeface="Cambria Math"/>
              </a:rPr>
              <a:t>𝑳</a:t>
            </a:r>
            <a:r>
              <a:rPr dirty="0" sz="2800" spc="90">
                <a:latin typeface="Cambria Math"/>
                <a:cs typeface="Cambria Math"/>
              </a:rPr>
              <a:t> </a:t>
            </a:r>
            <a:r>
              <a:rPr dirty="0" baseline="27100" sz="3075" spc="254">
                <a:latin typeface="Cambria Math"/>
                <a:cs typeface="Cambria Math"/>
              </a:rPr>
              <a:t>𝑚</a:t>
            </a:r>
            <a:r>
              <a:rPr dirty="0" baseline="27100" sz="3075" spc="660">
                <a:latin typeface="Cambria Math"/>
                <a:cs typeface="Cambria Math"/>
              </a:rPr>
              <a:t> </a:t>
            </a:r>
            <a:r>
              <a:rPr dirty="0" sz="2800" spc="-10">
                <a:latin typeface="Cambria Math"/>
                <a:cs typeface="Cambria Math"/>
              </a:rPr>
              <a:t>,</a:t>
            </a:r>
            <a:r>
              <a:rPr dirty="0" sz="2800" spc="-315">
                <a:latin typeface="Cambria Math"/>
                <a:cs typeface="Cambria Math"/>
              </a:rPr>
              <a:t> </a:t>
            </a:r>
            <a:r>
              <a:rPr dirty="0" sz="2800">
                <a:latin typeface="Cambria Math"/>
                <a:cs typeface="Cambria Math"/>
              </a:rPr>
              <a:t>𝚿</a:t>
            </a:r>
            <a:r>
              <a:rPr dirty="0" sz="2800" spc="175">
                <a:latin typeface="Cambria Math"/>
                <a:cs typeface="Cambria Math"/>
              </a:rPr>
              <a:t> </a:t>
            </a:r>
            <a:r>
              <a:rPr dirty="0" baseline="27100" sz="3075" spc="254">
                <a:latin typeface="Cambria Math"/>
                <a:cs typeface="Cambria Math"/>
              </a:rPr>
              <a:t>𝑚</a:t>
            </a:r>
            <a:r>
              <a:rPr dirty="0" baseline="27100" sz="3075" spc="667">
                <a:latin typeface="Cambria Math"/>
                <a:cs typeface="Cambria Math"/>
              </a:rPr>
              <a:t> </a:t>
            </a:r>
            <a:r>
              <a:rPr dirty="0" sz="2800" spc="-10">
                <a:latin typeface="Cambria Math"/>
                <a:cs typeface="Cambria Math"/>
              </a:rPr>
              <a:t>,</a:t>
            </a:r>
            <a:r>
              <a:rPr dirty="0" sz="2800" spc="-320">
                <a:latin typeface="Cambria Math"/>
                <a:cs typeface="Cambria Math"/>
              </a:rPr>
              <a:t> </a:t>
            </a:r>
            <a:r>
              <a:rPr dirty="0" sz="2800" spc="-50">
                <a:latin typeface="Cambria Math"/>
                <a:cs typeface="Cambria Math"/>
              </a:rPr>
              <a:t>x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6226429" y="3016503"/>
            <a:ext cx="4237990" cy="438150"/>
          </a:xfrm>
          <a:custGeom>
            <a:avLst/>
            <a:gdLst/>
            <a:ahLst/>
            <a:cxnLst/>
            <a:rect l="l" t="t" r="r" b="b"/>
            <a:pathLst>
              <a:path w="4237990" h="438150">
                <a:moveTo>
                  <a:pt x="109474" y="72136"/>
                </a:moveTo>
                <a:lnTo>
                  <a:pt x="104902" y="58801"/>
                </a:lnTo>
                <a:lnTo>
                  <a:pt x="81038" y="67411"/>
                </a:lnTo>
                <a:lnTo>
                  <a:pt x="60109" y="79870"/>
                </a:lnTo>
                <a:lnTo>
                  <a:pt x="27051" y="116459"/>
                </a:lnTo>
                <a:lnTo>
                  <a:pt x="6756" y="165290"/>
                </a:lnTo>
                <a:lnTo>
                  <a:pt x="0" y="223266"/>
                </a:lnTo>
                <a:lnTo>
                  <a:pt x="1689" y="253517"/>
                </a:lnTo>
                <a:lnTo>
                  <a:pt x="15214" y="306959"/>
                </a:lnTo>
                <a:lnTo>
                  <a:pt x="42049" y="350354"/>
                </a:lnTo>
                <a:lnTo>
                  <a:pt x="80962" y="379031"/>
                </a:lnTo>
                <a:lnTo>
                  <a:pt x="104902" y="387604"/>
                </a:lnTo>
                <a:lnTo>
                  <a:pt x="108966" y="374269"/>
                </a:lnTo>
                <a:lnTo>
                  <a:pt x="90246" y="365988"/>
                </a:lnTo>
                <a:lnTo>
                  <a:pt x="74079" y="354444"/>
                </a:lnTo>
                <a:lnTo>
                  <a:pt x="49403" y="321564"/>
                </a:lnTo>
                <a:lnTo>
                  <a:pt x="34823" y="276923"/>
                </a:lnTo>
                <a:lnTo>
                  <a:pt x="29972" y="221615"/>
                </a:lnTo>
                <a:lnTo>
                  <a:pt x="31178" y="193522"/>
                </a:lnTo>
                <a:lnTo>
                  <a:pt x="40894" y="144805"/>
                </a:lnTo>
                <a:lnTo>
                  <a:pt x="60502" y="106451"/>
                </a:lnTo>
                <a:lnTo>
                  <a:pt x="90512" y="80403"/>
                </a:lnTo>
                <a:lnTo>
                  <a:pt x="109474" y="72136"/>
                </a:lnTo>
                <a:close/>
              </a:path>
              <a:path w="4237990" h="438150">
                <a:moveTo>
                  <a:pt x="1394079" y="223266"/>
                </a:moveTo>
                <a:lnTo>
                  <a:pt x="1387246" y="165290"/>
                </a:lnTo>
                <a:lnTo>
                  <a:pt x="1366901" y="116459"/>
                </a:lnTo>
                <a:lnTo>
                  <a:pt x="1333842" y="79870"/>
                </a:lnTo>
                <a:lnTo>
                  <a:pt x="1289177" y="58801"/>
                </a:lnTo>
                <a:lnTo>
                  <a:pt x="1284478" y="72136"/>
                </a:lnTo>
                <a:lnTo>
                  <a:pt x="1303502" y="80403"/>
                </a:lnTo>
                <a:lnTo>
                  <a:pt x="1319834" y="91846"/>
                </a:lnTo>
                <a:lnTo>
                  <a:pt x="1344549" y="124206"/>
                </a:lnTo>
                <a:lnTo>
                  <a:pt x="1359115" y="167919"/>
                </a:lnTo>
                <a:lnTo>
                  <a:pt x="1363980" y="221615"/>
                </a:lnTo>
                <a:lnTo>
                  <a:pt x="1362760" y="250596"/>
                </a:lnTo>
                <a:lnTo>
                  <a:pt x="1353045" y="300596"/>
                </a:lnTo>
                <a:lnTo>
                  <a:pt x="1333461" y="339648"/>
                </a:lnTo>
                <a:lnTo>
                  <a:pt x="1303693" y="365988"/>
                </a:lnTo>
                <a:lnTo>
                  <a:pt x="1284986" y="374269"/>
                </a:lnTo>
                <a:lnTo>
                  <a:pt x="1289177" y="387604"/>
                </a:lnTo>
                <a:lnTo>
                  <a:pt x="1334008" y="366623"/>
                </a:lnTo>
                <a:lnTo>
                  <a:pt x="1367028" y="330200"/>
                </a:lnTo>
                <a:lnTo>
                  <a:pt x="1387309" y="281406"/>
                </a:lnTo>
                <a:lnTo>
                  <a:pt x="1392377" y="253517"/>
                </a:lnTo>
                <a:lnTo>
                  <a:pt x="1394079" y="223266"/>
                </a:lnTo>
                <a:close/>
              </a:path>
              <a:path w="4237990" h="438150">
                <a:moveTo>
                  <a:pt x="1997583" y="22860"/>
                </a:moveTo>
                <a:lnTo>
                  <a:pt x="1993265" y="8636"/>
                </a:lnTo>
                <a:lnTo>
                  <a:pt x="1967750" y="18592"/>
                </a:lnTo>
                <a:lnTo>
                  <a:pt x="1945347" y="34188"/>
                </a:lnTo>
                <a:lnTo>
                  <a:pt x="1909826" y="82296"/>
                </a:lnTo>
                <a:lnTo>
                  <a:pt x="1887880" y="147243"/>
                </a:lnTo>
                <a:lnTo>
                  <a:pt x="1880616" y="223266"/>
                </a:lnTo>
                <a:lnTo>
                  <a:pt x="1882419" y="262432"/>
                </a:lnTo>
                <a:lnTo>
                  <a:pt x="1896999" y="332778"/>
                </a:lnTo>
                <a:lnTo>
                  <a:pt x="1926031" y="390766"/>
                </a:lnTo>
                <a:lnTo>
                  <a:pt x="1967750" y="427672"/>
                </a:lnTo>
                <a:lnTo>
                  <a:pt x="1993265" y="437642"/>
                </a:lnTo>
                <a:lnTo>
                  <a:pt x="1997583" y="423418"/>
                </a:lnTo>
                <a:lnTo>
                  <a:pt x="1977885" y="413181"/>
                </a:lnTo>
                <a:lnTo>
                  <a:pt x="1960727" y="398297"/>
                </a:lnTo>
                <a:lnTo>
                  <a:pt x="1934083" y="354584"/>
                </a:lnTo>
                <a:lnTo>
                  <a:pt x="1917852" y="295262"/>
                </a:lnTo>
                <a:lnTo>
                  <a:pt x="1912493" y="223139"/>
                </a:lnTo>
                <a:lnTo>
                  <a:pt x="1913826" y="185610"/>
                </a:lnTo>
                <a:lnTo>
                  <a:pt x="1924596" y="119799"/>
                </a:lnTo>
                <a:lnTo>
                  <a:pt x="1946122" y="67475"/>
                </a:lnTo>
                <a:lnTo>
                  <a:pt x="1977885" y="33083"/>
                </a:lnTo>
                <a:lnTo>
                  <a:pt x="1997583" y="22860"/>
                </a:lnTo>
                <a:close/>
              </a:path>
              <a:path w="4237990" h="438150">
                <a:moveTo>
                  <a:pt x="2264791" y="8636"/>
                </a:moveTo>
                <a:lnTo>
                  <a:pt x="2238121" y="8636"/>
                </a:lnTo>
                <a:lnTo>
                  <a:pt x="2238121" y="437642"/>
                </a:lnTo>
                <a:lnTo>
                  <a:pt x="2264791" y="437642"/>
                </a:lnTo>
                <a:lnTo>
                  <a:pt x="2264791" y="8636"/>
                </a:lnTo>
                <a:close/>
              </a:path>
              <a:path w="4237990" h="438150">
                <a:moveTo>
                  <a:pt x="2880233" y="9779"/>
                </a:moveTo>
                <a:lnTo>
                  <a:pt x="2876804" y="0"/>
                </a:lnTo>
                <a:lnTo>
                  <a:pt x="2859392" y="6286"/>
                </a:lnTo>
                <a:lnTo>
                  <a:pt x="2844127" y="15405"/>
                </a:lnTo>
                <a:lnTo>
                  <a:pt x="2811361" y="59067"/>
                </a:lnTo>
                <a:lnTo>
                  <a:pt x="2801455" y="98069"/>
                </a:lnTo>
                <a:lnTo>
                  <a:pt x="2800223" y="120015"/>
                </a:lnTo>
                <a:lnTo>
                  <a:pt x="2801455" y="142100"/>
                </a:lnTo>
                <a:lnTo>
                  <a:pt x="2811310" y="181063"/>
                </a:lnTo>
                <a:lnTo>
                  <a:pt x="2844012" y="224586"/>
                </a:lnTo>
                <a:lnTo>
                  <a:pt x="2876804" y="240030"/>
                </a:lnTo>
                <a:lnTo>
                  <a:pt x="2879852" y="230251"/>
                </a:lnTo>
                <a:lnTo>
                  <a:pt x="2866123" y="224205"/>
                </a:lnTo>
                <a:lnTo>
                  <a:pt x="2854299" y="215773"/>
                </a:lnTo>
                <a:lnTo>
                  <a:pt x="2830093" y="176441"/>
                </a:lnTo>
                <a:lnTo>
                  <a:pt x="2822067" y="118745"/>
                </a:lnTo>
                <a:lnTo>
                  <a:pt x="2822956" y="98298"/>
                </a:lnTo>
                <a:lnTo>
                  <a:pt x="2836291" y="47752"/>
                </a:lnTo>
                <a:lnTo>
                  <a:pt x="2866339" y="15811"/>
                </a:lnTo>
                <a:lnTo>
                  <a:pt x="2880233" y="9779"/>
                </a:lnTo>
                <a:close/>
              </a:path>
              <a:path w="4237990" h="438150">
                <a:moveTo>
                  <a:pt x="3203575" y="120015"/>
                </a:moveTo>
                <a:lnTo>
                  <a:pt x="3198622" y="77749"/>
                </a:lnTo>
                <a:lnTo>
                  <a:pt x="3183763" y="42037"/>
                </a:lnTo>
                <a:lnTo>
                  <a:pt x="3144443" y="6286"/>
                </a:lnTo>
                <a:lnTo>
                  <a:pt x="3127121" y="0"/>
                </a:lnTo>
                <a:lnTo>
                  <a:pt x="3123692" y="9779"/>
                </a:lnTo>
                <a:lnTo>
                  <a:pt x="3137573" y="15811"/>
                </a:lnTo>
                <a:lnTo>
                  <a:pt x="3149498" y="24155"/>
                </a:lnTo>
                <a:lnTo>
                  <a:pt x="3173742" y="62776"/>
                </a:lnTo>
                <a:lnTo>
                  <a:pt x="3181731" y="118745"/>
                </a:lnTo>
                <a:lnTo>
                  <a:pt x="3180842" y="139954"/>
                </a:lnTo>
                <a:lnTo>
                  <a:pt x="3167507" y="191770"/>
                </a:lnTo>
                <a:lnTo>
                  <a:pt x="3137712" y="224205"/>
                </a:lnTo>
                <a:lnTo>
                  <a:pt x="3124073" y="230251"/>
                </a:lnTo>
                <a:lnTo>
                  <a:pt x="3127121" y="240030"/>
                </a:lnTo>
                <a:lnTo>
                  <a:pt x="3172904" y="212699"/>
                </a:lnTo>
                <a:lnTo>
                  <a:pt x="3198634" y="162433"/>
                </a:lnTo>
                <a:lnTo>
                  <a:pt x="3202330" y="142100"/>
                </a:lnTo>
                <a:lnTo>
                  <a:pt x="3203575" y="120015"/>
                </a:lnTo>
                <a:close/>
              </a:path>
              <a:path w="4237990" h="438150">
                <a:moveTo>
                  <a:pt x="3748913" y="9779"/>
                </a:moveTo>
                <a:lnTo>
                  <a:pt x="3745484" y="0"/>
                </a:lnTo>
                <a:lnTo>
                  <a:pt x="3728072" y="6286"/>
                </a:lnTo>
                <a:lnTo>
                  <a:pt x="3712807" y="15405"/>
                </a:lnTo>
                <a:lnTo>
                  <a:pt x="3680041" y="59067"/>
                </a:lnTo>
                <a:lnTo>
                  <a:pt x="3670135" y="98069"/>
                </a:lnTo>
                <a:lnTo>
                  <a:pt x="3668903" y="120015"/>
                </a:lnTo>
                <a:lnTo>
                  <a:pt x="3670135" y="142100"/>
                </a:lnTo>
                <a:lnTo>
                  <a:pt x="3679990" y="181063"/>
                </a:lnTo>
                <a:lnTo>
                  <a:pt x="3712692" y="224586"/>
                </a:lnTo>
                <a:lnTo>
                  <a:pt x="3745484" y="240030"/>
                </a:lnTo>
                <a:lnTo>
                  <a:pt x="3748532" y="230251"/>
                </a:lnTo>
                <a:lnTo>
                  <a:pt x="3734803" y="224205"/>
                </a:lnTo>
                <a:lnTo>
                  <a:pt x="3722979" y="215773"/>
                </a:lnTo>
                <a:lnTo>
                  <a:pt x="3698773" y="176441"/>
                </a:lnTo>
                <a:lnTo>
                  <a:pt x="3690747" y="118745"/>
                </a:lnTo>
                <a:lnTo>
                  <a:pt x="3691636" y="98298"/>
                </a:lnTo>
                <a:lnTo>
                  <a:pt x="3704971" y="47752"/>
                </a:lnTo>
                <a:lnTo>
                  <a:pt x="3735019" y="15811"/>
                </a:lnTo>
                <a:lnTo>
                  <a:pt x="3748913" y="9779"/>
                </a:lnTo>
                <a:close/>
              </a:path>
              <a:path w="4237990" h="438150">
                <a:moveTo>
                  <a:pt x="4072255" y="120015"/>
                </a:moveTo>
                <a:lnTo>
                  <a:pt x="4067302" y="77749"/>
                </a:lnTo>
                <a:lnTo>
                  <a:pt x="4052443" y="42037"/>
                </a:lnTo>
                <a:lnTo>
                  <a:pt x="4013123" y="6286"/>
                </a:lnTo>
                <a:lnTo>
                  <a:pt x="3995801" y="0"/>
                </a:lnTo>
                <a:lnTo>
                  <a:pt x="3992372" y="9779"/>
                </a:lnTo>
                <a:lnTo>
                  <a:pt x="4006253" y="15811"/>
                </a:lnTo>
                <a:lnTo>
                  <a:pt x="4018178" y="24155"/>
                </a:lnTo>
                <a:lnTo>
                  <a:pt x="4042422" y="62776"/>
                </a:lnTo>
                <a:lnTo>
                  <a:pt x="4050411" y="118745"/>
                </a:lnTo>
                <a:lnTo>
                  <a:pt x="4049522" y="139954"/>
                </a:lnTo>
                <a:lnTo>
                  <a:pt x="4036187" y="191770"/>
                </a:lnTo>
                <a:lnTo>
                  <a:pt x="4006392" y="224205"/>
                </a:lnTo>
                <a:lnTo>
                  <a:pt x="3992753" y="230251"/>
                </a:lnTo>
                <a:lnTo>
                  <a:pt x="3995801" y="240030"/>
                </a:lnTo>
                <a:lnTo>
                  <a:pt x="4041584" y="212699"/>
                </a:lnTo>
                <a:lnTo>
                  <a:pt x="4067314" y="162433"/>
                </a:lnTo>
                <a:lnTo>
                  <a:pt x="4071010" y="142100"/>
                </a:lnTo>
                <a:lnTo>
                  <a:pt x="4072255" y="120015"/>
                </a:lnTo>
                <a:close/>
              </a:path>
              <a:path w="4237990" h="438150">
                <a:moveTo>
                  <a:pt x="4237736" y="223139"/>
                </a:moveTo>
                <a:lnTo>
                  <a:pt x="4235894" y="183832"/>
                </a:lnTo>
                <a:lnTo>
                  <a:pt x="4221226" y="113398"/>
                </a:lnTo>
                <a:lnTo>
                  <a:pt x="4192244" y="55410"/>
                </a:lnTo>
                <a:lnTo>
                  <a:pt x="4150576" y="18592"/>
                </a:lnTo>
                <a:lnTo>
                  <a:pt x="4125087" y="8636"/>
                </a:lnTo>
                <a:lnTo>
                  <a:pt x="4120769" y="22860"/>
                </a:lnTo>
                <a:lnTo>
                  <a:pt x="4140454" y="33083"/>
                </a:lnTo>
                <a:lnTo>
                  <a:pt x="4157611" y="47942"/>
                </a:lnTo>
                <a:lnTo>
                  <a:pt x="4184269" y="91694"/>
                </a:lnTo>
                <a:lnTo>
                  <a:pt x="4200436" y="151104"/>
                </a:lnTo>
                <a:lnTo>
                  <a:pt x="4205859" y="223266"/>
                </a:lnTo>
                <a:lnTo>
                  <a:pt x="4204500" y="260845"/>
                </a:lnTo>
                <a:lnTo>
                  <a:pt x="4193692" y="326517"/>
                </a:lnTo>
                <a:lnTo>
                  <a:pt x="4172216" y="378752"/>
                </a:lnTo>
                <a:lnTo>
                  <a:pt x="4140454" y="413181"/>
                </a:lnTo>
                <a:lnTo>
                  <a:pt x="4120769" y="423418"/>
                </a:lnTo>
                <a:lnTo>
                  <a:pt x="4125087" y="437642"/>
                </a:lnTo>
                <a:lnTo>
                  <a:pt x="4172978" y="412038"/>
                </a:lnTo>
                <a:lnTo>
                  <a:pt x="4208399" y="363855"/>
                </a:lnTo>
                <a:lnTo>
                  <a:pt x="4230395" y="298983"/>
                </a:lnTo>
                <a:lnTo>
                  <a:pt x="4235894" y="262432"/>
                </a:lnTo>
                <a:lnTo>
                  <a:pt x="4237736" y="223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4830190" y="2974086"/>
            <a:ext cx="54324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513205" algn="l"/>
                <a:tab pos="2901315" algn="l"/>
                <a:tab pos="3406140" algn="l"/>
              </a:tabLst>
            </a:pPr>
            <a:r>
              <a:rPr dirty="0" sz="2800">
                <a:latin typeface="Cambria Math"/>
                <a:cs typeface="Cambria Math"/>
              </a:rPr>
              <a:t>≔ </a:t>
            </a:r>
            <a:r>
              <a:rPr dirty="0" baseline="-2976" sz="4200" spc="-509">
                <a:latin typeface="Cambria Math"/>
                <a:cs typeface="Cambria Math"/>
              </a:rPr>
              <a:t>׬</a:t>
            </a:r>
            <a:r>
              <a:rPr dirty="0" baseline="-2976" sz="4200" spc="-217">
                <a:latin typeface="Cambria Math"/>
                <a:cs typeface="Cambria Math"/>
              </a:rPr>
              <a:t> </a:t>
            </a:r>
            <a:r>
              <a:rPr dirty="0" sz="2800" spc="-114">
                <a:latin typeface="Cambria Math"/>
                <a:cs typeface="Cambria Math"/>
              </a:rPr>
              <a:t>log</a:t>
            </a:r>
            <a:r>
              <a:rPr dirty="0" sz="2800" spc="-310">
                <a:latin typeface="Cambria Math"/>
                <a:cs typeface="Cambria Math"/>
              </a:rPr>
              <a:t> </a:t>
            </a:r>
            <a:r>
              <a:rPr dirty="0" sz="2800" spc="-50">
                <a:latin typeface="Cambria Math"/>
                <a:cs typeface="Cambria Math"/>
              </a:rPr>
              <a:t>𝑝</a:t>
            </a:r>
            <a:r>
              <a:rPr dirty="0" sz="2800">
                <a:latin typeface="Cambria Math"/>
                <a:cs typeface="Cambria Math"/>
              </a:rPr>
              <a:t>	</a:t>
            </a:r>
            <a:r>
              <a:rPr dirty="0" sz="2800" spc="-85">
                <a:latin typeface="Cambria Math"/>
                <a:cs typeface="Cambria Math"/>
              </a:rPr>
              <a:t>x,</a:t>
            </a:r>
            <a:r>
              <a:rPr dirty="0" sz="2800" spc="-305">
                <a:latin typeface="Cambria Math"/>
                <a:cs typeface="Cambria Math"/>
              </a:rPr>
              <a:t> </a:t>
            </a:r>
            <a:r>
              <a:rPr dirty="0" sz="2800" spc="-55">
                <a:latin typeface="Cambria Math"/>
                <a:cs typeface="Cambria Math"/>
              </a:rPr>
              <a:t>𝑓;</a:t>
            </a:r>
            <a:r>
              <a:rPr dirty="0" sz="2800" spc="-290">
                <a:latin typeface="Cambria Math"/>
                <a:cs typeface="Cambria Math"/>
              </a:rPr>
              <a:t> </a:t>
            </a:r>
            <a:r>
              <a:rPr dirty="0" sz="2800" spc="-90">
                <a:latin typeface="Cambria Math"/>
                <a:cs typeface="Cambria Math"/>
              </a:rPr>
              <a:t>𝑳,</a:t>
            </a:r>
            <a:r>
              <a:rPr dirty="0" sz="2800" spc="-290">
                <a:latin typeface="Cambria Math"/>
                <a:cs typeface="Cambria Math"/>
              </a:rPr>
              <a:t> </a:t>
            </a:r>
            <a:r>
              <a:rPr dirty="0" sz="2800" spc="-50">
                <a:latin typeface="Cambria Math"/>
                <a:cs typeface="Cambria Math"/>
              </a:rPr>
              <a:t>𝚿</a:t>
            </a:r>
            <a:r>
              <a:rPr dirty="0" sz="2800">
                <a:latin typeface="Cambria Math"/>
                <a:cs typeface="Cambria Math"/>
              </a:rPr>
              <a:t>	</a:t>
            </a:r>
            <a:r>
              <a:rPr dirty="0" sz="2800" spc="-10">
                <a:latin typeface="Cambria Math"/>
                <a:cs typeface="Cambria Math"/>
              </a:rPr>
              <a:t>⋅</a:t>
            </a:r>
            <a:r>
              <a:rPr dirty="0" sz="2800" spc="-150">
                <a:latin typeface="Cambria Math"/>
                <a:cs typeface="Cambria Math"/>
              </a:rPr>
              <a:t> </a:t>
            </a:r>
            <a:r>
              <a:rPr dirty="0" sz="2800" spc="-50">
                <a:latin typeface="Cambria Math"/>
                <a:cs typeface="Cambria Math"/>
              </a:rPr>
              <a:t>𝑝</a:t>
            </a:r>
            <a:r>
              <a:rPr dirty="0" sz="2800">
                <a:latin typeface="Cambria Math"/>
                <a:cs typeface="Cambria Math"/>
              </a:rPr>
              <a:t>	𝑓</a:t>
            </a:r>
            <a:r>
              <a:rPr dirty="0" sz="2800" spc="180">
                <a:latin typeface="Cambria Math"/>
                <a:cs typeface="Cambria Math"/>
              </a:rPr>
              <a:t> </a:t>
            </a:r>
            <a:r>
              <a:rPr dirty="0" sz="2800" spc="-90">
                <a:latin typeface="Cambria Math"/>
                <a:cs typeface="Cambria Math"/>
              </a:rPr>
              <a:t>x;</a:t>
            </a:r>
            <a:r>
              <a:rPr dirty="0" sz="2800" spc="-310">
                <a:latin typeface="Cambria Math"/>
                <a:cs typeface="Cambria Math"/>
              </a:rPr>
              <a:t> </a:t>
            </a:r>
            <a:r>
              <a:rPr dirty="0" sz="2800">
                <a:latin typeface="Cambria Math"/>
                <a:cs typeface="Cambria Math"/>
              </a:rPr>
              <a:t>𝑳</a:t>
            </a:r>
            <a:r>
              <a:rPr dirty="0" sz="2800" spc="85">
                <a:latin typeface="Cambria Math"/>
                <a:cs typeface="Cambria Math"/>
              </a:rPr>
              <a:t> </a:t>
            </a:r>
            <a:r>
              <a:rPr dirty="0" baseline="27100" sz="3075" spc="254">
                <a:latin typeface="Cambria Math"/>
                <a:cs typeface="Cambria Math"/>
              </a:rPr>
              <a:t>𝑚</a:t>
            </a:r>
            <a:r>
              <a:rPr dirty="0" baseline="27100" sz="3075" spc="660">
                <a:latin typeface="Cambria Math"/>
                <a:cs typeface="Cambria Math"/>
              </a:rPr>
              <a:t> </a:t>
            </a:r>
            <a:r>
              <a:rPr dirty="0" sz="2800" spc="-10">
                <a:latin typeface="Cambria Math"/>
                <a:cs typeface="Cambria Math"/>
              </a:rPr>
              <a:t>,</a:t>
            </a:r>
            <a:r>
              <a:rPr dirty="0" sz="2800" spc="-315">
                <a:latin typeface="Cambria Math"/>
                <a:cs typeface="Cambria Math"/>
              </a:rPr>
              <a:t> </a:t>
            </a:r>
            <a:r>
              <a:rPr dirty="0" sz="2800">
                <a:latin typeface="Cambria Math"/>
                <a:cs typeface="Cambria Math"/>
              </a:rPr>
              <a:t>𝚿</a:t>
            </a:r>
            <a:r>
              <a:rPr dirty="0" sz="2800" spc="180">
                <a:latin typeface="Cambria Math"/>
                <a:cs typeface="Cambria Math"/>
              </a:rPr>
              <a:t> </a:t>
            </a:r>
            <a:r>
              <a:rPr dirty="0" baseline="27100" sz="3075" spc="179">
                <a:latin typeface="Cambria Math"/>
                <a:cs typeface="Cambria Math"/>
              </a:rPr>
              <a:t>𝑚</a:t>
            </a:r>
            <a:endParaRPr baseline="27100" sz="3075">
              <a:latin typeface="Cambria Math"/>
              <a:cs typeface="Cambria Math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484357" y="2974086"/>
            <a:ext cx="3898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30">
                <a:latin typeface="Cambria Math"/>
                <a:cs typeface="Cambria Math"/>
              </a:rPr>
              <a:t>𝑑𝑓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735582" y="3828745"/>
            <a:ext cx="220789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350" b="1">
                <a:latin typeface="Adobe Gothic Std B"/>
                <a:cs typeface="Adobe Gothic Std B"/>
              </a:rPr>
              <a:t>다음의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값을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계산</a:t>
            </a:r>
            <a:r>
              <a:rPr dirty="0" sz="2500" spc="-225" b="1">
                <a:latin typeface="Adobe Gothic Std B"/>
                <a:cs typeface="Adobe Gothic Std B"/>
              </a:rPr>
              <a:t> </a:t>
            </a:r>
            <a:r>
              <a:rPr dirty="0" sz="2500" spc="150" b="1">
                <a:latin typeface="Adobe Gothic Std B"/>
                <a:cs typeface="Adobe Gothic Std B"/>
              </a:rPr>
              <a:t>:</a:t>
            </a:r>
            <a:endParaRPr sz="2500">
              <a:latin typeface="Adobe Gothic Std B"/>
              <a:cs typeface="Adobe Gothic Std B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2539873" y="5011420"/>
            <a:ext cx="2461260" cy="438150"/>
          </a:xfrm>
          <a:custGeom>
            <a:avLst/>
            <a:gdLst/>
            <a:ahLst/>
            <a:cxnLst/>
            <a:rect l="l" t="t" r="r" b="b"/>
            <a:pathLst>
              <a:path w="2461260" h="438150">
                <a:moveTo>
                  <a:pt x="116967" y="22860"/>
                </a:moveTo>
                <a:lnTo>
                  <a:pt x="112649" y="8636"/>
                </a:lnTo>
                <a:lnTo>
                  <a:pt x="87134" y="18592"/>
                </a:lnTo>
                <a:lnTo>
                  <a:pt x="64731" y="34188"/>
                </a:lnTo>
                <a:lnTo>
                  <a:pt x="29210" y="82296"/>
                </a:lnTo>
                <a:lnTo>
                  <a:pt x="7264" y="147243"/>
                </a:lnTo>
                <a:lnTo>
                  <a:pt x="0" y="223266"/>
                </a:lnTo>
                <a:lnTo>
                  <a:pt x="1803" y="262432"/>
                </a:lnTo>
                <a:lnTo>
                  <a:pt x="16383" y="332778"/>
                </a:lnTo>
                <a:lnTo>
                  <a:pt x="45415" y="390766"/>
                </a:lnTo>
                <a:lnTo>
                  <a:pt x="87134" y="427672"/>
                </a:lnTo>
                <a:lnTo>
                  <a:pt x="112649" y="437642"/>
                </a:lnTo>
                <a:lnTo>
                  <a:pt x="116967" y="423418"/>
                </a:lnTo>
                <a:lnTo>
                  <a:pt x="97269" y="413181"/>
                </a:lnTo>
                <a:lnTo>
                  <a:pt x="80111" y="398297"/>
                </a:lnTo>
                <a:lnTo>
                  <a:pt x="53467" y="354584"/>
                </a:lnTo>
                <a:lnTo>
                  <a:pt x="37236" y="295262"/>
                </a:lnTo>
                <a:lnTo>
                  <a:pt x="31877" y="223139"/>
                </a:lnTo>
                <a:lnTo>
                  <a:pt x="33210" y="185610"/>
                </a:lnTo>
                <a:lnTo>
                  <a:pt x="43980" y="119799"/>
                </a:lnTo>
                <a:lnTo>
                  <a:pt x="65506" y="67475"/>
                </a:lnTo>
                <a:lnTo>
                  <a:pt x="97269" y="33083"/>
                </a:lnTo>
                <a:lnTo>
                  <a:pt x="116967" y="22860"/>
                </a:lnTo>
                <a:close/>
              </a:path>
              <a:path w="2461260" h="438150">
                <a:moveTo>
                  <a:pt x="774306" y="8636"/>
                </a:moveTo>
                <a:lnTo>
                  <a:pt x="747649" y="8636"/>
                </a:lnTo>
                <a:lnTo>
                  <a:pt x="747649" y="437642"/>
                </a:lnTo>
                <a:lnTo>
                  <a:pt x="774306" y="437642"/>
                </a:lnTo>
                <a:lnTo>
                  <a:pt x="774306" y="8636"/>
                </a:lnTo>
                <a:close/>
              </a:path>
              <a:path w="2461260" h="438150">
                <a:moveTo>
                  <a:pt x="1103249" y="9779"/>
                </a:moveTo>
                <a:lnTo>
                  <a:pt x="1099820" y="0"/>
                </a:lnTo>
                <a:lnTo>
                  <a:pt x="1082408" y="6286"/>
                </a:lnTo>
                <a:lnTo>
                  <a:pt x="1067142" y="15405"/>
                </a:lnTo>
                <a:lnTo>
                  <a:pt x="1034376" y="59067"/>
                </a:lnTo>
                <a:lnTo>
                  <a:pt x="1024470" y="98069"/>
                </a:lnTo>
                <a:lnTo>
                  <a:pt x="1023239" y="120015"/>
                </a:lnTo>
                <a:lnTo>
                  <a:pt x="1024470" y="142100"/>
                </a:lnTo>
                <a:lnTo>
                  <a:pt x="1034326" y="181063"/>
                </a:lnTo>
                <a:lnTo>
                  <a:pt x="1067028" y="224586"/>
                </a:lnTo>
                <a:lnTo>
                  <a:pt x="1099820" y="240030"/>
                </a:lnTo>
                <a:lnTo>
                  <a:pt x="1102868" y="230251"/>
                </a:lnTo>
                <a:lnTo>
                  <a:pt x="1089139" y="224205"/>
                </a:lnTo>
                <a:lnTo>
                  <a:pt x="1077315" y="215773"/>
                </a:lnTo>
                <a:lnTo>
                  <a:pt x="1053109" y="176441"/>
                </a:lnTo>
                <a:lnTo>
                  <a:pt x="1045083" y="118745"/>
                </a:lnTo>
                <a:lnTo>
                  <a:pt x="1045972" y="98298"/>
                </a:lnTo>
                <a:lnTo>
                  <a:pt x="1059307" y="47752"/>
                </a:lnTo>
                <a:lnTo>
                  <a:pt x="1089355" y="15811"/>
                </a:lnTo>
                <a:lnTo>
                  <a:pt x="1103249" y="9779"/>
                </a:lnTo>
                <a:close/>
              </a:path>
              <a:path w="2461260" h="438150">
                <a:moveTo>
                  <a:pt x="1426591" y="120015"/>
                </a:moveTo>
                <a:lnTo>
                  <a:pt x="1421638" y="77749"/>
                </a:lnTo>
                <a:lnTo>
                  <a:pt x="1406779" y="42037"/>
                </a:lnTo>
                <a:lnTo>
                  <a:pt x="1367459" y="6286"/>
                </a:lnTo>
                <a:lnTo>
                  <a:pt x="1350137" y="0"/>
                </a:lnTo>
                <a:lnTo>
                  <a:pt x="1346708" y="9779"/>
                </a:lnTo>
                <a:lnTo>
                  <a:pt x="1360589" y="15811"/>
                </a:lnTo>
                <a:lnTo>
                  <a:pt x="1372514" y="24155"/>
                </a:lnTo>
                <a:lnTo>
                  <a:pt x="1396758" y="62776"/>
                </a:lnTo>
                <a:lnTo>
                  <a:pt x="1404747" y="118745"/>
                </a:lnTo>
                <a:lnTo>
                  <a:pt x="1403858" y="139954"/>
                </a:lnTo>
                <a:lnTo>
                  <a:pt x="1390523" y="191770"/>
                </a:lnTo>
                <a:lnTo>
                  <a:pt x="1360728" y="224205"/>
                </a:lnTo>
                <a:lnTo>
                  <a:pt x="1347089" y="230251"/>
                </a:lnTo>
                <a:lnTo>
                  <a:pt x="1350137" y="240030"/>
                </a:lnTo>
                <a:lnTo>
                  <a:pt x="1395920" y="212699"/>
                </a:lnTo>
                <a:lnTo>
                  <a:pt x="1421650" y="162445"/>
                </a:lnTo>
                <a:lnTo>
                  <a:pt x="1425346" y="142100"/>
                </a:lnTo>
                <a:lnTo>
                  <a:pt x="1426591" y="120015"/>
                </a:lnTo>
                <a:close/>
              </a:path>
              <a:path w="2461260" h="438150">
                <a:moveTo>
                  <a:pt x="1971929" y="9779"/>
                </a:moveTo>
                <a:lnTo>
                  <a:pt x="1968500" y="0"/>
                </a:lnTo>
                <a:lnTo>
                  <a:pt x="1951088" y="6286"/>
                </a:lnTo>
                <a:lnTo>
                  <a:pt x="1935822" y="15405"/>
                </a:lnTo>
                <a:lnTo>
                  <a:pt x="1903056" y="59067"/>
                </a:lnTo>
                <a:lnTo>
                  <a:pt x="1893150" y="98069"/>
                </a:lnTo>
                <a:lnTo>
                  <a:pt x="1891919" y="120015"/>
                </a:lnTo>
                <a:lnTo>
                  <a:pt x="1893150" y="142100"/>
                </a:lnTo>
                <a:lnTo>
                  <a:pt x="1903006" y="181063"/>
                </a:lnTo>
                <a:lnTo>
                  <a:pt x="1935708" y="224586"/>
                </a:lnTo>
                <a:lnTo>
                  <a:pt x="1968500" y="240030"/>
                </a:lnTo>
                <a:lnTo>
                  <a:pt x="1971548" y="230251"/>
                </a:lnTo>
                <a:lnTo>
                  <a:pt x="1957819" y="224205"/>
                </a:lnTo>
                <a:lnTo>
                  <a:pt x="1945995" y="215773"/>
                </a:lnTo>
                <a:lnTo>
                  <a:pt x="1921789" y="176441"/>
                </a:lnTo>
                <a:lnTo>
                  <a:pt x="1913763" y="118745"/>
                </a:lnTo>
                <a:lnTo>
                  <a:pt x="1914652" y="98298"/>
                </a:lnTo>
                <a:lnTo>
                  <a:pt x="1927987" y="47752"/>
                </a:lnTo>
                <a:lnTo>
                  <a:pt x="1958035" y="15811"/>
                </a:lnTo>
                <a:lnTo>
                  <a:pt x="1971929" y="9779"/>
                </a:lnTo>
                <a:close/>
              </a:path>
              <a:path w="2461260" h="438150">
                <a:moveTo>
                  <a:pt x="2295271" y="120015"/>
                </a:moveTo>
                <a:lnTo>
                  <a:pt x="2290318" y="77749"/>
                </a:lnTo>
                <a:lnTo>
                  <a:pt x="2275459" y="42037"/>
                </a:lnTo>
                <a:lnTo>
                  <a:pt x="2236139" y="6286"/>
                </a:lnTo>
                <a:lnTo>
                  <a:pt x="2218817" y="0"/>
                </a:lnTo>
                <a:lnTo>
                  <a:pt x="2215388" y="9779"/>
                </a:lnTo>
                <a:lnTo>
                  <a:pt x="2229269" y="15811"/>
                </a:lnTo>
                <a:lnTo>
                  <a:pt x="2241194" y="24155"/>
                </a:lnTo>
                <a:lnTo>
                  <a:pt x="2265438" y="62776"/>
                </a:lnTo>
                <a:lnTo>
                  <a:pt x="2273427" y="118745"/>
                </a:lnTo>
                <a:lnTo>
                  <a:pt x="2272538" y="139954"/>
                </a:lnTo>
                <a:lnTo>
                  <a:pt x="2259203" y="191770"/>
                </a:lnTo>
                <a:lnTo>
                  <a:pt x="2229408" y="224205"/>
                </a:lnTo>
                <a:lnTo>
                  <a:pt x="2215769" y="230251"/>
                </a:lnTo>
                <a:lnTo>
                  <a:pt x="2218817" y="240030"/>
                </a:lnTo>
                <a:lnTo>
                  <a:pt x="2264600" y="212699"/>
                </a:lnTo>
                <a:lnTo>
                  <a:pt x="2290330" y="162445"/>
                </a:lnTo>
                <a:lnTo>
                  <a:pt x="2294026" y="142100"/>
                </a:lnTo>
                <a:lnTo>
                  <a:pt x="2295271" y="120015"/>
                </a:lnTo>
                <a:close/>
              </a:path>
              <a:path w="2461260" h="438150">
                <a:moveTo>
                  <a:pt x="2460752" y="223139"/>
                </a:moveTo>
                <a:lnTo>
                  <a:pt x="2458910" y="183832"/>
                </a:lnTo>
                <a:lnTo>
                  <a:pt x="2444242" y="113398"/>
                </a:lnTo>
                <a:lnTo>
                  <a:pt x="2415260" y="55410"/>
                </a:lnTo>
                <a:lnTo>
                  <a:pt x="2373592" y="18592"/>
                </a:lnTo>
                <a:lnTo>
                  <a:pt x="2348103" y="8636"/>
                </a:lnTo>
                <a:lnTo>
                  <a:pt x="2343785" y="22860"/>
                </a:lnTo>
                <a:lnTo>
                  <a:pt x="2363470" y="33083"/>
                </a:lnTo>
                <a:lnTo>
                  <a:pt x="2380627" y="47942"/>
                </a:lnTo>
                <a:lnTo>
                  <a:pt x="2407285" y="91694"/>
                </a:lnTo>
                <a:lnTo>
                  <a:pt x="2423452" y="151104"/>
                </a:lnTo>
                <a:lnTo>
                  <a:pt x="2428875" y="223266"/>
                </a:lnTo>
                <a:lnTo>
                  <a:pt x="2427516" y="260845"/>
                </a:lnTo>
                <a:lnTo>
                  <a:pt x="2416708" y="326517"/>
                </a:lnTo>
                <a:lnTo>
                  <a:pt x="2395232" y="378752"/>
                </a:lnTo>
                <a:lnTo>
                  <a:pt x="2363470" y="413181"/>
                </a:lnTo>
                <a:lnTo>
                  <a:pt x="2343785" y="423418"/>
                </a:lnTo>
                <a:lnTo>
                  <a:pt x="2348103" y="437642"/>
                </a:lnTo>
                <a:lnTo>
                  <a:pt x="2395994" y="412038"/>
                </a:lnTo>
                <a:lnTo>
                  <a:pt x="2431415" y="363855"/>
                </a:lnTo>
                <a:lnTo>
                  <a:pt x="2453411" y="298983"/>
                </a:lnTo>
                <a:lnTo>
                  <a:pt x="2458910" y="262432"/>
                </a:lnTo>
                <a:lnTo>
                  <a:pt x="2460752" y="223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2239010" y="4969255"/>
            <a:ext cx="25596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27990" algn="l"/>
              </a:tabLst>
            </a:pPr>
            <a:r>
              <a:rPr dirty="0" sz="2800" spc="-50">
                <a:latin typeface="Cambria Math"/>
                <a:cs typeface="Cambria Math"/>
              </a:rPr>
              <a:t>𝑄</a:t>
            </a:r>
            <a:r>
              <a:rPr dirty="0" sz="2800">
                <a:latin typeface="Cambria Math"/>
                <a:cs typeface="Cambria Math"/>
              </a:rPr>
              <a:t>	</a:t>
            </a:r>
            <a:r>
              <a:rPr dirty="0" sz="2800" spc="-90">
                <a:latin typeface="Cambria Math"/>
                <a:cs typeface="Cambria Math"/>
              </a:rPr>
              <a:t>𝑳,</a:t>
            </a:r>
            <a:r>
              <a:rPr dirty="0" sz="2800" spc="-290">
                <a:latin typeface="Cambria Math"/>
                <a:cs typeface="Cambria Math"/>
              </a:rPr>
              <a:t> </a:t>
            </a:r>
            <a:r>
              <a:rPr dirty="0" sz="2800">
                <a:latin typeface="Cambria Math"/>
                <a:cs typeface="Cambria Math"/>
              </a:rPr>
              <a:t>𝚿</a:t>
            </a:r>
            <a:r>
              <a:rPr dirty="0" sz="2800" spc="105">
                <a:latin typeface="Cambria Math"/>
                <a:cs typeface="Cambria Math"/>
              </a:rPr>
              <a:t> </a:t>
            </a:r>
            <a:r>
              <a:rPr dirty="0" sz="2800">
                <a:latin typeface="Cambria Math"/>
                <a:cs typeface="Cambria Math"/>
              </a:rPr>
              <a:t>𝑳</a:t>
            </a:r>
            <a:r>
              <a:rPr dirty="0" sz="2800" spc="85">
                <a:latin typeface="Cambria Math"/>
                <a:cs typeface="Cambria Math"/>
              </a:rPr>
              <a:t> </a:t>
            </a:r>
            <a:r>
              <a:rPr dirty="0" baseline="27100" sz="3075" spc="254">
                <a:latin typeface="Cambria Math"/>
                <a:cs typeface="Cambria Math"/>
              </a:rPr>
              <a:t>𝑚</a:t>
            </a:r>
            <a:r>
              <a:rPr dirty="0" baseline="27100" sz="3075" spc="652">
                <a:latin typeface="Cambria Math"/>
                <a:cs typeface="Cambria Math"/>
              </a:rPr>
              <a:t> </a:t>
            </a:r>
            <a:r>
              <a:rPr dirty="0" sz="2800" spc="-10">
                <a:latin typeface="Cambria Math"/>
                <a:cs typeface="Cambria Math"/>
              </a:rPr>
              <a:t>,</a:t>
            </a:r>
            <a:r>
              <a:rPr dirty="0" sz="2800" spc="-315">
                <a:latin typeface="Cambria Math"/>
                <a:cs typeface="Cambria Math"/>
              </a:rPr>
              <a:t> </a:t>
            </a:r>
            <a:r>
              <a:rPr dirty="0" sz="2800">
                <a:latin typeface="Cambria Math"/>
                <a:cs typeface="Cambria Math"/>
              </a:rPr>
              <a:t>𝚿</a:t>
            </a:r>
            <a:r>
              <a:rPr dirty="0" sz="2800" spc="175">
                <a:latin typeface="Cambria Math"/>
                <a:cs typeface="Cambria Math"/>
              </a:rPr>
              <a:t> </a:t>
            </a:r>
            <a:r>
              <a:rPr dirty="0" baseline="27100" sz="3075" spc="179">
                <a:latin typeface="Cambria Math"/>
                <a:cs typeface="Cambria Math"/>
              </a:rPr>
              <a:t>𝑚</a:t>
            </a:r>
            <a:endParaRPr baseline="27100" sz="3075">
              <a:latin typeface="Cambria Math"/>
              <a:cs typeface="Cambria Math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6336157" y="5011420"/>
            <a:ext cx="2834640" cy="438150"/>
          </a:xfrm>
          <a:custGeom>
            <a:avLst/>
            <a:gdLst/>
            <a:ahLst/>
            <a:cxnLst/>
            <a:rect l="l" t="t" r="r" b="b"/>
            <a:pathLst>
              <a:path w="2834640" h="438150">
                <a:moveTo>
                  <a:pt x="116967" y="22860"/>
                </a:moveTo>
                <a:lnTo>
                  <a:pt x="112649" y="8636"/>
                </a:lnTo>
                <a:lnTo>
                  <a:pt x="87134" y="18592"/>
                </a:lnTo>
                <a:lnTo>
                  <a:pt x="64731" y="34188"/>
                </a:lnTo>
                <a:lnTo>
                  <a:pt x="29210" y="82296"/>
                </a:lnTo>
                <a:lnTo>
                  <a:pt x="7264" y="147243"/>
                </a:lnTo>
                <a:lnTo>
                  <a:pt x="0" y="223266"/>
                </a:lnTo>
                <a:lnTo>
                  <a:pt x="1803" y="262432"/>
                </a:lnTo>
                <a:lnTo>
                  <a:pt x="16383" y="332778"/>
                </a:lnTo>
                <a:lnTo>
                  <a:pt x="45415" y="390766"/>
                </a:lnTo>
                <a:lnTo>
                  <a:pt x="87134" y="427672"/>
                </a:lnTo>
                <a:lnTo>
                  <a:pt x="112649" y="437642"/>
                </a:lnTo>
                <a:lnTo>
                  <a:pt x="116967" y="423418"/>
                </a:lnTo>
                <a:lnTo>
                  <a:pt x="97269" y="413181"/>
                </a:lnTo>
                <a:lnTo>
                  <a:pt x="80111" y="398297"/>
                </a:lnTo>
                <a:lnTo>
                  <a:pt x="53467" y="354584"/>
                </a:lnTo>
                <a:lnTo>
                  <a:pt x="37236" y="295262"/>
                </a:lnTo>
                <a:lnTo>
                  <a:pt x="31877" y="223139"/>
                </a:lnTo>
                <a:lnTo>
                  <a:pt x="33210" y="185610"/>
                </a:lnTo>
                <a:lnTo>
                  <a:pt x="43980" y="119799"/>
                </a:lnTo>
                <a:lnTo>
                  <a:pt x="65506" y="67475"/>
                </a:lnTo>
                <a:lnTo>
                  <a:pt x="97269" y="33083"/>
                </a:lnTo>
                <a:lnTo>
                  <a:pt x="116967" y="22860"/>
                </a:lnTo>
                <a:close/>
              </a:path>
              <a:path w="2834640" h="438150">
                <a:moveTo>
                  <a:pt x="774319" y="8636"/>
                </a:moveTo>
                <a:lnTo>
                  <a:pt x="747649" y="8636"/>
                </a:lnTo>
                <a:lnTo>
                  <a:pt x="747649" y="437642"/>
                </a:lnTo>
                <a:lnTo>
                  <a:pt x="774319" y="437642"/>
                </a:lnTo>
                <a:lnTo>
                  <a:pt x="774319" y="8636"/>
                </a:lnTo>
                <a:close/>
              </a:path>
              <a:path w="2834640" h="438150">
                <a:moveTo>
                  <a:pt x="1103249" y="9779"/>
                </a:moveTo>
                <a:lnTo>
                  <a:pt x="1099820" y="0"/>
                </a:lnTo>
                <a:lnTo>
                  <a:pt x="1082408" y="6286"/>
                </a:lnTo>
                <a:lnTo>
                  <a:pt x="1067142" y="15405"/>
                </a:lnTo>
                <a:lnTo>
                  <a:pt x="1034376" y="59067"/>
                </a:lnTo>
                <a:lnTo>
                  <a:pt x="1024470" y="98069"/>
                </a:lnTo>
                <a:lnTo>
                  <a:pt x="1023239" y="120015"/>
                </a:lnTo>
                <a:lnTo>
                  <a:pt x="1024470" y="142100"/>
                </a:lnTo>
                <a:lnTo>
                  <a:pt x="1034326" y="181063"/>
                </a:lnTo>
                <a:lnTo>
                  <a:pt x="1067028" y="224586"/>
                </a:lnTo>
                <a:lnTo>
                  <a:pt x="1099820" y="240030"/>
                </a:lnTo>
                <a:lnTo>
                  <a:pt x="1102868" y="230251"/>
                </a:lnTo>
                <a:lnTo>
                  <a:pt x="1089139" y="224205"/>
                </a:lnTo>
                <a:lnTo>
                  <a:pt x="1077315" y="215773"/>
                </a:lnTo>
                <a:lnTo>
                  <a:pt x="1053109" y="176441"/>
                </a:lnTo>
                <a:lnTo>
                  <a:pt x="1045083" y="118745"/>
                </a:lnTo>
                <a:lnTo>
                  <a:pt x="1045972" y="98298"/>
                </a:lnTo>
                <a:lnTo>
                  <a:pt x="1059307" y="47752"/>
                </a:lnTo>
                <a:lnTo>
                  <a:pt x="1089355" y="15811"/>
                </a:lnTo>
                <a:lnTo>
                  <a:pt x="1103249" y="9779"/>
                </a:lnTo>
                <a:close/>
              </a:path>
              <a:path w="2834640" h="438150">
                <a:moveTo>
                  <a:pt x="1426591" y="120015"/>
                </a:moveTo>
                <a:lnTo>
                  <a:pt x="1421638" y="77749"/>
                </a:lnTo>
                <a:lnTo>
                  <a:pt x="1406779" y="42037"/>
                </a:lnTo>
                <a:lnTo>
                  <a:pt x="1367459" y="6286"/>
                </a:lnTo>
                <a:lnTo>
                  <a:pt x="1350137" y="0"/>
                </a:lnTo>
                <a:lnTo>
                  <a:pt x="1346708" y="9779"/>
                </a:lnTo>
                <a:lnTo>
                  <a:pt x="1360589" y="15811"/>
                </a:lnTo>
                <a:lnTo>
                  <a:pt x="1372514" y="24155"/>
                </a:lnTo>
                <a:lnTo>
                  <a:pt x="1396758" y="62776"/>
                </a:lnTo>
                <a:lnTo>
                  <a:pt x="1404747" y="118745"/>
                </a:lnTo>
                <a:lnTo>
                  <a:pt x="1403858" y="139954"/>
                </a:lnTo>
                <a:lnTo>
                  <a:pt x="1390523" y="191770"/>
                </a:lnTo>
                <a:lnTo>
                  <a:pt x="1360728" y="224205"/>
                </a:lnTo>
                <a:lnTo>
                  <a:pt x="1347089" y="230251"/>
                </a:lnTo>
                <a:lnTo>
                  <a:pt x="1350137" y="240030"/>
                </a:lnTo>
                <a:lnTo>
                  <a:pt x="1395920" y="212699"/>
                </a:lnTo>
                <a:lnTo>
                  <a:pt x="1421650" y="162445"/>
                </a:lnTo>
                <a:lnTo>
                  <a:pt x="1425346" y="142100"/>
                </a:lnTo>
                <a:lnTo>
                  <a:pt x="1426591" y="120015"/>
                </a:lnTo>
                <a:close/>
              </a:path>
              <a:path w="2834640" h="438150">
                <a:moveTo>
                  <a:pt x="1971929" y="9779"/>
                </a:moveTo>
                <a:lnTo>
                  <a:pt x="1968500" y="0"/>
                </a:lnTo>
                <a:lnTo>
                  <a:pt x="1951088" y="6286"/>
                </a:lnTo>
                <a:lnTo>
                  <a:pt x="1935822" y="15405"/>
                </a:lnTo>
                <a:lnTo>
                  <a:pt x="1903056" y="59067"/>
                </a:lnTo>
                <a:lnTo>
                  <a:pt x="1893150" y="98069"/>
                </a:lnTo>
                <a:lnTo>
                  <a:pt x="1891919" y="120015"/>
                </a:lnTo>
                <a:lnTo>
                  <a:pt x="1893150" y="142100"/>
                </a:lnTo>
                <a:lnTo>
                  <a:pt x="1903006" y="181063"/>
                </a:lnTo>
                <a:lnTo>
                  <a:pt x="1935708" y="224586"/>
                </a:lnTo>
                <a:lnTo>
                  <a:pt x="1968500" y="240030"/>
                </a:lnTo>
                <a:lnTo>
                  <a:pt x="1971548" y="230251"/>
                </a:lnTo>
                <a:lnTo>
                  <a:pt x="1957819" y="224205"/>
                </a:lnTo>
                <a:lnTo>
                  <a:pt x="1945995" y="215773"/>
                </a:lnTo>
                <a:lnTo>
                  <a:pt x="1921789" y="176441"/>
                </a:lnTo>
                <a:lnTo>
                  <a:pt x="1913763" y="118745"/>
                </a:lnTo>
                <a:lnTo>
                  <a:pt x="1914652" y="98298"/>
                </a:lnTo>
                <a:lnTo>
                  <a:pt x="1927987" y="47752"/>
                </a:lnTo>
                <a:lnTo>
                  <a:pt x="1958035" y="15811"/>
                </a:lnTo>
                <a:lnTo>
                  <a:pt x="1971929" y="9779"/>
                </a:lnTo>
                <a:close/>
              </a:path>
              <a:path w="2834640" h="438150">
                <a:moveTo>
                  <a:pt x="2295271" y="120015"/>
                </a:moveTo>
                <a:lnTo>
                  <a:pt x="2290318" y="77749"/>
                </a:lnTo>
                <a:lnTo>
                  <a:pt x="2275459" y="42037"/>
                </a:lnTo>
                <a:lnTo>
                  <a:pt x="2236139" y="6286"/>
                </a:lnTo>
                <a:lnTo>
                  <a:pt x="2218817" y="0"/>
                </a:lnTo>
                <a:lnTo>
                  <a:pt x="2215388" y="9779"/>
                </a:lnTo>
                <a:lnTo>
                  <a:pt x="2229269" y="15811"/>
                </a:lnTo>
                <a:lnTo>
                  <a:pt x="2241194" y="24155"/>
                </a:lnTo>
                <a:lnTo>
                  <a:pt x="2265438" y="62776"/>
                </a:lnTo>
                <a:lnTo>
                  <a:pt x="2273427" y="118745"/>
                </a:lnTo>
                <a:lnTo>
                  <a:pt x="2272538" y="139954"/>
                </a:lnTo>
                <a:lnTo>
                  <a:pt x="2259203" y="191770"/>
                </a:lnTo>
                <a:lnTo>
                  <a:pt x="2229408" y="224205"/>
                </a:lnTo>
                <a:lnTo>
                  <a:pt x="2215769" y="230251"/>
                </a:lnTo>
                <a:lnTo>
                  <a:pt x="2218817" y="240030"/>
                </a:lnTo>
                <a:lnTo>
                  <a:pt x="2264600" y="212699"/>
                </a:lnTo>
                <a:lnTo>
                  <a:pt x="2290330" y="162445"/>
                </a:lnTo>
                <a:lnTo>
                  <a:pt x="2294026" y="142100"/>
                </a:lnTo>
                <a:lnTo>
                  <a:pt x="2295271" y="120015"/>
                </a:lnTo>
                <a:close/>
              </a:path>
              <a:path w="2834640" h="438150">
                <a:moveTo>
                  <a:pt x="2834132" y="223139"/>
                </a:moveTo>
                <a:lnTo>
                  <a:pt x="2832290" y="183832"/>
                </a:lnTo>
                <a:lnTo>
                  <a:pt x="2817622" y="113398"/>
                </a:lnTo>
                <a:lnTo>
                  <a:pt x="2788640" y="55410"/>
                </a:lnTo>
                <a:lnTo>
                  <a:pt x="2746972" y="18592"/>
                </a:lnTo>
                <a:lnTo>
                  <a:pt x="2721483" y="8636"/>
                </a:lnTo>
                <a:lnTo>
                  <a:pt x="2717165" y="22860"/>
                </a:lnTo>
                <a:lnTo>
                  <a:pt x="2736850" y="33083"/>
                </a:lnTo>
                <a:lnTo>
                  <a:pt x="2754007" y="47942"/>
                </a:lnTo>
                <a:lnTo>
                  <a:pt x="2780665" y="91694"/>
                </a:lnTo>
                <a:lnTo>
                  <a:pt x="2796832" y="151104"/>
                </a:lnTo>
                <a:lnTo>
                  <a:pt x="2802255" y="223266"/>
                </a:lnTo>
                <a:lnTo>
                  <a:pt x="2800896" y="260845"/>
                </a:lnTo>
                <a:lnTo>
                  <a:pt x="2790088" y="326517"/>
                </a:lnTo>
                <a:lnTo>
                  <a:pt x="2768612" y="378752"/>
                </a:lnTo>
                <a:lnTo>
                  <a:pt x="2736850" y="413181"/>
                </a:lnTo>
                <a:lnTo>
                  <a:pt x="2717165" y="423418"/>
                </a:lnTo>
                <a:lnTo>
                  <a:pt x="2721483" y="437642"/>
                </a:lnTo>
                <a:lnTo>
                  <a:pt x="2769374" y="412038"/>
                </a:lnTo>
                <a:lnTo>
                  <a:pt x="2804795" y="363855"/>
                </a:lnTo>
                <a:lnTo>
                  <a:pt x="2826791" y="298983"/>
                </a:lnTo>
                <a:lnTo>
                  <a:pt x="2832290" y="262432"/>
                </a:lnTo>
                <a:lnTo>
                  <a:pt x="2834132" y="223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5093842" y="4447485"/>
            <a:ext cx="3979545" cy="140716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604520">
              <a:lnSpc>
                <a:spcPct val="100000"/>
              </a:lnSpc>
              <a:spcBef>
                <a:spcPts val="790"/>
              </a:spcBef>
            </a:pPr>
            <a:r>
              <a:rPr dirty="0" sz="2050" spc="90">
                <a:latin typeface="Cambria Math"/>
                <a:cs typeface="Cambria Math"/>
              </a:rPr>
              <a:t>𝑛</a:t>
            </a:r>
            <a:endParaRPr sz="205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955"/>
              </a:spcBef>
              <a:tabLst>
                <a:tab pos="1369695" algn="l"/>
              </a:tabLst>
            </a:pPr>
            <a:r>
              <a:rPr dirty="0" sz="2800">
                <a:latin typeface="Cambria Math"/>
                <a:cs typeface="Cambria Math"/>
              </a:rPr>
              <a:t>≔</a:t>
            </a:r>
            <a:r>
              <a:rPr dirty="0" sz="2800" spc="-15">
                <a:latin typeface="Cambria Math"/>
                <a:cs typeface="Cambria Math"/>
              </a:rPr>
              <a:t> </a:t>
            </a:r>
            <a:r>
              <a:rPr dirty="0" sz="2800" spc="2825">
                <a:latin typeface="Cambria Math"/>
                <a:cs typeface="Cambria Math"/>
              </a:rPr>
              <a:t>෍</a:t>
            </a:r>
            <a:r>
              <a:rPr dirty="0" sz="2800" spc="-155">
                <a:latin typeface="Cambria Math"/>
                <a:cs typeface="Cambria Math"/>
              </a:rPr>
              <a:t> </a:t>
            </a:r>
            <a:r>
              <a:rPr dirty="0" sz="2800" spc="-775">
                <a:latin typeface="Cambria Math"/>
                <a:cs typeface="Cambria Math"/>
              </a:rPr>
              <a:t>𝑄</a:t>
            </a:r>
            <a:r>
              <a:rPr dirty="0" sz="2800">
                <a:latin typeface="Cambria Math"/>
                <a:cs typeface="Cambria Math"/>
              </a:rPr>
              <a:t>	</a:t>
            </a:r>
            <a:r>
              <a:rPr dirty="0" sz="2800" spc="-90">
                <a:latin typeface="Cambria Math"/>
                <a:cs typeface="Cambria Math"/>
              </a:rPr>
              <a:t>𝑳,</a:t>
            </a:r>
            <a:r>
              <a:rPr dirty="0" sz="2800" spc="-290">
                <a:latin typeface="Cambria Math"/>
                <a:cs typeface="Cambria Math"/>
              </a:rPr>
              <a:t> </a:t>
            </a:r>
            <a:r>
              <a:rPr dirty="0" sz="2800">
                <a:latin typeface="Cambria Math"/>
                <a:cs typeface="Cambria Math"/>
              </a:rPr>
              <a:t>𝚿</a:t>
            </a:r>
            <a:r>
              <a:rPr dirty="0" sz="2800" spc="110">
                <a:latin typeface="Cambria Math"/>
                <a:cs typeface="Cambria Math"/>
              </a:rPr>
              <a:t> </a:t>
            </a:r>
            <a:r>
              <a:rPr dirty="0" sz="2800">
                <a:latin typeface="Cambria Math"/>
                <a:cs typeface="Cambria Math"/>
              </a:rPr>
              <a:t>𝑳</a:t>
            </a:r>
            <a:r>
              <a:rPr dirty="0" sz="2800" spc="85">
                <a:latin typeface="Cambria Math"/>
                <a:cs typeface="Cambria Math"/>
              </a:rPr>
              <a:t> </a:t>
            </a:r>
            <a:r>
              <a:rPr dirty="0" baseline="27100" sz="3075" spc="254">
                <a:latin typeface="Cambria Math"/>
                <a:cs typeface="Cambria Math"/>
              </a:rPr>
              <a:t>𝑚</a:t>
            </a:r>
            <a:r>
              <a:rPr dirty="0" baseline="27100" sz="3075" spc="660">
                <a:latin typeface="Cambria Math"/>
                <a:cs typeface="Cambria Math"/>
              </a:rPr>
              <a:t> </a:t>
            </a:r>
            <a:r>
              <a:rPr dirty="0" sz="2800" spc="-10">
                <a:latin typeface="Cambria Math"/>
                <a:cs typeface="Cambria Math"/>
              </a:rPr>
              <a:t>,</a:t>
            </a:r>
            <a:r>
              <a:rPr dirty="0" sz="2800" spc="-315">
                <a:latin typeface="Cambria Math"/>
                <a:cs typeface="Cambria Math"/>
              </a:rPr>
              <a:t> </a:t>
            </a:r>
            <a:r>
              <a:rPr dirty="0" sz="2800">
                <a:latin typeface="Cambria Math"/>
                <a:cs typeface="Cambria Math"/>
              </a:rPr>
              <a:t>𝚿</a:t>
            </a:r>
            <a:r>
              <a:rPr dirty="0" sz="2800" spc="175">
                <a:latin typeface="Cambria Math"/>
                <a:cs typeface="Cambria Math"/>
              </a:rPr>
              <a:t> </a:t>
            </a:r>
            <a:r>
              <a:rPr dirty="0" baseline="27100" sz="3075" spc="254">
                <a:latin typeface="Cambria Math"/>
                <a:cs typeface="Cambria Math"/>
              </a:rPr>
              <a:t>𝑚</a:t>
            </a:r>
            <a:r>
              <a:rPr dirty="0" baseline="27100" sz="3075" spc="675">
                <a:latin typeface="Cambria Math"/>
                <a:cs typeface="Cambria Math"/>
              </a:rPr>
              <a:t> </a:t>
            </a:r>
            <a:r>
              <a:rPr dirty="0" sz="2800" spc="-10">
                <a:latin typeface="Cambria Math"/>
                <a:cs typeface="Cambria Math"/>
              </a:rPr>
              <a:t>,</a:t>
            </a:r>
            <a:r>
              <a:rPr dirty="0" sz="2800" spc="-320">
                <a:latin typeface="Cambria Math"/>
                <a:cs typeface="Cambria Math"/>
              </a:rPr>
              <a:t> </a:t>
            </a:r>
            <a:r>
              <a:rPr dirty="0" sz="2800" spc="-25">
                <a:latin typeface="Cambria Math"/>
                <a:cs typeface="Cambria Math"/>
              </a:rPr>
              <a:t>x</a:t>
            </a:r>
            <a:r>
              <a:rPr dirty="0" baseline="-16260" sz="3075" spc="-37">
                <a:latin typeface="Cambria Math"/>
                <a:cs typeface="Cambria Math"/>
              </a:rPr>
              <a:t>𝑖</a:t>
            </a:r>
            <a:endParaRPr baseline="-16260" sz="3075">
              <a:latin typeface="Cambria Math"/>
              <a:cs typeface="Cambria Math"/>
            </a:endParaRPr>
          </a:p>
          <a:p>
            <a:pPr marL="485775">
              <a:lnSpc>
                <a:spcPct val="100000"/>
              </a:lnSpc>
              <a:spcBef>
                <a:spcPts val="955"/>
              </a:spcBef>
            </a:pPr>
            <a:r>
              <a:rPr dirty="0" sz="2050" spc="-25">
                <a:latin typeface="Cambria Math"/>
                <a:cs typeface="Cambria Math"/>
              </a:rPr>
              <a:t>𝑖=1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5"/>
              <a:t>EM</a:t>
            </a:r>
            <a:r>
              <a:rPr dirty="0" spc="-434"/>
              <a:t> </a:t>
            </a:r>
            <a:r>
              <a:rPr dirty="0" spc="-680"/>
              <a:t>알고리즘을</a:t>
            </a:r>
            <a:r>
              <a:rPr dirty="0" spc="-455"/>
              <a:t> </a:t>
            </a:r>
            <a:r>
              <a:rPr dirty="0" spc="-640"/>
              <a:t>이용한</a:t>
            </a:r>
            <a:r>
              <a:rPr dirty="0" spc="-434"/>
              <a:t> </a:t>
            </a:r>
            <a:r>
              <a:rPr dirty="0" spc="-585"/>
              <a:t>모수</a:t>
            </a:r>
            <a:r>
              <a:rPr dirty="0" spc="-445"/>
              <a:t> </a:t>
            </a:r>
            <a:r>
              <a:rPr dirty="0" spc="-765"/>
              <a:t>추정</a:t>
            </a:r>
          </a:p>
        </p:txBody>
      </p:sp>
      <p:sp>
        <p:nvSpPr>
          <p:cNvPr id="16" name="object 16" descr=""/>
          <p:cNvSpPr txBox="1"/>
          <p:nvPr/>
        </p:nvSpPr>
        <p:spPr>
          <a:xfrm>
            <a:off x="8830182" y="-38351"/>
            <a:ext cx="3239770" cy="90868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algn="r" marR="34290">
              <a:lnSpc>
                <a:spcPct val="100000"/>
              </a:lnSpc>
              <a:spcBef>
                <a:spcPts val="780"/>
              </a:spcBef>
            </a:pPr>
            <a:r>
              <a:rPr dirty="0" sz="2200" spc="-110">
                <a:solidFill>
                  <a:srgbClr val="FFFFFF"/>
                </a:solidFill>
                <a:latin typeface="Adobe Clean Han"/>
                <a:cs typeface="Adobe Clean Han"/>
              </a:rPr>
              <a:t>딥러닝</a:t>
            </a:r>
            <a:r>
              <a:rPr dirty="0" sz="1800" spc="-110">
                <a:solidFill>
                  <a:srgbClr val="FFFFFF"/>
                </a:solidFill>
                <a:latin typeface="Adobe Clean Han"/>
                <a:cs typeface="Adobe Clean Han"/>
              </a:rPr>
              <a:t>의</a:t>
            </a:r>
            <a:r>
              <a:rPr dirty="0" sz="1800" spc="20">
                <a:solidFill>
                  <a:srgbClr val="FFFFFF"/>
                </a:solidFill>
                <a:latin typeface="Adobe Clean Han"/>
                <a:cs typeface="Adobe Clean H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dobe Clean Han"/>
                <a:cs typeface="Adobe Clean Han"/>
              </a:rPr>
              <a:t>통계적이해</a:t>
            </a:r>
            <a:endParaRPr sz="2200">
              <a:latin typeface="Adobe Clean Han"/>
              <a:cs typeface="Adobe Clean Han"/>
            </a:endParaRPr>
          </a:p>
          <a:p>
            <a:pPr algn="r" marR="5080">
              <a:lnSpc>
                <a:spcPct val="100000"/>
              </a:lnSpc>
              <a:spcBef>
                <a:spcPts val="75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10강.</a:t>
            </a:r>
            <a:r>
              <a:rPr dirty="0" sz="2400" spc="-3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Adobe Clean Han"/>
                <a:cs typeface="Adobe Clean Han"/>
              </a:rPr>
              <a:t>오토인코더와</a:t>
            </a:r>
            <a:r>
              <a:rPr dirty="0" sz="2400" spc="4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Adobe Clean Han"/>
                <a:cs typeface="Adobe Clean Han"/>
              </a:rPr>
              <a:t>GAN(2)</a:t>
            </a:r>
            <a:endParaRPr sz="2400">
              <a:latin typeface="Adobe Clean Han"/>
              <a:cs typeface="Adobe Clean H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5914" y="12954"/>
            <a:ext cx="1365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2.</a:t>
            </a:r>
            <a:r>
              <a:rPr dirty="0" sz="2400" spc="114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75">
                <a:solidFill>
                  <a:srgbClr val="404040"/>
                </a:solidFill>
                <a:latin typeface="Adobe Clean Han"/>
                <a:cs typeface="Adobe Clean Han"/>
              </a:rPr>
              <a:t>인자분석</a:t>
            </a:r>
            <a:endParaRPr sz="2400">
              <a:latin typeface="Adobe Clean Han"/>
              <a:cs typeface="Adobe Clean H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5"/>
              <a:t>EM</a:t>
            </a:r>
            <a:r>
              <a:rPr dirty="0" spc="-434"/>
              <a:t> </a:t>
            </a:r>
            <a:r>
              <a:rPr dirty="0" spc="-680"/>
              <a:t>알고리즘을</a:t>
            </a:r>
            <a:r>
              <a:rPr dirty="0" spc="-455"/>
              <a:t> </a:t>
            </a:r>
            <a:r>
              <a:rPr dirty="0" spc="-640"/>
              <a:t>이용한</a:t>
            </a:r>
            <a:r>
              <a:rPr dirty="0" spc="-434"/>
              <a:t> </a:t>
            </a:r>
            <a:r>
              <a:rPr dirty="0" spc="-585"/>
              <a:t>모수</a:t>
            </a:r>
            <a:r>
              <a:rPr dirty="0" spc="-445"/>
              <a:t> </a:t>
            </a:r>
            <a:r>
              <a:rPr dirty="0" spc="-765"/>
              <a:t>추정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2006219" y="3069335"/>
            <a:ext cx="633095" cy="214629"/>
          </a:xfrm>
          <a:custGeom>
            <a:avLst/>
            <a:gdLst/>
            <a:ahLst/>
            <a:cxnLst/>
            <a:rect l="l" t="t" r="r" b="b"/>
            <a:pathLst>
              <a:path w="633094" h="214629">
                <a:moveTo>
                  <a:pt x="564642" y="0"/>
                </a:moveTo>
                <a:lnTo>
                  <a:pt x="561594" y="8762"/>
                </a:lnTo>
                <a:lnTo>
                  <a:pt x="573976" y="14170"/>
                </a:lnTo>
                <a:lnTo>
                  <a:pt x="584644" y="21637"/>
                </a:lnTo>
                <a:lnTo>
                  <a:pt x="606337" y="56203"/>
                </a:lnTo>
                <a:lnTo>
                  <a:pt x="613410" y="106299"/>
                </a:lnTo>
                <a:lnTo>
                  <a:pt x="612622" y="125231"/>
                </a:lnTo>
                <a:lnTo>
                  <a:pt x="600710" y="171576"/>
                </a:lnTo>
                <a:lnTo>
                  <a:pt x="574063" y="200491"/>
                </a:lnTo>
                <a:lnTo>
                  <a:pt x="561848" y="205866"/>
                </a:lnTo>
                <a:lnTo>
                  <a:pt x="564642" y="214629"/>
                </a:lnTo>
                <a:lnTo>
                  <a:pt x="605629" y="190287"/>
                </a:lnTo>
                <a:lnTo>
                  <a:pt x="628649" y="145351"/>
                </a:lnTo>
                <a:lnTo>
                  <a:pt x="633094" y="107441"/>
                </a:lnTo>
                <a:lnTo>
                  <a:pt x="631977" y="87725"/>
                </a:lnTo>
                <a:lnTo>
                  <a:pt x="615314" y="37718"/>
                </a:lnTo>
                <a:lnTo>
                  <a:pt x="580167" y="5643"/>
                </a:lnTo>
                <a:lnTo>
                  <a:pt x="564642" y="0"/>
                </a:lnTo>
                <a:close/>
              </a:path>
              <a:path w="633094" h="214629">
                <a:moveTo>
                  <a:pt x="68453" y="0"/>
                </a:moveTo>
                <a:lnTo>
                  <a:pt x="27537" y="24503"/>
                </a:lnTo>
                <a:lnTo>
                  <a:pt x="4460" y="69532"/>
                </a:lnTo>
                <a:lnTo>
                  <a:pt x="0" y="107441"/>
                </a:lnTo>
                <a:lnTo>
                  <a:pt x="1097" y="127158"/>
                </a:lnTo>
                <a:lnTo>
                  <a:pt x="17653" y="177164"/>
                </a:lnTo>
                <a:lnTo>
                  <a:pt x="52853" y="209008"/>
                </a:lnTo>
                <a:lnTo>
                  <a:pt x="68453" y="214629"/>
                </a:lnTo>
                <a:lnTo>
                  <a:pt x="71119" y="205866"/>
                </a:lnTo>
                <a:lnTo>
                  <a:pt x="58904" y="200491"/>
                </a:lnTo>
                <a:lnTo>
                  <a:pt x="48355" y="192960"/>
                </a:lnTo>
                <a:lnTo>
                  <a:pt x="26737" y="157859"/>
                </a:lnTo>
                <a:lnTo>
                  <a:pt x="19557" y="106299"/>
                </a:lnTo>
                <a:lnTo>
                  <a:pt x="20363" y="87965"/>
                </a:lnTo>
                <a:lnTo>
                  <a:pt x="32257" y="42799"/>
                </a:lnTo>
                <a:lnTo>
                  <a:pt x="59118" y="14170"/>
                </a:lnTo>
                <a:lnTo>
                  <a:pt x="71500" y="8762"/>
                </a:lnTo>
                <a:lnTo>
                  <a:pt x="684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912620" y="3897376"/>
            <a:ext cx="714375" cy="240029"/>
          </a:xfrm>
          <a:custGeom>
            <a:avLst/>
            <a:gdLst/>
            <a:ahLst/>
            <a:cxnLst/>
            <a:rect l="l" t="t" r="r" b="b"/>
            <a:pathLst>
              <a:path w="714375" h="240029">
                <a:moveTo>
                  <a:pt x="637794" y="0"/>
                </a:moveTo>
                <a:lnTo>
                  <a:pt x="634365" y="9779"/>
                </a:lnTo>
                <a:lnTo>
                  <a:pt x="648247" y="15801"/>
                </a:lnTo>
                <a:lnTo>
                  <a:pt x="660177" y="24145"/>
                </a:lnTo>
                <a:lnTo>
                  <a:pt x="684420" y="62773"/>
                </a:lnTo>
                <a:lnTo>
                  <a:pt x="692404" y="118744"/>
                </a:lnTo>
                <a:lnTo>
                  <a:pt x="691520" y="139942"/>
                </a:lnTo>
                <a:lnTo>
                  <a:pt x="678180" y="191769"/>
                </a:lnTo>
                <a:lnTo>
                  <a:pt x="648390" y="224202"/>
                </a:lnTo>
                <a:lnTo>
                  <a:pt x="634746" y="230250"/>
                </a:lnTo>
                <a:lnTo>
                  <a:pt x="637794" y="240030"/>
                </a:lnTo>
                <a:lnTo>
                  <a:pt x="683585" y="212687"/>
                </a:lnTo>
                <a:lnTo>
                  <a:pt x="709310" y="162433"/>
                </a:lnTo>
                <a:lnTo>
                  <a:pt x="714248" y="120015"/>
                </a:lnTo>
                <a:lnTo>
                  <a:pt x="713009" y="98061"/>
                </a:lnTo>
                <a:lnTo>
                  <a:pt x="703103" y="59060"/>
                </a:lnTo>
                <a:lnTo>
                  <a:pt x="670353" y="15398"/>
                </a:lnTo>
                <a:lnTo>
                  <a:pt x="655127" y="6282"/>
                </a:lnTo>
                <a:lnTo>
                  <a:pt x="637794" y="0"/>
                </a:lnTo>
                <a:close/>
              </a:path>
              <a:path w="714375" h="240029">
                <a:moveTo>
                  <a:pt x="76581" y="0"/>
                </a:moveTo>
                <a:lnTo>
                  <a:pt x="30789" y="27324"/>
                </a:lnTo>
                <a:lnTo>
                  <a:pt x="4952" y="77739"/>
                </a:lnTo>
                <a:lnTo>
                  <a:pt x="0" y="120015"/>
                </a:lnTo>
                <a:lnTo>
                  <a:pt x="1236" y="142093"/>
                </a:lnTo>
                <a:lnTo>
                  <a:pt x="11090" y="181058"/>
                </a:lnTo>
                <a:lnTo>
                  <a:pt x="43799" y="224583"/>
                </a:lnTo>
                <a:lnTo>
                  <a:pt x="76581" y="240030"/>
                </a:lnTo>
                <a:lnTo>
                  <a:pt x="79629" y="230250"/>
                </a:lnTo>
                <a:lnTo>
                  <a:pt x="65911" y="224202"/>
                </a:lnTo>
                <a:lnTo>
                  <a:pt x="54086" y="215773"/>
                </a:lnTo>
                <a:lnTo>
                  <a:pt x="29880" y="176430"/>
                </a:lnTo>
                <a:lnTo>
                  <a:pt x="21843" y="118744"/>
                </a:lnTo>
                <a:lnTo>
                  <a:pt x="22744" y="98294"/>
                </a:lnTo>
                <a:lnTo>
                  <a:pt x="36068" y="47751"/>
                </a:lnTo>
                <a:lnTo>
                  <a:pt x="66125" y="15801"/>
                </a:lnTo>
                <a:lnTo>
                  <a:pt x="80010" y="9779"/>
                </a:lnTo>
                <a:lnTo>
                  <a:pt x="76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606161" y="3897375"/>
            <a:ext cx="2462530" cy="438150"/>
          </a:xfrm>
          <a:custGeom>
            <a:avLst/>
            <a:gdLst/>
            <a:ahLst/>
            <a:cxnLst/>
            <a:rect l="l" t="t" r="r" b="b"/>
            <a:pathLst>
              <a:path w="2462529" h="438150">
                <a:moveTo>
                  <a:pt x="116967" y="22860"/>
                </a:moveTo>
                <a:lnTo>
                  <a:pt x="112649" y="8636"/>
                </a:lnTo>
                <a:lnTo>
                  <a:pt x="87134" y="18592"/>
                </a:lnTo>
                <a:lnTo>
                  <a:pt x="64731" y="34188"/>
                </a:lnTo>
                <a:lnTo>
                  <a:pt x="29210" y="82296"/>
                </a:lnTo>
                <a:lnTo>
                  <a:pt x="7264" y="147243"/>
                </a:lnTo>
                <a:lnTo>
                  <a:pt x="0" y="223266"/>
                </a:lnTo>
                <a:lnTo>
                  <a:pt x="1803" y="262432"/>
                </a:lnTo>
                <a:lnTo>
                  <a:pt x="16383" y="332778"/>
                </a:lnTo>
                <a:lnTo>
                  <a:pt x="45415" y="390766"/>
                </a:lnTo>
                <a:lnTo>
                  <a:pt x="87134" y="427672"/>
                </a:lnTo>
                <a:lnTo>
                  <a:pt x="112649" y="437642"/>
                </a:lnTo>
                <a:lnTo>
                  <a:pt x="116967" y="423418"/>
                </a:lnTo>
                <a:lnTo>
                  <a:pt x="97269" y="413181"/>
                </a:lnTo>
                <a:lnTo>
                  <a:pt x="80111" y="398297"/>
                </a:lnTo>
                <a:lnTo>
                  <a:pt x="53467" y="354584"/>
                </a:lnTo>
                <a:lnTo>
                  <a:pt x="37236" y="295262"/>
                </a:lnTo>
                <a:lnTo>
                  <a:pt x="31877" y="223139"/>
                </a:lnTo>
                <a:lnTo>
                  <a:pt x="33210" y="185610"/>
                </a:lnTo>
                <a:lnTo>
                  <a:pt x="43980" y="119799"/>
                </a:lnTo>
                <a:lnTo>
                  <a:pt x="65506" y="67475"/>
                </a:lnTo>
                <a:lnTo>
                  <a:pt x="97269" y="33083"/>
                </a:lnTo>
                <a:lnTo>
                  <a:pt x="116967" y="22860"/>
                </a:lnTo>
                <a:close/>
              </a:path>
              <a:path w="2462529" h="438150">
                <a:moveTo>
                  <a:pt x="775843" y="8636"/>
                </a:moveTo>
                <a:lnTo>
                  <a:pt x="749173" y="8636"/>
                </a:lnTo>
                <a:lnTo>
                  <a:pt x="749173" y="437642"/>
                </a:lnTo>
                <a:lnTo>
                  <a:pt x="775843" y="437642"/>
                </a:lnTo>
                <a:lnTo>
                  <a:pt x="775843" y="8636"/>
                </a:lnTo>
                <a:close/>
              </a:path>
              <a:path w="2462529" h="438150">
                <a:moveTo>
                  <a:pt x="1103249" y="9779"/>
                </a:moveTo>
                <a:lnTo>
                  <a:pt x="1099820" y="0"/>
                </a:lnTo>
                <a:lnTo>
                  <a:pt x="1082408" y="6286"/>
                </a:lnTo>
                <a:lnTo>
                  <a:pt x="1067142" y="15405"/>
                </a:lnTo>
                <a:lnTo>
                  <a:pt x="1034376" y="59067"/>
                </a:lnTo>
                <a:lnTo>
                  <a:pt x="1024470" y="98069"/>
                </a:lnTo>
                <a:lnTo>
                  <a:pt x="1023239" y="120015"/>
                </a:lnTo>
                <a:lnTo>
                  <a:pt x="1024470" y="142100"/>
                </a:lnTo>
                <a:lnTo>
                  <a:pt x="1034326" y="181063"/>
                </a:lnTo>
                <a:lnTo>
                  <a:pt x="1067028" y="224586"/>
                </a:lnTo>
                <a:lnTo>
                  <a:pt x="1099820" y="240030"/>
                </a:lnTo>
                <a:lnTo>
                  <a:pt x="1102868" y="230251"/>
                </a:lnTo>
                <a:lnTo>
                  <a:pt x="1089139" y="224205"/>
                </a:lnTo>
                <a:lnTo>
                  <a:pt x="1077315" y="215773"/>
                </a:lnTo>
                <a:lnTo>
                  <a:pt x="1053109" y="176441"/>
                </a:lnTo>
                <a:lnTo>
                  <a:pt x="1045083" y="118745"/>
                </a:lnTo>
                <a:lnTo>
                  <a:pt x="1045972" y="98298"/>
                </a:lnTo>
                <a:lnTo>
                  <a:pt x="1059307" y="47752"/>
                </a:lnTo>
                <a:lnTo>
                  <a:pt x="1089355" y="15811"/>
                </a:lnTo>
                <a:lnTo>
                  <a:pt x="1103249" y="9779"/>
                </a:lnTo>
                <a:close/>
              </a:path>
              <a:path w="2462529" h="438150">
                <a:moveTo>
                  <a:pt x="1426591" y="120015"/>
                </a:moveTo>
                <a:lnTo>
                  <a:pt x="1421638" y="77749"/>
                </a:lnTo>
                <a:lnTo>
                  <a:pt x="1406779" y="42037"/>
                </a:lnTo>
                <a:lnTo>
                  <a:pt x="1367459" y="6286"/>
                </a:lnTo>
                <a:lnTo>
                  <a:pt x="1350137" y="0"/>
                </a:lnTo>
                <a:lnTo>
                  <a:pt x="1346708" y="9779"/>
                </a:lnTo>
                <a:lnTo>
                  <a:pt x="1360589" y="15811"/>
                </a:lnTo>
                <a:lnTo>
                  <a:pt x="1372514" y="24155"/>
                </a:lnTo>
                <a:lnTo>
                  <a:pt x="1396758" y="62776"/>
                </a:lnTo>
                <a:lnTo>
                  <a:pt x="1404747" y="118745"/>
                </a:lnTo>
                <a:lnTo>
                  <a:pt x="1403858" y="139954"/>
                </a:lnTo>
                <a:lnTo>
                  <a:pt x="1390523" y="191770"/>
                </a:lnTo>
                <a:lnTo>
                  <a:pt x="1360728" y="224205"/>
                </a:lnTo>
                <a:lnTo>
                  <a:pt x="1347089" y="230251"/>
                </a:lnTo>
                <a:lnTo>
                  <a:pt x="1350137" y="240030"/>
                </a:lnTo>
                <a:lnTo>
                  <a:pt x="1395920" y="212699"/>
                </a:lnTo>
                <a:lnTo>
                  <a:pt x="1421650" y="162445"/>
                </a:lnTo>
                <a:lnTo>
                  <a:pt x="1425346" y="142100"/>
                </a:lnTo>
                <a:lnTo>
                  <a:pt x="1426591" y="120015"/>
                </a:lnTo>
                <a:close/>
              </a:path>
              <a:path w="2462529" h="438150">
                <a:moveTo>
                  <a:pt x="1971929" y="9779"/>
                </a:moveTo>
                <a:lnTo>
                  <a:pt x="1968500" y="0"/>
                </a:lnTo>
                <a:lnTo>
                  <a:pt x="1951088" y="6286"/>
                </a:lnTo>
                <a:lnTo>
                  <a:pt x="1935822" y="15405"/>
                </a:lnTo>
                <a:lnTo>
                  <a:pt x="1903056" y="59067"/>
                </a:lnTo>
                <a:lnTo>
                  <a:pt x="1893150" y="98069"/>
                </a:lnTo>
                <a:lnTo>
                  <a:pt x="1891919" y="120015"/>
                </a:lnTo>
                <a:lnTo>
                  <a:pt x="1893150" y="142100"/>
                </a:lnTo>
                <a:lnTo>
                  <a:pt x="1903006" y="181063"/>
                </a:lnTo>
                <a:lnTo>
                  <a:pt x="1935708" y="224586"/>
                </a:lnTo>
                <a:lnTo>
                  <a:pt x="1968500" y="240030"/>
                </a:lnTo>
                <a:lnTo>
                  <a:pt x="1971548" y="230251"/>
                </a:lnTo>
                <a:lnTo>
                  <a:pt x="1957819" y="224205"/>
                </a:lnTo>
                <a:lnTo>
                  <a:pt x="1945995" y="215773"/>
                </a:lnTo>
                <a:lnTo>
                  <a:pt x="1921789" y="176441"/>
                </a:lnTo>
                <a:lnTo>
                  <a:pt x="1913763" y="118745"/>
                </a:lnTo>
                <a:lnTo>
                  <a:pt x="1914652" y="98298"/>
                </a:lnTo>
                <a:lnTo>
                  <a:pt x="1927987" y="47752"/>
                </a:lnTo>
                <a:lnTo>
                  <a:pt x="1958035" y="15811"/>
                </a:lnTo>
                <a:lnTo>
                  <a:pt x="1971929" y="9779"/>
                </a:lnTo>
                <a:close/>
              </a:path>
              <a:path w="2462529" h="438150">
                <a:moveTo>
                  <a:pt x="2295271" y="120015"/>
                </a:moveTo>
                <a:lnTo>
                  <a:pt x="2290318" y="77749"/>
                </a:lnTo>
                <a:lnTo>
                  <a:pt x="2275459" y="42037"/>
                </a:lnTo>
                <a:lnTo>
                  <a:pt x="2236139" y="6286"/>
                </a:lnTo>
                <a:lnTo>
                  <a:pt x="2218817" y="0"/>
                </a:lnTo>
                <a:lnTo>
                  <a:pt x="2215388" y="9779"/>
                </a:lnTo>
                <a:lnTo>
                  <a:pt x="2229269" y="15811"/>
                </a:lnTo>
                <a:lnTo>
                  <a:pt x="2241194" y="24155"/>
                </a:lnTo>
                <a:lnTo>
                  <a:pt x="2265438" y="62776"/>
                </a:lnTo>
                <a:lnTo>
                  <a:pt x="2273427" y="118745"/>
                </a:lnTo>
                <a:lnTo>
                  <a:pt x="2272538" y="139954"/>
                </a:lnTo>
                <a:lnTo>
                  <a:pt x="2259203" y="191770"/>
                </a:lnTo>
                <a:lnTo>
                  <a:pt x="2229408" y="224205"/>
                </a:lnTo>
                <a:lnTo>
                  <a:pt x="2215769" y="230251"/>
                </a:lnTo>
                <a:lnTo>
                  <a:pt x="2218817" y="240030"/>
                </a:lnTo>
                <a:lnTo>
                  <a:pt x="2264600" y="212699"/>
                </a:lnTo>
                <a:lnTo>
                  <a:pt x="2290330" y="162445"/>
                </a:lnTo>
                <a:lnTo>
                  <a:pt x="2294026" y="142100"/>
                </a:lnTo>
                <a:lnTo>
                  <a:pt x="2295271" y="120015"/>
                </a:lnTo>
                <a:close/>
              </a:path>
              <a:path w="2462529" h="438150">
                <a:moveTo>
                  <a:pt x="2462276" y="223139"/>
                </a:moveTo>
                <a:lnTo>
                  <a:pt x="2460434" y="183832"/>
                </a:lnTo>
                <a:lnTo>
                  <a:pt x="2445766" y="113398"/>
                </a:lnTo>
                <a:lnTo>
                  <a:pt x="2416784" y="55410"/>
                </a:lnTo>
                <a:lnTo>
                  <a:pt x="2375116" y="18592"/>
                </a:lnTo>
                <a:lnTo>
                  <a:pt x="2349627" y="8636"/>
                </a:lnTo>
                <a:lnTo>
                  <a:pt x="2345309" y="22860"/>
                </a:lnTo>
                <a:lnTo>
                  <a:pt x="2364994" y="33083"/>
                </a:lnTo>
                <a:lnTo>
                  <a:pt x="2382151" y="47942"/>
                </a:lnTo>
                <a:lnTo>
                  <a:pt x="2408809" y="91694"/>
                </a:lnTo>
                <a:lnTo>
                  <a:pt x="2424976" y="151104"/>
                </a:lnTo>
                <a:lnTo>
                  <a:pt x="2430399" y="223266"/>
                </a:lnTo>
                <a:lnTo>
                  <a:pt x="2429040" y="260845"/>
                </a:lnTo>
                <a:lnTo>
                  <a:pt x="2418232" y="326517"/>
                </a:lnTo>
                <a:lnTo>
                  <a:pt x="2396756" y="378752"/>
                </a:lnTo>
                <a:lnTo>
                  <a:pt x="2364994" y="413181"/>
                </a:lnTo>
                <a:lnTo>
                  <a:pt x="2345309" y="423418"/>
                </a:lnTo>
                <a:lnTo>
                  <a:pt x="2349627" y="437642"/>
                </a:lnTo>
                <a:lnTo>
                  <a:pt x="2397518" y="412038"/>
                </a:lnTo>
                <a:lnTo>
                  <a:pt x="2432939" y="363855"/>
                </a:lnTo>
                <a:lnTo>
                  <a:pt x="2454935" y="298983"/>
                </a:lnTo>
                <a:lnTo>
                  <a:pt x="2460434" y="262432"/>
                </a:lnTo>
                <a:lnTo>
                  <a:pt x="2462276" y="223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403859" y="1586483"/>
            <a:ext cx="9298305" cy="4691380"/>
          </a:xfrm>
          <a:prstGeom prst="rect">
            <a:avLst/>
          </a:prstGeom>
          <a:ln w="63500">
            <a:solidFill>
              <a:srgbClr val="7BBDBD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Times New Roman"/>
              <a:cs typeface="Times New Roman"/>
            </a:endParaRPr>
          </a:p>
          <a:p>
            <a:pPr marL="739140" indent="-30988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739775" algn="l"/>
              </a:tabLst>
            </a:pPr>
            <a:r>
              <a:rPr dirty="0" sz="2500" spc="-350" b="1">
                <a:latin typeface="Adobe Gothic Std B"/>
                <a:cs typeface="Adobe Gothic Std B"/>
              </a:rPr>
              <a:t>최대화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425" b="1">
                <a:latin typeface="Adobe Gothic Std B"/>
                <a:cs typeface="Adobe Gothic Std B"/>
              </a:rPr>
              <a:t>단계</a:t>
            </a:r>
            <a:endParaRPr sz="2500">
              <a:latin typeface="Adobe Gothic Std B"/>
              <a:cs typeface="Adobe Gothic Std B"/>
            </a:endParaRPr>
          </a:p>
          <a:p>
            <a:pPr marL="699770">
              <a:lnSpc>
                <a:spcPct val="100000"/>
              </a:lnSpc>
              <a:spcBef>
                <a:spcPts val="994"/>
              </a:spcBef>
            </a:pPr>
            <a:r>
              <a:rPr dirty="0" sz="2500" spc="-350" b="1">
                <a:latin typeface="Adobe Gothic Std B"/>
                <a:cs typeface="Adobe Gothic Std B"/>
              </a:rPr>
              <a:t>기대값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65" b="1">
                <a:latin typeface="Adobe Gothic Std B"/>
                <a:cs typeface="Adobe Gothic Std B"/>
              </a:rPr>
              <a:t>단계에서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구한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25">
                <a:latin typeface="Cambria Math"/>
                <a:cs typeface="Cambria Math"/>
              </a:rPr>
              <a:t>𝑄</a:t>
            </a:r>
            <a:r>
              <a:rPr dirty="0" sz="2500" spc="-160">
                <a:latin typeface="Cambria Math"/>
                <a:cs typeface="Cambria Math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함수를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최대화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하는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90">
                <a:latin typeface="Cambria Math"/>
                <a:cs typeface="Cambria Math"/>
              </a:rPr>
              <a:t>𝑳,</a:t>
            </a:r>
            <a:r>
              <a:rPr dirty="0" sz="2500" spc="-295">
                <a:latin typeface="Cambria Math"/>
                <a:cs typeface="Cambria Math"/>
              </a:rPr>
              <a:t> </a:t>
            </a:r>
            <a:r>
              <a:rPr dirty="0" sz="2500" spc="-30">
                <a:latin typeface="Cambria Math"/>
                <a:cs typeface="Cambria Math"/>
              </a:rPr>
              <a:t>𝚿</a:t>
            </a:r>
            <a:r>
              <a:rPr dirty="0" sz="2500" spc="-225">
                <a:latin typeface="Cambria Math"/>
                <a:cs typeface="Cambria Math"/>
              </a:rPr>
              <a:t> </a:t>
            </a:r>
            <a:r>
              <a:rPr dirty="0" sz="2500" spc="-250" b="1">
                <a:latin typeface="Adobe Gothic Std B"/>
                <a:cs typeface="Adobe Gothic Std B"/>
              </a:rPr>
              <a:t>를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25" b="1">
                <a:latin typeface="Adobe Gothic Std B"/>
                <a:cs typeface="Adobe Gothic Std B"/>
              </a:rPr>
              <a:t>찾고,</a:t>
            </a:r>
            <a:endParaRPr sz="2500">
              <a:latin typeface="Adobe Gothic Std B"/>
              <a:cs typeface="Adobe Gothic Std B"/>
            </a:endParaRPr>
          </a:p>
          <a:p>
            <a:pPr marL="699770">
              <a:lnSpc>
                <a:spcPct val="100000"/>
              </a:lnSpc>
              <a:spcBef>
                <a:spcPts val="100"/>
              </a:spcBef>
              <a:tabLst>
                <a:tab pos="1420495" algn="l"/>
              </a:tabLst>
            </a:pPr>
            <a:r>
              <a:rPr dirty="0" baseline="-20000" sz="3750" spc="-525" b="1">
                <a:latin typeface="Adobe Gothic Std B"/>
                <a:cs typeface="Adobe Gothic Std B"/>
              </a:rPr>
              <a:t>이를</a:t>
            </a:r>
            <a:r>
              <a:rPr dirty="0" baseline="-20000" sz="3750" b="1">
                <a:latin typeface="Adobe Gothic Std B"/>
                <a:cs typeface="Adobe Gothic Std B"/>
              </a:rPr>
              <a:t>	</a:t>
            </a:r>
            <a:r>
              <a:rPr dirty="0" baseline="-20000" sz="3750">
                <a:latin typeface="Cambria Math"/>
                <a:cs typeface="Cambria Math"/>
              </a:rPr>
              <a:t>𝑳</a:t>
            </a:r>
            <a:r>
              <a:rPr dirty="0" baseline="-20000" sz="3750" spc="22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𝑚+1</a:t>
            </a:r>
            <a:r>
              <a:rPr dirty="0" sz="1800" spc="320">
                <a:latin typeface="Cambria Math"/>
                <a:cs typeface="Cambria Math"/>
              </a:rPr>
              <a:t> </a:t>
            </a:r>
            <a:r>
              <a:rPr dirty="0" baseline="-20000" sz="3750" spc="-15">
                <a:latin typeface="Cambria Math"/>
                <a:cs typeface="Cambria Math"/>
              </a:rPr>
              <a:t>,</a:t>
            </a:r>
            <a:r>
              <a:rPr dirty="0" baseline="-20000" sz="3750" spc="-442">
                <a:latin typeface="Cambria Math"/>
                <a:cs typeface="Cambria Math"/>
              </a:rPr>
              <a:t> </a:t>
            </a:r>
            <a:r>
              <a:rPr dirty="0" baseline="-20000" sz="3750" spc="-37">
                <a:latin typeface="Cambria Math"/>
                <a:cs typeface="Cambria Math"/>
              </a:rPr>
              <a:t>𝚿</a:t>
            </a:r>
            <a:r>
              <a:rPr dirty="0" sz="1800" spc="-25">
                <a:latin typeface="Cambria Math"/>
                <a:cs typeface="Cambria Math"/>
              </a:rPr>
              <a:t>(𝑚+1)</a:t>
            </a:r>
            <a:r>
              <a:rPr dirty="0" sz="1800" spc="40">
                <a:latin typeface="Cambria Math"/>
                <a:cs typeface="Cambria Math"/>
              </a:rPr>
              <a:t> </a:t>
            </a:r>
            <a:r>
              <a:rPr dirty="0" baseline="-20000" sz="3750" spc="-375" b="1">
                <a:latin typeface="Adobe Gothic Std B"/>
                <a:cs typeface="Adobe Gothic Std B"/>
              </a:rPr>
              <a:t>라</a:t>
            </a:r>
            <a:r>
              <a:rPr dirty="0" baseline="-20000" sz="3750" spc="-315" b="1">
                <a:latin typeface="Adobe Gothic Std B"/>
                <a:cs typeface="Adobe Gothic Std B"/>
              </a:rPr>
              <a:t> </a:t>
            </a:r>
            <a:r>
              <a:rPr dirty="0" baseline="-20000" sz="3750" spc="-37" b="1">
                <a:latin typeface="Adobe Gothic Std B"/>
                <a:cs typeface="Adobe Gothic Std B"/>
              </a:rPr>
              <a:t>함.</a:t>
            </a:r>
            <a:endParaRPr baseline="-20000" sz="3750">
              <a:latin typeface="Adobe Gothic Std B"/>
              <a:cs typeface="Adobe Gothic Std B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Adobe Gothic Std B"/>
              <a:cs typeface="Adobe Gothic Std B"/>
            </a:endParaRPr>
          </a:p>
          <a:p>
            <a:pPr algn="ctr" marR="563880">
              <a:lnSpc>
                <a:spcPts val="3210"/>
              </a:lnSpc>
              <a:tabLst>
                <a:tab pos="4027804" algn="l"/>
              </a:tabLst>
            </a:pPr>
            <a:r>
              <a:rPr dirty="0" sz="2800">
                <a:latin typeface="Cambria Math"/>
                <a:cs typeface="Cambria Math"/>
              </a:rPr>
              <a:t>𝑳</a:t>
            </a:r>
            <a:r>
              <a:rPr dirty="0" sz="2800" spc="-5">
                <a:latin typeface="Cambria Math"/>
                <a:cs typeface="Cambria Math"/>
              </a:rPr>
              <a:t> </a:t>
            </a:r>
            <a:r>
              <a:rPr dirty="0" baseline="27100" sz="3075">
                <a:latin typeface="Cambria Math"/>
                <a:cs typeface="Cambria Math"/>
              </a:rPr>
              <a:t>𝑚+1</a:t>
            </a:r>
            <a:r>
              <a:rPr dirty="0" baseline="27100" sz="3075" spc="525">
                <a:latin typeface="Cambria Math"/>
                <a:cs typeface="Cambria Math"/>
              </a:rPr>
              <a:t> </a:t>
            </a:r>
            <a:r>
              <a:rPr dirty="0" sz="2800" spc="-10">
                <a:latin typeface="Cambria Math"/>
                <a:cs typeface="Cambria Math"/>
              </a:rPr>
              <a:t>,</a:t>
            </a:r>
            <a:r>
              <a:rPr dirty="0" sz="2800" spc="-310">
                <a:latin typeface="Cambria Math"/>
                <a:cs typeface="Cambria Math"/>
              </a:rPr>
              <a:t> </a:t>
            </a:r>
            <a:r>
              <a:rPr dirty="0" sz="2800" spc="-10">
                <a:latin typeface="Cambria Math"/>
                <a:cs typeface="Cambria Math"/>
              </a:rPr>
              <a:t>𝚿</a:t>
            </a:r>
            <a:r>
              <a:rPr dirty="0" baseline="27100" sz="3075" spc="-15">
                <a:latin typeface="Cambria Math"/>
                <a:cs typeface="Cambria Math"/>
              </a:rPr>
              <a:t>(𝑚+1)</a:t>
            </a:r>
            <a:r>
              <a:rPr dirty="0" baseline="27100" sz="3075" spc="434">
                <a:latin typeface="Cambria Math"/>
                <a:cs typeface="Cambria Math"/>
              </a:rPr>
              <a:t> </a:t>
            </a:r>
            <a:r>
              <a:rPr dirty="0" sz="2800">
                <a:latin typeface="Cambria Math"/>
                <a:cs typeface="Cambria Math"/>
              </a:rPr>
              <a:t>=</a:t>
            </a:r>
            <a:r>
              <a:rPr dirty="0" sz="2800" spc="-50">
                <a:latin typeface="Cambria Math"/>
                <a:cs typeface="Cambria Math"/>
              </a:rPr>
              <a:t> </a:t>
            </a:r>
            <a:r>
              <a:rPr dirty="0" sz="2800" spc="-145">
                <a:latin typeface="Cambria Math"/>
                <a:cs typeface="Cambria Math"/>
              </a:rPr>
              <a:t>argmax</a:t>
            </a:r>
            <a:r>
              <a:rPr dirty="0" sz="2800" spc="-315">
                <a:latin typeface="Cambria Math"/>
                <a:cs typeface="Cambria Math"/>
              </a:rPr>
              <a:t> </a:t>
            </a:r>
            <a:r>
              <a:rPr dirty="0" sz="2800" spc="-50">
                <a:latin typeface="Cambria Math"/>
                <a:cs typeface="Cambria Math"/>
              </a:rPr>
              <a:t>𝑄</a:t>
            </a:r>
            <a:r>
              <a:rPr dirty="0" sz="2800">
                <a:latin typeface="Cambria Math"/>
                <a:cs typeface="Cambria Math"/>
              </a:rPr>
              <a:t>	</a:t>
            </a:r>
            <a:r>
              <a:rPr dirty="0" sz="2800" spc="-90">
                <a:latin typeface="Cambria Math"/>
                <a:cs typeface="Cambria Math"/>
              </a:rPr>
              <a:t>𝑳,</a:t>
            </a:r>
            <a:r>
              <a:rPr dirty="0" sz="2800" spc="-305">
                <a:latin typeface="Cambria Math"/>
                <a:cs typeface="Cambria Math"/>
              </a:rPr>
              <a:t> </a:t>
            </a:r>
            <a:r>
              <a:rPr dirty="0" sz="2800">
                <a:latin typeface="Cambria Math"/>
                <a:cs typeface="Cambria Math"/>
              </a:rPr>
              <a:t>𝚿</a:t>
            </a:r>
            <a:r>
              <a:rPr dirty="0" sz="2800" spc="105">
                <a:latin typeface="Cambria Math"/>
                <a:cs typeface="Cambria Math"/>
              </a:rPr>
              <a:t> </a:t>
            </a:r>
            <a:r>
              <a:rPr dirty="0" sz="2800">
                <a:latin typeface="Cambria Math"/>
                <a:cs typeface="Cambria Math"/>
              </a:rPr>
              <a:t>𝑳</a:t>
            </a:r>
            <a:r>
              <a:rPr dirty="0" sz="2800" spc="80">
                <a:latin typeface="Cambria Math"/>
                <a:cs typeface="Cambria Math"/>
              </a:rPr>
              <a:t> </a:t>
            </a:r>
            <a:r>
              <a:rPr dirty="0" baseline="27100" sz="3075" spc="277">
                <a:latin typeface="Cambria Math"/>
                <a:cs typeface="Cambria Math"/>
              </a:rPr>
              <a:t>𝑚</a:t>
            </a:r>
            <a:r>
              <a:rPr dirty="0" baseline="27100" sz="3075" spc="652">
                <a:latin typeface="Cambria Math"/>
                <a:cs typeface="Cambria Math"/>
              </a:rPr>
              <a:t> </a:t>
            </a:r>
            <a:r>
              <a:rPr dirty="0" sz="2800" spc="-10">
                <a:latin typeface="Cambria Math"/>
                <a:cs typeface="Cambria Math"/>
              </a:rPr>
              <a:t>,</a:t>
            </a:r>
            <a:r>
              <a:rPr dirty="0" sz="2800" spc="-305">
                <a:latin typeface="Cambria Math"/>
                <a:cs typeface="Cambria Math"/>
              </a:rPr>
              <a:t> </a:t>
            </a:r>
            <a:r>
              <a:rPr dirty="0" sz="2800">
                <a:latin typeface="Cambria Math"/>
                <a:cs typeface="Cambria Math"/>
              </a:rPr>
              <a:t>𝚿</a:t>
            </a:r>
            <a:r>
              <a:rPr dirty="0" sz="2800" spc="160">
                <a:latin typeface="Cambria Math"/>
                <a:cs typeface="Cambria Math"/>
              </a:rPr>
              <a:t> </a:t>
            </a:r>
            <a:r>
              <a:rPr dirty="0" baseline="27100" sz="3075" spc="202">
                <a:latin typeface="Cambria Math"/>
                <a:cs typeface="Cambria Math"/>
              </a:rPr>
              <a:t>𝑚</a:t>
            </a:r>
            <a:endParaRPr baseline="27100" sz="3075">
              <a:latin typeface="Cambria Math"/>
              <a:cs typeface="Cambria Math"/>
            </a:endParaRPr>
          </a:p>
          <a:p>
            <a:pPr algn="ctr" marR="535940">
              <a:lnSpc>
                <a:spcPts val="2310"/>
              </a:lnSpc>
            </a:pPr>
            <a:r>
              <a:rPr dirty="0" sz="2050" spc="-25">
                <a:latin typeface="Cambria Math"/>
                <a:cs typeface="Cambria Math"/>
              </a:rPr>
              <a:t>𝑳,𝚿</a:t>
            </a:r>
            <a:endParaRPr sz="205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000">
              <a:latin typeface="Cambria Math"/>
              <a:cs typeface="Cambria Math"/>
            </a:endParaRPr>
          </a:p>
          <a:p>
            <a:pPr lvl="1" marL="887094" indent="-457834">
              <a:lnSpc>
                <a:spcPct val="100000"/>
              </a:lnSpc>
              <a:spcBef>
                <a:spcPts val="1635"/>
              </a:spcBef>
              <a:buClr>
                <a:srgbClr val="FFC000"/>
              </a:buClr>
              <a:buSzPct val="70000"/>
              <a:buFont typeface="Wingdings"/>
              <a:buChar char=""/>
              <a:tabLst>
                <a:tab pos="887094" algn="l"/>
                <a:tab pos="887730" algn="l"/>
              </a:tabLst>
            </a:pPr>
            <a:r>
              <a:rPr dirty="0" sz="2500" spc="-350" b="1">
                <a:latin typeface="Adobe Gothic Std B"/>
                <a:cs typeface="Adobe Gothic Std B"/>
              </a:rPr>
              <a:t>기대값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단계와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최대화</a:t>
            </a:r>
            <a:r>
              <a:rPr dirty="0" sz="2500" spc="-215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단계를</a:t>
            </a:r>
            <a:r>
              <a:rPr dirty="0" sz="2500" spc="-225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수렴할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때까지</a:t>
            </a:r>
            <a:r>
              <a:rPr dirty="0" sz="2500" spc="-215" b="1">
                <a:latin typeface="Adobe Gothic Std B"/>
                <a:cs typeface="Adobe Gothic Std B"/>
              </a:rPr>
              <a:t> </a:t>
            </a:r>
            <a:r>
              <a:rPr dirty="0" sz="2500" spc="-370" b="1">
                <a:latin typeface="Adobe Gothic Std B"/>
                <a:cs typeface="Adobe Gothic Std B"/>
              </a:rPr>
              <a:t>반복적으로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25" b="1">
                <a:latin typeface="Adobe Gothic Std B"/>
                <a:cs typeface="Adobe Gothic Std B"/>
              </a:rPr>
              <a:t>수행.</a:t>
            </a:r>
            <a:endParaRPr sz="2500">
              <a:latin typeface="Adobe Gothic Std B"/>
              <a:cs typeface="Adobe Gothic Std B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830182" y="-38351"/>
            <a:ext cx="3239770" cy="90868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algn="r" marR="34290">
              <a:lnSpc>
                <a:spcPct val="100000"/>
              </a:lnSpc>
              <a:spcBef>
                <a:spcPts val="780"/>
              </a:spcBef>
            </a:pPr>
            <a:r>
              <a:rPr dirty="0" sz="2200" spc="-110">
                <a:solidFill>
                  <a:srgbClr val="FFFFFF"/>
                </a:solidFill>
                <a:latin typeface="Adobe Clean Han"/>
                <a:cs typeface="Adobe Clean Han"/>
              </a:rPr>
              <a:t>딥러닝</a:t>
            </a:r>
            <a:r>
              <a:rPr dirty="0" sz="1800" spc="-110">
                <a:solidFill>
                  <a:srgbClr val="FFFFFF"/>
                </a:solidFill>
                <a:latin typeface="Adobe Clean Han"/>
                <a:cs typeface="Adobe Clean Han"/>
              </a:rPr>
              <a:t>의</a:t>
            </a:r>
            <a:r>
              <a:rPr dirty="0" sz="1800" spc="20">
                <a:solidFill>
                  <a:srgbClr val="FFFFFF"/>
                </a:solidFill>
                <a:latin typeface="Adobe Clean Han"/>
                <a:cs typeface="Adobe Clean H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dobe Clean Han"/>
                <a:cs typeface="Adobe Clean Han"/>
              </a:rPr>
              <a:t>통계적이해</a:t>
            </a:r>
            <a:endParaRPr sz="2200">
              <a:latin typeface="Adobe Clean Han"/>
              <a:cs typeface="Adobe Clean Han"/>
            </a:endParaRPr>
          </a:p>
          <a:p>
            <a:pPr algn="r" marR="5080">
              <a:lnSpc>
                <a:spcPct val="100000"/>
              </a:lnSpc>
              <a:spcBef>
                <a:spcPts val="75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10강.</a:t>
            </a:r>
            <a:r>
              <a:rPr dirty="0" sz="2400" spc="-3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Adobe Clean Han"/>
                <a:cs typeface="Adobe Clean Han"/>
              </a:rPr>
              <a:t>오토인코더와</a:t>
            </a:r>
            <a:r>
              <a:rPr dirty="0" sz="2400" spc="4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Adobe Clean Han"/>
                <a:cs typeface="Adobe Clean Han"/>
              </a:rPr>
              <a:t>GAN(2)</a:t>
            </a:r>
            <a:endParaRPr sz="2400">
              <a:latin typeface="Adobe Clean Han"/>
              <a:cs typeface="Adobe Clean H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72109" y="1554733"/>
            <a:ext cx="11315700" cy="4987925"/>
            <a:chOff x="372109" y="1554733"/>
            <a:chExt cx="11315700" cy="4987925"/>
          </a:xfrm>
        </p:grpSpPr>
        <p:sp>
          <p:nvSpPr>
            <p:cNvPr id="3" name="object 3" descr=""/>
            <p:cNvSpPr/>
            <p:nvPr/>
          </p:nvSpPr>
          <p:spPr>
            <a:xfrm>
              <a:off x="403859" y="1586483"/>
              <a:ext cx="10551160" cy="4924425"/>
            </a:xfrm>
            <a:custGeom>
              <a:avLst/>
              <a:gdLst/>
              <a:ahLst/>
              <a:cxnLst/>
              <a:rect l="l" t="t" r="r" b="b"/>
              <a:pathLst>
                <a:path w="10551160" h="4924425">
                  <a:moveTo>
                    <a:pt x="0" y="4924044"/>
                  </a:moveTo>
                  <a:lnTo>
                    <a:pt x="10550652" y="4924044"/>
                  </a:lnTo>
                  <a:lnTo>
                    <a:pt x="10550652" y="0"/>
                  </a:lnTo>
                  <a:lnTo>
                    <a:pt x="0" y="0"/>
                  </a:lnTo>
                  <a:lnTo>
                    <a:pt x="0" y="4924044"/>
                  </a:lnTo>
                  <a:close/>
                </a:path>
              </a:pathLst>
            </a:custGeom>
            <a:ln w="63500">
              <a:solidFill>
                <a:srgbClr val="7BBDB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859" y="1967483"/>
              <a:ext cx="7882128" cy="3689604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6574536" y="2005583"/>
              <a:ext cx="4451985" cy="431800"/>
            </a:xfrm>
            <a:custGeom>
              <a:avLst/>
              <a:gdLst/>
              <a:ahLst/>
              <a:cxnLst/>
              <a:rect l="l" t="t" r="r" b="b"/>
              <a:pathLst>
                <a:path w="4451984" h="431800">
                  <a:moveTo>
                    <a:pt x="4451604" y="0"/>
                  </a:moveTo>
                  <a:lnTo>
                    <a:pt x="0" y="0"/>
                  </a:lnTo>
                  <a:lnTo>
                    <a:pt x="0" y="431291"/>
                  </a:lnTo>
                  <a:lnTo>
                    <a:pt x="4451604" y="431291"/>
                  </a:lnTo>
                  <a:lnTo>
                    <a:pt x="4451604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574536" y="2005583"/>
              <a:ext cx="4451985" cy="431800"/>
            </a:xfrm>
            <a:custGeom>
              <a:avLst/>
              <a:gdLst/>
              <a:ahLst/>
              <a:cxnLst/>
              <a:rect l="l" t="t" r="r" b="b"/>
              <a:pathLst>
                <a:path w="4451984" h="431800">
                  <a:moveTo>
                    <a:pt x="0" y="431291"/>
                  </a:moveTo>
                  <a:lnTo>
                    <a:pt x="4451604" y="431291"/>
                  </a:lnTo>
                  <a:lnTo>
                    <a:pt x="4451604" y="0"/>
                  </a:lnTo>
                  <a:lnTo>
                    <a:pt x="0" y="0"/>
                  </a:lnTo>
                  <a:lnTo>
                    <a:pt x="0" y="431291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025640" y="2825495"/>
              <a:ext cx="4000500" cy="696595"/>
            </a:xfrm>
            <a:custGeom>
              <a:avLst/>
              <a:gdLst/>
              <a:ahLst/>
              <a:cxnLst/>
              <a:rect l="l" t="t" r="r" b="b"/>
              <a:pathLst>
                <a:path w="4000500" h="696595">
                  <a:moveTo>
                    <a:pt x="4000500" y="0"/>
                  </a:moveTo>
                  <a:lnTo>
                    <a:pt x="0" y="0"/>
                  </a:lnTo>
                  <a:lnTo>
                    <a:pt x="0" y="696467"/>
                  </a:lnTo>
                  <a:lnTo>
                    <a:pt x="4000500" y="696467"/>
                  </a:lnTo>
                  <a:lnTo>
                    <a:pt x="400050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025640" y="2825495"/>
              <a:ext cx="4000500" cy="696595"/>
            </a:xfrm>
            <a:custGeom>
              <a:avLst/>
              <a:gdLst/>
              <a:ahLst/>
              <a:cxnLst/>
              <a:rect l="l" t="t" r="r" b="b"/>
              <a:pathLst>
                <a:path w="4000500" h="696595">
                  <a:moveTo>
                    <a:pt x="0" y="696467"/>
                  </a:moveTo>
                  <a:lnTo>
                    <a:pt x="4000500" y="696467"/>
                  </a:lnTo>
                  <a:lnTo>
                    <a:pt x="4000500" y="0"/>
                  </a:lnTo>
                  <a:lnTo>
                    <a:pt x="0" y="0"/>
                  </a:lnTo>
                  <a:lnTo>
                    <a:pt x="0" y="69646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214616" y="3893819"/>
              <a:ext cx="4467225" cy="695325"/>
            </a:xfrm>
            <a:custGeom>
              <a:avLst/>
              <a:gdLst/>
              <a:ahLst/>
              <a:cxnLst/>
              <a:rect l="l" t="t" r="r" b="b"/>
              <a:pathLst>
                <a:path w="4467225" h="695325">
                  <a:moveTo>
                    <a:pt x="4466844" y="0"/>
                  </a:moveTo>
                  <a:lnTo>
                    <a:pt x="0" y="0"/>
                  </a:lnTo>
                  <a:lnTo>
                    <a:pt x="0" y="694943"/>
                  </a:lnTo>
                  <a:lnTo>
                    <a:pt x="4466844" y="694943"/>
                  </a:lnTo>
                  <a:lnTo>
                    <a:pt x="4466844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214616" y="3893819"/>
              <a:ext cx="4467225" cy="695325"/>
            </a:xfrm>
            <a:custGeom>
              <a:avLst/>
              <a:gdLst/>
              <a:ahLst/>
              <a:cxnLst/>
              <a:rect l="l" t="t" r="r" b="b"/>
              <a:pathLst>
                <a:path w="4467225" h="695325">
                  <a:moveTo>
                    <a:pt x="0" y="694943"/>
                  </a:moveTo>
                  <a:lnTo>
                    <a:pt x="4466844" y="694943"/>
                  </a:lnTo>
                  <a:lnTo>
                    <a:pt x="4466844" y="0"/>
                  </a:lnTo>
                  <a:lnTo>
                    <a:pt x="0" y="0"/>
                  </a:lnTo>
                  <a:lnTo>
                    <a:pt x="0" y="69494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35914" y="-41729"/>
            <a:ext cx="3376929" cy="1287780"/>
          </a:xfrm>
          <a:prstGeom prst="rect"/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400" b="0">
                <a:latin typeface="Adobe Clean Han"/>
                <a:cs typeface="Adobe Clean Han"/>
              </a:rPr>
              <a:t>2.</a:t>
            </a:r>
            <a:r>
              <a:rPr dirty="0" sz="2400" spc="114" b="0">
                <a:latin typeface="Adobe Clean Han"/>
                <a:cs typeface="Adobe Clean Han"/>
              </a:rPr>
              <a:t> </a:t>
            </a:r>
            <a:r>
              <a:rPr dirty="0" sz="2400" spc="-20" b="0">
                <a:latin typeface="Adobe Clean Han"/>
                <a:cs typeface="Adobe Clean Han"/>
              </a:rPr>
              <a:t>인자분석</a:t>
            </a:r>
            <a:endParaRPr sz="2400">
              <a:latin typeface="Adobe Clean Han"/>
              <a:cs typeface="Adobe Clean H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pc="-585"/>
              <a:t>인자</a:t>
            </a:r>
            <a:r>
              <a:rPr dirty="0" spc="-455"/>
              <a:t> </a:t>
            </a:r>
            <a:r>
              <a:rPr dirty="0" spc="-585"/>
              <a:t>분석</a:t>
            </a:r>
            <a:r>
              <a:rPr dirty="0" spc="-450"/>
              <a:t> </a:t>
            </a:r>
            <a:r>
              <a:rPr dirty="0" spc="-765"/>
              <a:t>코드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6923658" y="2053209"/>
            <a:ext cx="4559935" cy="2458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Adobe Gothic Std B"/>
                <a:cs typeface="Adobe Gothic Std B"/>
              </a:rPr>
              <a:t>MNIST</a:t>
            </a:r>
            <a:r>
              <a:rPr dirty="0" sz="1800" spc="70" b="1">
                <a:solidFill>
                  <a:srgbClr val="FFFFFF"/>
                </a:solidFill>
                <a:latin typeface="Adobe Gothic Std B"/>
                <a:cs typeface="Adobe Gothic Std B"/>
              </a:rPr>
              <a:t> </a:t>
            </a:r>
            <a:r>
              <a:rPr dirty="0" sz="1800" spc="-175" b="1">
                <a:solidFill>
                  <a:srgbClr val="FFFFFF"/>
                </a:solidFill>
                <a:latin typeface="Adobe Gothic Std B"/>
                <a:cs typeface="Adobe Gothic Std B"/>
              </a:rPr>
              <a:t>모듈</a:t>
            </a:r>
            <a:r>
              <a:rPr dirty="0" sz="1800" spc="75" b="1">
                <a:solidFill>
                  <a:srgbClr val="FFFFFF"/>
                </a:solidFill>
                <a:latin typeface="Adobe Gothic Std B"/>
                <a:cs typeface="Adobe Gothic Std B"/>
              </a:rPr>
              <a:t> </a:t>
            </a:r>
            <a:r>
              <a:rPr dirty="0" sz="1800" spc="-170" b="1">
                <a:solidFill>
                  <a:srgbClr val="FFFFFF"/>
                </a:solidFill>
                <a:latin typeface="Adobe Gothic Std B"/>
                <a:cs typeface="Adobe Gothic Std B"/>
              </a:rPr>
              <a:t>및</a:t>
            </a:r>
            <a:r>
              <a:rPr dirty="0" sz="1800" spc="65" b="1">
                <a:solidFill>
                  <a:srgbClr val="FFFFFF"/>
                </a:solidFill>
                <a:latin typeface="Adobe Gothic Std B"/>
                <a:cs typeface="Adobe Gothic Std B"/>
              </a:rPr>
              <a:t> </a:t>
            </a:r>
            <a:r>
              <a:rPr dirty="0" sz="1800" spc="-170" b="1">
                <a:solidFill>
                  <a:srgbClr val="FFFFFF"/>
                </a:solidFill>
                <a:latin typeface="Adobe Gothic Std B"/>
                <a:cs typeface="Adobe Gothic Std B"/>
              </a:rPr>
              <a:t>요인</a:t>
            </a:r>
            <a:r>
              <a:rPr dirty="0" sz="1800" spc="65" b="1">
                <a:solidFill>
                  <a:srgbClr val="FFFFFF"/>
                </a:solidFill>
                <a:latin typeface="Adobe Gothic Std B"/>
                <a:cs typeface="Adobe Gothic Std B"/>
              </a:rPr>
              <a:t> </a:t>
            </a:r>
            <a:r>
              <a:rPr dirty="0" sz="1800" spc="-175" b="1">
                <a:solidFill>
                  <a:srgbClr val="FFFFFF"/>
                </a:solidFill>
                <a:latin typeface="Adobe Gothic Std B"/>
                <a:cs typeface="Adobe Gothic Std B"/>
              </a:rPr>
              <a:t>분석</a:t>
            </a:r>
            <a:r>
              <a:rPr dirty="0" sz="1800" spc="75" b="1">
                <a:solidFill>
                  <a:srgbClr val="FFFFFF"/>
                </a:solidFill>
                <a:latin typeface="Adobe Gothic Std B"/>
                <a:cs typeface="Adobe Gothic Std B"/>
              </a:rPr>
              <a:t> </a:t>
            </a:r>
            <a:r>
              <a:rPr dirty="0" sz="1800" spc="-170" b="1">
                <a:solidFill>
                  <a:srgbClr val="FFFFFF"/>
                </a:solidFill>
                <a:latin typeface="Adobe Gothic Std B"/>
                <a:cs typeface="Adobe Gothic Std B"/>
              </a:rPr>
              <a:t>함수</a:t>
            </a:r>
            <a:r>
              <a:rPr dirty="0" sz="1800" spc="65" b="1">
                <a:solidFill>
                  <a:srgbClr val="FFFFFF"/>
                </a:solidFill>
                <a:latin typeface="Adobe Gothic Std B"/>
                <a:cs typeface="Adobe Gothic Std B"/>
              </a:rPr>
              <a:t> </a:t>
            </a:r>
            <a:r>
              <a:rPr dirty="0" sz="1800" spc="-20" b="1">
                <a:solidFill>
                  <a:srgbClr val="FFFFFF"/>
                </a:solidFill>
                <a:latin typeface="Adobe Gothic Std B"/>
                <a:cs typeface="Adobe Gothic Std B"/>
              </a:rPr>
              <a:t>불러오기</a:t>
            </a:r>
            <a:endParaRPr sz="1800">
              <a:latin typeface="Adobe Gothic Std B"/>
              <a:cs typeface="Adobe Gothic Std B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300">
              <a:latin typeface="Adobe Gothic Std B"/>
              <a:cs typeface="Adobe Gothic Std B"/>
            </a:endParaRPr>
          </a:p>
          <a:p>
            <a:pPr algn="ctr" marR="344805">
              <a:lnSpc>
                <a:spcPct val="100000"/>
              </a:lnSpc>
            </a:pPr>
            <a:r>
              <a:rPr dirty="0" sz="1800" b="1">
                <a:solidFill>
                  <a:srgbClr val="FFFFFF"/>
                </a:solidFill>
                <a:latin typeface="Adobe Gothic Std B"/>
                <a:cs typeface="Adobe Gothic Std B"/>
              </a:rPr>
              <a:t>MNIST</a:t>
            </a:r>
            <a:r>
              <a:rPr dirty="0" sz="1800" spc="75" b="1">
                <a:solidFill>
                  <a:srgbClr val="FFFFFF"/>
                </a:solidFill>
                <a:latin typeface="Adobe Gothic Std B"/>
                <a:cs typeface="Adobe Gothic Std B"/>
              </a:rPr>
              <a:t> </a:t>
            </a:r>
            <a:r>
              <a:rPr dirty="0" sz="1800" spc="-170" b="1">
                <a:solidFill>
                  <a:srgbClr val="FFFFFF"/>
                </a:solidFill>
                <a:latin typeface="Adobe Gothic Std B"/>
                <a:cs typeface="Adobe Gothic Std B"/>
              </a:rPr>
              <a:t>자료를</a:t>
            </a:r>
            <a:r>
              <a:rPr dirty="0" sz="1800" spc="75" b="1">
                <a:solidFill>
                  <a:srgbClr val="FFFFFF"/>
                </a:solidFill>
                <a:latin typeface="Adobe Gothic Std B"/>
                <a:cs typeface="Adobe Gothic Std B"/>
              </a:rPr>
              <a:t> </a:t>
            </a:r>
            <a:r>
              <a:rPr dirty="0" sz="1800" spc="-175" b="1">
                <a:solidFill>
                  <a:srgbClr val="FFFFFF"/>
                </a:solidFill>
                <a:latin typeface="Adobe Gothic Std B"/>
                <a:cs typeface="Adobe Gothic Std B"/>
              </a:rPr>
              <a:t>불러오고</a:t>
            </a:r>
            <a:r>
              <a:rPr dirty="0" sz="1800" spc="85" b="1">
                <a:solidFill>
                  <a:srgbClr val="FFFFFF"/>
                </a:solidFill>
                <a:latin typeface="Adobe Gothic Std B"/>
                <a:cs typeface="Adobe Gothic Std B"/>
              </a:rPr>
              <a:t> </a:t>
            </a:r>
            <a:r>
              <a:rPr dirty="0" sz="1800" spc="-175" b="1">
                <a:solidFill>
                  <a:srgbClr val="FFFFFF"/>
                </a:solidFill>
                <a:latin typeface="Adobe Gothic Std B"/>
                <a:cs typeface="Adobe Gothic Std B"/>
              </a:rPr>
              <a:t>형태</a:t>
            </a:r>
            <a:r>
              <a:rPr dirty="0" sz="1800" spc="60" b="1">
                <a:solidFill>
                  <a:srgbClr val="FFFFFF"/>
                </a:solidFill>
                <a:latin typeface="Adobe Gothic Std B"/>
                <a:cs typeface="Adobe Gothic Std B"/>
              </a:rPr>
              <a:t> </a:t>
            </a:r>
            <a:r>
              <a:rPr dirty="0" sz="1800" spc="-35" b="1">
                <a:solidFill>
                  <a:srgbClr val="FFFFFF"/>
                </a:solidFill>
                <a:latin typeface="Adobe Gothic Std B"/>
                <a:cs typeface="Adobe Gothic Std B"/>
              </a:rPr>
              <a:t>변환</a:t>
            </a:r>
            <a:endParaRPr sz="1800">
              <a:latin typeface="Adobe Gothic Std B"/>
              <a:cs typeface="Adobe Gothic Std B"/>
            </a:endParaRPr>
          </a:p>
          <a:p>
            <a:pPr algn="ctr" marR="346710">
              <a:lnSpc>
                <a:spcPct val="100000"/>
              </a:lnSpc>
            </a:pPr>
            <a:r>
              <a:rPr dirty="0" sz="1800" spc="50" b="1">
                <a:solidFill>
                  <a:srgbClr val="FFFFFF"/>
                </a:solidFill>
                <a:latin typeface="Adobe Gothic Std B"/>
                <a:cs typeface="Adobe Gothic Std B"/>
              </a:rPr>
              <a:t>(28,28)-</a:t>
            </a:r>
            <a:r>
              <a:rPr dirty="0" sz="1800" spc="-10" b="1">
                <a:solidFill>
                  <a:srgbClr val="FFFFFF"/>
                </a:solidFill>
                <a:latin typeface="Adobe Gothic Std B"/>
                <a:cs typeface="Adobe Gothic Std B"/>
              </a:rPr>
              <a:t>&gt;(28*28)</a:t>
            </a:r>
            <a:endParaRPr sz="1800">
              <a:latin typeface="Adobe Gothic Std B"/>
              <a:cs typeface="Adobe Gothic Std B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200">
              <a:latin typeface="Adobe Gothic Std B"/>
              <a:cs typeface="Adobe Gothic Std B"/>
            </a:endParaRPr>
          </a:p>
          <a:p>
            <a:pPr algn="ctr" marL="488315">
              <a:lnSpc>
                <a:spcPct val="100000"/>
              </a:lnSpc>
            </a:pPr>
            <a:r>
              <a:rPr dirty="0" sz="1800" spc="-170" b="1">
                <a:solidFill>
                  <a:srgbClr val="FFFFFF"/>
                </a:solidFill>
                <a:latin typeface="Adobe Gothic Std B"/>
                <a:cs typeface="Adobe Gothic Std B"/>
              </a:rPr>
              <a:t>훈련</a:t>
            </a:r>
            <a:r>
              <a:rPr dirty="0" sz="1800" spc="70" b="1">
                <a:solidFill>
                  <a:srgbClr val="FFFFFF"/>
                </a:solidFill>
                <a:latin typeface="Adobe Gothic Std B"/>
                <a:cs typeface="Adobe Gothic Std B"/>
              </a:rPr>
              <a:t> </a:t>
            </a:r>
            <a:r>
              <a:rPr dirty="0" sz="1800" spc="-175" b="1">
                <a:solidFill>
                  <a:srgbClr val="FFFFFF"/>
                </a:solidFill>
                <a:latin typeface="Adobe Gothic Std B"/>
                <a:cs typeface="Adobe Gothic Std B"/>
              </a:rPr>
              <a:t>자료를</a:t>
            </a:r>
            <a:r>
              <a:rPr dirty="0" sz="1800" spc="85" b="1">
                <a:solidFill>
                  <a:srgbClr val="FFFFFF"/>
                </a:solidFill>
                <a:latin typeface="Adobe Gothic Std B"/>
                <a:cs typeface="Adobe Gothic Std B"/>
              </a:rPr>
              <a:t> </a:t>
            </a:r>
            <a:r>
              <a:rPr dirty="0" sz="1800" spc="-170" b="1">
                <a:solidFill>
                  <a:srgbClr val="FFFFFF"/>
                </a:solidFill>
                <a:latin typeface="Adobe Gothic Std B"/>
                <a:cs typeface="Adobe Gothic Std B"/>
              </a:rPr>
              <a:t>이용해</a:t>
            </a:r>
            <a:r>
              <a:rPr dirty="0" sz="1800" spc="80" b="1">
                <a:solidFill>
                  <a:srgbClr val="FFFFFF"/>
                </a:solidFill>
                <a:latin typeface="Adobe Gothic Std B"/>
                <a:cs typeface="Adobe Gothic Std B"/>
              </a:rPr>
              <a:t> </a:t>
            </a:r>
            <a:r>
              <a:rPr dirty="0" sz="1800" spc="-175" b="1">
                <a:solidFill>
                  <a:srgbClr val="FFFFFF"/>
                </a:solidFill>
                <a:latin typeface="Adobe Gothic Std B"/>
                <a:cs typeface="Adobe Gothic Std B"/>
              </a:rPr>
              <a:t>잠재</a:t>
            </a:r>
            <a:r>
              <a:rPr dirty="0" sz="1800" spc="80" b="1">
                <a:solidFill>
                  <a:srgbClr val="FFFFFF"/>
                </a:solidFill>
                <a:latin typeface="Adobe Gothic Std B"/>
                <a:cs typeface="Adobe Gothic Std B"/>
              </a:rPr>
              <a:t> </a:t>
            </a:r>
            <a:r>
              <a:rPr dirty="0" sz="1800" spc="-170" b="1">
                <a:solidFill>
                  <a:srgbClr val="FFFFFF"/>
                </a:solidFill>
                <a:latin typeface="Adobe Gothic Std B"/>
                <a:cs typeface="Adobe Gothic Std B"/>
              </a:rPr>
              <a:t>요인</a:t>
            </a:r>
            <a:r>
              <a:rPr dirty="0" sz="1800" spc="70" b="1">
                <a:solidFill>
                  <a:srgbClr val="FFFFFF"/>
                </a:solidFill>
                <a:latin typeface="Adobe Gothic Std B"/>
                <a:cs typeface="Adobe Gothic Std B"/>
              </a:rPr>
              <a:t> </a:t>
            </a:r>
            <a:r>
              <a:rPr dirty="0" sz="1800" spc="-35" b="1">
                <a:solidFill>
                  <a:srgbClr val="FFFFFF"/>
                </a:solidFill>
                <a:latin typeface="Adobe Gothic Std B"/>
                <a:cs typeface="Adobe Gothic Std B"/>
              </a:rPr>
              <a:t>찾기</a:t>
            </a:r>
            <a:endParaRPr sz="1800">
              <a:latin typeface="Adobe Gothic Std B"/>
              <a:cs typeface="Adobe Gothic Std B"/>
            </a:endParaRPr>
          </a:p>
          <a:p>
            <a:pPr algn="ctr" marL="488950">
              <a:lnSpc>
                <a:spcPct val="100000"/>
              </a:lnSpc>
            </a:pPr>
            <a:r>
              <a:rPr dirty="0" sz="1800" spc="-10" b="1">
                <a:solidFill>
                  <a:srgbClr val="FFFFFF"/>
                </a:solidFill>
                <a:latin typeface="Adobe Gothic Std B"/>
                <a:cs typeface="Adobe Gothic Std B"/>
              </a:rPr>
              <a:t>(n_components는</a:t>
            </a:r>
            <a:r>
              <a:rPr dirty="0" sz="1800" spc="-30" b="1">
                <a:solidFill>
                  <a:srgbClr val="FFFFFF"/>
                </a:solidFill>
                <a:latin typeface="Adobe Gothic Std B"/>
                <a:cs typeface="Adobe Gothic Std B"/>
              </a:rPr>
              <a:t> </a:t>
            </a:r>
            <a:r>
              <a:rPr dirty="0" sz="1800" spc="-170" b="1">
                <a:solidFill>
                  <a:srgbClr val="FFFFFF"/>
                </a:solidFill>
                <a:latin typeface="Adobe Gothic Std B"/>
                <a:cs typeface="Adobe Gothic Std B"/>
              </a:rPr>
              <a:t>찾을</a:t>
            </a:r>
            <a:r>
              <a:rPr dirty="0" sz="1800" spc="60" b="1">
                <a:solidFill>
                  <a:srgbClr val="FFFFFF"/>
                </a:solidFill>
                <a:latin typeface="Adobe Gothic Std B"/>
                <a:cs typeface="Adobe Gothic Std B"/>
              </a:rPr>
              <a:t> </a:t>
            </a:r>
            <a:r>
              <a:rPr dirty="0" sz="1800" spc="-170" b="1">
                <a:solidFill>
                  <a:srgbClr val="FFFFFF"/>
                </a:solidFill>
                <a:latin typeface="Adobe Gothic Std B"/>
                <a:cs typeface="Adobe Gothic Std B"/>
              </a:rPr>
              <a:t>잠재</a:t>
            </a:r>
            <a:r>
              <a:rPr dirty="0" sz="1800" spc="60" b="1">
                <a:solidFill>
                  <a:srgbClr val="FFFFFF"/>
                </a:solidFill>
                <a:latin typeface="Adobe Gothic Std B"/>
                <a:cs typeface="Adobe Gothic Std B"/>
              </a:rPr>
              <a:t> </a:t>
            </a:r>
            <a:r>
              <a:rPr dirty="0" sz="1800" spc="-170" b="1">
                <a:solidFill>
                  <a:srgbClr val="FFFFFF"/>
                </a:solidFill>
                <a:latin typeface="Adobe Gothic Std B"/>
                <a:cs typeface="Adobe Gothic Std B"/>
              </a:rPr>
              <a:t>요인의</a:t>
            </a:r>
            <a:r>
              <a:rPr dirty="0" sz="1800" spc="70" b="1">
                <a:solidFill>
                  <a:srgbClr val="FFFFFF"/>
                </a:solidFill>
                <a:latin typeface="Adobe Gothic Std B"/>
                <a:cs typeface="Adobe Gothic Std B"/>
              </a:rPr>
              <a:t> </a:t>
            </a:r>
            <a:r>
              <a:rPr dirty="0" sz="1800" spc="-35" b="1">
                <a:solidFill>
                  <a:srgbClr val="FFFFFF"/>
                </a:solidFill>
                <a:latin typeface="Adobe Gothic Std B"/>
                <a:cs typeface="Adobe Gothic Std B"/>
              </a:rPr>
              <a:t>개수)</a:t>
            </a:r>
            <a:endParaRPr sz="1800">
              <a:latin typeface="Adobe Gothic Std B"/>
              <a:cs typeface="Adobe Gothic Std B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830182" y="-38351"/>
            <a:ext cx="3239770" cy="90868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algn="r" marR="34290">
              <a:lnSpc>
                <a:spcPct val="100000"/>
              </a:lnSpc>
              <a:spcBef>
                <a:spcPts val="780"/>
              </a:spcBef>
            </a:pPr>
            <a:r>
              <a:rPr dirty="0" sz="2200" spc="-110">
                <a:solidFill>
                  <a:srgbClr val="FFFFFF"/>
                </a:solidFill>
                <a:latin typeface="Adobe Clean Han"/>
                <a:cs typeface="Adobe Clean Han"/>
              </a:rPr>
              <a:t>딥러닝</a:t>
            </a:r>
            <a:r>
              <a:rPr dirty="0" sz="1800" spc="-110">
                <a:solidFill>
                  <a:srgbClr val="FFFFFF"/>
                </a:solidFill>
                <a:latin typeface="Adobe Clean Han"/>
                <a:cs typeface="Adobe Clean Han"/>
              </a:rPr>
              <a:t>의</a:t>
            </a:r>
            <a:r>
              <a:rPr dirty="0" sz="1800" spc="20">
                <a:solidFill>
                  <a:srgbClr val="FFFFFF"/>
                </a:solidFill>
                <a:latin typeface="Adobe Clean Han"/>
                <a:cs typeface="Adobe Clean H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dobe Clean Han"/>
                <a:cs typeface="Adobe Clean Han"/>
              </a:rPr>
              <a:t>통계적이해</a:t>
            </a:r>
            <a:endParaRPr sz="2200">
              <a:latin typeface="Adobe Clean Han"/>
              <a:cs typeface="Adobe Clean Han"/>
            </a:endParaRPr>
          </a:p>
          <a:p>
            <a:pPr algn="r" marR="5080">
              <a:lnSpc>
                <a:spcPct val="100000"/>
              </a:lnSpc>
              <a:spcBef>
                <a:spcPts val="75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10강.</a:t>
            </a:r>
            <a:r>
              <a:rPr dirty="0" sz="2400" spc="-3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Adobe Clean Han"/>
                <a:cs typeface="Adobe Clean Han"/>
              </a:rPr>
              <a:t>오토인코더와</a:t>
            </a:r>
            <a:r>
              <a:rPr dirty="0" sz="2400" spc="4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Adobe Clean Han"/>
                <a:cs typeface="Adobe Clean Han"/>
              </a:rPr>
              <a:t>GAN(2)</a:t>
            </a:r>
            <a:endParaRPr sz="2400">
              <a:latin typeface="Adobe Clean Han"/>
              <a:cs typeface="Adobe Clean H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3860" y="1586483"/>
            <a:ext cx="11314430" cy="4924425"/>
          </a:xfrm>
          <a:custGeom>
            <a:avLst/>
            <a:gdLst/>
            <a:ahLst/>
            <a:cxnLst/>
            <a:rect l="l" t="t" r="r" b="b"/>
            <a:pathLst>
              <a:path w="11314430" h="4924425">
                <a:moveTo>
                  <a:pt x="0" y="4924044"/>
                </a:moveTo>
                <a:lnTo>
                  <a:pt x="11314176" y="4924044"/>
                </a:lnTo>
                <a:lnTo>
                  <a:pt x="11314176" y="0"/>
                </a:lnTo>
                <a:lnTo>
                  <a:pt x="0" y="0"/>
                </a:lnTo>
                <a:lnTo>
                  <a:pt x="0" y="4924044"/>
                </a:lnTo>
                <a:close/>
              </a:path>
            </a:pathLst>
          </a:custGeom>
          <a:ln w="63500">
            <a:solidFill>
              <a:srgbClr val="7BBD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5914" y="-41729"/>
            <a:ext cx="3376929" cy="1287780"/>
          </a:xfrm>
          <a:prstGeom prst="rect"/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400" b="0">
                <a:latin typeface="Adobe Clean Han"/>
                <a:cs typeface="Adobe Clean Han"/>
              </a:rPr>
              <a:t>2.</a:t>
            </a:r>
            <a:r>
              <a:rPr dirty="0" sz="2400" spc="114" b="0">
                <a:latin typeface="Adobe Clean Han"/>
                <a:cs typeface="Adobe Clean Han"/>
              </a:rPr>
              <a:t> </a:t>
            </a:r>
            <a:r>
              <a:rPr dirty="0" sz="2400" spc="-20" b="0">
                <a:latin typeface="Adobe Clean Han"/>
                <a:cs typeface="Adobe Clean Han"/>
              </a:rPr>
              <a:t>인자분석</a:t>
            </a:r>
            <a:endParaRPr sz="2400">
              <a:latin typeface="Adobe Clean Han"/>
              <a:cs typeface="Adobe Clean H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pc="-585"/>
              <a:t>인자</a:t>
            </a:r>
            <a:r>
              <a:rPr dirty="0" spc="-455"/>
              <a:t> </a:t>
            </a:r>
            <a:r>
              <a:rPr dirty="0" spc="-585"/>
              <a:t>분석</a:t>
            </a:r>
            <a:r>
              <a:rPr dirty="0" spc="-450"/>
              <a:t> </a:t>
            </a:r>
            <a:r>
              <a:rPr dirty="0" spc="-765"/>
              <a:t>코드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655319" y="1218946"/>
            <a:ext cx="10823575" cy="4930775"/>
            <a:chOff x="655319" y="1218946"/>
            <a:chExt cx="10823575" cy="493077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19" y="1891284"/>
              <a:ext cx="10823448" cy="425805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6957060" y="1225296"/>
              <a:ext cx="4239895" cy="974090"/>
            </a:xfrm>
            <a:custGeom>
              <a:avLst/>
              <a:gdLst/>
              <a:ahLst/>
              <a:cxnLst/>
              <a:rect l="l" t="t" r="r" b="b"/>
              <a:pathLst>
                <a:path w="4239895" h="974089">
                  <a:moveTo>
                    <a:pt x="4239767" y="0"/>
                  </a:moveTo>
                  <a:lnTo>
                    <a:pt x="0" y="0"/>
                  </a:lnTo>
                  <a:lnTo>
                    <a:pt x="0" y="973836"/>
                  </a:lnTo>
                  <a:lnTo>
                    <a:pt x="4239767" y="973836"/>
                  </a:lnTo>
                  <a:lnTo>
                    <a:pt x="4239767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957060" y="1225296"/>
              <a:ext cx="4239895" cy="974090"/>
            </a:xfrm>
            <a:custGeom>
              <a:avLst/>
              <a:gdLst/>
              <a:ahLst/>
              <a:cxnLst/>
              <a:rect l="l" t="t" r="r" b="b"/>
              <a:pathLst>
                <a:path w="4239895" h="974089">
                  <a:moveTo>
                    <a:pt x="0" y="973836"/>
                  </a:moveTo>
                  <a:lnTo>
                    <a:pt x="4239767" y="973836"/>
                  </a:lnTo>
                  <a:lnTo>
                    <a:pt x="4239767" y="0"/>
                  </a:lnTo>
                  <a:lnTo>
                    <a:pt x="0" y="0"/>
                  </a:lnTo>
                  <a:lnTo>
                    <a:pt x="0" y="97383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7361301" y="1270508"/>
            <a:ext cx="343154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75" b="1">
                <a:solidFill>
                  <a:srgbClr val="FFFFFF"/>
                </a:solidFill>
                <a:latin typeface="Adobe Gothic Std B"/>
                <a:cs typeface="Adobe Gothic Std B"/>
              </a:rPr>
              <a:t>랜덤하게</a:t>
            </a:r>
            <a:r>
              <a:rPr dirty="0" sz="1800" spc="80" b="1">
                <a:solidFill>
                  <a:srgbClr val="FFFFFF"/>
                </a:solidFill>
                <a:latin typeface="Adobe Gothic Std B"/>
                <a:cs typeface="Adobe Gothic Std B"/>
              </a:rPr>
              <a:t> </a:t>
            </a:r>
            <a:r>
              <a:rPr dirty="0" sz="1800" spc="-175" b="1">
                <a:solidFill>
                  <a:srgbClr val="FFFFFF"/>
                </a:solidFill>
                <a:latin typeface="Adobe Gothic Std B"/>
                <a:cs typeface="Adobe Gothic Std B"/>
              </a:rPr>
              <a:t>공통</a:t>
            </a:r>
            <a:r>
              <a:rPr dirty="0" sz="1800" spc="85" b="1">
                <a:solidFill>
                  <a:srgbClr val="FFFFFF"/>
                </a:solidFill>
                <a:latin typeface="Adobe Gothic Std B"/>
                <a:cs typeface="Adobe Gothic Std B"/>
              </a:rPr>
              <a:t> </a:t>
            </a:r>
            <a:r>
              <a:rPr dirty="0" sz="1800" spc="-170" b="1">
                <a:solidFill>
                  <a:srgbClr val="FFFFFF"/>
                </a:solidFill>
                <a:latin typeface="Adobe Gothic Std B"/>
                <a:cs typeface="Adobe Gothic Std B"/>
              </a:rPr>
              <a:t>인자</a:t>
            </a:r>
            <a:r>
              <a:rPr dirty="0" sz="1800" spc="75" b="1">
                <a:solidFill>
                  <a:srgbClr val="FFFFFF"/>
                </a:solidFill>
                <a:latin typeface="Adobe Gothic Std B"/>
                <a:cs typeface="Adobe Gothic Std B"/>
              </a:rPr>
              <a:t> </a:t>
            </a:r>
            <a:r>
              <a:rPr dirty="0" sz="1800" spc="-170" b="1">
                <a:solidFill>
                  <a:srgbClr val="FFFFFF"/>
                </a:solidFill>
                <a:latin typeface="Adobe Gothic Std B"/>
                <a:cs typeface="Adobe Gothic Std B"/>
              </a:rPr>
              <a:t>벡터를</a:t>
            </a:r>
            <a:r>
              <a:rPr dirty="0" sz="1800" spc="90" b="1">
                <a:solidFill>
                  <a:srgbClr val="FFFFFF"/>
                </a:solidFill>
                <a:latin typeface="Adobe Gothic Std B"/>
                <a:cs typeface="Adobe Gothic Std B"/>
              </a:rPr>
              <a:t> </a:t>
            </a:r>
            <a:r>
              <a:rPr dirty="0" sz="1800" spc="-175" b="1">
                <a:solidFill>
                  <a:srgbClr val="FFFFFF"/>
                </a:solidFill>
                <a:latin typeface="Adobe Gothic Std B"/>
                <a:cs typeface="Adobe Gothic Std B"/>
              </a:rPr>
              <a:t>생성한</a:t>
            </a:r>
            <a:r>
              <a:rPr dirty="0" sz="1800" spc="90" b="1">
                <a:solidFill>
                  <a:srgbClr val="FFFFFF"/>
                </a:solidFill>
                <a:latin typeface="Adobe Gothic Std B"/>
                <a:cs typeface="Adobe Gothic Std B"/>
              </a:rPr>
              <a:t> </a:t>
            </a:r>
            <a:r>
              <a:rPr dirty="0" sz="1800" spc="-170" b="1">
                <a:solidFill>
                  <a:srgbClr val="FFFFFF"/>
                </a:solidFill>
                <a:latin typeface="Adobe Gothic Std B"/>
                <a:cs typeface="Adobe Gothic Std B"/>
              </a:rPr>
              <a:t>뒤 그것과</a:t>
            </a:r>
            <a:r>
              <a:rPr dirty="0" sz="1800" spc="70" b="1">
                <a:solidFill>
                  <a:srgbClr val="FFFFFF"/>
                </a:solidFill>
                <a:latin typeface="Adobe Gothic Std B"/>
                <a:cs typeface="Adobe Gothic Std B"/>
              </a:rPr>
              <a:t> </a:t>
            </a:r>
            <a:r>
              <a:rPr dirty="0" sz="1800" spc="-170" b="1">
                <a:solidFill>
                  <a:srgbClr val="FFFFFF"/>
                </a:solidFill>
                <a:latin typeface="Adobe Gothic Std B"/>
                <a:cs typeface="Adobe Gothic Std B"/>
              </a:rPr>
              <a:t>인자적재를</a:t>
            </a:r>
            <a:r>
              <a:rPr dirty="0" sz="1800" spc="85" b="1">
                <a:solidFill>
                  <a:srgbClr val="FFFFFF"/>
                </a:solidFill>
                <a:latin typeface="Adobe Gothic Std B"/>
                <a:cs typeface="Adobe Gothic Std B"/>
              </a:rPr>
              <a:t> </a:t>
            </a:r>
            <a:r>
              <a:rPr dirty="0" sz="1800" spc="-20" b="1">
                <a:solidFill>
                  <a:srgbClr val="FFFFFF"/>
                </a:solidFill>
                <a:latin typeface="Adobe Gothic Std B"/>
                <a:cs typeface="Adobe Gothic Std B"/>
              </a:rPr>
              <a:t>바탕으로</a:t>
            </a:r>
            <a:endParaRPr sz="1800">
              <a:latin typeface="Adobe Gothic Std B"/>
              <a:cs typeface="Adobe Gothic Std B"/>
            </a:endParaRPr>
          </a:p>
          <a:p>
            <a:pPr algn="ctr" marL="1270">
              <a:lnSpc>
                <a:spcPct val="100000"/>
              </a:lnSpc>
            </a:pPr>
            <a:r>
              <a:rPr dirty="0" sz="1800" spc="-170" b="1">
                <a:solidFill>
                  <a:srgbClr val="FFFFFF"/>
                </a:solidFill>
                <a:latin typeface="Adobe Gothic Std B"/>
                <a:cs typeface="Adobe Gothic Std B"/>
              </a:rPr>
              <a:t>원래와</a:t>
            </a:r>
            <a:r>
              <a:rPr dirty="0" sz="1800" spc="70" b="1">
                <a:solidFill>
                  <a:srgbClr val="FFFFFF"/>
                </a:solidFill>
                <a:latin typeface="Adobe Gothic Std B"/>
                <a:cs typeface="Adobe Gothic Std B"/>
              </a:rPr>
              <a:t> </a:t>
            </a:r>
            <a:r>
              <a:rPr dirty="0" sz="1800" spc="-170" b="1">
                <a:solidFill>
                  <a:srgbClr val="FFFFFF"/>
                </a:solidFill>
                <a:latin typeface="Adobe Gothic Std B"/>
                <a:cs typeface="Adobe Gothic Std B"/>
              </a:rPr>
              <a:t>비슷한</a:t>
            </a:r>
            <a:r>
              <a:rPr dirty="0" sz="1800" spc="75" b="1">
                <a:solidFill>
                  <a:srgbClr val="FFFFFF"/>
                </a:solidFill>
                <a:latin typeface="Adobe Gothic Std B"/>
                <a:cs typeface="Adobe Gothic Std B"/>
              </a:rPr>
              <a:t> </a:t>
            </a:r>
            <a:r>
              <a:rPr dirty="0" sz="1800" spc="-170" b="1">
                <a:solidFill>
                  <a:srgbClr val="FFFFFF"/>
                </a:solidFill>
                <a:latin typeface="Adobe Gothic Std B"/>
                <a:cs typeface="Adobe Gothic Std B"/>
              </a:rPr>
              <a:t>꼴의</a:t>
            </a:r>
            <a:r>
              <a:rPr dirty="0" sz="1800" spc="65" b="1">
                <a:solidFill>
                  <a:srgbClr val="FFFFFF"/>
                </a:solidFill>
                <a:latin typeface="Adobe Gothic Std B"/>
                <a:cs typeface="Adobe Gothic Std B"/>
              </a:rPr>
              <a:t> </a:t>
            </a:r>
            <a:r>
              <a:rPr dirty="0" sz="1800" spc="-170" b="1">
                <a:solidFill>
                  <a:srgbClr val="FFFFFF"/>
                </a:solidFill>
                <a:latin typeface="Adobe Gothic Std B"/>
                <a:cs typeface="Adobe Gothic Std B"/>
              </a:rPr>
              <a:t>자료를</a:t>
            </a:r>
            <a:r>
              <a:rPr dirty="0" sz="1800" spc="75" b="1">
                <a:solidFill>
                  <a:srgbClr val="FFFFFF"/>
                </a:solidFill>
                <a:latin typeface="Adobe Gothic Std B"/>
                <a:cs typeface="Adobe Gothic Std B"/>
              </a:rPr>
              <a:t> </a:t>
            </a:r>
            <a:r>
              <a:rPr dirty="0" sz="1800" spc="-25" b="1">
                <a:solidFill>
                  <a:srgbClr val="FFFFFF"/>
                </a:solidFill>
                <a:latin typeface="Adobe Gothic Std B"/>
                <a:cs typeface="Adobe Gothic Std B"/>
              </a:rPr>
              <a:t>생성</a:t>
            </a:r>
            <a:endParaRPr sz="1800">
              <a:latin typeface="Adobe Gothic Std B"/>
              <a:cs typeface="Adobe Gothic Std B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830182" y="-38351"/>
            <a:ext cx="3239770" cy="90868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algn="r" marR="34290">
              <a:lnSpc>
                <a:spcPct val="100000"/>
              </a:lnSpc>
              <a:spcBef>
                <a:spcPts val="780"/>
              </a:spcBef>
            </a:pPr>
            <a:r>
              <a:rPr dirty="0" sz="2200" spc="-110">
                <a:solidFill>
                  <a:srgbClr val="FFFFFF"/>
                </a:solidFill>
                <a:latin typeface="Adobe Clean Han"/>
                <a:cs typeface="Adobe Clean Han"/>
              </a:rPr>
              <a:t>딥러닝</a:t>
            </a:r>
            <a:r>
              <a:rPr dirty="0" sz="1800" spc="-110">
                <a:solidFill>
                  <a:srgbClr val="FFFFFF"/>
                </a:solidFill>
                <a:latin typeface="Adobe Clean Han"/>
                <a:cs typeface="Adobe Clean Han"/>
              </a:rPr>
              <a:t>의</a:t>
            </a:r>
            <a:r>
              <a:rPr dirty="0" sz="1800" spc="20">
                <a:solidFill>
                  <a:srgbClr val="FFFFFF"/>
                </a:solidFill>
                <a:latin typeface="Adobe Clean Han"/>
                <a:cs typeface="Adobe Clean H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dobe Clean Han"/>
                <a:cs typeface="Adobe Clean Han"/>
              </a:rPr>
              <a:t>통계적이해</a:t>
            </a:r>
            <a:endParaRPr sz="2200">
              <a:latin typeface="Adobe Clean Han"/>
              <a:cs typeface="Adobe Clean Han"/>
            </a:endParaRPr>
          </a:p>
          <a:p>
            <a:pPr algn="r" marR="5080">
              <a:lnSpc>
                <a:spcPct val="100000"/>
              </a:lnSpc>
              <a:spcBef>
                <a:spcPts val="75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10강.</a:t>
            </a:r>
            <a:r>
              <a:rPr dirty="0" sz="2400" spc="-3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Adobe Clean Han"/>
                <a:cs typeface="Adobe Clean Han"/>
              </a:rPr>
              <a:t>오토인코더와</a:t>
            </a:r>
            <a:r>
              <a:rPr dirty="0" sz="2400" spc="4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Adobe Clean Han"/>
                <a:cs typeface="Adobe Clean Han"/>
              </a:rPr>
              <a:t>GAN(2)</a:t>
            </a:r>
            <a:endParaRPr sz="2400">
              <a:latin typeface="Adobe Clean Han"/>
              <a:cs typeface="Adobe Clean H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937129" y="1977593"/>
            <a:ext cx="6317615" cy="1366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800">
                <a:solidFill>
                  <a:srgbClr val="252525"/>
                </a:solidFill>
                <a:latin typeface="Adobe Clean Han"/>
                <a:cs typeface="Adobe Clean Han"/>
              </a:rPr>
              <a:t>3.</a:t>
            </a:r>
            <a:r>
              <a:rPr dirty="0" sz="8800" spc="135">
                <a:solidFill>
                  <a:srgbClr val="252525"/>
                </a:solidFill>
                <a:latin typeface="Adobe Clean Han"/>
                <a:cs typeface="Adobe Clean Han"/>
              </a:rPr>
              <a:t> </a:t>
            </a:r>
            <a:r>
              <a:rPr dirty="0" sz="8800" spc="-944">
                <a:solidFill>
                  <a:srgbClr val="252525"/>
                </a:solidFill>
                <a:latin typeface="Adobe Clean Han"/>
                <a:cs typeface="Adobe Clean Han"/>
              </a:rPr>
              <a:t>GAN</a:t>
            </a:r>
            <a:r>
              <a:rPr dirty="0" sz="8800" spc="330">
                <a:solidFill>
                  <a:srgbClr val="252525"/>
                </a:solidFill>
                <a:latin typeface="Adobe Clean Han"/>
                <a:cs typeface="Adobe Clean Han"/>
              </a:rPr>
              <a:t> </a:t>
            </a:r>
            <a:r>
              <a:rPr dirty="0" sz="8800" spc="-760">
                <a:solidFill>
                  <a:srgbClr val="252525"/>
                </a:solidFill>
                <a:latin typeface="Adobe Clean Han"/>
                <a:cs typeface="Adobe Clean Han"/>
              </a:rPr>
              <a:t>방법론</a:t>
            </a:r>
            <a:endParaRPr sz="8800">
              <a:latin typeface="Adobe Clean Han"/>
              <a:cs typeface="Adobe Clean H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459214" y="491490"/>
            <a:ext cx="23945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25">
                <a:solidFill>
                  <a:srgbClr val="FFFFFF"/>
                </a:solidFill>
                <a:latin typeface="Adobe Clean Han"/>
                <a:cs typeface="Adobe Clean Han"/>
              </a:rPr>
              <a:t>딥러닝</a:t>
            </a:r>
            <a:r>
              <a:rPr dirty="0" sz="2000" spc="-125">
                <a:solidFill>
                  <a:srgbClr val="FFFFFF"/>
                </a:solidFill>
                <a:latin typeface="Adobe Clean Han"/>
                <a:cs typeface="Adobe Clean Han"/>
              </a:rPr>
              <a:t>의</a:t>
            </a:r>
            <a:r>
              <a:rPr dirty="0" sz="2000" spc="-5">
                <a:solidFill>
                  <a:srgbClr val="FFFFFF"/>
                </a:solidFill>
                <a:latin typeface="Adobe Clean Han"/>
                <a:cs typeface="Adobe Clean Han"/>
              </a:rPr>
              <a:t> </a:t>
            </a:r>
            <a:r>
              <a:rPr dirty="0" sz="2400" spc="-170">
                <a:solidFill>
                  <a:srgbClr val="FFFFFF"/>
                </a:solidFill>
                <a:latin typeface="Adobe Clean Han"/>
                <a:cs typeface="Adobe Clean Han"/>
              </a:rPr>
              <a:t>통계적이해</a:t>
            </a:r>
            <a:endParaRPr sz="2400">
              <a:latin typeface="Adobe Clean Han"/>
              <a:cs typeface="Adobe Clean H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2347" y="862025"/>
            <a:ext cx="3510279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solidFill>
                  <a:srgbClr val="252525"/>
                </a:solidFill>
                <a:latin typeface="Adobe Clean Han"/>
                <a:cs typeface="Adobe Clean Han"/>
              </a:rPr>
              <a:t>10강.</a:t>
            </a:r>
            <a:r>
              <a:rPr dirty="0" sz="2600" spc="-50">
                <a:solidFill>
                  <a:srgbClr val="252525"/>
                </a:solidFill>
                <a:latin typeface="Adobe Clean Han"/>
                <a:cs typeface="Adobe Clean Han"/>
              </a:rPr>
              <a:t> </a:t>
            </a:r>
            <a:r>
              <a:rPr dirty="0" sz="2600" spc="-220">
                <a:solidFill>
                  <a:srgbClr val="252525"/>
                </a:solidFill>
                <a:latin typeface="Adobe Clean Han"/>
                <a:cs typeface="Adobe Clean Han"/>
              </a:rPr>
              <a:t>오토인코더와</a:t>
            </a:r>
            <a:r>
              <a:rPr dirty="0" sz="2600" spc="55">
                <a:solidFill>
                  <a:srgbClr val="252525"/>
                </a:solidFill>
                <a:latin typeface="Adobe Clean Han"/>
                <a:cs typeface="Adobe Clean Han"/>
              </a:rPr>
              <a:t> </a:t>
            </a:r>
            <a:r>
              <a:rPr dirty="0" sz="2600" spc="-170">
                <a:solidFill>
                  <a:srgbClr val="252525"/>
                </a:solidFill>
                <a:latin typeface="Adobe Clean Han"/>
                <a:cs typeface="Adobe Clean Han"/>
              </a:rPr>
              <a:t>GAN(2)</a:t>
            </a:r>
            <a:endParaRPr sz="2600">
              <a:latin typeface="Adobe Clean Han"/>
              <a:cs typeface="Adobe Clean H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5914" y="12954"/>
            <a:ext cx="1744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3.</a:t>
            </a:r>
            <a:r>
              <a:rPr dirty="0" sz="2400" spc="3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54">
                <a:solidFill>
                  <a:srgbClr val="404040"/>
                </a:solidFill>
                <a:latin typeface="Adobe Clean Han"/>
                <a:cs typeface="Adobe Clean Han"/>
              </a:rPr>
              <a:t>GAN</a:t>
            </a:r>
            <a:r>
              <a:rPr dirty="0" sz="2400" spc="10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Adobe Clean Han"/>
                <a:cs typeface="Adobe Clean Han"/>
              </a:rPr>
              <a:t>방법론</a:t>
            </a:r>
            <a:endParaRPr sz="2400">
              <a:latin typeface="Adobe Clean Han"/>
              <a:cs typeface="Adobe Clean H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4"/>
              <a:t>Deep</a:t>
            </a:r>
            <a:r>
              <a:rPr dirty="0" spc="-425"/>
              <a:t> </a:t>
            </a:r>
            <a:r>
              <a:rPr dirty="0" spc="-280"/>
              <a:t>Generative</a:t>
            </a:r>
            <a:r>
              <a:rPr dirty="0" spc="-465"/>
              <a:t> </a:t>
            </a:r>
            <a:r>
              <a:rPr dirty="0" spc="-330"/>
              <a:t>Model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03859" y="1586483"/>
            <a:ext cx="9255760" cy="4121150"/>
          </a:xfrm>
          <a:prstGeom prst="rect">
            <a:avLst/>
          </a:prstGeom>
          <a:ln w="63500">
            <a:solidFill>
              <a:srgbClr val="7BBDBD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772795" indent="-343535">
              <a:lnSpc>
                <a:spcPct val="100000"/>
              </a:lnSpc>
              <a:buClr>
                <a:srgbClr val="FFC000"/>
              </a:buClr>
              <a:buSzPct val="70000"/>
              <a:buFont typeface="Wingdings"/>
              <a:buChar char=""/>
              <a:tabLst>
                <a:tab pos="773430" algn="l"/>
              </a:tabLst>
            </a:pPr>
            <a:r>
              <a:rPr dirty="0" sz="2500" spc="-325" b="1">
                <a:latin typeface="Adobe Gothic Std B"/>
                <a:cs typeface="Adobe Gothic Std B"/>
              </a:rPr>
              <a:t>심층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생성</a:t>
            </a:r>
            <a:r>
              <a:rPr dirty="0" sz="2500" spc="-220" b="1">
                <a:latin typeface="Adobe Gothic Std B"/>
                <a:cs typeface="Adobe Gothic Std B"/>
              </a:rPr>
              <a:t> </a:t>
            </a:r>
            <a:r>
              <a:rPr dirty="0" sz="2500" spc="-425" b="1">
                <a:latin typeface="Adobe Gothic Std B"/>
                <a:cs typeface="Adobe Gothic Std B"/>
              </a:rPr>
              <a:t>모형</a:t>
            </a:r>
            <a:endParaRPr sz="2500">
              <a:latin typeface="Adobe Gothic Std B"/>
              <a:cs typeface="Adobe Gothic Std B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Clr>
                <a:srgbClr val="FFC000"/>
              </a:buClr>
              <a:buFont typeface="Wingdings"/>
              <a:buChar char=""/>
            </a:pPr>
            <a:endParaRPr sz="1850">
              <a:latin typeface="Adobe Gothic Std B"/>
              <a:cs typeface="Adobe Gothic Std B"/>
            </a:endParaRPr>
          </a:p>
          <a:p>
            <a:pPr marL="772795" indent="-343535">
              <a:lnSpc>
                <a:spcPct val="100000"/>
              </a:lnSpc>
              <a:buClr>
                <a:srgbClr val="FFC000"/>
              </a:buClr>
              <a:buSzPct val="70000"/>
              <a:buFont typeface="Wingdings"/>
              <a:buChar char=""/>
              <a:tabLst>
                <a:tab pos="773430" algn="l"/>
              </a:tabLst>
            </a:pPr>
            <a:r>
              <a:rPr dirty="0" sz="2500" spc="-350" b="1">
                <a:latin typeface="Adobe Gothic Std B"/>
                <a:cs typeface="Adobe Gothic Std B"/>
              </a:rPr>
              <a:t>이미지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254" b="1">
                <a:latin typeface="Adobe Gothic Std B"/>
                <a:cs typeface="Adobe Gothic Std B"/>
              </a:rPr>
              <a:t>자료,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오디오</a:t>
            </a:r>
            <a:r>
              <a:rPr dirty="0" sz="2500" spc="-22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자료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250" b="1">
                <a:latin typeface="Adobe Gothic Std B"/>
                <a:cs typeface="Adobe Gothic Std B"/>
              </a:rPr>
              <a:t>등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고차원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자료에</a:t>
            </a:r>
            <a:r>
              <a:rPr dirty="0" sz="2500" spc="-215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많이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25" b="1">
                <a:latin typeface="Adobe Gothic Std B"/>
                <a:cs typeface="Adobe Gothic Std B"/>
              </a:rPr>
              <a:t>사용.</a:t>
            </a:r>
            <a:endParaRPr sz="2500">
              <a:latin typeface="Adobe Gothic Std B"/>
              <a:cs typeface="Adobe Gothic Std B"/>
            </a:endParaRPr>
          </a:p>
          <a:p>
            <a:pPr marL="772795" marR="960755" indent="-342900">
              <a:lnSpc>
                <a:spcPct val="135300"/>
              </a:lnSpc>
              <a:spcBef>
                <a:spcPts val="2385"/>
              </a:spcBef>
              <a:buClr>
                <a:srgbClr val="FFC000"/>
              </a:buClr>
              <a:buSzPct val="70000"/>
              <a:buFont typeface="Wingdings"/>
              <a:buChar char=""/>
              <a:tabLst>
                <a:tab pos="773430" algn="l"/>
              </a:tabLst>
            </a:pPr>
            <a:r>
              <a:rPr dirty="0" sz="2500" spc="-325" b="1">
                <a:latin typeface="Adobe Gothic Std B"/>
                <a:cs typeface="Adobe Gothic Std B"/>
              </a:rPr>
              <a:t>인자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모형과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마찬가지로,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고차원</a:t>
            </a:r>
            <a:r>
              <a:rPr dirty="0" sz="2500" spc="-22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자료를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65" b="1">
                <a:latin typeface="Adobe Gothic Std B"/>
                <a:cs typeface="Adobe Gothic Std B"/>
              </a:rPr>
              <a:t>설명하는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관측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420" b="1">
                <a:latin typeface="Adobe Gothic Std B"/>
                <a:cs typeface="Adobe Gothic Std B"/>
              </a:rPr>
              <a:t>불가능한</a:t>
            </a:r>
            <a:r>
              <a:rPr dirty="0" sz="2500" spc="625" b="1">
                <a:latin typeface="Adobe Gothic Std B"/>
                <a:cs typeface="Adobe Gothic Std B"/>
              </a:rPr>
              <a:t> </a:t>
            </a:r>
            <a:r>
              <a:rPr dirty="0" sz="2500" spc="-365" b="1">
                <a:solidFill>
                  <a:srgbClr val="C00000"/>
                </a:solidFill>
                <a:latin typeface="Adobe Gothic Std B"/>
                <a:cs typeface="Adobe Gothic Std B"/>
              </a:rPr>
              <a:t>저차원</a:t>
            </a:r>
            <a:r>
              <a:rPr dirty="0" sz="2500" spc="-365" b="1">
                <a:latin typeface="Adobe Gothic Std B"/>
                <a:cs typeface="Adobe Gothic Std B"/>
              </a:rPr>
              <a:t>의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solidFill>
                  <a:srgbClr val="C00000"/>
                </a:solidFill>
                <a:latin typeface="Adobe Gothic Std B"/>
                <a:cs typeface="Adobe Gothic Std B"/>
              </a:rPr>
              <a:t>잠재</a:t>
            </a:r>
            <a:r>
              <a:rPr dirty="0" sz="2500" spc="-204" b="1">
                <a:solidFill>
                  <a:srgbClr val="C0000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50" b="1">
                <a:solidFill>
                  <a:srgbClr val="C00000"/>
                </a:solidFill>
                <a:latin typeface="Adobe Gothic Std B"/>
                <a:cs typeface="Adobe Gothic Std B"/>
              </a:rPr>
              <a:t>벡터</a:t>
            </a:r>
            <a:r>
              <a:rPr dirty="0" sz="2500" spc="-350" b="1">
                <a:latin typeface="Adobe Gothic Std B"/>
                <a:cs typeface="Adobe Gothic Std B"/>
              </a:rPr>
              <a:t>가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있다고</a:t>
            </a:r>
            <a:r>
              <a:rPr dirty="0" sz="2500" spc="-220" b="1">
                <a:latin typeface="Adobe Gothic Std B"/>
                <a:cs typeface="Adobe Gothic Std B"/>
              </a:rPr>
              <a:t> </a:t>
            </a:r>
            <a:r>
              <a:rPr dirty="0" sz="2500" spc="-25" b="1">
                <a:latin typeface="Adobe Gothic Std B"/>
                <a:cs typeface="Adobe Gothic Std B"/>
              </a:rPr>
              <a:t>가정.</a:t>
            </a:r>
            <a:endParaRPr sz="2500">
              <a:latin typeface="Adobe Gothic Std B"/>
              <a:cs typeface="Adobe Gothic Std B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830182" y="-38351"/>
            <a:ext cx="3239770" cy="90868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algn="r" marR="34290">
              <a:lnSpc>
                <a:spcPct val="100000"/>
              </a:lnSpc>
              <a:spcBef>
                <a:spcPts val="780"/>
              </a:spcBef>
            </a:pPr>
            <a:r>
              <a:rPr dirty="0" sz="2200" spc="-110">
                <a:solidFill>
                  <a:srgbClr val="FFFFFF"/>
                </a:solidFill>
                <a:latin typeface="Adobe Clean Han"/>
                <a:cs typeface="Adobe Clean Han"/>
              </a:rPr>
              <a:t>딥러닝</a:t>
            </a:r>
            <a:r>
              <a:rPr dirty="0" sz="1800" spc="-110">
                <a:solidFill>
                  <a:srgbClr val="FFFFFF"/>
                </a:solidFill>
                <a:latin typeface="Adobe Clean Han"/>
                <a:cs typeface="Adobe Clean Han"/>
              </a:rPr>
              <a:t>의</a:t>
            </a:r>
            <a:r>
              <a:rPr dirty="0" sz="1800" spc="20">
                <a:solidFill>
                  <a:srgbClr val="FFFFFF"/>
                </a:solidFill>
                <a:latin typeface="Adobe Clean Han"/>
                <a:cs typeface="Adobe Clean H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dobe Clean Han"/>
                <a:cs typeface="Adobe Clean Han"/>
              </a:rPr>
              <a:t>통계적이해</a:t>
            </a:r>
            <a:endParaRPr sz="2200">
              <a:latin typeface="Adobe Clean Han"/>
              <a:cs typeface="Adobe Clean Han"/>
            </a:endParaRPr>
          </a:p>
          <a:p>
            <a:pPr algn="r" marR="5080">
              <a:lnSpc>
                <a:spcPct val="100000"/>
              </a:lnSpc>
              <a:spcBef>
                <a:spcPts val="75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10강.</a:t>
            </a:r>
            <a:r>
              <a:rPr dirty="0" sz="2400" spc="-3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Adobe Clean Han"/>
                <a:cs typeface="Adobe Clean Han"/>
              </a:rPr>
              <a:t>오토인코더와</a:t>
            </a:r>
            <a:r>
              <a:rPr dirty="0" sz="2400" spc="4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Adobe Clean Han"/>
                <a:cs typeface="Adobe Clean Han"/>
              </a:rPr>
              <a:t>GAN(2)</a:t>
            </a:r>
            <a:endParaRPr sz="2400">
              <a:latin typeface="Adobe Clean Han"/>
              <a:cs typeface="Adobe Clean H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5914" y="12954"/>
            <a:ext cx="1744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3.</a:t>
            </a:r>
            <a:r>
              <a:rPr dirty="0" sz="2400" spc="3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54">
                <a:solidFill>
                  <a:srgbClr val="404040"/>
                </a:solidFill>
                <a:latin typeface="Adobe Clean Han"/>
                <a:cs typeface="Adobe Clean Han"/>
              </a:rPr>
              <a:t>GAN</a:t>
            </a:r>
            <a:r>
              <a:rPr dirty="0" sz="2400" spc="10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Adobe Clean Han"/>
                <a:cs typeface="Adobe Clean Han"/>
              </a:rPr>
              <a:t>방법론</a:t>
            </a:r>
            <a:endParaRPr sz="2400">
              <a:latin typeface="Adobe Clean Han"/>
              <a:cs typeface="Adobe Clean H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85"/>
              <a:t>인자</a:t>
            </a:r>
            <a:r>
              <a:rPr dirty="0" spc="-450"/>
              <a:t> </a:t>
            </a:r>
            <a:r>
              <a:rPr dirty="0" spc="-585"/>
              <a:t>모형</a:t>
            </a:r>
            <a:r>
              <a:rPr dirty="0" spc="-445"/>
              <a:t> </a:t>
            </a:r>
            <a:r>
              <a:rPr dirty="0" spc="-125"/>
              <a:t>vs.</a:t>
            </a:r>
            <a:r>
              <a:rPr dirty="0" spc="-440"/>
              <a:t> </a:t>
            </a:r>
            <a:r>
              <a:rPr dirty="0" spc="-585"/>
              <a:t>심층</a:t>
            </a:r>
            <a:r>
              <a:rPr dirty="0" spc="-450"/>
              <a:t> </a:t>
            </a:r>
            <a:r>
              <a:rPr dirty="0" spc="-585"/>
              <a:t>생성</a:t>
            </a:r>
            <a:r>
              <a:rPr dirty="0" spc="-450"/>
              <a:t> </a:t>
            </a:r>
            <a:r>
              <a:rPr dirty="0" spc="-765"/>
              <a:t>모형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03859" y="1586483"/>
            <a:ext cx="8041005" cy="4060190"/>
          </a:xfrm>
          <a:prstGeom prst="rect">
            <a:avLst/>
          </a:prstGeom>
          <a:ln w="63500">
            <a:solidFill>
              <a:srgbClr val="7BBDBD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Times New Roman"/>
              <a:cs typeface="Times New Roman"/>
            </a:endParaRPr>
          </a:p>
          <a:p>
            <a:pPr marL="772795" indent="-343535">
              <a:lnSpc>
                <a:spcPct val="100000"/>
              </a:lnSpc>
              <a:spcBef>
                <a:spcPts val="5"/>
              </a:spcBef>
              <a:buClr>
                <a:srgbClr val="FFC000"/>
              </a:buClr>
              <a:buSzPct val="70000"/>
              <a:buFont typeface="Wingdings"/>
              <a:buChar char=""/>
              <a:tabLst>
                <a:tab pos="773430" algn="l"/>
              </a:tabLst>
            </a:pPr>
            <a:r>
              <a:rPr dirty="0" sz="2500" spc="-325" b="1">
                <a:latin typeface="Adobe Gothic Std B"/>
                <a:cs typeface="Adobe Gothic Std B"/>
              </a:rPr>
              <a:t>인자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벡터와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관찰</a:t>
            </a:r>
            <a:r>
              <a:rPr dirty="0" sz="2500" spc="-22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벡터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사이의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425" b="1">
                <a:latin typeface="Adobe Gothic Std B"/>
                <a:cs typeface="Adobe Gothic Std B"/>
              </a:rPr>
              <a:t>관계</a:t>
            </a:r>
            <a:endParaRPr sz="2500">
              <a:latin typeface="Adobe Gothic Std B"/>
              <a:cs typeface="Adobe Gothic Std B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Clr>
                <a:srgbClr val="FFC000"/>
              </a:buClr>
              <a:buFont typeface="Wingdings"/>
              <a:buChar char=""/>
            </a:pPr>
            <a:endParaRPr sz="2700">
              <a:latin typeface="Adobe Gothic Std B"/>
              <a:cs typeface="Adobe Gothic Std B"/>
            </a:endParaRPr>
          </a:p>
          <a:p>
            <a:pPr marL="772795" indent="-343535">
              <a:lnSpc>
                <a:spcPct val="100000"/>
              </a:lnSpc>
              <a:buClr>
                <a:srgbClr val="FFC000"/>
              </a:buClr>
              <a:buSzPct val="70000"/>
              <a:buFont typeface="Wingdings"/>
              <a:buChar char=""/>
              <a:tabLst>
                <a:tab pos="773430" algn="l"/>
              </a:tabLst>
            </a:pPr>
            <a:r>
              <a:rPr dirty="0" sz="2500" spc="-325" b="1">
                <a:latin typeface="Adobe Gothic Std B"/>
                <a:cs typeface="Adobe Gothic Std B"/>
              </a:rPr>
              <a:t>인자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모형</a:t>
            </a:r>
            <a:r>
              <a:rPr dirty="0" sz="2500" spc="-220" b="1">
                <a:latin typeface="Adobe Gothic Std B"/>
                <a:cs typeface="Adobe Gothic Std B"/>
              </a:rPr>
              <a:t> </a:t>
            </a:r>
            <a:r>
              <a:rPr dirty="0" sz="2500" spc="200" b="1">
                <a:latin typeface="Adobe Gothic Std B"/>
                <a:cs typeface="Adobe Gothic Std B"/>
              </a:rPr>
              <a:t>:</a:t>
            </a:r>
            <a:r>
              <a:rPr dirty="0" sz="2500" spc="-20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선형</a:t>
            </a:r>
            <a:r>
              <a:rPr dirty="0" sz="2500" spc="-22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함수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425" b="1">
                <a:latin typeface="Adobe Gothic Std B"/>
                <a:cs typeface="Adobe Gothic Std B"/>
              </a:rPr>
              <a:t>관계</a:t>
            </a:r>
            <a:endParaRPr sz="2500">
              <a:latin typeface="Adobe Gothic Std B"/>
              <a:cs typeface="Adobe Gothic Std B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FFC000"/>
              </a:buClr>
              <a:buFont typeface="Wingdings"/>
              <a:buChar char=""/>
            </a:pPr>
            <a:endParaRPr sz="2700">
              <a:latin typeface="Adobe Gothic Std B"/>
              <a:cs typeface="Adobe Gothic Std B"/>
            </a:endParaRPr>
          </a:p>
          <a:p>
            <a:pPr marL="772795" indent="-343535">
              <a:lnSpc>
                <a:spcPct val="100000"/>
              </a:lnSpc>
              <a:buClr>
                <a:srgbClr val="FFC000"/>
              </a:buClr>
              <a:buSzPct val="70000"/>
              <a:buFont typeface="Wingdings"/>
              <a:buChar char=""/>
              <a:tabLst>
                <a:tab pos="773430" algn="l"/>
              </a:tabLst>
            </a:pPr>
            <a:r>
              <a:rPr dirty="0" sz="2500" spc="-325" b="1">
                <a:latin typeface="Adobe Gothic Std B"/>
                <a:cs typeface="Adobe Gothic Std B"/>
              </a:rPr>
              <a:t>심층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생성</a:t>
            </a:r>
            <a:r>
              <a:rPr dirty="0" sz="2500" spc="-22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모형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200" b="1">
                <a:latin typeface="Adobe Gothic Std B"/>
                <a:cs typeface="Adobe Gothic Std B"/>
              </a:rPr>
              <a:t>: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solidFill>
                  <a:srgbClr val="C00000"/>
                </a:solidFill>
                <a:latin typeface="Adobe Gothic Std B"/>
                <a:cs typeface="Adobe Gothic Std B"/>
              </a:rPr>
              <a:t>심층</a:t>
            </a:r>
            <a:r>
              <a:rPr dirty="0" sz="2500" spc="-210" b="1">
                <a:solidFill>
                  <a:srgbClr val="C0000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50" b="1">
                <a:solidFill>
                  <a:srgbClr val="C00000"/>
                </a:solidFill>
                <a:latin typeface="Adobe Gothic Std B"/>
                <a:cs typeface="Adobe Gothic Std B"/>
              </a:rPr>
              <a:t>신경망</a:t>
            </a:r>
            <a:r>
              <a:rPr dirty="0" sz="2500" spc="-210" b="1">
                <a:solidFill>
                  <a:srgbClr val="C0000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함수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425" b="1">
                <a:latin typeface="Adobe Gothic Std B"/>
                <a:cs typeface="Adobe Gothic Std B"/>
              </a:rPr>
              <a:t>관계</a:t>
            </a:r>
            <a:endParaRPr sz="2500">
              <a:latin typeface="Adobe Gothic Std B"/>
              <a:cs typeface="Adobe Gothic Std B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830182" y="-38351"/>
            <a:ext cx="3239770" cy="90868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algn="r" marR="34290">
              <a:lnSpc>
                <a:spcPct val="100000"/>
              </a:lnSpc>
              <a:spcBef>
                <a:spcPts val="780"/>
              </a:spcBef>
            </a:pPr>
            <a:r>
              <a:rPr dirty="0" sz="2200" spc="-110">
                <a:solidFill>
                  <a:srgbClr val="FFFFFF"/>
                </a:solidFill>
                <a:latin typeface="Adobe Clean Han"/>
                <a:cs typeface="Adobe Clean Han"/>
              </a:rPr>
              <a:t>딥러닝</a:t>
            </a:r>
            <a:r>
              <a:rPr dirty="0" sz="1800" spc="-110">
                <a:solidFill>
                  <a:srgbClr val="FFFFFF"/>
                </a:solidFill>
                <a:latin typeface="Adobe Clean Han"/>
                <a:cs typeface="Adobe Clean Han"/>
              </a:rPr>
              <a:t>의</a:t>
            </a:r>
            <a:r>
              <a:rPr dirty="0" sz="1800" spc="20">
                <a:solidFill>
                  <a:srgbClr val="FFFFFF"/>
                </a:solidFill>
                <a:latin typeface="Adobe Clean Han"/>
                <a:cs typeface="Adobe Clean H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dobe Clean Han"/>
                <a:cs typeface="Adobe Clean Han"/>
              </a:rPr>
              <a:t>통계적이해</a:t>
            </a:r>
            <a:endParaRPr sz="2200">
              <a:latin typeface="Adobe Clean Han"/>
              <a:cs typeface="Adobe Clean Han"/>
            </a:endParaRPr>
          </a:p>
          <a:p>
            <a:pPr algn="r" marR="5080">
              <a:lnSpc>
                <a:spcPct val="100000"/>
              </a:lnSpc>
              <a:spcBef>
                <a:spcPts val="75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10강.</a:t>
            </a:r>
            <a:r>
              <a:rPr dirty="0" sz="2400" spc="-3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Adobe Clean Han"/>
                <a:cs typeface="Adobe Clean Han"/>
              </a:rPr>
              <a:t>오토인코더와</a:t>
            </a:r>
            <a:r>
              <a:rPr dirty="0" sz="2400" spc="4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Adobe Clean Han"/>
                <a:cs typeface="Adobe Clean Han"/>
              </a:rPr>
              <a:t>GAN(2)</a:t>
            </a:r>
            <a:endParaRPr sz="2400">
              <a:latin typeface="Adobe Clean Han"/>
              <a:cs typeface="Adobe Clean H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43840" y="1586483"/>
            <a:ext cx="10796270" cy="4974590"/>
          </a:xfrm>
          <a:custGeom>
            <a:avLst/>
            <a:gdLst/>
            <a:ahLst/>
            <a:cxnLst/>
            <a:rect l="l" t="t" r="r" b="b"/>
            <a:pathLst>
              <a:path w="10796270" h="4974590">
                <a:moveTo>
                  <a:pt x="0" y="4974336"/>
                </a:moveTo>
                <a:lnTo>
                  <a:pt x="10796016" y="4974336"/>
                </a:lnTo>
                <a:lnTo>
                  <a:pt x="10796016" y="0"/>
                </a:lnTo>
                <a:lnTo>
                  <a:pt x="0" y="0"/>
                </a:lnTo>
                <a:lnTo>
                  <a:pt x="0" y="4974336"/>
                </a:lnTo>
                <a:close/>
              </a:path>
            </a:pathLst>
          </a:custGeom>
          <a:ln w="63500">
            <a:solidFill>
              <a:srgbClr val="7BBD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4"/>
              <a:t>Deep</a:t>
            </a:r>
            <a:r>
              <a:rPr dirty="0" spc="-425"/>
              <a:t> </a:t>
            </a:r>
            <a:r>
              <a:rPr dirty="0" spc="-280"/>
              <a:t>Generative</a:t>
            </a:r>
            <a:r>
              <a:rPr dirty="0" spc="-465"/>
              <a:t> </a:t>
            </a:r>
            <a:r>
              <a:rPr dirty="0" spc="-330"/>
              <a:t>Model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57732" y="2059304"/>
            <a:ext cx="6388100" cy="3721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19100" indent="-342900">
              <a:lnSpc>
                <a:spcPct val="100000"/>
              </a:lnSpc>
              <a:spcBef>
                <a:spcPts val="95"/>
              </a:spcBef>
              <a:buClr>
                <a:srgbClr val="FFC000"/>
              </a:buClr>
              <a:buSzPct val="70000"/>
              <a:buFont typeface="Wingdings"/>
              <a:buChar char=""/>
              <a:tabLst>
                <a:tab pos="419100" algn="l"/>
              </a:tabLst>
            </a:pPr>
            <a:r>
              <a:rPr dirty="0" sz="2500">
                <a:latin typeface="Cambria Math"/>
                <a:cs typeface="Cambria Math"/>
              </a:rPr>
              <a:t>𝑋</a:t>
            </a:r>
            <a:r>
              <a:rPr dirty="0" sz="2500" spc="25">
                <a:latin typeface="Cambria Math"/>
                <a:cs typeface="Cambria Math"/>
              </a:rPr>
              <a:t> </a:t>
            </a:r>
            <a:r>
              <a:rPr dirty="0" sz="2500">
                <a:latin typeface="Cambria Math"/>
                <a:cs typeface="Cambria Math"/>
              </a:rPr>
              <a:t>∈</a:t>
            </a:r>
            <a:r>
              <a:rPr dirty="0" sz="2500" spc="-15">
                <a:latin typeface="Cambria Math"/>
                <a:cs typeface="Cambria Math"/>
              </a:rPr>
              <a:t> </a:t>
            </a:r>
            <a:r>
              <a:rPr dirty="0" sz="2500">
                <a:latin typeface="Cambria Math"/>
                <a:cs typeface="Cambria Math"/>
              </a:rPr>
              <a:t>ℝ</a:t>
            </a:r>
            <a:r>
              <a:rPr dirty="0" baseline="27777" sz="2700">
                <a:latin typeface="Cambria Math"/>
                <a:cs typeface="Cambria Math"/>
              </a:rPr>
              <a:t>𝑝</a:t>
            </a:r>
            <a:r>
              <a:rPr dirty="0" baseline="27777" sz="2700" spc="127">
                <a:latin typeface="Cambria Math"/>
                <a:cs typeface="Cambria Math"/>
              </a:rPr>
              <a:t> </a:t>
            </a:r>
            <a:r>
              <a:rPr dirty="0" sz="2500" spc="200" b="1">
                <a:latin typeface="Adobe Gothic Std B"/>
                <a:cs typeface="Adobe Gothic Std B"/>
              </a:rPr>
              <a:t>:</a:t>
            </a:r>
            <a:r>
              <a:rPr dirty="0" sz="2500" spc="-215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관찰</a:t>
            </a:r>
            <a:r>
              <a:rPr dirty="0" sz="2500" spc="-22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가능한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랜덤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425" b="1">
                <a:latin typeface="Adobe Gothic Std B"/>
                <a:cs typeface="Adobe Gothic Std B"/>
              </a:rPr>
              <a:t>벡터</a:t>
            </a:r>
            <a:endParaRPr sz="2500">
              <a:latin typeface="Adobe Gothic Std B"/>
              <a:cs typeface="Adobe Gothic Std B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C000"/>
              </a:buClr>
              <a:buFont typeface="Wingdings"/>
              <a:buChar char=""/>
            </a:pPr>
            <a:endParaRPr sz="1450">
              <a:latin typeface="Adobe Gothic Std B"/>
              <a:cs typeface="Adobe Gothic Std B"/>
            </a:endParaRPr>
          </a:p>
          <a:p>
            <a:pPr marL="419100" indent="-342900">
              <a:lnSpc>
                <a:spcPct val="100000"/>
              </a:lnSpc>
              <a:spcBef>
                <a:spcPts val="5"/>
              </a:spcBef>
              <a:buClr>
                <a:srgbClr val="FFC000"/>
              </a:buClr>
              <a:buSzPct val="70000"/>
              <a:buFont typeface="Wingdings"/>
              <a:buChar char=""/>
              <a:tabLst>
                <a:tab pos="419100" algn="l"/>
              </a:tabLst>
            </a:pPr>
            <a:r>
              <a:rPr dirty="0" sz="2500">
                <a:latin typeface="Cambria Math"/>
                <a:cs typeface="Cambria Math"/>
              </a:rPr>
              <a:t>𝑍</a:t>
            </a:r>
            <a:r>
              <a:rPr dirty="0" sz="2500" spc="-90">
                <a:latin typeface="Cambria Math"/>
                <a:cs typeface="Cambria Math"/>
              </a:rPr>
              <a:t> </a:t>
            </a:r>
            <a:r>
              <a:rPr dirty="0" sz="2500">
                <a:latin typeface="Cambria Math"/>
                <a:cs typeface="Cambria Math"/>
              </a:rPr>
              <a:t>∈</a:t>
            </a:r>
            <a:r>
              <a:rPr dirty="0" sz="2500" spc="-25">
                <a:latin typeface="Cambria Math"/>
                <a:cs typeface="Cambria Math"/>
              </a:rPr>
              <a:t> </a:t>
            </a:r>
            <a:r>
              <a:rPr dirty="0" sz="2500">
                <a:latin typeface="Cambria Math"/>
                <a:cs typeface="Cambria Math"/>
              </a:rPr>
              <a:t>ℝ</a:t>
            </a:r>
            <a:r>
              <a:rPr dirty="0" baseline="27777" sz="2700">
                <a:latin typeface="Cambria Math"/>
                <a:cs typeface="Cambria Math"/>
              </a:rPr>
              <a:t>𝑞</a:t>
            </a:r>
            <a:r>
              <a:rPr dirty="0" baseline="27777" sz="2700" spc="142">
                <a:latin typeface="Cambria Math"/>
                <a:cs typeface="Cambria Math"/>
              </a:rPr>
              <a:t> </a:t>
            </a:r>
            <a:r>
              <a:rPr dirty="0" sz="2500" spc="200" b="1">
                <a:latin typeface="Adobe Gothic Std B"/>
                <a:cs typeface="Adobe Gothic Std B"/>
              </a:rPr>
              <a:t>:</a:t>
            </a:r>
            <a:r>
              <a:rPr dirty="0" sz="2500" spc="-215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관찰</a:t>
            </a:r>
            <a:r>
              <a:rPr dirty="0" sz="2500" spc="-220" b="1">
                <a:latin typeface="Adobe Gothic Std B"/>
                <a:cs typeface="Adobe Gothic Std B"/>
              </a:rPr>
              <a:t> </a:t>
            </a:r>
            <a:r>
              <a:rPr dirty="0" sz="2500" spc="-360" b="1">
                <a:latin typeface="Adobe Gothic Std B"/>
                <a:cs typeface="Adobe Gothic Std B"/>
              </a:rPr>
              <a:t>불가능한</a:t>
            </a:r>
            <a:r>
              <a:rPr dirty="0" sz="2500" spc="-215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잠재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벡터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b="1">
                <a:latin typeface="Adobe Gothic Std B"/>
                <a:cs typeface="Adobe Gothic Std B"/>
              </a:rPr>
              <a:t>(</a:t>
            </a:r>
            <a:r>
              <a:rPr dirty="0" sz="2500">
                <a:latin typeface="Cambria Math"/>
                <a:cs typeface="Cambria Math"/>
              </a:rPr>
              <a:t>𝑞</a:t>
            </a:r>
            <a:r>
              <a:rPr dirty="0" sz="2500" spc="40">
                <a:latin typeface="Cambria Math"/>
                <a:cs typeface="Cambria Math"/>
              </a:rPr>
              <a:t> </a:t>
            </a:r>
            <a:r>
              <a:rPr dirty="0" sz="2500">
                <a:latin typeface="Cambria Math"/>
                <a:cs typeface="Cambria Math"/>
              </a:rPr>
              <a:t>&lt;</a:t>
            </a:r>
            <a:r>
              <a:rPr dirty="0" sz="2500" spc="-35">
                <a:latin typeface="Cambria Math"/>
                <a:cs typeface="Cambria Math"/>
              </a:rPr>
              <a:t> </a:t>
            </a:r>
            <a:r>
              <a:rPr dirty="0" sz="2500" spc="-20">
                <a:latin typeface="Cambria Math"/>
                <a:cs typeface="Cambria Math"/>
              </a:rPr>
              <a:t>𝑝</a:t>
            </a:r>
            <a:r>
              <a:rPr dirty="0" sz="2500" spc="-180">
                <a:latin typeface="Cambria Math"/>
                <a:cs typeface="Cambria Math"/>
              </a:rPr>
              <a:t> </a:t>
            </a:r>
            <a:r>
              <a:rPr dirty="0" sz="2500" spc="-250" b="1">
                <a:latin typeface="Adobe Gothic Std B"/>
                <a:cs typeface="Adobe Gothic Std B"/>
              </a:rPr>
              <a:t>를</a:t>
            </a:r>
            <a:r>
              <a:rPr dirty="0" sz="2500" spc="-220" b="1">
                <a:latin typeface="Adobe Gothic Std B"/>
                <a:cs typeface="Adobe Gothic Std B"/>
              </a:rPr>
              <a:t> </a:t>
            </a:r>
            <a:r>
              <a:rPr dirty="0" sz="2500" spc="-290" b="1">
                <a:latin typeface="Adobe Gothic Std B"/>
                <a:cs typeface="Adobe Gothic Std B"/>
              </a:rPr>
              <a:t>가정)</a:t>
            </a:r>
            <a:endParaRPr sz="2500">
              <a:latin typeface="Adobe Gothic Std B"/>
              <a:cs typeface="Adobe Gothic Std B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C000"/>
              </a:buClr>
              <a:buFont typeface="Wingdings"/>
              <a:buChar char=""/>
            </a:pPr>
            <a:endParaRPr sz="1450">
              <a:latin typeface="Adobe Gothic Std B"/>
              <a:cs typeface="Adobe Gothic Std B"/>
            </a:endParaRPr>
          </a:p>
          <a:p>
            <a:pPr marL="419100" indent="-342900">
              <a:lnSpc>
                <a:spcPct val="100000"/>
              </a:lnSpc>
              <a:buClr>
                <a:srgbClr val="FFC000"/>
              </a:buClr>
              <a:buSzPct val="70000"/>
              <a:buFont typeface="Wingdings"/>
              <a:buChar char=""/>
              <a:tabLst>
                <a:tab pos="419100" algn="l"/>
              </a:tabLst>
            </a:pPr>
            <a:r>
              <a:rPr dirty="0" sz="2500" spc="-365" b="1">
                <a:latin typeface="Adobe Gothic Std B"/>
                <a:cs typeface="Adobe Gothic Std B"/>
              </a:rPr>
              <a:t>오차항이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solidFill>
                  <a:srgbClr val="C00000"/>
                </a:solidFill>
                <a:latin typeface="Adobe Gothic Std B"/>
                <a:cs typeface="Adobe Gothic Std B"/>
              </a:rPr>
              <a:t>있는</a:t>
            </a:r>
            <a:r>
              <a:rPr dirty="0" sz="2500" spc="-204" b="1">
                <a:solidFill>
                  <a:srgbClr val="C0000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420" b="1">
                <a:latin typeface="Adobe Gothic Std B"/>
                <a:cs typeface="Adobe Gothic Std B"/>
              </a:rPr>
              <a:t>모형</a:t>
            </a:r>
            <a:endParaRPr sz="2500">
              <a:latin typeface="Adobe Gothic Std B"/>
              <a:cs typeface="Adobe Gothic Std B"/>
            </a:endParaRPr>
          </a:p>
          <a:p>
            <a:pPr lvl="1" marL="1165225" indent="-175895">
              <a:lnSpc>
                <a:spcPct val="100000"/>
              </a:lnSpc>
              <a:spcBef>
                <a:spcPts val="1500"/>
              </a:spcBef>
              <a:buChar char="-"/>
              <a:tabLst>
                <a:tab pos="1165860" algn="l"/>
              </a:tabLst>
            </a:pPr>
            <a:r>
              <a:rPr dirty="0" sz="2500" spc="-160" b="1">
                <a:latin typeface="Adobe Gothic Std B"/>
                <a:cs typeface="Adobe Gothic Std B"/>
              </a:rPr>
              <a:t>Variational</a:t>
            </a:r>
            <a:r>
              <a:rPr dirty="0" sz="2500" spc="-200" b="1">
                <a:latin typeface="Adobe Gothic Std B"/>
                <a:cs typeface="Adobe Gothic Std B"/>
              </a:rPr>
              <a:t> </a:t>
            </a:r>
            <a:r>
              <a:rPr dirty="0" sz="2500" spc="-125" b="1">
                <a:latin typeface="Adobe Gothic Std B"/>
                <a:cs typeface="Adobe Gothic Std B"/>
              </a:rPr>
              <a:t>Auto</a:t>
            </a:r>
            <a:r>
              <a:rPr dirty="0" sz="2500" spc="-185" b="1">
                <a:latin typeface="Adobe Gothic Std B"/>
                <a:cs typeface="Adobe Gothic Std B"/>
              </a:rPr>
              <a:t> </a:t>
            </a:r>
            <a:r>
              <a:rPr dirty="0" sz="2500" spc="-10" b="1">
                <a:latin typeface="Adobe Gothic Std B"/>
                <a:cs typeface="Adobe Gothic Std B"/>
              </a:rPr>
              <a:t>Encoder</a:t>
            </a:r>
            <a:endParaRPr sz="2500">
              <a:latin typeface="Adobe Gothic Std B"/>
              <a:cs typeface="Adobe Gothic Std B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dobe Gothic Std B"/>
              <a:buChar char="-"/>
            </a:pPr>
            <a:endParaRPr sz="1450">
              <a:latin typeface="Adobe Gothic Std B"/>
              <a:cs typeface="Adobe Gothic Std B"/>
            </a:endParaRPr>
          </a:p>
          <a:p>
            <a:pPr marL="419100" indent="-342900">
              <a:lnSpc>
                <a:spcPct val="100000"/>
              </a:lnSpc>
              <a:buClr>
                <a:srgbClr val="FFC000"/>
              </a:buClr>
              <a:buSzPct val="70000"/>
              <a:buFont typeface="Wingdings"/>
              <a:buChar char=""/>
              <a:tabLst>
                <a:tab pos="419100" algn="l"/>
              </a:tabLst>
            </a:pPr>
            <a:r>
              <a:rPr dirty="0" sz="2500" spc="-365" b="1">
                <a:latin typeface="Adobe Gothic Std B"/>
                <a:cs typeface="Adobe Gothic Std B"/>
              </a:rPr>
              <a:t>오차항이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solidFill>
                  <a:srgbClr val="C00000"/>
                </a:solidFill>
                <a:latin typeface="Adobe Gothic Std B"/>
                <a:cs typeface="Adobe Gothic Std B"/>
              </a:rPr>
              <a:t>없는</a:t>
            </a:r>
            <a:r>
              <a:rPr dirty="0" sz="2500" spc="-204" b="1">
                <a:solidFill>
                  <a:srgbClr val="C0000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420" b="1">
                <a:latin typeface="Adobe Gothic Std B"/>
                <a:cs typeface="Adobe Gothic Std B"/>
              </a:rPr>
              <a:t>모형</a:t>
            </a:r>
            <a:endParaRPr sz="2500">
              <a:latin typeface="Adobe Gothic Std B"/>
              <a:cs typeface="Adobe Gothic Std B"/>
            </a:endParaRPr>
          </a:p>
          <a:p>
            <a:pPr lvl="1" marL="1165225" indent="-175895">
              <a:lnSpc>
                <a:spcPct val="100000"/>
              </a:lnSpc>
              <a:spcBef>
                <a:spcPts val="1500"/>
              </a:spcBef>
              <a:buChar char="-"/>
              <a:tabLst>
                <a:tab pos="1165860" algn="l"/>
              </a:tabLst>
            </a:pPr>
            <a:r>
              <a:rPr dirty="0" sz="2500" spc="-150" b="1">
                <a:latin typeface="Adobe Gothic Std B"/>
                <a:cs typeface="Adobe Gothic Std B"/>
              </a:rPr>
              <a:t>Generative</a:t>
            </a:r>
            <a:r>
              <a:rPr dirty="0" sz="2500" spc="-170" b="1">
                <a:latin typeface="Adobe Gothic Std B"/>
                <a:cs typeface="Adobe Gothic Std B"/>
              </a:rPr>
              <a:t> </a:t>
            </a:r>
            <a:r>
              <a:rPr dirty="0" sz="2500" spc="-140" b="1">
                <a:latin typeface="Adobe Gothic Std B"/>
                <a:cs typeface="Adobe Gothic Std B"/>
              </a:rPr>
              <a:t>Adversarial</a:t>
            </a:r>
            <a:r>
              <a:rPr dirty="0" sz="2500" spc="-165" b="1">
                <a:latin typeface="Adobe Gothic Std B"/>
                <a:cs typeface="Adobe Gothic Std B"/>
              </a:rPr>
              <a:t> </a:t>
            </a:r>
            <a:r>
              <a:rPr dirty="0" sz="2500" spc="-10" b="1">
                <a:latin typeface="Adobe Gothic Std B"/>
                <a:cs typeface="Adobe Gothic Std B"/>
              </a:rPr>
              <a:t>Network</a:t>
            </a:r>
            <a:endParaRPr sz="2500">
              <a:latin typeface="Adobe Gothic Std B"/>
              <a:cs typeface="Adobe Gothic Std B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35914" y="12954"/>
            <a:ext cx="1744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3.</a:t>
            </a:r>
            <a:r>
              <a:rPr dirty="0" sz="2400" spc="3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54">
                <a:solidFill>
                  <a:srgbClr val="404040"/>
                </a:solidFill>
                <a:latin typeface="Adobe Clean Han"/>
                <a:cs typeface="Adobe Clean Han"/>
              </a:rPr>
              <a:t>GAN</a:t>
            </a:r>
            <a:r>
              <a:rPr dirty="0" sz="2400" spc="10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Adobe Clean Han"/>
                <a:cs typeface="Adobe Clean Han"/>
              </a:rPr>
              <a:t>방법론</a:t>
            </a:r>
            <a:endParaRPr sz="2400">
              <a:latin typeface="Adobe Clean Han"/>
              <a:cs typeface="Adobe Clean H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830182" y="-38351"/>
            <a:ext cx="3239770" cy="90868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algn="r" marR="34290">
              <a:lnSpc>
                <a:spcPct val="100000"/>
              </a:lnSpc>
              <a:spcBef>
                <a:spcPts val="780"/>
              </a:spcBef>
            </a:pPr>
            <a:r>
              <a:rPr dirty="0" sz="2200" spc="-110">
                <a:solidFill>
                  <a:srgbClr val="FFFFFF"/>
                </a:solidFill>
                <a:latin typeface="Adobe Clean Han"/>
                <a:cs typeface="Adobe Clean Han"/>
              </a:rPr>
              <a:t>딥러닝</a:t>
            </a:r>
            <a:r>
              <a:rPr dirty="0" sz="1800" spc="-110">
                <a:solidFill>
                  <a:srgbClr val="FFFFFF"/>
                </a:solidFill>
                <a:latin typeface="Adobe Clean Han"/>
                <a:cs typeface="Adobe Clean Han"/>
              </a:rPr>
              <a:t>의</a:t>
            </a:r>
            <a:r>
              <a:rPr dirty="0" sz="1800" spc="20">
                <a:solidFill>
                  <a:srgbClr val="FFFFFF"/>
                </a:solidFill>
                <a:latin typeface="Adobe Clean Han"/>
                <a:cs typeface="Adobe Clean H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dobe Clean Han"/>
                <a:cs typeface="Adobe Clean Han"/>
              </a:rPr>
              <a:t>통계적이해</a:t>
            </a:r>
            <a:endParaRPr sz="2200">
              <a:latin typeface="Adobe Clean Han"/>
              <a:cs typeface="Adobe Clean Han"/>
            </a:endParaRPr>
          </a:p>
          <a:p>
            <a:pPr algn="r" marR="5080">
              <a:lnSpc>
                <a:spcPct val="100000"/>
              </a:lnSpc>
              <a:spcBef>
                <a:spcPts val="75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10강.</a:t>
            </a:r>
            <a:r>
              <a:rPr dirty="0" sz="2400" spc="-3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Adobe Clean Han"/>
                <a:cs typeface="Adobe Clean Han"/>
              </a:rPr>
              <a:t>오토인코더와</a:t>
            </a:r>
            <a:r>
              <a:rPr dirty="0" sz="2400" spc="4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Adobe Clean Han"/>
                <a:cs typeface="Adobe Clean Han"/>
              </a:rPr>
              <a:t>GAN(2)</a:t>
            </a:r>
            <a:endParaRPr sz="2400">
              <a:latin typeface="Adobe Clean Han"/>
              <a:cs typeface="Adobe Clean H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4"/>
              <a:t>Deep</a:t>
            </a:r>
            <a:r>
              <a:rPr dirty="0" spc="-425"/>
              <a:t> </a:t>
            </a:r>
            <a:r>
              <a:rPr dirty="0" spc="-280"/>
              <a:t>Generative</a:t>
            </a:r>
            <a:r>
              <a:rPr dirty="0" spc="-465"/>
              <a:t> </a:t>
            </a:r>
            <a:r>
              <a:rPr dirty="0" spc="-330"/>
              <a:t>Model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726179" y="2746120"/>
            <a:ext cx="648970" cy="328930"/>
          </a:xfrm>
          <a:custGeom>
            <a:avLst/>
            <a:gdLst/>
            <a:ahLst/>
            <a:cxnLst/>
            <a:rect l="l" t="t" r="r" b="b"/>
            <a:pathLst>
              <a:path w="648970" h="328930">
                <a:moveTo>
                  <a:pt x="543941" y="0"/>
                </a:moveTo>
                <a:lnTo>
                  <a:pt x="539242" y="13334"/>
                </a:lnTo>
                <a:lnTo>
                  <a:pt x="558292" y="21595"/>
                </a:lnTo>
                <a:lnTo>
                  <a:pt x="574675" y="33035"/>
                </a:lnTo>
                <a:lnTo>
                  <a:pt x="599440" y="65404"/>
                </a:lnTo>
                <a:lnTo>
                  <a:pt x="614013" y="109108"/>
                </a:lnTo>
                <a:lnTo>
                  <a:pt x="618871" y="162813"/>
                </a:lnTo>
                <a:lnTo>
                  <a:pt x="617654" y="191789"/>
                </a:lnTo>
                <a:lnTo>
                  <a:pt x="607887" y="241788"/>
                </a:lnTo>
                <a:lnTo>
                  <a:pt x="588309" y="280838"/>
                </a:lnTo>
                <a:lnTo>
                  <a:pt x="558540" y="307179"/>
                </a:lnTo>
                <a:lnTo>
                  <a:pt x="539750" y="315467"/>
                </a:lnTo>
                <a:lnTo>
                  <a:pt x="543941" y="328802"/>
                </a:lnTo>
                <a:lnTo>
                  <a:pt x="588819" y="307816"/>
                </a:lnTo>
                <a:lnTo>
                  <a:pt x="621792" y="271399"/>
                </a:lnTo>
                <a:lnTo>
                  <a:pt x="642080" y="222599"/>
                </a:lnTo>
                <a:lnTo>
                  <a:pt x="648843" y="164464"/>
                </a:lnTo>
                <a:lnTo>
                  <a:pt x="647150" y="134346"/>
                </a:lnTo>
                <a:lnTo>
                  <a:pt x="633573" y="80918"/>
                </a:lnTo>
                <a:lnTo>
                  <a:pt x="606663" y="37415"/>
                </a:lnTo>
                <a:lnTo>
                  <a:pt x="567801" y="8598"/>
                </a:lnTo>
                <a:lnTo>
                  <a:pt x="543941" y="0"/>
                </a:lnTo>
                <a:close/>
              </a:path>
              <a:path w="648970" h="328930">
                <a:moveTo>
                  <a:pt x="104902" y="0"/>
                </a:moveTo>
                <a:lnTo>
                  <a:pt x="60134" y="21066"/>
                </a:lnTo>
                <a:lnTo>
                  <a:pt x="27178" y="57657"/>
                </a:lnTo>
                <a:lnTo>
                  <a:pt x="6778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48"/>
                </a:lnTo>
                <a:lnTo>
                  <a:pt x="80968" y="320226"/>
                </a:lnTo>
                <a:lnTo>
                  <a:pt x="104902" y="328802"/>
                </a:lnTo>
                <a:lnTo>
                  <a:pt x="109093" y="315467"/>
                </a:lnTo>
                <a:lnTo>
                  <a:pt x="90356" y="307179"/>
                </a:lnTo>
                <a:lnTo>
                  <a:pt x="74168" y="295640"/>
                </a:lnTo>
                <a:lnTo>
                  <a:pt x="49530" y="262763"/>
                </a:lnTo>
                <a:lnTo>
                  <a:pt x="34845" y="218122"/>
                </a:lnTo>
                <a:lnTo>
                  <a:pt x="29972" y="162813"/>
                </a:lnTo>
                <a:lnTo>
                  <a:pt x="31188" y="134717"/>
                </a:lnTo>
                <a:lnTo>
                  <a:pt x="40955" y="86000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4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037076" y="3386200"/>
            <a:ext cx="1875789" cy="328930"/>
          </a:xfrm>
          <a:custGeom>
            <a:avLst/>
            <a:gdLst/>
            <a:ahLst/>
            <a:cxnLst/>
            <a:rect l="l" t="t" r="r" b="b"/>
            <a:pathLst>
              <a:path w="1875789" h="328929">
                <a:moveTo>
                  <a:pt x="109601" y="13335"/>
                </a:moveTo>
                <a:lnTo>
                  <a:pt x="104902" y="0"/>
                </a:lnTo>
                <a:lnTo>
                  <a:pt x="81038" y="8610"/>
                </a:lnTo>
                <a:lnTo>
                  <a:pt x="60134" y="21069"/>
                </a:lnTo>
                <a:lnTo>
                  <a:pt x="27178" y="57658"/>
                </a:lnTo>
                <a:lnTo>
                  <a:pt x="6769" y="106489"/>
                </a:lnTo>
                <a:lnTo>
                  <a:pt x="0" y="164465"/>
                </a:lnTo>
                <a:lnTo>
                  <a:pt x="1689" y="194716"/>
                </a:lnTo>
                <a:lnTo>
                  <a:pt x="15214" y="248158"/>
                </a:lnTo>
                <a:lnTo>
                  <a:pt x="42049" y="291553"/>
                </a:lnTo>
                <a:lnTo>
                  <a:pt x="80962" y="320230"/>
                </a:lnTo>
                <a:lnTo>
                  <a:pt x="104902" y="328803"/>
                </a:lnTo>
                <a:lnTo>
                  <a:pt x="109093" y="315468"/>
                </a:lnTo>
                <a:lnTo>
                  <a:pt x="90347" y="307187"/>
                </a:lnTo>
                <a:lnTo>
                  <a:pt x="74155" y="295643"/>
                </a:lnTo>
                <a:lnTo>
                  <a:pt x="49530" y="262763"/>
                </a:lnTo>
                <a:lnTo>
                  <a:pt x="34836" y="218122"/>
                </a:lnTo>
                <a:lnTo>
                  <a:pt x="29972" y="162814"/>
                </a:lnTo>
                <a:lnTo>
                  <a:pt x="31178" y="134721"/>
                </a:lnTo>
                <a:lnTo>
                  <a:pt x="40944" y="86004"/>
                </a:lnTo>
                <a:lnTo>
                  <a:pt x="60566" y="47650"/>
                </a:lnTo>
                <a:lnTo>
                  <a:pt x="90614" y="21602"/>
                </a:lnTo>
                <a:lnTo>
                  <a:pt x="109601" y="13335"/>
                </a:lnTo>
                <a:close/>
              </a:path>
              <a:path w="1875789" h="328929">
                <a:moveTo>
                  <a:pt x="478409" y="13335"/>
                </a:moveTo>
                <a:lnTo>
                  <a:pt x="473710" y="0"/>
                </a:lnTo>
                <a:lnTo>
                  <a:pt x="449846" y="8610"/>
                </a:lnTo>
                <a:lnTo>
                  <a:pt x="428942" y="21069"/>
                </a:lnTo>
                <a:lnTo>
                  <a:pt x="395986" y="57658"/>
                </a:lnTo>
                <a:lnTo>
                  <a:pt x="375577" y="106489"/>
                </a:lnTo>
                <a:lnTo>
                  <a:pt x="368808" y="164465"/>
                </a:lnTo>
                <a:lnTo>
                  <a:pt x="370497" y="194716"/>
                </a:lnTo>
                <a:lnTo>
                  <a:pt x="384022" y="248158"/>
                </a:lnTo>
                <a:lnTo>
                  <a:pt x="410857" y="291553"/>
                </a:lnTo>
                <a:lnTo>
                  <a:pt x="449770" y="320230"/>
                </a:lnTo>
                <a:lnTo>
                  <a:pt x="473710" y="328803"/>
                </a:lnTo>
                <a:lnTo>
                  <a:pt x="477901" y="315468"/>
                </a:lnTo>
                <a:lnTo>
                  <a:pt x="459155" y="307187"/>
                </a:lnTo>
                <a:lnTo>
                  <a:pt x="442976" y="295643"/>
                </a:lnTo>
                <a:lnTo>
                  <a:pt x="418338" y="262763"/>
                </a:lnTo>
                <a:lnTo>
                  <a:pt x="403644" y="218122"/>
                </a:lnTo>
                <a:lnTo>
                  <a:pt x="398780" y="162814"/>
                </a:lnTo>
                <a:lnTo>
                  <a:pt x="399986" y="134721"/>
                </a:lnTo>
                <a:lnTo>
                  <a:pt x="409752" y="86004"/>
                </a:lnTo>
                <a:lnTo>
                  <a:pt x="429374" y="47650"/>
                </a:lnTo>
                <a:lnTo>
                  <a:pt x="459422" y="21602"/>
                </a:lnTo>
                <a:lnTo>
                  <a:pt x="478409" y="13335"/>
                </a:lnTo>
                <a:close/>
              </a:path>
              <a:path w="1875789" h="328929">
                <a:moveTo>
                  <a:pt x="1127379" y="164465"/>
                </a:moveTo>
                <a:lnTo>
                  <a:pt x="1120597" y="106502"/>
                </a:lnTo>
                <a:lnTo>
                  <a:pt x="1100201" y="57658"/>
                </a:lnTo>
                <a:lnTo>
                  <a:pt x="1067244" y="21069"/>
                </a:lnTo>
                <a:lnTo>
                  <a:pt x="1022477" y="0"/>
                </a:lnTo>
                <a:lnTo>
                  <a:pt x="1017778" y="13335"/>
                </a:lnTo>
                <a:lnTo>
                  <a:pt x="1036828" y="21602"/>
                </a:lnTo>
                <a:lnTo>
                  <a:pt x="1053211" y="33045"/>
                </a:lnTo>
                <a:lnTo>
                  <a:pt x="1077976" y="65405"/>
                </a:lnTo>
                <a:lnTo>
                  <a:pt x="1092542" y="109118"/>
                </a:lnTo>
                <a:lnTo>
                  <a:pt x="1097407" y="162814"/>
                </a:lnTo>
                <a:lnTo>
                  <a:pt x="1096187" y="191795"/>
                </a:lnTo>
                <a:lnTo>
                  <a:pt x="1086421" y="241795"/>
                </a:lnTo>
                <a:lnTo>
                  <a:pt x="1066838" y="280847"/>
                </a:lnTo>
                <a:lnTo>
                  <a:pt x="1037069" y="307187"/>
                </a:lnTo>
                <a:lnTo>
                  <a:pt x="1018286" y="315468"/>
                </a:lnTo>
                <a:lnTo>
                  <a:pt x="1022477" y="328803"/>
                </a:lnTo>
                <a:lnTo>
                  <a:pt x="1067346" y="307822"/>
                </a:lnTo>
                <a:lnTo>
                  <a:pt x="1100328" y="271399"/>
                </a:lnTo>
                <a:lnTo>
                  <a:pt x="1120609" y="222605"/>
                </a:lnTo>
                <a:lnTo>
                  <a:pt x="1125677" y="194716"/>
                </a:lnTo>
                <a:lnTo>
                  <a:pt x="1127379" y="164465"/>
                </a:lnTo>
                <a:close/>
              </a:path>
              <a:path w="1875789" h="328929">
                <a:moveTo>
                  <a:pt x="1875663" y="164465"/>
                </a:moveTo>
                <a:lnTo>
                  <a:pt x="1868881" y="106502"/>
                </a:lnTo>
                <a:lnTo>
                  <a:pt x="1848485" y="57658"/>
                </a:lnTo>
                <a:lnTo>
                  <a:pt x="1815528" y="21069"/>
                </a:lnTo>
                <a:lnTo>
                  <a:pt x="1770761" y="0"/>
                </a:lnTo>
                <a:lnTo>
                  <a:pt x="1766062" y="13335"/>
                </a:lnTo>
                <a:lnTo>
                  <a:pt x="1785112" y="21602"/>
                </a:lnTo>
                <a:lnTo>
                  <a:pt x="1801495" y="33045"/>
                </a:lnTo>
                <a:lnTo>
                  <a:pt x="1826260" y="65405"/>
                </a:lnTo>
                <a:lnTo>
                  <a:pt x="1840826" y="109118"/>
                </a:lnTo>
                <a:lnTo>
                  <a:pt x="1845691" y="162814"/>
                </a:lnTo>
                <a:lnTo>
                  <a:pt x="1844471" y="191795"/>
                </a:lnTo>
                <a:lnTo>
                  <a:pt x="1834705" y="241795"/>
                </a:lnTo>
                <a:lnTo>
                  <a:pt x="1815122" y="280847"/>
                </a:lnTo>
                <a:lnTo>
                  <a:pt x="1785353" y="307187"/>
                </a:lnTo>
                <a:lnTo>
                  <a:pt x="1766570" y="315468"/>
                </a:lnTo>
                <a:lnTo>
                  <a:pt x="1770761" y="328803"/>
                </a:lnTo>
                <a:lnTo>
                  <a:pt x="1815630" y="307822"/>
                </a:lnTo>
                <a:lnTo>
                  <a:pt x="1848612" y="271399"/>
                </a:lnTo>
                <a:lnTo>
                  <a:pt x="1868893" y="222605"/>
                </a:lnTo>
                <a:lnTo>
                  <a:pt x="1873961" y="194716"/>
                </a:lnTo>
                <a:lnTo>
                  <a:pt x="1875663" y="16446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816354" y="4004309"/>
            <a:ext cx="563880" cy="294005"/>
          </a:xfrm>
          <a:custGeom>
            <a:avLst/>
            <a:gdLst/>
            <a:ahLst/>
            <a:cxnLst/>
            <a:rect l="l" t="t" r="r" b="b"/>
            <a:pathLst>
              <a:path w="563880" h="294004">
                <a:moveTo>
                  <a:pt x="469900" y="0"/>
                </a:moveTo>
                <a:lnTo>
                  <a:pt x="465708" y="11937"/>
                </a:lnTo>
                <a:lnTo>
                  <a:pt x="482711" y="19343"/>
                </a:lnTo>
                <a:lnTo>
                  <a:pt x="497331" y="29559"/>
                </a:lnTo>
                <a:lnTo>
                  <a:pt x="527004" y="76852"/>
                </a:lnTo>
                <a:lnTo>
                  <a:pt x="535628" y="120338"/>
                </a:lnTo>
                <a:lnTo>
                  <a:pt x="536701" y="145414"/>
                </a:lnTo>
                <a:lnTo>
                  <a:pt x="535608" y="171277"/>
                </a:lnTo>
                <a:lnTo>
                  <a:pt x="526897" y="215905"/>
                </a:lnTo>
                <a:lnTo>
                  <a:pt x="509470" y="250789"/>
                </a:lnTo>
                <a:lnTo>
                  <a:pt x="466089" y="281685"/>
                </a:lnTo>
                <a:lnTo>
                  <a:pt x="469900" y="293623"/>
                </a:lnTo>
                <a:lnTo>
                  <a:pt x="509920" y="274875"/>
                </a:lnTo>
                <a:lnTo>
                  <a:pt x="539369" y="242315"/>
                </a:lnTo>
                <a:lnTo>
                  <a:pt x="557434" y="198770"/>
                </a:lnTo>
                <a:lnTo>
                  <a:pt x="563498" y="146938"/>
                </a:lnTo>
                <a:lnTo>
                  <a:pt x="561976" y="120034"/>
                </a:lnTo>
                <a:lnTo>
                  <a:pt x="549836" y="72322"/>
                </a:lnTo>
                <a:lnTo>
                  <a:pt x="525835" y="33486"/>
                </a:lnTo>
                <a:lnTo>
                  <a:pt x="491164" y="7717"/>
                </a:lnTo>
                <a:lnTo>
                  <a:pt x="469900" y="0"/>
                </a:lnTo>
                <a:close/>
              </a:path>
              <a:path w="563880" h="294004">
                <a:moveTo>
                  <a:pt x="93598" y="0"/>
                </a:moveTo>
                <a:lnTo>
                  <a:pt x="53673" y="18875"/>
                </a:lnTo>
                <a:lnTo>
                  <a:pt x="24129" y="51562"/>
                </a:lnTo>
                <a:lnTo>
                  <a:pt x="6016" y="95154"/>
                </a:lnTo>
                <a:lnTo>
                  <a:pt x="0" y="146938"/>
                </a:lnTo>
                <a:lnTo>
                  <a:pt x="1502" y="173896"/>
                </a:lnTo>
                <a:lnTo>
                  <a:pt x="13555" y="221573"/>
                </a:lnTo>
                <a:lnTo>
                  <a:pt x="37538" y="260316"/>
                </a:lnTo>
                <a:lnTo>
                  <a:pt x="72261" y="285982"/>
                </a:lnTo>
                <a:lnTo>
                  <a:pt x="93598" y="293623"/>
                </a:lnTo>
                <a:lnTo>
                  <a:pt x="97281" y="281685"/>
                </a:lnTo>
                <a:lnTo>
                  <a:pt x="80593" y="274308"/>
                </a:lnTo>
                <a:lnTo>
                  <a:pt x="66166" y="264001"/>
                </a:lnTo>
                <a:lnTo>
                  <a:pt x="36548" y="215905"/>
                </a:lnTo>
                <a:lnTo>
                  <a:pt x="27872" y="171277"/>
                </a:lnTo>
                <a:lnTo>
                  <a:pt x="26796" y="145414"/>
                </a:lnTo>
                <a:lnTo>
                  <a:pt x="27872" y="120338"/>
                </a:lnTo>
                <a:lnTo>
                  <a:pt x="36548" y="76852"/>
                </a:lnTo>
                <a:lnTo>
                  <a:pt x="54052" y="42584"/>
                </a:lnTo>
                <a:lnTo>
                  <a:pt x="97789" y="11937"/>
                </a:lnTo>
                <a:lnTo>
                  <a:pt x="93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43840" y="1586483"/>
            <a:ext cx="7876540" cy="4974590"/>
          </a:xfrm>
          <a:prstGeom prst="rect">
            <a:avLst/>
          </a:prstGeom>
          <a:ln w="63500">
            <a:solidFill>
              <a:srgbClr val="7BBDBD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Times New Roman"/>
              <a:cs typeface="Times New Roman"/>
            </a:endParaRPr>
          </a:p>
          <a:p>
            <a:pPr marL="713740" indent="-30988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14375" algn="l"/>
              </a:tabLst>
            </a:pPr>
            <a:r>
              <a:rPr dirty="0" sz="2500" spc="-365" b="1">
                <a:latin typeface="Adobe Gothic Std B"/>
                <a:cs typeface="Adobe Gothic Std B"/>
              </a:rPr>
              <a:t>오차항이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solidFill>
                  <a:srgbClr val="C00000"/>
                </a:solidFill>
                <a:latin typeface="Adobe Gothic Std B"/>
                <a:cs typeface="Adobe Gothic Std B"/>
              </a:rPr>
              <a:t>있는</a:t>
            </a:r>
            <a:r>
              <a:rPr dirty="0" sz="2500" spc="-200" b="1">
                <a:solidFill>
                  <a:srgbClr val="C0000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425" b="1">
                <a:latin typeface="Adobe Gothic Std B"/>
                <a:cs typeface="Adobe Gothic Std B"/>
              </a:rPr>
              <a:t>모형</a:t>
            </a:r>
            <a:endParaRPr sz="2500">
              <a:latin typeface="Adobe Gothic Std B"/>
              <a:cs typeface="Adobe Gothic Std B"/>
            </a:endParaRPr>
          </a:p>
          <a:p>
            <a:pPr marL="2647950">
              <a:lnSpc>
                <a:spcPct val="100000"/>
              </a:lnSpc>
              <a:spcBef>
                <a:spcPts val="1610"/>
              </a:spcBef>
              <a:tabLst>
                <a:tab pos="3599179" algn="l"/>
                <a:tab pos="4164329" algn="l"/>
              </a:tabLst>
            </a:pPr>
            <a:r>
              <a:rPr dirty="0" sz="2800" spc="-25">
                <a:latin typeface="Cambria Math"/>
                <a:cs typeface="Cambria Math"/>
              </a:rPr>
              <a:t>𝑍</a:t>
            </a:r>
            <a:r>
              <a:rPr dirty="0" sz="2800" spc="-229">
                <a:latin typeface="Cambria Math"/>
                <a:cs typeface="Cambria Math"/>
              </a:rPr>
              <a:t> </a:t>
            </a:r>
            <a:r>
              <a:rPr dirty="0" sz="2800" spc="110">
                <a:latin typeface="Cambria Math"/>
                <a:cs typeface="Cambria Math"/>
              </a:rPr>
              <a:t>~𝑁</a:t>
            </a:r>
            <a:r>
              <a:rPr dirty="0" sz="2800">
                <a:latin typeface="Cambria Math"/>
                <a:cs typeface="Cambria Math"/>
              </a:rPr>
              <a:t>	</a:t>
            </a:r>
            <a:r>
              <a:rPr dirty="0" sz="2800" spc="-90">
                <a:latin typeface="Cambria Math"/>
                <a:cs typeface="Cambria Math"/>
              </a:rPr>
              <a:t>0,</a:t>
            </a:r>
            <a:r>
              <a:rPr dirty="0" sz="2800" spc="-305">
                <a:latin typeface="Cambria Math"/>
                <a:cs typeface="Cambria Math"/>
              </a:rPr>
              <a:t> </a:t>
            </a:r>
            <a:r>
              <a:rPr dirty="0" sz="2800" spc="-50">
                <a:latin typeface="Cambria Math"/>
                <a:cs typeface="Cambria Math"/>
              </a:rPr>
              <a:t>𝐼</a:t>
            </a:r>
            <a:r>
              <a:rPr dirty="0" sz="2800">
                <a:latin typeface="Cambria Math"/>
                <a:cs typeface="Cambria Math"/>
              </a:rPr>
              <a:t>	</a:t>
            </a:r>
            <a:r>
              <a:rPr dirty="0" sz="2800" spc="-50">
                <a:latin typeface="Cambria Math"/>
                <a:cs typeface="Cambria Math"/>
              </a:rPr>
              <a:t>,</a:t>
            </a:r>
            <a:endParaRPr sz="2800">
              <a:latin typeface="Cambria Math"/>
              <a:cs typeface="Cambria Math"/>
            </a:endParaRPr>
          </a:p>
          <a:p>
            <a:pPr marL="2647950">
              <a:lnSpc>
                <a:spcPct val="100000"/>
              </a:lnSpc>
              <a:spcBef>
                <a:spcPts val="1680"/>
              </a:spcBef>
              <a:tabLst>
                <a:tab pos="3909695" algn="l"/>
                <a:tab pos="4278630" algn="l"/>
                <a:tab pos="4952365" algn="l"/>
                <a:tab pos="5701030" algn="l"/>
              </a:tabLst>
            </a:pPr>
            <a:r>
              <a:rPr dirty="0" sz="2800" spc="-100">
                <a:latin typeface="Cambria Math"/>
                <a:cs typeface="Cambria Math"/>
              </a:rPr>
              <a:t>𝑋|𝑍</a:t>
            </a:r>
            <a:r>
              <a:rPr dirty="0" sz="2800" spc="-215">
                <a:latin typeface="Cambria Math"/>
                <a:cs typeface="Cambria Math"/>
              </a:rPr>
              <a:t> </a:t>
            </a:r>
            <a:r>
              <a:rPr dirty="0" sz="2800" spc="110">
                <a:latin typeface="Cambria Math"/>
                <a:cs typeface="Cambria Math"/>
              </a:rPr>
              <a:t>~</a:t>
            </a:r>
            <a:r>
              <a:rPr dirty="0" sz="2800" spc="110">
                <a:solidFill>
                  <a:srgbClr val="C00000"/>
                </a:solidFill>
                <a:latin typeface="Cambria Math"/>
                <a:cs typeface="Cambria Math"/>
              </a:rPr>
              <a:t>𝑁</a:t>
            </a:r>
            <a:r>
              <a:rPr dirty="0" sz="2800">
                <a:solidFill>
                  <a:srgbClr val="C00000"/>
                </a:solidFill>
                <a:latin typeface="Cambria Math"/>
                <a:cs typeface="Cambria Math"/>
              </a:rPr>
              <a:t>	</a:t>
            </a:r>
            <a:r>
              <a:rPr dirty="0" sz="2800" spc="-50">
                <a:solidFill>
                  <a:srgbClr val="C00000"/>
                </a:solidFill>
                <a:latin typeface="Cambria Math"/>
                <a:cs typeface="Cambria Math"/>
              </a:rPr>
              <a:t>𝐺</a:t>
            </a:r>
            <a:r>
              <a:rPr dirty="0" sz="2800">
                <a:solidFill>
                  <a:srgbClr val="C00000"/>
                </a:solidFill>
                <a:latin typeface="Cambria Math"/>
                <a:cs typeface="Cambria Math"/>
              </a:rPr>
              <a:t>	</a:t>
            </a:r>
            <a:r>
              <a:rPr dirty="0" sz="2800" spc="-60">
                <a:solidFill>
                  <a:srgbClr val="C00000"/>
                </a:solidFill>
                <a:latin typeface="Cambria Math"/>
                <a:cs typeface="Cambria Math"/>
              </a:rPr>
              <a:t>𝑍;</a:t>
            </a:r>
            <a:r>
              <a:rPr dirty="0" sz="2800" spc="-29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 sz="2800" spc="-50">
                <a:solidFill>
                  <a:srgbClr val="C00000"/>
                </a:solidFill>
                <a:latin typeface="Cambria Math"/>
                <a:cs typeface="Cambria Math"/>
              </a:rPr>
              <a:t>𝜃</a:t>
            </a:r>
            <a:r>
              <a:rPr dirty="0" sz="2800">
                <a:solidFill>
                  <a:srgbClr val="C00000"/>
                </a:solidFill>
                <a:latin typeface="Cambria Math"/>
                <a:cs typeface="Cambria Math"/>
              </a:rPr>
              <a:t>	</a:t>
            </a:r>
            <a:r>
              <a:rPr dirty="0" sz="2800" spc="-10">
                <a:solidFill>
                  <a:srgbClr val="C00000"/>
                </a:solidFill>
                <a:latin typeface="Cambria Math"/>
                <a:cs typeface="Cambria Math"/>
              </a:rPr>
              <a:t>,</a:t>
            </a:r>
            <a:r>
              <a:rPr dirty="0" sz="2800" spc="-305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 sz="2800" spc="-25">
                <a:solidFill>
                  <a:srgbClr val="C00000"/>
                </a:solidFill>
                <a:latin typeface="Cambria Math"/>
                <a:cs typeface="Cambria Math"/>
              </a:rPr>
              <a:t>𝜎</a:t>
            </a:r>
            <a:r>
              <a:rPr dirty="0" baseline="27100" sz="3075" spc="-37">
                <a:solidFill>
                  <a:srgbClr val="C00000"/>
                </a:solidFill>
                <a:latin typeface="Cambria Math"/>
                <a:cs typeface="Cambria Math"/>
              </a:rPr>
              <a:t>2</a:t>
            </a:r>
            <a:r>
              <a:rPr dirty="0" sz="2800" spc="-25">
                <a:solidFill>
                  <a:srgbClr val="C00000"/>
                </a:solidFill>
                <a:latin typeface="Cambria Math"/>
                <a:cs typeface="Cambria Math"/>
              </a:rPr>
              <a:t>𝐼</a:t>
            </a:r>
            <a:r>
              <a:rPr dirty="0" sz="2800">
                <a:solidFill>
                  <a:srgbClr val="C00000"/>
                </a:solidFill>
                <a:latin typeface="Cambria Math"/>
                <a:cs typeface="Cambria Math"/>
              </a:rPr>
              <a:t>	</a:t>
            </a:r>
            <a:r>
              <a:rPr dirty="0" sz="2800" spc="-50">
                <a:latin typeface="Cambria Math"/>
                <a:cs typeface="Cambria Math"/>
              </a:rPr>
              <a:t>,</a:t>
            </a:r>
            <a:endParaRPr sz="2800">
              <a:latin typeface="Cambria Math"/>
              <a:cs typeface="Cambria Math"/>
            </a:endParaRPr>
          </a:p>
          <a:p>
            <a:pPr marL="404495">
              <a:lnSpc>
                <a:spcPct val="100000"/>
              </a:lnSpc>
              <a:spcBef>
                <a:spcPts val="1570"/>
              </a:spcBef>
              <a:tabLst>
                <a:tab pos="2224405" algn="l"/>
              </a:tabLst>
            </a:pPr>
            <a:r>
              <a:rPr dirty="0" sz="2500" spc="-290" b="1">
                <a:latin typeface="Adobe Gothic Std B"/>
                <a:cs typeface="Adobe Gothic Std B"/>
              </a:rPr>
              <a:t>여기서,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>
                <a:latin typeface="Cambria Math"/>
                <a:cs typeface="Cambria Math"/>
              </a:rPr>
              <a:t>𝐺</a:t>
            </a:r>
            <a:r>
              <a:rPr dirty="0" sz="2500" spc="445">
                <a:latin typeface="Cambria Math"/>
                <a:cs typeface="Cambria Math"/>
              </a:rPr>
              <a:t> </a:t>
            </a:r>
            <a:r>
              <a:rPr dirty="0" sz="2500" spc="-85">
                <a:latin typeface="Cambria Math"/>
                <a:cs typeface="Cambria Math"/>
              </a:rPr>
              <a:t>⋅;</a:t>
            </a:r>
            <a:r>
              <a:rPr dirty="0" sz="2500" spc="-295">
                <a:latin typeface="Cambria Math"/>
                <a:cs typeface="Cambria Math"/>
              </a:rPr>
              <a:t> </a:t>
            </a:r>
            <a:r>
              <a:rPr dirty="0" sz="2500" spc="-60">
                <a:latin typeface="Cambria Math"/>
                <a:cs typeface="Cambria Math"/>
              </a:rPr>
              <a:t>𝜃</a:t>
            </a:r>
            <a:r>
              <a:rPr dirty="0" sz="2500">
                <a:latin typeface="Cambria Math"/>
                <a:cs typeface="Cambria Math"/>
              </a:rPr>
              <a:t>	</a:t>
            </a:r>
            <a:r>
              <a:rPr dirty="0" sz="2500" spc="-250" b="1">
                <a:latin typeface="Adobe Gothic Std B"/>
                <a:cs typeface="Adobe Gothic Std B"/>
              </a:rPr>
              <a:t>는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20">
                <a:latin typeface="Cambria Math"/>
                <a:cs typeface="Cambria Math"/>
              </a:rPr>
              <a:t>𝜃</a:t>
            </a:r>
            <a:r>
              <a:rPr dirty="0" sz="2500" spc="-145">
                <a:latin typeface="Cambria Math"/>
                <a:cs typeface="Cambria Math"/>
              </a:rPr>
              <a:t> </a:t>
            </a:r>
            <a:r>
              <a:rPr dirty="0" sz="2500" spc="-250" b="1">
                <a:latin typeface="Adobe Gothic Std B"/>
                <a:cs typeface="Adobe Gothic Std B"/>
              </a:rPr>
              <a:t>를</a:t>
            </a:r>
            <a:r>
              <a:rPr dirty="0" sz="2500" spc="-225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모수로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갖는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심층</a:t>
            </a:r>
            <a:r>
              <a:rPr dirty="0" sz="2500" spc="-215" b="1">
                <a:latin typeface="Adobe Gothic Std B"/>
                <a:cs typeface="Adobe Gothic Std B"/>
              </a:rPr>
              <a:t> </a:t>
            </a:r>
            <a:r>
              <a:rPr dirty="0" sz="2500" spc="-310" b="1">
                <a:latin typeface="Adobe Gothic Std B"/>
                <a:cs typeface="Adobe Gothic Std B"/>
              </a:rPr>
              <a:t>신경망.</a:t>
            </a:r>
            <a:endParaRPr sz="2500">
              <a:latin typeface="Adobe Gothic Std B"/>
              <a:cs typeface="Adobe Gothic Std B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100">
              <a:latin typeface="Adobe Gothic Std B"/>
              <a:cs typeface="Adobe Gothic Std B"/>
            </a:endParaRPr>
          </a:p>
          <a:p>
            <a:pPr lvl="1" marL="747395" indent="-343535">
              <a:lnSpc>
                <a:spcPct val="100000"/>
              </a:lnSpc>
              <a:buClr>
                <a:srgbClr val="FFC000"/>
              </a:buClr>
              <a:buSzPct val="70000"/>
              <a:buFont typeface="Wingdings"/>
              <a:buChar char=""/>
              <a:tabLst>
                <a:tab pos="748030" algn="l"/>
              </a:tabLst>
            </a:pPr>
            <a:r>
              <a:rPr dirty="0" sz="2500" spc="-365" b="1">
                <a:latin typeface="Adobe Gothic Std B"/>
                <a:cs typeface="Adobe Gothic Std B"/>
              </a:rPr>
              <a:t>일반적인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확률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밀도</a:t>
            </a:r>
            <a:r>
              <a:rPr dirty="0" sz="2500" spc="-215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함수가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409" b="1">
                <a:latin typeface="Adobe Gothic Std B"/>
                <a:cs typeface="Adobe Gothic Std B"/>
              </a:rPr>
              <a:t>존재하므로</a:t>
            </a:r>
            <a:endParaRPr sz="2500">
              <a:latin typeface="Adobe Gothic Std B"/>
              <a:cs typeface="Adobe Gothic Std B"/>
            </a:endParaRPr>
          </a:p>
          <a:p>
            <a:pPr marL="747395">
              <a:lnSpc>
                <a:spcPct val="100000"/>
              </a:lnSpc>
              <a:spcBef>
                <a:spcPts val="1500"/>
              </a:spcBef>
            </a:pPr>
            <a:r>
              <a:rPr dirty="0" sz="2500" spc="-325" b="1">
                <a:latin typeface="Adobe Gothic Std B"/>
                <a:cs typeface="Adobe Gothic Std B"/>
              </a:rPr>
              <a:t>최대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가능도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추정</a:t>
            </a:r>
            <a:r>
              <a:rPr dirty="0" sz="2500" spc="-225" b="1">
                <a:latin typeface="Adobe Gothic Std B"/>
                <a:cs typeface="Adobe Gothic Std B"/>
              </a:rPr>
              <a:t> </a:t>
            </a:r>
            <a:r>
              <a:rPr dirty="0" sz="2500" spc="-365" b="1">
                <a:latin typeface="Adobe Gothic Std B"/>
                <a:cs typeface="Adobe Gothic Std B"/>
              </a:rPr>
              <a:t>방법으로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모수를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추정할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250" b="1">
                <a:latin typeface="Adobe Gothic Std B"/>
                <a:cs typeface="Adobe Gothic Std B"/>
              </a:rPr>
              <a:t>수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25" b="1">
                <a:latin typeface="Adobe Gothic Std B"/>
                <a:cs typeface="Adobe Gothic Std B"/>
              </a:rPr>
              <a:t>있음.</a:t>
            </a:r>
            <a:endParaRPr sz="2500">
              <a:latin typeface="Adobe Gothic Std B"/>
              <a:cs typeface="Adobe Gothic Std B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35914" y="12954"/>
            <a:ext cx="1744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3.</a:t>
            </a:r>
            <a:r>
              <a:rPr dirty="0" sz="2400" spc="3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54">
                <a:solidFill>
                  <a:srgbClr val="404040"/>
                </a:solidFill>
                <a:latin typeface="Adobe Clean Han"/>
                <a:cs typeface="Adobe Clean Han"/>
              </a:rPr>
              <a:t>GAN</a:t>
            </a:r>
            <a:r>
              <a:rPr dirty="0" sz="2400" spc="10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Adobe Clean Han"/>
                <a:cs typeface="Adobe Clean Han"/>
              </a:rPr>
              <a:t>방법론</a:t>
            </a:r>
            <a:endParaRPr sz="2400">
              <a:latin typeface="Adobe Clean Han"/>
              <a:cs typeface="Adobe Clean H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830182" y="-38351"/>
            <a:ext cx="3239770" cy="90868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algn="r" marR="34290">
              <a:lnSpc>
                <a:spcPct val="100000"/>
              </a:lnSpc>
              <a:spcBef>
                <a:spcPts val="780"/>
              </a:spcBef>
            </a:pPr>
            <a:r>
              <a:rPr dirty="0" sz="2200" spc="-110">
                <a:solidFill>
                  <a:srgbClr val="FFFFFF"/>
                </a:solidFill>
                <a:latin typeface="Adobe Clean Han"/>
                <a:cs typeface="Adobe Clean Han"/>
              </a:rPr>
              <a:t>딥러닝</a:t>
            </a:r>
            <a:r>
              <a:rPr dirty="0" sz="1800" spc="-110">
                <a:solidFill>
                  <a:srgbClr val="FFFFFF"/>
                </a:solidFill>
                <a:latin typeface="Adobe Clean Han"/>
                <a:cs typeface="Adobe Clean Han"/>
              </a:rPr>
              <a:t>의</a:t>
            </a:r>
            <a:r>
              <a:rPr dirty="0" sz="1800" spc="20">
                <a:solidFill>
                  <a:srgbClr val="FFFFFF"/>
                </a:solidFill>
                <a:latin typeface="Adobe Clean Han"/>
                <a:cs typeface="Adobe Clean H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dobe Clean Han"/>
                <a:cs typeface="Adobe Clean Han"/>
              </a:rPr>
              <a:t>통계적이해</a:t>
            </a:r>
            <a:endParaRPr sz="2200">
              <a:latin typeface="Adobe Clean Han"/>
              <a:cs typeface="Adobe Clean Han"/>
            </a:endParaRPr>
          </a:p>
          <a:p>
            <a:pPr algn="r" marR="5080">
              <a:lnSpc>
                <a:spcPct val="100000"/>
              </a:lnSpc>
              <a:spcBef>
                <a:spcPts val="75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10강.</a:t>
            </a:r>
            <a:r>
              <a:rPr dirty="0" sz="2400" spc="-3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Adobe Clean Han"/>
                <a:cs typeface="Adobe Clean Han"/>
              </a:rPr>
              <a:t>오토인코더와</a:t>
            </a:r>
            <a:r>
              <a:rPr dirty="0" sz="2400" spc="4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Adobe Clean Han"/>
                <a:cs typeface="Adobe Clean Han"/>
              </a:rPr>
              <a:t>GAN(2)</a:t>
            </a:r>
            <a:endParaRPr sz="2400">
              <a:latin typeface="Adobe Clean Han"/>
              <a:cs typeface="Adobe Clean H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79449" y="1979117"/>
            <a:ext cx="10433685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0" spc="170">
                <a:solidFill>
                  <a:srgbClr val="252525"/>
                </a:solidFill>
                <a:latin typeface="Adobe Clean Han"/>
                <a:cs typeface="Adobe Clean Han"/>
              </a:rPr>
              <a:t>1.</a:t>
            </a:r>
            <a:r>
              <a:rPr dirty="0" sz="8000" spc="280">
                <a:solidFill>
                  <a:srgbClr val="252525"/>
                </a:solidFill>
                <a:latin typeface="Adobe Clean Han"/>
                <a:cs typeface="Adobe Clean Han"/>
              </a:rPr>
              <a:t> </a:t>
            </a:r>
            <a:r>
              <a:rPr dirty="0" sz="8000" spc="-670">
                <a:solidFill>
                  <a:srgbClr val="252525"/>
                </a:solidFill>
                <a:latin typeface="Adobe Clean Han"/>
                <a:cs typeface="Adobe Clean Han"/>
              </a:rPr>
              <a:t>비지도</a:t>
            </a:r>
            <a:r>
              <a:rPr dirty="0" sz="8000" spc="285">
                <a:solidFill>
                  <a:srgbClr val="252525"/>
                </a:solidFill>
                <a:latin typeface="Adobe Clean Han"/>
                <a:cs typeface="Adobe Clean Han"/>
              </a:rPr>
              <a:t> </a:t>
            </a:r>
            <a:r>
              <a:rPr dirty="0" sz="8000" spc="-600">
                <a:solidFill>
                  <a:srgbClr val="252525"/>
                </a:solidFill>
                <a:latin typeface="Adobe Clean Han"/>
                <a:cs typeface="Adobe Clean Han"/>
              </a:rPr>
              <a:t>학습법(지난시간)</a:t>
            </a:r>
            <a:endParaRPr sz="8000">
              <a:latin typeface="Adobe Clean Han"/>
              <a:cs typeface="Adobe Clean H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459214" y="491490"/>
            <a:ext cx="23945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25">
                <a:solidFill>
                  <a:srgbClr val="FFFFFF"/>
                </a:solidFill>
                <a:latin typeface="Adobe Clean Han"/>
                <a:cs typeface="Adobe Clean Han"/>
              </a:rPr>
              <a:t>딥러닝</a:t>
            </a:r>
            <a:r>
              <a:rPr dirty="0" sz="2000" spc="-125">
                <a:solidFill>
                  <a:srgbClr val="FFFFFF"/>
                </a:solidFill>
                <a:latin typeface="Adobe Clean Han"/>
                <a:cs typeface="Adobe Clean Han"/>
              </a:rPr>
              <a:t>의</a:t>
            </a:r>
            <a:r>
              <a:rPr dirty="0" sz="2000" spc="-5">
                <a:solidFill>
                  <a:srgbClr val="FFFFFF"/>
                </a:solidFill>
                <a:latin typeface="Adobe Clean Han"/>
                <a:cs typeface="Adobe Clean Han"/>
              </a:rPr>
              <a:t> </a:t>
            </a:r>
            <a:r>
              <a:rPr dirty="0" sz="2400" spc="-170">
                <a:solidFill>
                  <a:srgbClr val="FFFFFF"/>
                </a:solidFill>
                <a:latin typeface="Adobe Clean Han"/>
                <a:cs typeface="Adobe Clean Han"/>
              </a:rPr>
              <a:t>통계적이해</a:t>
            </a:r>
            <a:endParaRPr sz="2400">
              <a:latin typeface="Adobe Clean Han"/>
              <a:cs typeface="Adobe Clean H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2347" y="862025"/>
            <a:ext cx="3510279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solidFill>
                  <a:srgbClr val="252525"/>
                </a:solidFill>
                <a:latin typeface="Adobe Clean Han"/>
                <a:cs typeface="Adobe Clean Han"/>
              </a:rPr>
              <a:t>10강.</a:t>
            </a:r>
            <a:r>
              <a:rPr dirty="0" sz="2600" spc="-50">
                <a:solidFill>
                  <a:srgbClr val="252525"/>
                </a:solidFill>
                <a:latin typeface="Adobe Clean Han"/>
                <a:cs typeface="Adobe Clean Han"/>
              </a:rPr>
              <a:t> </a:t>
            </a:r>
            <a:r>
              <a:rPr dirty="0" sz="2600" spc="-220">
                <a:solidFill>
                  <a:srgbClr val="252525"/>
                </a:solidFill>
                <a:latin typeface="Adobe Clean Han"/>
                <a:cs typeface="Adobe Clean Han"/>
              </a:rPr>
              <a:t>오토인코더와</a:t>
            </a:r>
            <a:r>
              <a:rPr dirty="0" sz="2600" spc="55">
                <a:solidFill>
                  <a:srgbClr val="252525"/>
                </a:solidFill>
                <a:latin typeface="Adobe Clean Han"/>
                <a:cs typeface="Adobe Clean Han"/>
              </a:rPr>
              <a:t> </a:t>
            </a:r>
            <a:r>
              <a:rPr dirty="0" sz="2600" spc="-170">
                <a:solidFill>
                  <a:srgbClr val="252525"/>
                </a:solidFill>
                <a:latin typeface="Adobe Clean Han"/>
                <a:cs typeface="Adobe Clean Han"/>
              </a:rPr>
              <a:t>GAN(2)</a:t>
            </a:r>
            <a:endParaRPr sz="2600">
              <a:latin typeface="Adobe Clean Han"/>
              <a:cs typeface="Adobe Clean H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4"/>
              <a:t>Deep</a:t>
            </a:r>
            <a:r>
              <a:rPr dirty="0" spc="-425"/>
              <a:t> </a:t>
            </a:r>
            <a:r>
              <a:rPr dirty="0" spc="-280"/>
              <a:t>Generative</a:t>
            </a:r>
            <a:r>
              <a:rPr dirty="0" spc="-465"/>
              <a:t> </a:t>
            </a:r>
            <a:r>
              <a:rPr dirty="0" spc="-330"/>
              <a:t>Model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419600" y="2677795"/>
            <a:ext cx="650875" cy="328930"/>
          </a:xfrm>
          <a:custGeom>
            <a:avLst/>
            <a:gdLst/>
            <a:ahLst/>
            <a:cxnLst/>
            <a:rect l="l" t="t" r="r" b="b"/>
            <a:pathLst>
              <a:path w="650875" h="328930">
                <a:moveTo>
                  <a:pt x="545464" y="0"/>
                </a:moveTo>
                <a:lnTo>
                  <a:pt x="540765" y="13462"/>
                </a:lnTo>
                <a:lnTo>
                  <a:pt x="559815" y="21705"/>
                </a:lnTo>
                <a:lnTo>
                  <a:pt x="576199" y="33115"/>
                </a:lnTo>
                <a:lnTo>
                  <a:pt x="600963" y="65531"/>
                </a:lnTo>
                <a:lnTo>
                  <a:pt x="615537" y="109219"/>
                </a:lnTo>
                <a:lnTo>
                  <a:pt x="620395" y="162813"/>
                </a:lnTo>
                <a:lnTo>
                  <a:pt x="619178" y="191863"/>
                </a:lnTo>
                <a:lnTo>
                  <a:pt x="609411" y="241913"/>
                </a:lnTo>
                <a:lnTo>
                  <a:pt x="589833" y="280965"/>
                </a:lnTo>
                <a:lnTo>
                  <a:pt x="560064" y="307306"/>
                </a:lnTo>
                <a:lnTo>
                  <a:pt x="541274" y="315594"/>
                </a:lnTo>
                <a:lnTo>
                  <a:pt x="545464" y="328929"/>
                </a:lnTo>
                <a:lnTo>
                  <a:pt x="590343" y="307895"/>
                </a:lnTo>
                <a:lnTo>
                  <a:pt x="623315" y="271525"/>
                </a:lnTo>
                <a:lnTo>
                  <a:pt x="643604" y="222726"/>
                </a:lnTo>
                <a:lnTo>
                  <a:pt x="650366" y="164591"/>
                </a:lnTo>
                <a:lnTo>
                  <a:pt x="648674" y="134417"/>
                </a:lnTo>
                <a:lnTo>
                  <a:pt x="635097" y="80974"/>
                </a:lnTo>
                <a:lnTo>
                  <a:pt x="608187" y="37486"/>
                </a:lnTo>
                <a:lnTo>
                  <a:pt x="569325" y="8669"/>
                </a:lnTo>
                <a:lnTo>
                  <a:pt x="545464" y="0"/>
                </a:lnTo>
                <a:close/>
              </a:path>
              <a:path w="650875" h="328930">
                <a:moveTo>
                  <a:pt x="104901" y="0"/>
                </a:moveTo>
                <a:lnTo>
                  <a:pt x="60134" y="21161"/>
                </a:lnTo>
                <a:lnTo>
                  <a:pt x="27177" y="57657"/>
                </a:lnTo>
                <a:lnTo>
                  <a:pt x="6778" y="106552"/>
                </a:lnTo>
                <a:lnTo>
                  <a:pt x="0" y="164591"/>
                </a:lnTo>
                <a:lnTo>
                  <a:pt x="1690" y="194837"/>
                </a:lnTo>
                <a:lnTo>
                  <a:pt x="15216" y="248281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29"/>
                </a:lnTo>
                <a:lnTo>
                  <a:pt x="109092" y="315594"/>
                </a:lnTo>
                <a:lnTo>
                  <a:pt x="90356" y="307306"/>
                </a:lnTo>
                <a:lnTo>
                  <a:pt x="74167" y="295767"/>
                </a:lnTo>
                <a:lnTo>
                  <a:pt x="49529" y="262889"/>
                </a:lnTo>
                <a:lnTo>
                  <a:pt x="34845" y="218233"/>
                </a:lnTo>
                <a:lnTo>
                  <a:pt x="29972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716"/>
                </a:lnTo>
                <a:lnTo>
                  <a:pt x="90624" y="21705"/>
                </a:lnTo>
                <a:lnTo>
                  <a:pt x="109600" y="13462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792979" y="3275203"/>
            <a:ext cx="758825" cy="328930"/>
          </a:xfrm>
          <a:custGeom>
            <a:avLst/>
            <a:gdLst/>
            <a:ahLst/>
            <a:cxnLst/>
            <a:rect l="l" t="t" r="r" b="b"/>
            <a:pathLst>
              <a:path w="758825" h="328929">
                <a:moveTo>
                  <a:pt x="653669" y="0"/>
                </a:moveTo>
                <a:lnTo>
                  <a:pt x="648970" y="13462"/>
                </a:lnTo>
                <a:lnTo>
                  <a:pt x="668020" y="21705"/>
                </a:lnTo>
                <a:lnTo>
                  <a:pt x="684403" y="33115"/>
                </a:lnTo>
                <a:lnTo>
                  <a:pt x="709168" y="65532"/>
                </a:lnTo>
                <a:lnTo>
                  <a:pt x="723741" y="109219"/>
                </a:lnTo>
                <a:lnTo>
                  <a:pt x="728599" y="162813"/>
                </a:lnTo>
                <a:lnTo>
                  <a:pt x="727382" y="191863"/>
                </a:lnTo>
                <a:lnTo>
                  <a:pt x="717615" y="241913"/>
                </a:lnTo>
                <a:lnTo>
                  <a:pt x="698037" y="280965"/>
                </a:lnTo>
                <a:lnTo>
                  <a:pt x="668268" y="307306"/>
                </a:lnTo>
                <a:lnTo>
                  <a:pt x="649478" y="315595"/>
                </a:lnTo>
                <a:lnTo>
                  <a:pt x="653669" y="328930"/>
                </a:lnTo>
                <a:lnTo>
                  <a:pt x="698547" y="307895"/>
                </a:lnTo>
                <a:lnTo>
                  <a:pt x="731520" y="271525"/>
                </a:lnTo>
                <a:lnTo>
                  <a:pt x="751808" y="222726"/>
                </a:lnTo>
                <a:lnTo>
                  <a:pt x="758571" y="164592"/>
                </a:lnTo>
                <a:lnTo>
                  <a:pt x="756878" y="134417"/>
                </a:lnTo>
                <a:lnTo>
                  <a:pt x="743301" y="80974"/>
                </a:lnTo>
                <a:lnTo>
                  <a:pt x="716391" y="37486"/>
                </a:lnTo>
                <a:lnTo>
                  <a:pt x="677529" y="8669"/>
                </a:lnTo>
                <a:lnTo>
                  <a:pt x="653669" y="0"/>
                </a:lnTo>
                <a:close/>
              </a:path>
              <a:path w="758825" h="328929">
                <a:moveTo>
                  <a:pt x="104902" y="0"/>
                </a:moveTo>
                <a:lnTo>
                  <a:pt x="60134" y="21161"/>
                </a:lnTo>
                <a:lnTo>
                  <a:pt x="27178" y="57658"/>
                </a:lnTo>
                <a:lnTo>
                  <a:pt x="6778" y="106552"/>
                </a:lnTo>
                <a:lnTo>
                  <a:pt x="0" y="164592"/>
                </a:lnTo>
                <a:lnTo>
                  <a:pt x="1690" y="194837"/>
                </a:lnTo>
                <a:lnTo>
                  <a:pt x="15216" y="248281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2" y="328930"/>
                </a:lnTo>
                <a:lnTo>
                  <a:pt x="109093" y="315595"/>
                </a:lnTo>
                <a:lnTo>
                  <a:pt x="90356" y="307306"/>
                </a:lnTo>
                <a:lnTo>
                  <a:pt x="74168" y="295767"/>
                </a:lnTo>
                <a:lnTo>
                  <a:pt x="49530" y="262889"/>
                </a:lnTo>
                <a:lnTo>
                  <a:pt x="34845" y="218233"/>
                </a:lnTo>
                <a:lnTo>
                  <a:pt x="29972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716"/>
                </a:lnTo>
                <a:lnTo>
                  <a:pt x="90624" y="21705"/>
                </a:lnTo>
                <a:lnTo>
                  <a:pt x="109600" y="13462"/>
                </a:lnTo>
                <a:lnTo>
                  <a:pt x="10490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816354" y="3855339"/>
            <a:ext cx="563880" cy="294005"/>
          </a:xfrm>
          <a:custGeom>
            <a:avLst/>
            <a:gdLst/>
            <a:ahLst/>
            <a:cxnLst/>
            <a:rect l="l" t="t" r="r" b="b"/>
            <a:pathLst>
              <a:path w="563880" h="294004">
                <a:moveTo>
                  <a:pt x="469900" y="0"/>
                </a:moveTo>
                <a:lnTo>
                  <a:pt x="465708" y="11937"/>
                </a:lnTo>
                <a:lnTo>
                  <a:pt x="482711" y="19343"/>
                </a:lnTo>
                <a:lnTo>
                  <a:pt x="497331" y="29559"/>
                </a:lnTo>
                <a:lnTo>
                  <a:pt x="527004" y="76852"/>
                </a:lnTo>
                <a:lnTo>
                  <a:pt x="535628" y="120338"/>
                </a:lnTo>
                <a:lnTo>
                  <a:pt x="536701" y="145415"/>
                </a:lnTo>
                <a:lnTo>
                  <a:pt x="535608" y="171277"/>
                </a:lnTo>
                <a:lnTo>
                  <a:pt x="526897" y="215905"/>
                </a:lnTo>
                <a:lnTo>
                  <a:pt x="509470" y="250789"/>
                </a:lnTo>
                <a:lnTo>
                  <a:pt x="466089" y="281686"/>
                </a:lnTo>
                <a:lnTo>
                  <a:pt x="469900" y="293624"/>
                </a:lnTo>
                <a:lnTo>
                  <a:pt x="509920" y="274875"/>
                </a:lnTo>
                <a:lnTo>
                  <a:pt x="539369" y="242316"/>
                </a:lnTo>
                <a:lnTo>
                  <a:pt x="557434" y="198770"/>
                </a:lnTo>
                <a:lnTo>
                  <a:pt x="563498" y="146938"/>
                </a:lnTo>
                <a:lnTo>
                  <a:pt x="561976" y="119979"/>
                </a:lnTo>
                <a:lnTo>
                  <a:pt x="549836" y="72251"/>
                </a:lnTo>
                <a:lnTo>
                  <a:pt x="525835" y="33432"/>
                </a:lnTo>
                <a:lnTo>
                  <a:pt x="491164" y="7715"/>
                </a:lnTo>
                <a:lnTo>
                  <a:pt x="469900" y="0"/>
                </a:lnTo>
                <a:close/>
              </a:path>
              <a:path w="563880" h="294004">
                <a:moveTo>
                  <a:pt x="93598" y="0"/>
                </a:moveTo>
                <a:lnTo>
                  <a:pt x="53673" y="18859"/>
                </a:lnTo>
                <a:lnTo>
                  <a:pt x="24129" y="51435"/>
                </a:lnTo>
                <a:lnTo>
                  <a:pt x="6016" y="95091"/>
                </a:lnTo>
                <a:lnTo>
                  <a:pt x="0" y="146938"/>
                </a:lnTo>
                <a:lnTo>
                  <a:pt x="1502" y="173896"/>
                </a:lnTo>
                <a:lnTo>
                  <a:pt x="13555" y="221573"/>
                </a:lnTo>
                <a:lnTo>
                  <a:pt x="37538" y="260316"/>
                </a:lnTo>
                <a:lnTo>
                  <a:pt x="72261" y="285982"/>
                </a:lnTo>
                <a:lnTo>
                  <a:pt x="93598" y="293624"/>
                </a:lnTo>
                <a:lnTo>
                  <a:pt x="97281" y="281686"/>
                </a:lnTo>
                <a:lnTo>
                  <a:pt x="80593" y="274308"/>
                </a:lnTo>
                <a:lnTo>
                  <a:pt x="66166" y="264001"/>
                </a:lnTo>
                <a:lnTo>
                  <a:pt x="36548" y="215905"/>
                </a:lnTo>
                <a:lnTo>
                  <a:pt x="27872" y="171277"/>
                </a:lnTo>
                <a:lnTo>
                  <a:pt x="26796" y="145415"/>
                </a:lnTo>
                <a:lnTo>
                  <a:pt x="27872" y="120338"/>
                </a:lnTo>
                <a:lnTo>
                  <a:pt x="36548" y="76852"/>
                </a:lnTo>
                <a:lnTo>
                  <a:pt x="54052" y="42584"/>
                </a:lnTo>
                <a:lnTo>
                  <a:pt x="97789" y="11937"/>
                </a:lnTo>
                <a:lnTo>
                  <a:pt x="93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43840" y="1586483"/>
            <a:ext cx="8600440" cy="4514215"/>
          </a:xfrm>
          <a:prstGeom prst="rect">
            <a:avLst/>
          </a:prstGeom>
          <a:ln w="63500">
            <a:solidFill>
              <a:srgbClr val="7BBDBD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100">
              <a:latin typeface="Times New Roman"/>
              <a:cs typeface="Times New Roman"/>
            </a:endParaRPr>
          </a:p>
          <a:p>
            <a:pPr marL="713740" indent="-309880">
              <a:lnSpc>
                <a:spcPct val="100000"/>
              </a:lnSpc>
              <a:buAutoNum type="arabicPeriod" startAt="2"/>
              <a:tabLst>
                <a:tab pos="714375" algn="l"/>
              </a:tabLst>
            </a:pPr>
            <a:r>
              <a:rPr dirty="0" sz="2500" spc="-365" b="1">
                <a:latin typeface="Adobe Gothic Std B"/>
                <a:cs typeface="Adobe Gothic Std B"/>
              </a:rPr>
              <a:t>오차항이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solidFill>
                  <a:srgbClr val="C00000"/>
                </a:solidFill>
                <a:latin typeface="Adobe Gothic Std B"/>
                <a:cs typeface="Adobe Gothic Std B"/>
              </a:rPr>
              <a:t>없는</a:t>
            </a:r>
            <a:r>
              <a:rPr dirty="0" sz="2500" spc="-204" b="1">
                <a:solidFill>
                  <a:srgbClr val="C0000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425" b="1">
                <a:latin typeface="Adobe Gothic Std B"/>
                <a:cs typeface="Adobe Gothic Std B"/>
              </a:rPr>
              <a:t>모형</a:t>
            </a:r>
            <a:endParaRPr sz="2500">
              <a:latin typeface="Adobe Gothic Std B"/>
              <a:cs typeface="Adobe Gothic Std B"/>
            </a:endParaRPr>
          </a:p>
          <a:p>
            <a:pPr marL="3341370">
              <a:lnSpc>
                <a:spcPct val="100000"/>
              </a:lnSpc>
              <a:spcBef>
                <a:spcPts val="1275"/>
              </a:spcBef>
              <a:tabLst>
                <a:tab pos="4292600" algn="l"/>
                <a:tab pos="4858385" algn="l"/>
              </a:tabLst>
            </a:pPr>
            <a:r>
              <a:rPr dirty="0" sz="2800" spc="-25">
                <a:latin typeface="Cambria Math"/>
                <a:cs typeface="Cambria Math"/>
              </a:rPr>
              <a:t>𝑍</a:t>
            </a:r>
            <a:r>
              <a:rPr dirty="0" sz="2800" spc="-220">
                <a:latin typeface="Cambria Math"/>
                <a:cs typeface="Cambria Math"/>
              </a:rPr>
              <a:t> </a:t>
            </a:r>
            <a:r>
              <a:rPr dirty="0" sz="2800" spc="110">
                <a:latin typeface="Cambria Math"/>
                <a:cs typeface="Cambria Math"/>
              </a:rPr>
              <a:t>~𝑁</a:t>
            </a:r>
            <a:r>
              <a:rPr dirty="0" sz="2800">
                <a:latin typeface="Cambria Math"/>
                <a:cs typeface="Cambria Math"/>
              </a:rPr>
              <a:t>	</a:t>
            </a:r>
            <a:r>
              <a:rPr dirty="0" sz="2800" spc="-90">
                <a:latin typeface="Cambria Math"/>
                <a:cs typeface="Cambria Math"/>
              </a:rPr>
              <a:t>0,</a:t>
            </a:r>
            <a:r>
              <a:rPr dirty="0" sz="2800" spc="-295">
                <a:latin typeface="Cambria Math"/>
                <a:cs typeface="Cambria Math"/>
              </a:rPr>
              <a:t> </a:t>
            </a:r>
            <a:r>
              <a:rPr dirty="0" sz="2800" spc="-50">
                <a:latin typeface="Cambria Math"/>
                <a:cs typeface="Cambria Math"/>
              </a:rPr>
              <a:t>𝐼</a:t>
            </a:r>
            <a:r>
              <a:rPr dirty="0" sz="2800">
                <a:latin typeface="Cambria Math"/>
                <a:cs typeface="Cambria Math"/>
              </a:rPr>
              <a:t>	</a:t>
            </a:r>
            <a:r>
              <a:rPr dirty="0" sz="2800" spc="-50">
                <a:latin typeface="Cambria Math"/>
                <a:cs typeface="Cambria Math"/>
              </a:rPr>
              <a:t>,</a:t>
            </a:r>
            <a:endParaRPr sz="2800">
              <a:latin typeface="Cambria Math"/>
              <a:cs typeface="Cambria Math"/>
            </a:endParaRPr>
          </a:p>
          <a:p>
            <a:pPr marL="3341370">
              <a:lnSpc>
                <a:spcPct val="100000"/>
              </a:lnSpc>
              <a:spcBef>
                <a:spcPts val="1345"/>
              </a:spcBef>
              <a:tabLst>
                <a:tab pos="4665980" algn="l"/>
                <a:tab pos="5339715" algn="l"/>
              </a:tabLst>
            </a:pPr>
            <a:r>
              <a:rPr dirty="0" sz="2800" spc="-25">
                <a:latin typeface="Cambria Math"/>
                <a:cs typeface="Cambria Math"/>
              </a:rPr>
              <a:t>𝑋|𝑍</a:t>
            </a:r>
            <a:r>
              <a:rPr dirty="0" sz="2800" spc="-45">
                <a:latin typeface="Cambria Math"/>
                <a:cs typeface="Cambria Math"/>
              </a:rPr>
              <a:t> </a:t>
            </a:r>
            <a:r>
              <a:rPr dirty="0" sz="2800">
                <a:latin typeface="Cambria Math"/>
                <a:cs typeface="Cambria Math"/>
              </a:rPr>
              <a:t>=</a:t>
            </a:r>
            <a:r>
              <a:rPr dirty="0" sz="2800" spc="-100">
                <a:latin typeface="Cambria Math"/>
                <a:cs typeface="Cambria Math"/>
              </a:rPr>
              <a:t> </a:t>
            </a:r>
            <a:r>
              <a:rPr dirty="0" sz="2800" spc="-50">
                <a:solidFill>
                  <a:srgbClr val="C00000"/>
                </a:solidFill>
                <a:latin typeface="Cambria Math"/>
                <a:cs typeface="Cambria Math"/>
              </a:rPr>
              <a:t>𝐺</a:t>
            </a:r>
            <a:r>
              <a:rPr dirty="0" sz="2800">
                <a:solidFill>
                  <a:srgbClr val="C00000"/>
                </a:solidFill>
                <a:latin typeface="Cambria Math"/>
                <a:cs typeface="Cambria Math"/>
              </a:rPr>
              <a:t>	</a:t>
            </a:r>
            <a:r>
              <a:rPr dirty="0" sz="2800" spc="-55">
                <a:solidFill>
                  <a:srgbClr val="C00000"/>
                </a:solidFill>
                <a:latin typeface="Cambria Math"/>
                <a:cs typeface="Cambria Math"/>
              </a:rPr>
              <a:t>𝑍;</a:t>
            </a:r>
            <a:r>
              <a:rPr dirty="0" sz="2800" spc="-295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 sz="2800" spc="-50">
                <a:solidFill>
                  <a:srgbClr val="C00000"/>
                </a:solidFill>
                <a:latin typeface="Cambria Math"/>
                <a:cs typeface="Cambria Math"/>
              </a:rPr>
              <a:t>𝜃</a:t>
            </a:r>
            <a:r>
              <a:rPr dirty="0" sz="2800">
                <a:solidFill>
                  <a:srgbClr val="C00000"/>
                </a:solidFill>
                <a:latin typeface="Cambria Math"/>
                <a:cs typeface="Cambria Math"/>
              </a:rPr>
              <a:t>	</a:t>
            </a:r>
            <a:r>
              <a:rPr dirty="0" sz="2800" spc="-50">
                <a:latin typeface="Cambria Math"/>
                <a:cs typeface="Cambria Math"/>
              </a:rPr>
              <a:t>,</a:t>
            </a:r>
            <a:endParaRPr sz="2800">
              <a:latin typeface="Cambria Math"/>
              <a:cs typeface="Cambria Math"/>
            </a:endParaRPr>
          </a:p>
          <a:p>
            <a:pPr marL="404495">
              <a:lnSpc>
                <a:spcPct val="100000"/>
              </a:lnSpc>
              <a:spcBef>
                <a:spcPts val="1275"/>
              </a:spcBef>
              <a:tabLst>
                <a:tab pos="2224405" algn="l"/>
              </a:tabLst>
            </a:pPr>
            <a:r>
              <a:rPr dirty="0" sz="2500" spc="-290" b="1">
                <a:latin typeface="Adobe Gothic Std B"/>
                <a:cs typeface="Adobe Gothic Std B"/>
              </a:rPr>
              <a:t>여기서,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>
                <a:latin typeface="Cambria Math"/>
                <a:cs typeface="Cambria Math"/>
              </a:rPr>
              <a:t>𝐺</a:t>
            </a:r>
            <a:r>
              <a:rPr dirty="0" sz="2500" spc="440">
                <a:latin typeface="Cambria Math"/>
                <a:cs typeface="Cambria Math"/>
              </a:rPr>
              <a:t> </a:t>
            </a:r>
            <a:r>
              <a:rPr dirty="0" sz="2500" spc="-85">
                <a:latin typeface="Cambria Math"/>
                <a:cs typeface="Cambria Math"/>
              </a:rPr>
              <a:t>⋅;</a:t>
            </a:r>
            <a:r>
              <a:rPr dirty="0" sz="2500" spc="-300">
                <a:latin typeface="Cambria Math"/>
                <a:cs typeface="Cambria Math"/>
              </a:rPr>
              <a:t> </a:t>
            </a:r>
            <a:r>
              <a:rPr dirty="0" sz="2500" spc="-50">
                <a:latin typeface="Cambria Math"/>
                <a:cs typeface="Cambria Math"/>
              </a:rPr>
              <a:t>𝜃</a:t>
            </a:r>
            <a:r>
              <a:rPr dirty="0" sz="2500">
                <a:latin typeface="Cambria Math"/>
                <a:cs typeface="Cambria Math"/>
              </a:rPr>
              <a:t>	</a:t>
            </a:r>
            <a:r>
              <a:rPr dirty="0" sz="2500" spc="-250" b="1">
                <a:latin typeface="Adobe Gothic Std B"/>
                <a:cs typeface="Adobe Gothic Std B"/>
              </a:rPr>
              <a:t>는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20">
                <a:latin typeface="Cambria Math"/>
                <a:cs typeface="Cambria Math"/>
              </a:rPr>
              <a:t>𝜃</a:t>
            </a:r>
            <a:r>
              <a:rPr dirty="0" sz="2500" spc="-145">
                <a:latin typeface="Cambria Math"/>
                <a:cs typeface="Cambria Math"/>
              </a:rPr>
              <a:t> </a:t>
            </a:r>
            <a:r>
              <a:rPr dirty="0" sz="2500" spc="-250" b="1">
                <a:latin typeface="Adobe Gothic Std B"/>
                <a:cs typeface="Adobe Gothic Std B"/>
              </a:rPr>
              <a:t>를</a:t>
            </a:r>
            <a:r>
              <a:rPr dirty="0" sz="2500" spc="-215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모수로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갖는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심층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10" b="1">
                <a:latin typeface="Adobe Gothic Std B"/>
                <a:cs typeface="Adobe Gothic Std B"/>
              </a:rPr>
              <a:t>신경망.</a:t>
            </a:r>
            <a:endParaRPr sz="2500">
              <a:latin typeface="Adobe Gothic Std B"/>
              <a:cs typeface="Adobe Gothic Std B"/>
            </a:endParaRPr>
          </a:p>
          <a:p>
            <a:pPr lvl="1" marL="747395" marR="1930400" indent="-342900">
              <a:lnSpc>
                <a:spcPct val="140000"/>
              </a:lnSpc>
              <a:spcBef>
                <a:spcPts val="1800"/>
              </a:spcBef>
              <a:buClr>
                <a:srgbClr val="FFC000"/>
              </a:buClr>
              <a:buSzPct val="70000"/>
              <a:buFont typeface="Wingdings"/>
              <a:buChar char=""/>
              <a:tabLst>
                <a:tab pos="748030" algn="l"/>
              </a:tabLst>
            </a:pPr>
            <a:r>
              <a:rPr dirty="0" sz="2500" spc="-365" b="1">
                <a:latin typeface="Adobe Gothic Std B"/>
                <a:cs typeface="Adobe Gothic Std B"/>
              </a:rPr>
              <a:t>일반적인</a:t>
            </a:r>
            <a:r>
              <a:rPr dirty="0" sz="2500" spc="-215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확률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밀도</a:t>
            </a:r>
            <a:r>
              <a:rPr dirty="0" sz="2500" spc="-22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함수가</a:t>
            </a:r>
            <a:r>
              <a:rPr dirty="0" sz="2500" spc="-200" b="1">
                <a:latin typeface="Adobe Gothic Std B"/>
                <a:cs typeface="Adobe Gothic Std B"/>
              </a:rPr>
              <a:t> </a:t>
            </a:r>
            <a:r>
              <a:rPr dirty="0" sz="2500" spc="-365" b="1">
                <a:latin typeface="Adobe Gothic Std B"/>
                <a:cs typeface="Adobe Gothic Std B"/>
              </a:rPr>
              <a:t>존재하지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35" b="1">
                <a:latin typeface="Adobe Gothic Std B"/>
                <a:cs typeface="Adobe Gothic Std B"/>
              </a:rPr>
              <a:t>않으므로, </a:t>
            </a:r>
            <a:r>
              <a:rPr dirty="0" sz="2500" spc="-325" b="1">
                <a:latin typeface="Adobe Gothic Std B"/>
                <a:cs typeface="Adobe Gothic Std B"/>
              </a:rPr>
              <a:t>최대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가능도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추정</a:t>
            </a:r>
            <a:r>
              <a:rPr dirty="0" sz="2500" spc="-225" b="1">
                <a:latin typeface="Adobe Gothic Std B"/>
                <a:cs typeface="Adobe Gothic Std B"/>
              </a:rPr>
              <a:t> </a:t>
            </a:r>
            <a:r>
              <a:rPr dirty="0" sz="2500" spc="-365" b="1">
                <a:latin typeface="Adobe Gothic Std B"/>
                <a:cs typeface="Adobe Gothic Std B"/>
              </a:rPr>
              <a:t>방법으로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모수를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추정할</a:t>
            </a:r>
            <a:r>
              <a:rPr dirty="0" sz="2500" spc="-215" b="1">
                <a:latin typeface="Adobe Gothic Std B"/>
                <a:cs typeface="Adobe Gothic Std B"/>
              </a:rPr>
              <a:t> </a:t>
            </a:r>
            <a:r>
              <a:rPr dirty="0" sz="2500" spc="-250" b="1">
                <a:latin typeface="Adobe Gothic Std B"/>
                <a:cs typeface="Adobe Gothic Std B"/>
              </a:rPr>
              <a:t>수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100" b="1">
                <a:solidFill>
                  <a:srgbClr val="C00000"/>
                </a:solidFill>
                <a:latin typeface="Adobe Gothic Std B"/>
                <a:cs typeface="Adobe Gothic Std B"/>
              </a:rPr>
              <a:t>없음</a:t>
            </a:r>
            <a:r>
              <a:rPr dirty="0" sz="2500" spc="-100" b="1">
                <a:latin typeface="Adobe Gothic Std B"/>
                <a:cs typeface="Adobe Gothic Std B"/>
              </a:rPr>
              <a:t>.</a:t>
            </a:r>
            <a:endParaRPr sz="2500">
              <a:latin typeface="Adobe Gothic Std B"/>
              <a:cs typeface="Adobe Gothic Std B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35914" y="12954"/>
            <a:ext cx="1744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3.</a:t>
            </a:r>
            <a:r>
              <a:rPr dirty="0" sz="2400" spc="3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54">
                <a:solidFill>
                  <a:srgbClr val="404040"/>
                </a:solidFill>
                <a:latin typeface="Adobe Clean Han"/>
                <a:cs typeface="Adobe Clean Han"/>
              </a:rPr>
              <a:t>GAN</a:t>
            </a:r>
            <a:r>
              <a:rPr dirty="0" sz="2400" spc="10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Adobe Clean Han"/>
                <a:cs typeface="Adobe Clean Han"/>
              </a:rPr>
              <a:t>방법론</a:t>
            </a:r>
            <a:endParaRPr sz="2400">
              <a:latin typeface="Adobe Clean Han"/>
              <a:cs typeface="Adobe Clean H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830182" y="-38351"/>
            <a:ext cx="3239770" cy="90868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algn="r" marR="34290">
              <a:lnSpc>
                <a:spcPct val="100000"/>
              </a:lnSpc>
              <a:spcBef>
                <a:spcPts val="780"/>
              </a:spcBef>
            </a:pPr>
            <a:r>
              <a:rPr dirty="0" sz="2200" spc="-110">
                <a:solidFill>
                  <a:srgbClr val="FFFFFF"/>
                </a:solidFill>
                <a:latin typeface="Adobe Clean Han"/>
                <a:cs typeface="Adobe Clean Han"/>
              </a:rPr>
              <a:t>딥러닝</a:t>
            </a:r>
            <a:r>
              <a:rPr dirty="0" sz="1800" spc="-110">
                <a:solidFill>
                  <a:srgbClr val="FFFFFF"/>
                </a:solidFill>
                <a:latin typeface="Adobe Clean Han"/>
                <a:cs typeface="Adobe Clean Han"/>
              </a:rPr>
              <a:t>의</a:t>
            </a:r>
            <a:r>
              <a:rPr dirty="0" sz="1800" spc="20">
                <a:solidFill>
                  <a:srgbClr val="FFFFFF"/>
                </a:solidFill>
                <a:latin typeface="Adobe Clean Han"/>
                <a:cs typeface="Adobe Clean H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dobe Clean Han"/>
                <a:cs typeface="Adobe Clean Han"/>
              </a:rPr>
              <a:t>통계적이해</a:t>
            </a:r>
            <a:endParaRPr sz="2200">
              <a:latin typeface="Adobe Clean Han"/>
              <a:cs typeface="Adobe Clean Han"/>
            </a:endParaRPr>
          </a:p>
          <a:p>
            <a:pPr algn="r" marR="5080">
              <a:lnSpc>
                <a:spcPct val="100000"/>
              </a:lnSpc>
              <a:spcBef>
                <a:spcPts val="75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10강.</a:t>
            </a:r>
            <a:r>
              <a:rPr dirty="0" sz="2400" spc="-3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Adobe Clean Han"/>
                <a:cs typeface="Adobe Clean Han"/>
              </a:rPr>
              <a:t>오토인코더와</a:t>
            </a:r>
            <a:r>
              <a:rPr dirty="0" sz="2400" spc="4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Adobe Clean Han"/>
                <a:cs typeface="Adobe Clean Han"/>
              </a:rPr>
              <a:t>GAN(2)</a:t>
            </a:r>
            <a:endParaRPr sz="2400">
              <a:latin typeface="Adobe Clean Han"/>
              <a:cs typeface="Adobe Clean H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5914" y="12954"/>
            <a:ext cx="1744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3.</a:t>
            </a:r>
            <a:r>
              <a:rPr dirty="0" sz="2400" spc="3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54">
                <a:solidFill>
                  <a:srgbClr val="404040"/>
                </a:solidFill>
                <a:latin typeface="Adobe Clean Han"/>
                <a:cs typeface="Adobe Clean Han"/>
              </a:rPr>
              <a:t>GAN</a:t>
            </a:r>
            <a:r>
              <a:rPr dirty="0" sz="2400" spc="10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Adobe Clean Han"/>
                <a:cs typeface="Adobe Clean Han"/>
              </a:rPr>
              <a:t>방법론</a:t>
            </a:r>
            <a:endParaRPr sz="2400">
              <a:latin typeface="Adobe Clean Han"/>
              <a:cs typeface="Adobe Clean H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4"/>
              <a:t>Deep</a:t>
            </a:r>
            <a:r>
              <a:rPr dirty="0" spc="-425"/>
              <a:t> </a:t>
            </a:r>
            <a:r>
              <a:rPr dirty="0" spc="-280"/>
              <a:t>Generative</a:t>
            </a:r>
            <a:r>
              <a:rPr dirty="0" spc="-465"/>
              <a:t> </a:t>
            </a:r>
            <a:r>
              <a:rPr dirty="0" spc="-330"/>
              <a:t>Model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43840" y="1586483"/>
            <a:ext cx="9330055" cy="2562225"/>
          </a:xfrm>
          <a:prstGeom prst="rect">
            <a:avLst/>
          </a:prstGeom>
          <a:ln w="63500">
            <a:solidFill>
              <a:srgbClr val="7BBDBD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Times New Roman"/>
              <a:cs typeface="Times New Roman"/>
            </a:endParaRPr>
          </a:p>
          <a:p>
            <a:pPr marL="932815" indent="-343535">
              <a:lnSpc>
                <a:spcPct val="100000"/>
              </a:lnSpc>
              <a:spcBef>
                <a:spcPts val="5"/>
              </a:spcBef>
              <a:buClr>
                <a:srgbClr val="FFC000"/>
              </a:buClr>
              <a:buSzPct val="70000"/>
              <a:buFont typeface="Wingdings"/>
              <a:buChar char=""/>
              <a:tabLst>
                <a:tab pos="933450" algn="l"/>
              </a:tabLst>
            </a:pPr>
            <a:r>
              <a:rPr dirty="0" sz="2500" spc="-250" b="1">
                <a:latin typeface="Adobe Gothic Std B"/>
                <a:cs typeface="Adobe Gothic Std B"/>
              </a:rPr>
              <a:t>본</a:t>
            </a:r>
            <a:r>
              <a:rPr dirty="0" sz="2500" spc="-220" b="1">
                <a:latin typeface="Adobe Gothic Std B"/>
                <a:cs typeface="Adobe Gothic Std B"/>
              </a:rPr>
              <a:t> </a:t>
            </a:r>
            <a:r>
              <a:rPr dirty="0" sz="2500" spc="-370" b="1">
                <a:latin typeface="Adobe Gothic Std B"/>
                <a:cs typeface="Adobe Gothic Std B"/>
              </a:rPr>
              <a:t>강연에서는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60" b="1">
                <a:latin typeface="Adobe Gothic Std B"/>
                <a:cs typeface="Adobe Gothic Std B"/>
              </a:rPr>
              <a:t>오차항이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solidFill>
                  <a:srgbClr val="C00000"/>
                </a:solidFill>
                <a:latin typeface="Adobe Gothic Std B"/>
                <a:cs typeface="Adobe Gothic Std B"/>
              </a:rPr>
              <a:t>없는</a:t>
            </a:r>
            <a:r>
              <a:rPr dirty="0" sz="2500" spc="-220" b="1">
                <a:solidFill>
                  <a:srgbClr val="C0000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모형에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60" b="1">
                <a:latin typeface="Adobe Gothic Std B"/>
                <a:cs typeface="Adobe Gothic Std B"/>
              </a:rPr>
              <a:t>대해서만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25" b="1">
                <a:latin typeface="Adobe Gothic Std B"/>
                <a:cs typeface="Adobe Gothic Std B"/>
              </a:rPr>
              <a:t>다룸.</a:t>
            </a:r>
            <a:endParaRPr sz="2500">
              <a:latin typeface="Adobe Gothic Std B"/>
              <a:cs typeface="Adobe Gothic Std B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Clr>
                <a:srgbClr val="FFC000"/>
              </a:buClr>
              <a:buFont typeface="Wingdings"/>
              <a:buChar char=""/>
            </a:pPr>
            <a:endParaRPr sz="2700">
              <a:latin typeface="Adobe Gothic Std B"/>
              <a:cs typeface="Adobe Gothic Std B"/>
            </a:endParaRPr>
          </a:p>
          <a:p>
            <a:pPr marL="932815" indent="-343535">
              <a:lnSpc>
                <a:spcPct val="100000"/>
              </a:lnSpc>
              <a:buClr>
                <a:srgbClr val="FFC000"/>
              </a:buClr>
              <a:buSzPct val="70000"/>
              <a:buFont typeface="Wingdings"/>
              <a:buChar char=""/>
              <a:tabLst>
                <a:tab pos="933450" algn="l"/>
              </a:tabLst>
            </a:pPr>
            <a:r>
              <a:rPr dirty="0" sz="2500" spc="-365" b="1">
                <a:latin typeface="Adobe Gothic Std B"/>
                <a:cs typeface="Adobe Gothic Std B"/>
              </a:rPr>
              <a:t>대표적인</a:t>
            </a:r>
            <a:r>
              <a:rPr dirty="0" sz="2500" spc="-17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추정</a:t>
            </a:r>
            <a:r>
              <a:rPr dirty="0" sz="2500" spc="-17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방법</a:t>
            </a:r>
            <a:r>
              <a:rPr dirty="0" sz="2500" spc="-185" b="1">
                <a:latin typeface="Adobe Gothic Std B"/>
                <a:cs typeface="Adobe Gothic Std B"/>
              </a:rPr>
              <a:t> </a:t>
            </a:r>
            <a:r>
              <a:rPr dirty="0" sz="2500" spc="200" b="1">
                <a:latin typeface="Adobe Gothic Std B"/>
                <a:cs typeface="Adobe Gothic Std B"/>
              </a:rPr>
              <a:t>:</a:t>
            </a:r>
            <a:r>
              <a:rPr dirty="0" sz="2500" spc="-175" b="1">
                <a:latin typeface="Adobe Gothic Std B"/>
                <a:cs typeface="Adobe Gothic Std B"/>
              </a:rPr>
              <a:t> </a:t>
            </a:r>
            <a:r>
              <a:rPr dirty="0" sz="2500" spc="-150" b="1">
                <a:latin typeface="Adobe Gothic Std B"/>
                <a:cs typeface="Adobe Gothic Std B"/>
              </a:rPr>
              <a:t>Generative</a:t>
            </a:r>
            <a:r>
              <a:rPr dirty="0" sz="2500" spc="-220" b="1">
                <a:latin typeface="Adobe Gothic Std B"/>
                <a:cs typeface="Adobe Gothic Std B"/>
              </a:rPr>
              <a:t> </a:t>
            </a:r>
            <a:r>
              <a:rPr dirty="0" sz="2500" spc="-140" b="1">
                <a:latin typeface="Adobe Gothic Std B"/>
                <a:cs typeface="Adobe Gothic Std B"/>
              </a:rPr>
              <a:t>Adversarial</a:t>
            </a:r>
            <a:r>
              <a:rPr dirty="0" sz="2500" spc="-215" b="1">
                <a:latin typeface="Adobe Gothic Std B"/>
                <a:cs typeface="Adobe Gothic Std B"/>
              </a:rPr>
              <a:t> </a:t>
            </a:r>
            <a:r>
              <a:rPr dirty="0" sz="2500" spc="-145" b="1">
                <a:latin typeface="Adobe Gothic Std B"/>
                <a:cs typeface="Adobe Gothic Std B"/>
              </a:rPr>
              <a:t>Network</a:t>
            </a:r>
            <a:r>
              <a:rPr dirty="0" sz="2500" spc="-215" b="1">
                <a:latin typeface="Adobe Gothic Std B"/>
                <a:cs typeface="Adobe Gothic Std B"/>
              </a:rPr>
              <a:t> </a:t>
            </a:r>
            <a:r>
              <a:rPr dirty="0" sz="2500" spc="-10" b="1">
                <a:latin typeface="Adobe Gothic Std B"/>
                <a:cs typeface="Adobe Gothic Std B"/>
              </a:rPr>
              <a:t>(GAN)</a:t>
            </a:r>
            <a:endParaRPr sz="2500">
              <a:latin typeface="Adobe Gothic Std B"/>
              <a:cs typeface="Adobe Gothic Std B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830182" y="-38351"/>
            <a:ext cx="3239770" cy="90868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algn="r" marR="34290">
              <a:lnSpc>
                <a:spcPct val="100000"/>
              </a:lnSpc>
              <a:spcBef>
                <a:spcPts val="780"/>
              </a:spcBef>
            </a:pPr>
            <a:r>
              <a:rPr dirty="0" sz="2200" spc="-110">
                <a:solidFill>
                  <a:srgbClr val="FFFFFF"/>
                </a:solidFill>
                <a:latin typeface="Adobe Clean Han"/>
                <a:cs typeface="Adobe Clean Han"/>
              </a:rPr>
              <a:t>딥러닝</a:t>
            </a:r>
            <a:r>
              <a:rPr dirty="0" sz="1800" spc="-110">
                <a:solidFill>
                  <a:srgbClr val="FFFFFF"/>
                </a:solidFill>
                <a:latin typeface="Adobe Clean Han"/>
                <a:cs typeface="Adobe Clean Han"/>
              </a:rPr>
              <a:t>의</a:t>
            </a:r>
            <a:r>
              <a:rPr dirty="0" sz="1800" spc="20">
                <a:solidFill>
                  <a:srgbClr val="FFFFFF"/>
                </a:solidFill>
                <a:latin typeface="Adobe Clean Han"/>
                <a:cs typeface="Adobe Clean H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dobe Clean Han"/>
                <a:cs typeface="Adobe Clean Han"/>
              </a:rPr>
              <a:t>통계적이해</a:t>
            </a:r>
            <a:endParaRPr sz="2200">
              <a:latin typeface="Adobe Clean Han"/>
              <a:cs typeface="Adobe Clean Han"/>
            </a:endParaRPr>
          </a:p>
          <a:p>
            <a:pPr algn="r" marR="5080">
              <a:lnSpc>
                <a:spcPct val="100000"/>
              </a:lnSpc>
              <a:spcBef>
                <a:spcPts val="75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10강.</a:t>
            </a:r>
            <a:r>
              <a:rPr dirty="0" sz="2400" spc="-3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Adobe Clean Han"/>
                <a:cs typeface="Adobe Clean Han"/>
              </a:rPr>
              <a:t>오토인코더와</a:t>
            </a:r>
            <a:r>
              <a:rPr dirty="0" sz="2400" spc="4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Adobe Clean Han"/>
                <a:cs typeface="Adobe Clean Han"/>
              </a:rPr>
              <a:t>GAN(2)</a:t>
            </a:r>
            <a:endParaRPr sz="2400">
              <a:latin typeface="Adobe Clean Han"/>
              <a:cs typeface="Adobe Clean H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43840" y="1586483"/>
            <a:ext cx="10796270" cy="5108575"/>
          </a:xfrm>
          <a:custGeom>
            <a:avLst/>
            <a:gdLst/>
            <a:ahLst/>
            <a:cxnLst/>
            <a:rect l="l" t="t" r="r" b="b"/>
            <a:pathLst>
              <a:path w="10796270" h="5108575">
                <a:moveTo>
                  <a:pt x="0" y="5108448"/>
                </a:moveTo>
                <a:lnTo>
                  <a:pt x="10796016" y="5108448"/>
                </a:lnTo>
                <a:lnTo>
                  <a:pt x="10796016" y="0"/>
                </a:lnTo>
                <a:lnTo>
                  <a:pt x="0" y="0"/>
                </a:lnTo>
                <a:lnTo>
                  <a:pt x="0" y="5108448"/>
                </a:lnTo>
                <a:close/>
              </a:path>
            </a:pathLst>
          </a:custGeom>
          <a:ln w="63500">
            <a:solidFill>
              <a:srgbClr val="7BBD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4"/>
              <a:t>GAN</a:t>
            </a:r>
            <a:r>
              <a:rPr dirty="0" spc="-430"/>
              <a:t> </a:t>
            </a:r>
            <a:r>
              <a:rPr dirty="0" spc="-434"/>
              <a:t>의</a:t>
            </a:r>
            <a:r>
              <a:rPr dirty="0" spc="-440"/>
              <a:t> </a:t>
            </a:r>
            <a:r>
              <a:rPr dirty="0" spc="-765"/>
              <a:t>의미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53567" y="1694840"/>
            <a:ext cx="7837170" cy="155003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FFC000"/>
              </a:buClr>
              <a:buSzPct val="70000"/>
              <a:buFont typeface="Wingdings"/>
              <a:buChar char=""/>
              <a:tabLst>
                <a:tab pos="355600" algn="l"/>
              </a:tabLst>
            </a:pPr>
            <a:r>
              <a:rPr dirty="0" sz="2500" spc="-45" b="1">
                <a:solidFill>
                  <a:srgbClr val="C00000"/>
                </a:solidFill>
                <a:latin typeface="Adobe Gothic Std B"/>
                <a:cs typeface="Adobe Gothic Std B"/>
              </a:rPr>
              <a:t>Generative</a:t>
            </a:r>
            <a:endParaRPr sz="2500">
              <a:latin typeface="Adobe Gothic Std B"/>
              <a:cs typeface="Adobe Gothic Std B"/>
            </a:endParaRPr>
          </a:p>
          <a:p>
            <a:pPr lvl="1" marL="1102360" indent="-175895">
              <a:lnSpc>
                <a:spcPct val="100000"/>
              </a:lnSpc>
              <a:spcBef>
                <a:spcPts val="1000"/>
              </a:spcBef>
              <a:buChar char="-"/>
              <a:tabLst>
                <a:tab pos="1102995" algn="l"/>
              </a:tabLst>
            </a:pPr>
            <a:r>
              <a:rPr dirty="0" sz="2500" spc="-325" b="1">
                <a:latin typeface="Adobe Gothic Std B"/>
                <a:cs typeface="Adobe Gothic Std B"/>
              </a:rPr>
              <a:t>어떤</a:t>
            </a:r>
            <a:r>
              <a:rPr dirty="0" sz="2500" spc="-22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solidFill>
                  <a:srgbClr val="C00000"/>
                </a:solidFill>
                <a:latin typeface="Adobe Gothic Std B"/>
                <a:cs typeface="Adobe Gothic Std B"/>
              </a:rPr>
              <a:t>목적</a:t>
            </a:r>
            <a:r>
              <a:rPr dirty="0" sz="2500" spc="-350" b="1">
                <a:latin typeface="Adobe Gothic Std B"/>
                <a:cs typeface="Adobe Gothic Std B"/>
              </a:rPr>
              <a:t>을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가진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35" b="1">
                <a:latin typeface="Adobe Gothic Std B"/>
                <a:cs typeface="Adobe Gothic Std B"/>
              </a:rPr>
              <a:t>방법론인지.</a:t>
            </a:r>
            <a:endParaRPr sz="2500">
              <a:latin typeface="Adobe Gothic Std B"/>
              <a:cs typeface="Adobe Gothic Std B"/>
            </a:endParaRPr>
          </a:p>
          <a:p>
            <a:pPr lvl="1" marL="1102360" indent="-175895">
              <a:lnSpc>
                <a:spcPct val="100000"/>
              </a:lnSpc>
              <a:spcBef>
                <a:spcPts val="1010"/>
              </a:spcBef>
              <a:buChar char="-"/>
              <a:tabLst>
                <a:tab pos="1102995" algn="l"/>
              </a:tabLst>
            </a:pPr>
            <a:r>
              <a:rPr dirty="0" sz="2500" spc="-325" b="1">
                <a:latin typeface="Adobe Gothic Std B"/>
                <a:cs typeface="Adobe Gothic Std B"/>
              </a:rPr>
              <a:t>실제</a:t>
            </a:r>
            <a:r>
              <a:rPr dirty="0" sz="2500" spc="-220" b="1">
                <a:latin typeface="Adobe Gothic Std B"/>
                <a:cs typeface="Adobe Gothic Std B"/>
              </a:rPr>
              <a:t> </a:t>
            </a:r>
            <a:r>
              <a:rPr dirty="0" sz="2500" spc="-365" b="1">
                <a:latin typeface="Adobe Gothic Std B"/>
                <a:cs typeface="Adobe Gothic Std B"/>
              </a:rPr>
              <a:t>데이터의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분포를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최대한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65" b="1">
                <a:latin typeface="Adobe Gothic Std B"/>
                <a:cs typeface="Adobe Gothic Std B"/>
              </a:rPr>
              <a:t>따라하는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생성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모형을</a:t>
            </a:r>
            <a:r>
              <a:rPr dirty="0" sz="2500" spc="-220" b="1">
                <a:latin typeface="Adobe Gothic Std B"/>
                <a:cs typeface="Adobe Gothic Std B"/>
              </a:rPr>
              <a:t> </a:t>
            </a:r>
            <a:r>
              <a:rPr dirty="0" sz="2500" spc="-55" b="1">
                <a:latin typeface="Adobe Gothic Std B"/>
                <a:cs typeface="Adobe Gothic Std B"/>
              </a:rPr>
              <a:t>학습.</a:t>
            </a:r>
            <a:endParaRPr sz="2500">
              <a:latin typeface="Adobe Gothic Std B"/>
              <a:cs typeface="Adobe Gothic Std B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9052" y="3331464"/>
            <a:ext cx="3570732" cy="3241548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635914" y="12954"/>
            <a:ext cx="1744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3.</a:t>
            </a:r>
            <a:r>
              <a:rPr dirty="0" sz="2400" spc="3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54">
                <a:solidFill>
                  <a:srgbClr val="404040"/>
                </a:solidFill>
                <a:latin typeface="Adobe Clean Han"/>
                <a:cs typeface="Adobe Clean Han"/>
              </a:rPr>
              <a:t>GAN</a:t>
            </a:r>
            <a:r>
              <a:rPr dirty="0" sz="2400" spc="10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Adobe Clean Han"/>
                <a:cs typeface="Adobe Clean Han"/>
              </a:rPr>
              <a:t>방법론</a:t>
            </a:r>
            <a:endParaRPr sz="2400">
              <a:latin typeface="Adobe Clean Han"/>
              <a:cs typeface="Adobe Clean H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830182" y="-38351"/>
            <a:ext cx="3239770" cy="90868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algn="r" marR="34290">
              <a:lnSpc>
                <a:spcPct val="100000"/>
              </a:lnSpc>
              <a:spcBef>
                <a:spcPts val="780"/>
              </a:spcBef>
            </a:pPr>
            <a:r>
              <a:rPr dirty="0" sz="2200" spc="-110">
                <a:solidFill>
                  <a:srgbClr val="FFFFFF"/>
                </a:solidFill>
                <a:latin typeface="Adobe Clean Han"/>
                <a:cs typeface="Adobe Clean Han"/>
              </a:rPr>
              <a:t>딥러닝</a:t>
            </a:r>
            <a:r>
              <a:rPr dirty="0" sz="1800" spc="-110">
                <a:solidFill>
                  <a:srgbClr val="FFFFFF"/>
                </a:solidFill>
                <a:latin typeface="Adobe Clean Han"/>
                <a:cs typeface="Adobe Clean Han"/>
              </a:rPr>
              <a:t>의</a:t>
            </a:r>
            <a:r>
              <a:rPr dirty="0" sz="1800" spc="20">
                <a:solidFill>
                  <a:srgbClr val="FFFFFF"/>
                </a:solidFill>
                <a:latin typeface="Adobe Clean Han"/>
                <a:cs typeface="Adobe Clean H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dobe Clean Han"/>
                <a:cs typeface="Adobe Clean Han"/>
              </a:rPr>
              <a:t>통계적이해</a:t>
            </a:r>
            <a:endParaRPr sz="2200">
              <a:latin typeface="Adobe Clean Han"/>
              <a:cs typeface="Adobe Clean Han"/>
            </a:endParaRPr>
          </a:p>
          <a:p>
            <a:pPr algn="r" marR="5080">
              <a:lnSpc>
                <a:spcPct val="100000"/>
              </a:lnSpc>
              <a:spcBef>
                <a:spcPts val="75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10강.</a:t>
            </a:r>
            <a:r>
              <a:rPr dirty="0" sz="2400" spc="-3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Adobe Clean Han"/>
                <a:cs typeface="Adobe Clean Han"/>
              </a:rPr>
              <a:t>오토인코더와</a:t>
            </a:r>
            <a:r>
              <a:rPr dirty="0" sz="2400" spc="4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Adobe Clean Han"/>
                <a:cs typeface="Adobe Clean Han"/>
              </a:rPr>
              <a:t>GAN(2)</a:t>
            </a:r>
            <a:endParaRPr sz="2400">
              <a:latin typeface="Adobe Clean Han"/>
              <a:cs typeface="Adobe Clean H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5914" y="12954"/>
            <a:ext cx="16935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3.</a:t>
            </a:r>
            <a:r>
              <a:rPr dirty="0" sz="2400" spc="3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29">
                <a:solidFill>
                  <a:srgbClr val="404040"/>
                </a:solidFill>
                <a:latin typeface="Adobe Clean Han"/>
                <a:cs typeface="Adobe Clean Han"/>
              </a:rPr>
              <a:t>오토</a:t>
            </a:r>
            <a:r>
              <a:rPr dirty="0" sz="2400" spc="7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70">
                <a:solidFill>
                  <a:srgbClr val="404040"/>
                </a:solidFill>
                <a:latin typeface="Adobe Clean Han"/>
                <a:cs typeface="Adobe Clean Han"/>
              </a:rPr>
              <a:t>인코더</a:t>
            </a:r>
            <a:endParaRPr sz="2400">
              <a:latin typeface="Adobe Clean Han"/>
              <a:cs typeface="Adobe Clean H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43840" y="1586483"/>
            <a:ext cx="10796270" cy="4974590"/>
          </a:xfrm>
          <a:custGeom>
            <a:avLst/>
            <a:gdLst/>
            <a:ahLst/>
            <a:cxnLst/>
            <a:rect l="l" t="t" r="r" b="b"/>
            <a:pathLst>
              <a:path w="10796270" h="4974590">
                <a:moveTo>
                  <a:pt x="0" y="4974336"/>
                </a:moveTo>
                <a:lnTo>
                  <a:pt x="10796016" y="4974336"/>
                </a:lnTo>
                <a:lnTo>
                  <a:pt x="10796016" y="0"/>
                </a:lnTo>
                <a:lnTo>
                  <a:pt x="0" y="0"/>
                </a:lnTo>
                <a:lnTo>
                  <a:pt x="0" y="4974336"/>
                </a:lnTo>
                <a:close/>
              </a:path>
            </a:pathLst>
          </a:custGeom>
          <a:ln w="63500">
            <a:solidFill>
              <a:srgbClr val="7BBD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4"/>
              <a:t>GAN</a:t>
            </a:r>
            <a:r>
              <a:rPr dirty="0" spc="-430"/>
              <a:t> </a:t>
            </a:r>
            <a:r>
              <a:rPr dirty="0" spc="-434"/>
              <a:t>의</a:t>
            </a:r>
            <a:r>
              <a:rPr dirty="0" spc="-440"/>
              <a:t> </a:t>
            </a:r>
            <a:r>
              <a:rPr dirty="0" spc="-765"/>
              <a:t>의미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821232" y="1867813"/>
            <a:ext cx="8634730" cy="1741170"/>
          </a:xfrm>
          <a:prstGeom prst="rect">
            <a:avLst/>
          </a:prstGeom>
        </p:spPr>
        <p:txBody>
          <a:bodyPr wrap="square" lIns="0" tIns="2032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00"/>
              </a:spcBef>
              <a:buClr>
                <a:srgbClr val="FFC000"/>
              </a:buClr>
              <a:buSzPct val="70000"/>
              <a:buFont typeface="Wingdings"/>
              <a:buChar char=""/>
              <a:tabLst>
                <a:tab pos="355600" algn="l"/>
              </a:tabLst>
            </a:pPr>
            <a:r>
              <a:rPr dirty="0" sz="2500" spc="-45" b="1">
                <a:solidFill>
                  <a:srgbClr val="C00000"/>
                </a:solidFill>
                <a:latin typeface="Adobe Gothic Std B"/>
                <a:cs typeface="Adobe Gothic Std B"/>
              </a:rPr>
              <a:t>Adversarial</a:t>
            </a:r>
            <a:endParaRPr sz="2500">
              <a:latin typeface="Adobe Gothic Std B"/>
              <a:cs typeface="Adobe Gothic Std B"/>
            </a:endParaRPr>
          </a:p>
          <a:p>
            <a:pPr lvl="1" marL="1101725" indent="-175895">
              <a:lnSpc>
                <a:spcPct val="100000"/>
              </a:lnSpc>
              <a:spcBef>
                <a:spcPts val="1505"/>
              </a:spcBef>
              <a:buChar char="-"/>
              <a:tabLst>
                <a:tab pos="1102360" algn="l"/>
              </a:tabLst>
            </a:pPr>
            <a:r>
              <a:rPr dirty="0" sz="2500" spc="-325" b="1">
                <a:latin typeface="Adobe Gothic Std B"/>
                <a:cs typeface="Adobe Gothic Std B"/>
              </a:rPr>
              <a:t>생성</a:t>
            </a:r>
            <a:r>
              <a:rPr dirty="0" sz="2500" spc="-22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모형을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solidFill>
                  <a:srgbClr val="C00000"/>
                </a:solidFill>
                <a:latin typeface="Adobe Gothic Std B"/>
                <a:cs typeface="Adobe Gothic Std B"/>
              </a:rPr>
              <a:t>어떻게</a:t>
            </a:r>
            <a:r>
              <a:rPr dirty="0" sz="2500" spc="-210" b="1">
                <a:solidFill>
                  <a:srgbClr val="C0000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50" b="1">
                <a:solidFill>
                  <a:srgbClr val="C00000"/>
                </a:solidFill>
                <a:latin typeface="Adobe Gothic Std B"/>
                <a:cs typeface="Adobe Gothic Std B"/>
              </a:rPr>
              <a:t>학습</a:t>
            </a:r>
            <a:r>
              <a:rPr dirty="0" sz="2500" spc="-350" b="1">
                <a:latin typeface="Adobe Gothic Std B"/>
                <a:cs typeface="Adobe Gothic Std B"/>
              </a:rPr>
              <a:t>할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10" b="1">
                <a:latin typeface="Adobe Gothic Std B"/>
                <a:cs typeface="Adobe Gothic Std B"/>
              </a:rPr>
              <a:t>것인지.</a:t>
            </a:r>
            <a:endParaRPr sz="2500">
              <a:latin typeface="Adobe Gothic Std B"/>
              <a:cs typeface="Adobe Gothic Std B"/>
            </a:endParaRPr>
          </a:p>
          <a:p>
            <a:pPr lvl="1" marL="1101725" indent="-175895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Char char="-"/>
              <a:tabLst>
                <a:tab pos="1102360" algn="l"/>
              </a:tabLst>
            </a:pPr>
            <a:r>
              <a:rPr dirty="0" sz="2500" spc="-250" b="1">
                <a:solidFill>
                  <a:srgbClr val="C00000"/>
                </a:solidFill>
                <a:latin typeface="Adobe Gothic Std B"/>
                <a:cs typeface="Adobe Gothic Std B"/>
              </a:rPr>
              <a:t>두</a:t>
            </a:r>
            <a:r>
              <a:rPr dirty="0" sz="2500" spc="-210" b="1">
                <a:solidFill>
                  <a:srgbClr val="C0000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25" b="1">
                <a:solidFill>
                  <a:srgbClr val="C00000"/>
                </a:solidFill>
                <a:latin typeface="Adobe Gothic Std B"/>
                <a:cs typeface="Adobe Gothic Std B"/>
              </a:rPr>
              <a:t>개의</a:t>
            </a:r>
            <a:r>
              <a:rPr dirty="0" sz="2500" spc="-190" b="1">
                <a:solidFill>
                  <a:srgbClr val="C0000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50" b="1">
                <a:solidFill>
                  <a:srgbClr val="C00000"/>
                </a:solidFill>
                <a:latin typeface="Adobe Gothic Std B"/>
                <a:cs typeface="Adobe Gothic Std B"/>
              </a:rPr>
              <a:t>모형</a:t>
            </a:r>
            <a:r>
              <a:rPr dirty="0" sz="2500" spc="-350" b="1">
                <a:latin typeface="Adobe Gothic Std B"/>
                <a:cs typeface="Adobe Gothic Std B"/>
              </a:rPr>
              <a:t>을</a:t>
            </a:r>
            <a:r>
              <a:rPr dirty="0" sz="2500" spc="-195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solidFill>
                  <a:srgbClr val="C00000"/>
                </a:solidFill>
                <a:latin typeface="Adobe Gothic Std B"/>
                <a:cs typeface="Adobe Gothic Std B"/>
              </a:rPr>
              <a:t>적대적</a:t>
            </a:r>
            <a:r>
              <a:rPr dirty="0" sz="2500" spc="-195" b="1">
                <a:solidFill>
                  <a:srgbClr val="C0000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140" b="1">
                <a:latin typeface="Adobe Gothic Std B"/>
                <a:cs typeface="Adobe Gothic Std B"/>
              </a:rPr>
              <a:t>(adversarial)</a:t>
            </a:r>
            <a:r>
              <a:rPr dirty="0" sz="2500" spc="-254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으로</a:t>
            </a:r>
            <a:r>
              <a:rPr dirty="0" sz="2500" spc="-195" b="1">
                <a:latin typeface="Adobe Gothic Std B"/>
                <a:cs typeface="Adobe Gothic Std B"/>
              </a:rPr>
              <a:t> </a:t>
            </a:r>
            <a:r>
              <a:rPr dirty="0" sz="2500" spc="-370" b="1">
                <a:latin typeface="Adobe Gothic Std B"/>
                <a:cs typeface="Adobe Gothic Std B"/>
              </a:rPr>
              <a:t>경쟁시키며</a:t>
            </a:r>
            <a:r>
              <a:rPr dirty="0" sz="2500" spc="-195" b="1">
                <a:latin typeface="Adobe Gothic Std B"/>
                <a:cs typeface="Adobe Gothic Std B"/>
              </a:rPr>
              <a:t> </a:t>
            </a:r>
            <a:r>
              <a:rPr dirty="0" sz="2500" spc="-330" b="1">
                <a:latin typeface="Adobe Gothic Std B"/>
                <a:cs typeface="Adobe Gothic Std B"/>
              </a:rPr>
              <a:t>발전시킴.</a:t>
            </a:r>
            <a:endParaRPr sz="2500">
              <a:latin typeface="Adobe Gothic Std B"/>
              <a:cs typeface="Adobe Gothic Std B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830182" y="-38351"/>
            <a:ext cx="3239770" cy="90868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algn="r" marR="34290">
              <a:lnSpc>
                <a:spcPct val="100000"/>
              </a:lnSpc>
              <a:spcBef>
                <a:spcPts val="780"/>
              </a:spcBef>
            </a:pPr>
            <a:r>
              <a:rPr dirty="0" sz="2200" spc="-110">
                <a:solidFill>
                  <a:srgbClr val="FFFFFF"/>
                </a:solidFill>
                <a:latin typeface="Adobe Clean Han"/>
                <a:cs typeface="Adobe Clean Han"/>
              </a:rPr>
              <a:t>딥러닝</a:t>
            </a:r>
            <a:r>
              <a:rPr dirty="0" sz="1800" spc="-110">
                <a:solidFill>
                  <a:srgbClr val="FFFFFF"/>
                </a:solidFill>
                <a:latin typeface="Adobe Clean Han"/>
                <a:cs typeface="Adobe Clean Han"/>
              </a:rPr>
              <a:t>의</a:t>
            </a:r>
            <a:r>
              <a:rPr dirty="0" sz="1800" spc="20">
                <a:solidFill>
                  <a:srgbClr val="FFFFFF"/>
                </a:solidFill>
                <a:latin typeface="Adobe Clean Han"/>
                <a:cs typeface="Adobe Clean H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dobe Clean Han"/>
                <a:cs typeface="Adobe Clean Han"/>
              </a:rPr>
              <a:t>통계적이해</a:t>
            </a:r>
            <a:endParaRPr sz="2200">
              <a:latin typeface="Adobe Clean Han"/>
              <a:cs typeface="Adobe Clean Han"/>
            </a:endParaRPr>
          </a:p>
          <a:p>
            <a:pPr algn="r" marR="5080">
              <a:lnSpc>
                <a:spcPct val="100000"/>
              </a:lnSpc>
              <a:spcBef>
                <a:spcPts val="75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10강.</a:t>
            </a:r>
            <a:r>
              <a:rPr dirty="0" sz="2400" spc="-3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Adobe Clean Han"/>
                <a:cs typeface="Adobe Clean Han"/>
              </a:rPr>
              <a:t>오토인코더와</a:t>
            </a:r>
            <a:r>
              <a:rPr dirty="0" sz="2400" spc="4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Adobe Clean Han"/>
                <a:cs typeface="Adobe Clean Han"/>
              </a:rPr>
              <a:t>GAN(2)</a:t>
            </a:r>
            <a:endParaRPr sz="2400">
              <a:latin typeface="Adobe Clean Han"/>
              <a:cs typeface="Adobe Clean H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5914" y="12954"/>
            <a:ext cx="16935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3.</a:t>
            </a:r>
            <a:r>
              <a:rPr dirty="0" sz="2400" spc="3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29">
                <a:solidFill>
                  <a:srgbClr val="404040"/>
                </a:solidFill>
                <a:latin typeface="Adobe Clean Han"/>
                <a:cs typeface="Adobe Clean Han"/>
              </a:rPr>
              <a:t>오토</a:t>
            </a:r>
            <a:r>
              <a:rPr dirty="0" sz="2400" spc="7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70">
                <a:solidFill>
                  <a:srgbClr val="404040"/>
                </a:solidFill>
                <a:latin typeface="Adobe Clean Han"/>
                <a:cs typeface="Adobe Clean Han"/>
              </a:rPr>
              <a:t>인코더</a:t>
            </a:r>
            <a:endParaRPr sz="2400">
              <a:latin typeface="Adobe Clean Han"/>
              <a:cs typeface="Adobe Clean H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4"/>
              <a:t>GAN</a:t>
            </a:r>
            <a:r>
              <a:rPr dirty="0" spc="-430"/>
              <a:t> </a:t>
            </a:r>
            <a:r>
              <a:rPr dirty="0" spc="-434"/>
              <a:t>의</a:t>
            </a:r>
            <a:r>
              <a:rPr dirty="0" spc="-440"/>
              <a:t> </a:t>
            </a:r>
            <a:r>
              <a:rPr dirty="0" spc="-765"/>
              <a:t>의미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43840" y="1586483"/>
            <a:ext cx="8967470" cy="4003675"/>
          </a:xfrm>
          <a:prstGeom prst="rect">
            <a:avLst/>
          </a:prstGeom>
          <a:ln w="63500">
            <a:solidFill>
              <a:srgbClr val="7BBDBD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Times New Roman"/>
              <a:cs typeface="Times New Roman"/>
            </a:endParaRPr>
          </a:p>
          <a:p>
            <a:pPr marL="932815" indent="-343535">
              <a:lnSpc>
                <a:spcPct val="100000"/>
              </a:lnSpc>
              <a:buClr>
                <a:srgbClr val="FFC000"/>
              </a:buClr>
              <a:buSzPct val="70000"/>
              <a:buFont typeface="Wingdings"/>
              <a:buChar char=""/>
              <a:tabLst>
                <a:tab pos="933450" algn="l"/>
              </a:tabLst>
            </a:pPr>
            <a:r>
              <a:rPr dirty="0" sz="2500" spc="-140" b="1">
                <a:solidFill>
                  <a:srgbClr val="C00000"/>
                </a:solidFill>
                <a:latin typeface="Adobe Gothic Std B"/>
                <a:cs typeface="Adobe Gothic Std B"/>
              </a:rPr>
              <a:t>Adversarial</a:t>
            </a:r>
            <a:r>
              <a:rPr dirty="0" sz="2500" spc="-155" b="1">
                <a:solidFill>
                  <a:srgbClr val="C0000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20" b="1">
                <a:latin typeface="Adobe Gothic Std B"/>
                <a:cs typeface="Adobe Gothic Std B"/>
              </a:rPr>
              <a:t>(계속)</a:t>
            </a:r>
            <a:endParaRPr sz="2500">
              <a:latin typeface="Adobe Gothic Std B"/>
              <a:cs typeface="Adobe Gothic Std B"/>
            </a:endParaRPr>
          </a:p>
          <a:p>
            <a:pPr lvl="1" marL="1679575" indent="-175895">
              <a:lnSpc>
                <a:spcPct val="100000"/>
              </a:lnSpc>
              <a:spcBef>
                <a:spcPts val="900"/>
              </a:spcBef>
              <a:buClr>
                <a:srgbClr val="000000"/>
              </a:buClr>
              <a:buChar char="-"/>
              <a:tabLst>
                <a:tab pos="1680210" algn="l"/>
              </a:tabLst>
            </a:pPr>
            <a:r>
              <a:rPr dirty="0" sz="2500" spc="-350" b="1">
                <a:solidFill>
                  <a:srgbClr val="C00000"/>
                </a:solidFill>
                <a:latin typeface="Adobe Gothic Std B"/>
                <a:cs typeface="Adobe Gothic Std B"/>
              </a:rPr>
              <a:t>생성자</a:t>
            </a:r>
            <a:r>
              <a:rPr dirty="0" sz="2500" spc="-225" b="1">
                <a:solidFill>
                  <a:srgbClr val="C0000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200" b="1">
                <a:latin typeface="Adobe Gothic Std B"/>
                <a:cs typeface="Adobe Gothic Std B"/>
              </a:rPr>
              <a:t>: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위조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290" b="1">
                <a:latin typeface="Adobe Gothic Std B"/>
                <a:cs typeface="Adobe Gothic Std B"/>
              </a:rPr>
              <a:t>지폐범,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solidFill>
                  <a:srgbClr val="C00000"/>
                </a:solidFill>
                <a:latin typeface="Adobe Gothic Std B"/>
                <a:cs typeface="Adobe Gothic Std B"/>
              </a:rPr>
              <a:t>구분자</a:t>
            </a:r>
            <a:r>
              <a:rPr dirty="0" sz="2500" spc="-204" b="1">
                <a:solidFill>
                  <a:srgbClr val="C0000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200" b="1">
                <a:latin typeface="Adobe Gothic Std B"/>
                <a:cs typeface="Adobe Gothic Std B"/>
              </a:rPr>
              <a:t>: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425" b="1">
                <a:latin typeface="Adobe Gothic Std B"/>
                <a:cs typeface="Adobe Gothic Std B"/>
              </a:rPr>
              <a:t>경찰</a:t>
            </a:r>
            <a:endParaRPr sz="2500">
              <a:latin typeface="Adobe Gothic Std B"/>
              <a:cs typeface="Adobe Gothic Std B"/>
            </a:endParaRPr>
          </a:p>
          <a:p>
            <a:pPr lvl="1" marL="2682240" marR="1096010" indent="-1178560">
              <a:lnSpc>
                <a:spcPct val="130000"/>
              </a:lnSpc>
              <a:buClr>
                <a:srgbClr val="000000"/>
              </a:buClr>
              <a:buChar char="-"/>
              <a:tabLst>
                <a:tab pos="1680210" algn="l"/>
              </a:tabLst>
            </a:pPr>
            <a:r>
              <a:rPr dirty="0" sz="2500" spc="-365" b="1">
                <a:solidFill>
                  <a:srgbClr val="C00000"/>
                </a:solidFill>
                <a:latin typeface="Adobe Gothic Std B"/>
                <a:cs typeface="Adobe Gothic Std B"/>
              </a:rPr>
              <a:t>생성자</a:t>
            </a:r>
            <a:r>
              <a:rPr dirty="0" sz="2500" spc="-365" b="1">
                <a:latin typeface="Adobe Gothic Std B"/>
                <a:cs typeface="Adobe Gothic Std B"/>
              </a:rPr>
              <a:t>의</a:t>
            </a:r>
            <a:r>
              <a:rPr dirty="0" sz="2500" spc="-22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목적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200" b="1">
                <a:latin typeface="Adobe Gothic Std B"/>
                <a:cs typeface="Adobe Gothic Std B"/>
              </a:rPr>
              <a:t>: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65" b="1">
                <a:latin typeface="Adobe Gothic Std B"/>
                <a:cs typeface="Adobe Gothic Std B"/>
              </a:rPr>
              <a:t>구분자가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구분할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250" b="1">
                <a:latin typeface="Adobe Gothic Std B"/>
                <a:cs typeface="Adobe Gothic Std B"/>
              </a:rPr>
              <a:t>수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없게끔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420" b="1">
                <a:latin typeface="Adobe Gothic Std B"/>
                <a:cs typeface="Adobe Gothic Std B"/>
              </a:rPr>
              <a:t>그럴듯한</a:t>
            </a:r>
            <a:r>
              <a:rPr dirty="0" sz="2500" spc="-325" b="1">
                <a:latin typeface="Adobe Gothic Std B"/>
                <a:cs typeface="Adobe Gothic Std B"/>
              </a:rPr>
              <a:t> 가짜</a:t>
            </a:r>
            <a:r>
              <a:rPr dirty="0" sz="2500" spc="-215" b="1">
                <a:latin typeface="Adobe Gothic Std B"/>
                <a:cs typeface="Adobe Gothic Std B"/>
              </a:rPr>
              <a:t> </a:t>
            </a:r>
            <a:r>
              <a:rPr dirty="0" sz="2500" spc="-365" b="1">
                <a:latin typeface="Adobe Gothic Std B"/>
                <a:cs typeface="Adobe Gothic Std B"/>
              </a:rPr>
              <a:t>데이터를</a:t>
            </a:r>
            <a:r>
              <a:rPr dirty="0" sz="2500" spc="-200" b="1">
                <a:latin typeface="Adobe Gothic Std B"/>
                <a:cs typeface="Adobe Gothic Std B"/>
              </a:rPr>
              <a:t> </a:t>
            </a:r>
            <a:r>
              <a:rPr dirty="0" sz="2500" spc="-25" b="1">
                <a:latin typeface="Adobe Gothic Std B"/>
                <a:cs typeface="Adobe Gothic Std B"/>
              </a:rPr>
              <a:t>생성.</a:t>
            </a:r>
            <a:endParaRPr sz="2500">
              <a:latin typeface="Adobe Gothic Std B"/>
              <a:cs typeface="Adobe Gothic Std B"/>
            </a:endParaRPr>
          </a:p>
          <a:p>
            <a:pPr lvl="1" marL="2682240" marR="1365885" indent="-1178560">
              <a:lnSpc>
                <a:spcPts val="3900"/>
              </a:lnSpc>
              <a:spcBef>
                <a:spcPts val="280"/>
              </a:spcBef>
              <a:buClr>
                <a:srgbClr val="000000"/>
              </a:buClr>
              <a:buChar char="-"/>
              <a:tabLst>
                <a:tab pos="1680210" algn="l"/>
              </a:tabLst>
            </a:pPr>
            <a:r>
              <a:rPr dirty="0" sz="2500" spc="-365" b="1">
                <a:solidFill>
                  <a:srgbClr val="C00000"/>
                </a:solidFill>
                <a:latin typeface="Adobe Gothic Std B"/>
                <a:cs typeface="Adobe Gothic Std B"/>
              </a:rPr>
              <a:t>구분자</a:t>
            </a:r>
            <a:r>
              <a:rPr dirty="0" sz="2500" spc="-365" b="1">
                <a:latin typeface="Adobe Gothic Std B"/>
                <a:cs typeface="Adobe Gothic Std B"/>
              </a:rPr>
              <a:t>의</a:t>
            </a:r>
            <a:r>
              <a:rPr dirty="0" sz="2500" spc="-225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목적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200" b="1">
                <a:latin typeface="Adobe Gothic Std B"/>
                <a:cs typeface="Adobe Gothic Std B"/>
              </a:rPr>
              <a:t>: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65" b="1">
                <a:latin typeface="Adobe Gothic Std B"/>
                <a:cs typeface="Adobe Gothic Std B"/>
              </a:rPr>
              <a:t>생성자가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만든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가짜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65" b="1">
                <a:latin typeface="Adobe Gothic Std B"/>
                <a:cs typeface="Adobe Gothic Std B"/>
              </a:rPr>
              <a:t>데이터와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425" b="1">
                <a:latin typeface="Adobe Gothic Std B"/>
                <a:cs typeface="Adobe Gothic Std B"/>
              </a:rPr>
              <a:t>진짜</a:t>
            </a:r>
            <a:r>
              <a:rPr dirty="0" sz="2500" spc="625" b="1">
                <a:latin typeface="Adobe Gothic Std B"/>
                <a:cs typeface="Adobe Gothic Std B"/>
              </a:rPr>
              <a:t> </a:t>
            </a:r>
            <a:r>
              <a:rPr dirty="0" sz="2500" spc="-360" b="1">
                <a:latin typeface="Adobe Gothic Std B"/>
                <a:cs typeface="Adobe Gothic Std B"/>
              </a:rPr>
              <a:t>데이터를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25" b="1">
                <a:latin typeface="Adobe Gothic Std B"/>
                <a:cs typeface="Adobe Gothic Std B"/>
              </a:rPr>
              <a:t>구분.</a:t>
            </a:r>
            <a:endParaRPr sz="2500">
              <a:latin typeface="Adobe Gothic Std B"/>
              <a:cs typeface="Adobe Gothic Std B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830182" y="-38351"/>
            <a:ext cx="3239770" cy="90868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algn="r" marR="34290">
              <a:lnSpc>
                <a:spcPct val="100000"/>
              </a:lnSpc>
              <a:spcBef>
                <a:spcPts val="780"/>
              </a:spcBef>
            </a:pPr>
            <a:r>
              <a:rPr dirty="0" sz="2200" spc="-110">
                <a:solidFill>
                  <a:srgbClr val="FFFFFF"/>
                </a:solidFill>
                <a:latin typeface="Adobe Clean Han"/>
                <a:cs typeface="Adobe Clean Han"/>
              </a:rPr>
              <a:t>딥러닝</a:t>
            </a:r>
            <a:r>
              <a:rPr dirty="0" sz="1800" spc="-110">
                <a:solidFill>
                  <a:srgbClr val="FFFFFF"/>
                </a:solidFill>
                <a:latin typeface="Adobe Clean Han"/>
                <a:cs typeface="Adobe Clean Han"/>
              </a:rPr>
              <a:t>의</a:t>
            </a:r>
            <a:r>
              <a:rPr dirty="0" sz="1800" spc="20">
                <a:solidFill>
                  <a:srgbClr val="FFFFFF"/>
                </a:solidFill>
                <a:latin typeface="Adobe Clean Han"/>
                <a:cs typeface="Adobe Clean H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dobe Clean Han"/>
                <a:cs typeface="Adobe Clean Han"/>
              </a:rPr>
              <a:t>통계적이해</a:t>
            </a:r>
            <a:endParaRPr sz="2200">
              <a:latin typeface="Adobe Clean Han"/>
              <a:cs typeface="Adobe Clean Han"/>
            </a:endParaRPr>
          </a:p>
          <a:p>
            <a:pPr algn="r" marR="5080">
              <a:lnSpc>
                <a:spcPct val="100000"/>
              </a:lnSpc>
              <a:spcBef>
                <a:spcPts val="75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10강.</a:t>
            </a:r>
            <a:r>
              <a:rPr dirty="0" sz="2400" spc="-3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Adobe Clean Han"/>
                <a:cs typeface="Adobe Clean Han"/>
              </a:rPr>
              <a:t>오토인코더와</a:t>
            </a:r>
            <a:r>
              <a:rPr dirty="0" sz="2400" spc="4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Adobe Clean Han"/>
                <a:cs typeface="Adobe Clean Han"/>
              </a:rPr>
              <a:t>GAN(2)</a:t>
            </a:r>
            <a:endParaRPr sz="2400">
              <a:latin typeface="Adobe Clean Han"/>
              <a:cs typeface="Adobe Clean H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43840" y="1586483"/>
            <a:ext cx="10796270" cy="5088890"/>
          </a:xfrm>
          <a:custGeom>
            <a:avLst/>
            <a:gdLst/>
            <a:ahLst/>
            <a:cxnLst/>
            <a:rect l="l" t="t" r="r" b="b"/>
            <a:pathLst>
              <a:path w="10796270" h="5088890">
                <a:moveTo>
                  <a:pt x="0" y="5088636"/>
                </a:moveTo>
                <a:lnTo>
                  <a:pt x="10796016" y="5088636"/>
                </a:lnTo>
                <a:lnTo>
                  <a:pt x="10796016" y="0"/>
                </a:lnTo>
                <a:lnTo>
                  <a:pt x="0" y="0"/>
                </a:lnTo>
                <a:lnTo>
                  <a:pt x="0" y="5088636"/>
                </a:lnTo>
                <a:close/>
              </a:path>
            </a:pathLst>
          </a:custGeom>
          <a:ln w="63500">
            <a:solidFill>
              <a:srgbClr val="7BBD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4"/>
              <a:t>GAN</a:t>
            </a:r>
            <a:r>
              <a:rPr dirty="0" spc="-430"/>
              <a:t> </a:t>
            </a:r>
            <a:r>
              <a:rPr dirty="0" spc="-434"/>
              <a:t>의</a:t>
            </a:r>
            <a:r>
              <a:rPr dirty="0" spc="-440"/>
              <a:t> </a:t>
            </a:r>
            <a:r>
              <a:rPr dirty="0" spc="-765"/>
              <a:t>의미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821232" y="1885386"/>
            <a:ext cx="8490585" cy="1549400"/>
          </a:xfrm>
          <a:prstGeom prst="rect">
            <a:avLst/>
          </a:prstGeom>
        </p:spPr>
        <p:txBody>
          <a:bodyPr wrap="square" lIns="0" tIns="1384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0"/>
              </a:spcBef>
              <a:buClr>
                <a:srgbClr val="FFC000"/>
              </a:buClr>
              <a:buSzPct val="70000"/>
              <a:buFont typeface="Wingdings"/>
              <a:buChar char=""/>
              <a:tabLst>
                <a:tab pos="355600" algn="l"/>
              </a:tabLst>
            </a:pPr>
            <a:r>
              <a:rPr dirty="0" sz="2500" spc="-140" b="1">
                <a:solidFill>
                  <a:srgbClr val="C00000"/>
                </a:solidFill>
                <a:latin typeface="Adobe Gothic Std B"/>
                <a:cs typeface="Adobe Gothic Std B"/>
              </a:rPr>
              <a:t>Adversarial</a:t>
            </a:r>
            <a:r>
              <a:rPr dirty="0" sz="2500" spc="-155" b="1">
                <a:solidFill>
                  <a:srgbClr val="C0000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20" b="1">
                <a:latin typeface="Adobe Gothic Std B"/>
                <a:cs typeface="Adobe Gothic Std B"/>
              </a:rPr>
              <a:t>(계속)</a:t>
            </a:r>
            <a:endParaRPr sz="2500">
              <a:latin typeface="Adobe Gothic Std B"/>
              <a:cs typeface="Adobe Gothic Std B"/>
            </a:endParaRPr>
          </a:p>
          <a:p>
            <a:pPr marL="1108075" marR="11430" indent="-181610">
              <a:lnSpc>
                <a:spcPts val="4010"/>
              </a:lnSpc>
              <a:spcBef>
                <a:spcPts val="90"/>
              </a:spcBef>
            </a:pPr>
            <a:r>
              <a:rPr dirty="0" sz="2500" spc="185" b="1">
                <a:latin typeface="Adobe Gothic Std B"/>
                <a:cs typeface="Adobe Gothic Std B"/>
              </a:rPr>
              <a:t>-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250" b="1">
                <a:latin typeface="Adobe Gothic Std B"/>
                <a:cs typeface="Adobe Gothic Std B"/>
              </a:rPr>
              <a:t>이</a:t>
            </a:r>
            <a:r>
              <a:rPr dirty="0" sz="2500" spc="-22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둘을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함께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학습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b="1">
                <a:latin typeface="Adobe Gothic Std B"/>
                <a:cs typeface="Adobe Gothic Std B"/>
              </a:rPr>
              <a:t>-</a:t>
            </a:r>
            <a:r>
              <a:rPr dirty="0" sz="2500" spc="-195" b="1">
                <a:latin typeface="Adobe Gothic Std B"/>
                <a:cs typeface="Adobe Gothic Std B"/>
              </a:rPr>
              <a:t>&gt;</a:t>
            </a:r>
            <a:r>
              <a:rPr dirty="0" sz="2500" spc="-215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진짜와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구분할</a:t>
            </a:r>
            <a:r>
              <a:rPr dirty="0" sz="2500" spc="-215" b="1">
                <a:latin typeface="Adobe Gothic Std B"/>
                <a:cs typeface="Adobe Gothic Std B"/>
              </a:rPr>
              <a:t> </a:t>
            </a:r>
            <a:r>
              <a:rPr dirty="0" sz="2500" spc="-250" b="1">
                <a:latin typeface="Adobe Gothic Std B"/>
                <a:cs typeface="Adobe Gothic Std B"/>
              </a:rPr>
              <a:t>수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없는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가짜를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409" b="1">
                <a:latin typeface="Adobe Gothic Std B"/>
                <a:cs typeface="Adobe Gothic Std B"/>
              </a:rPr>
              <a:t>만들어내는</a:t>
            </a:r>
            <a:r>
              <a:rPr dirty="0" sz="2500" spc="625" b="1">
                <a:latin typeface="Adobe Gothic Std B"/>
                <a:cs typeface="Adobe Gothic Std B"/>
              </a:rPr>
              <a:t> </a:t>
            </a:r>
            <a:r>
              <a:rPr dirty="0" sz="2500" spc="-365" b="1">
                <a:latin typeface="Adobe Gothic Std B"/>
                <a:cs typeface="Adobe Gothic Std B"/>
              </a:rPr>
              <a:t>생성자를</a:t>
            </a:r>
            <a:r>
              <a:rPr dirty="0" sz="2500" spc="-215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얻을</a:t>
            </a:r>
            <a:r>
              <a:rPr dirty="0" sz="2500" spc="-220" b="1">
                <a:latin typeface="Adobe Gothic Std B"/>
                <a:cs typeface="Adobe Gothic Std B"/>
              </a:rPr>
              <a:t> </a:t>
            </a:r>
            <a:r>
              <a:rPr dirty="0" sz="2500" spc="-250" b="1">
                <a:latin typeface="Adobe Gothic Std B"/>
                <a:cs typeface="Adobe Gothic Std B"/>
              </a:rPr>
              <a:t>수</a:t>
            </a:r>
            <a:r>
              <a:rPr dirty="0" sz="2500" spc="-200" b="1">
                <a:latin typeface="Adobe Gothic Std B"/>
                <a:cs typeface="Adobe Gothic Std B"/>
              </a:rPr>
              <a:t> </a:t>
            </a:r>
            <a:r>
              <a:rPr dirty="0" sz="2500" spc="-25" b="1">
                <a:latin typeface="Adobe Gothic Std B"/>
                <a:cs typeface="Adobe Gothic Std B"/>
              </a:rPr>
              <a:t>있음.</a:t>
            </a:r>
            <a:endParaRPr sz="2500">
              <a:latin typeface="Adobe Gothic Std B"/>
              <a:cs typeface="Adobe Gothic Std B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0551" y="3543300"/>
            <a:ext cx="5664708" cy="2891028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635914" y="12954"/>
            <a:ext cx="1744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3.</a:t>
            </a:r>
            <a:r>
              <a:rPr dirty="0" sz="2400" spc="3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54">
                <a:solidFill>
                  <a:srgbClr val="404040"/>
                </a:solidFill>
                <a:latin typeface="Adobe Clean Han"/>
                <a:cs typeface="Adobe Clean Han"/>
              </a:rPr>
              <a:t>GAN</a:t>
            </a:r>
            <a:r>
              <a:rPr dirty="0" sz="2400" spc="10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Adobe Clean Han"/>
                <a:cs typeface="Adobe Clean Han"/>
              </a:rPr>
              <a:t>방법론</a:t>
            </a:r>
            <a:endParaRPr sz="2400">
              <a:latin typeface="Adobe Clean Han"/>
              <a:cs typeface="Adobe Clean H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830182" y="-38351"/>
            <a:ext cx="3239770" cy="90868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algn="r" marR="34290">
              <a:lnSpc>
                <a:spcPct val="100000"/>
              </a:lnSpc>
              <a:spcBef>
                <a:spcPts val="780"/>
              </a:spcBef>
            </a:pPr>
            <a:r>
              <a:rPr dirty="0" sz="2200" spc="-110">
                <a:solidFill>
                  <a:srgbClr val="FFFFFF"/>
                </a:solidFill>
                <a:latin typeface="Adobe Clean Han"/>
                <a:cs typeface="Adobe Clean Han"/>
              </a:rPr>
              <a:t>딥러닝</a:t>
            </a:r>
            <a:r>
              <a:rPr dirty="0" sz="1800" spc="-110">
                <a:solidFill>
                  <a:srgbClr val="FFFFFF"/>
                </a:solidFill>
                <a:latin typeface="Adobe Clean Han"/>
                <a:cs typeface="Adobe Clean Han"/>
              </a:rPr>
              <a:t>의</a:t>
            </a:r>
            <a:r>
              <a:rPr dirty="0" sz="1800" spc="20">
                <a:solidFill>
                  <a:srgbClr val="FFFFFF"/>
                </a:solidFill>
                <a:latin typeface="Adobe Clean Han"/>
                <a:cs typeface="Adobe Clean H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dobe Clean Han"/>
                <a:cs typeface="Adobe Clean Han"/>
              </a:rPr>
              <a:t>통계적이해</a:t>
            </a:r>
            <a:endParaRPr sz="2200">
              <a:latin typeface="Adobe Clean Han"/>
              <a:cs typeface="Adobe Clean Han"/>
            </a:endParaRPr>
          </a:p>
          <a:p>
            <a:pPr algn="r" marR="5080">
              <a:lnSpc>
                <a:spcPct val="100000"/>
              </a:lnSpc>
              <a:spcBef>
                <a:spcPts val="75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10강.</a:t>
            </a:r>
            <a:r>
              <a:rPr dirty="0" sz="2400" spc="-3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Adobe Clean Han"/>
                <a:cs typeface="Adobe Clean Han"/>
              </a:rPr>
              <a:t>오토인코더와</a:t>
            </a:r>
            <a:r>
              <a:rPr dirty="0" sz="2400" spc="4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Adobe Clean Han"/>
                <a:cs typeface="Adobe Clean Han"/>
              </a:rPr>
              <a:t>GAN(2)</a:t>
            </a:r>
            <a:endParaRPr sz="2400">
              <a:latin typeface="Adobe Clean Han"/>
              <a:cs typeface="Adobe Clean H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4"/>
              <a:t>GAN</a:t>
            </a:r>
            <a:r>
              <a:rPr dirty="0" spc="-430"/>
              <a:t> </a:t>
            </a:r>
            <a:r>
              <a:rPr dirty="0" spc="-434"/>
              <a:t>의</a:t>
            </a:r>
            <a:r>
              <a:rPr dirty="0" spc="-440"/>
              <a:t> </a:t>
            </a:r>
            <a:r>
              <a:rPr dirty="0" spc="-765"/>
              <a:t>의미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35914" y="12954"/>
            <a:ext cx="1744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3.</a:t>
            </a:r>
            <a:r>
              <a:rPr dirty="0" sz="2400" spc="3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54">
                <a:solidFill>
                  <a:srgbClr val="404040"/>
                </a:solidFill>
                <a:latin typeface="Adobe Clean Han"/>
                <a:cs typeface="Adobe Clean Han"/>
              </a:rPr>
              <a:t>GAN</a:t>
            </a:r>
            <a:r>
              <a:rPr dirty="0" sz="2400" spc="10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Adobe Clean Han"/>
                <a:cs typeface="Adobe Clean Han"/>
              </a:rPr>
              <a:t>방법론</a:t>
            </a:r>
            <a:endParaRPr sz="2400">
              <a:latin typeface="Adobe Clean Han"/>
              <a:cs typeface="Adobe Clean H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43840" y="1586483"/>
            <a:ext cx="7894320" cy="2931160"/>
          </a:xfrm>
          <a:prstGeom prst="rect">
            <a:avLst/>
          </a:prstGeom>
          <a:ln w="63500">
            <a:solidFill>
              <a:srgbClr val="7BBDBD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Times New Roman"/>
              <a:cs typeface="Times New Roman"/>
            </a:endParaRPr>
          </a:p>
          <a:p>
            <a:pPr marL="932815" indent="-343535">
              <a:lnSpc>
                <a:spcPct val="100000"/>
              </a:lnSpc>
              <a:spcBef>
                <a:spcPts val="5"/>
              </a:spcBef>
              <a:buClr>
                <a:srgbClr val="FFC000"/>
              </a:buClr>
              <a:buSzPct val="70000"/>
              <a:buFont typeface="Wingdings"/>
              <a:buChar char=""/>
              <a:tabLst>
                <a:tab pos="933450" algn="l"/>
              </a:tabLst>
            </a:pPr>
            <a:r>
              <a:rPr dirty="0" sz="2500" spc="-10" b="1">
                <a:solidFill>
                  <a:srgbClr val="C00000"/>
                </a:solidFill>
                <a:latin typeface="Adobe Gothic Std B"/>
                <a:cs typeface="Adobe Gothic Std B"/>
              </a:rPr>
              <a:t>Network</a:t>
            </a:r>
            <a:endParaRPr sz="2500">
              <a:latin typeface="Adobe Gothic Std B"/>
              <a:cs typeface="Adobe Gothic Std B"/>
            </a:endParaRPr>
          </a:p>
          <a:p>
            <a:pPr lvl="1" marL="1679575" indent="-175895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Char char="-"/>
              <a:tabLst>
                <a:tab pos="1680210" algn="l"/>
              </a:tabLst>
            </a:pPr>
            <a:r>
              <a:rPr dirty="0" sz="2500" spc="-325" b="1">
                <a:solidFill>
                  <a:srgbClr val="C00000"/>
                </a:solidFill>
                <a:latin typeface="Adobe Gothic Std B"/>
                <a:cs typeface="Adobe Gothic Std B"/>
              </a:rPr>
              <a:t>어떤</a:t>
            </a:r>
            <a:r>
              <a:rPr dirty="0" sz="2500" spc="-220" b="1">
                <a:solidFill>
                  <a:srgbClr val="C0000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형태의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solidFill>
                  <a:srgbClr val="C00000"/>
                </a:solidFill>
                <a:latin typeface="Adobe Gothic Std B"/>
                <a:cs typeface="Adobe Gothic Std B"/>
              </a:rPr>
              <a:t>모형</a:t>
            </a:r>
            <a:r>
              <a:rPr dirty="0" sz="2500" spc="-350" b="1">
                <a:latin typeface="Adobe Gothic Std B"/>
                <a:cs typeface="Adobe Gothic Std B"/>
              </a:rPr>
              <a:t>을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사용할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10" b="1">
                <a:latin typeface="Adobe Gothic Std B"/>
                <a:cs typeface="Adobe Gothic Std B"/>
              </a:rPr>
              <a:t>것인지.</a:t>
            </a:r>
            <a:endParaRPr sz="2500">
              <a:latin typeface="Adobe Gothic Std B"/>
              <a:cs typeface="Adobe Gothic Std B"/>
            </a:endParaRPr>
          </a:p>
          <a:p>
            <a:pPr lvl="1" marL="1679575" indent="-175895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Char char="-"/>
              <a:tabLst>
                <a:tab pos="1680210" algn="l"/>
              </a:tabLst>
            </a:pPr>
            <a:r>
              <a:rPr dirty="0" sz="2500" spc="-325" b="1">
                <a:solidFill>
                  <a:srgbClr val="C00000"/>
                </a:solidFill>
                <a:latin typeface="Adobe Gothic Std B"/>
                <a:cs typeface="Adobe Gothic Std B"/>
              </a:rPr>
              <a:t>심층</a:t>
            </a:r>
            <a:r>
              <a:rPr dirty="0" sz="2500" spc="-220" b="1">
                <a:solidFill>
                  <a:srgbClr val="C0000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25" b="1">
                <a:solidFill>
                  <a:srgbClr val="C00000"/>
                </a:solidFill>
                <a:latin typeface="Adobe Gothic Std B"/>
                <a:cs typeface="Adobe Gothic Std B"/>
              </a:rPr>
              <a:t>인공</a:t>
            </a:r>
            <a:r>
              <a:rPr dirty="0" sz="2500" spc="-204" b="1">
                <a:solidFill>
                  <a:srgbClr val="C0000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50" b="1">
                <a:solidFill>
                  <a:srgbClr val="C00000"/>
                </a:solidFill>
                <a:latin typeface="Adobe Gothic Std B"/>
                <a:cs typeface="Adobe Gothic Std B"/>
              </a:rPr>
              <a:t>신경망</a:t>
            </a:r>
            <a:r>
              <a:rPr dirty="0" sz="2500" spc="-210" b="1">
                <a:solidFill>
                  <a:srgbClr val="C0000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함수를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25" b="1">
                <a:latin typeface="Adobe Gothic Std B"/>
                <a:cs typeface="Adobe Gothic Std B"/>
              </a:rPr>
              <a:t>사용.</a:t>
            </a:r>
            <a:endParaRPr sz="2500">
              <a:latin typeface="Adobe Gothic Std B"/>
              <a:cs typeface="Adobe Gothic Std B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830182" y="-38351"/>
            <a:ext cx="3239770" cy="90868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algn="r" marR="34290">
              <a:lnSpc>
                <a:spcPct val="100000"/>
              </a:lnSpc>
              <a:spcBef>
                <a:spcPts val="780"/>
              </a:spcBef>
            </a:pPr>
            <a:r>
              <a:rPr dirty="0" sz="2200" spc="-110">
                <a:solidFill>
                  <a:srgbClr val="FFFFFF"/>
                </a:solidFill>
                <a:latin typeface="Adobe Clean Han"/>
                <a:cs typeface="Adobe Clean Han"/>
              </a:rPr>
              <a:t>딥러닝</a:t>
            </a:r>
            <a:r>
              <a:rPr dirty="0" sz="1800" spc="-110">
                <a:solidFill>
                  <a:srgbClr val="FFFFFF"/>
                </a:solidFill>
                <a:latin typeface="Adobe Clean Han"/>
                <a:cs typeface="Adobe Clean Han"/>
              </a:rPr>
              <a:t>의</a:t>
            </a:r>
            <a:r>
              <a:rPr dirty="0" sz="1800" spc="20">
                <a:solidFill>
                  <a:srgbClr val="FFFFFF"/>
                </a:solidFill>
                <a:latin typeface="Adobe Clean Han"/>
                <a:cs typeface="Adobe Clean H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dobe Clean Han"/>
                <a:cs typeface="Adobe Clean Han"/>
              </a:rPr>
              <a:t>통계적이해</a:t>
            </a:r>
            <a:endParaRPr sz="2200">
              <a:latin typeface="Adobe Clean Han"/>
              <a:cs typeface="Adobe Clean Han"/>
            </a:endParaRPr>
          </a:p>
          <a:p>
            <a:pPr algn="r" marR="5080">
              <a:lnSpc>
                <a:spcPct val="100000"/>
              </a:lnSpc>
              <a:spcBef>
                <a:spcPts val="75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10강.</a:t>
            </a:r>
            <a:r>
              <a:rPr dirty="0" sz="2400" spc="-3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Adobe Clean Han"/>
                <a:cs typeface="Adobe Clean Han"/>
              </a:rPr>
              <a:t>오토인코더와</a:t>
            </a:r>
            <a:r>
              <a:rPr dirty="0" sz="2400" spc="4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Adobe Clean Han"/>
                <a:cs typeface="Adobe Clean Han"/>
              </a:rPr>
              <a:t>GAN(2)</a:t>
            </a:r>
            <a:endParaRPr sz="2400">
              <a:latin typeface="Adobe Clean Han"/>
              <a:cs typeface="Adobe Clean H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43840" y="1586483"/>
            <a:ext cx="9611995" cy="4788535"/>
          </a:xfrm>
          <a:custGeom>
            <a:avLst/>
            <a:gdLst/>
            <a:ahLst/>
            <a:cxnLst/>
            <a:rect l="l" t="t" r="r" b="b"/>
            <a:pathLst>
              <a:path w="9611995" h="4788535">
                <a:moveTo>
                  <a:pt x="0" y="4788408"/>
                </a:moveTo>
                <a:lnTo>
                  <a:pt x="9611868" y="4788408"/>
                </a:lnTo>
                <a:lnTo>
                  <a:pt x="9611868" y="0"/>
                </a:lnTo>
                <a:lnTo>
                  <a:pt x="0" y="0"/>
                </a:lnTo>
                <a:lnTo>
                  <a:pt x="0" y="4788408"/>
                </a:lnTo>
                <a:close/>
              </a:path>
            </a:pathLst>
          </a:custGeom>
          <a:ln w="63500">
            <a:solidFill>
              <a:srgbClr val="7BBD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635914" y="12954"/>
            <a:ext cx="1744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3.</a:t>
            </a:r>
            <a:r>
              <a:rPr dirty="0" sz="2400" spc="3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54">
                <a:solidFill>
                  <a:srgbClr val="404040"/>
                </a:solidFill>
                <a:latin typeface="Adobe Clean Han"/>
                <a:cs typeface="Adobe Clean Han"/>
              </a:rPr>
              <a:t>GAN</a:t>
            </a:r>
            <a:r>
              <a:rPr dirty="0" sz="2400" spc="10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Adobe Clean Han"/>
                <a:cs typeface="Adobe Clean Han"/>
              </a:rPr>
              <a:t>방법론</a:t>
            </a:r>
            <a:endParaRPr sz="2400">
              <a:latin typeface="Adobe Clean Han"/>
              <a:cs typeface="Adobe Clean H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4"/>
              <a:t>GAN</a:t>
            </a:r>
            <a:r>
              <a:rPr dirty="0" spc="-430"/>
              <a:t> </a:t>
            </a:r>
            <a:r>
              <a:rPr dirty="0" spc="-434"/>
              <a:t>을</a:t>
            </a:r>
            <a:r>
              <a:rPr dirty="0" spc="-440"/>
              <a:t> </a:t>
            </a:r>
            <a:r>
              <a:rPr dirty="0" spc="-665"/>
              <a:t>구성하는</a:t>
            </a:r>
            <a:r>
              <a:rPr dirty="0" spc="-455"/>
              <a:t> </a:t>
            </a:r>
            <a:r>
              <a:rPr dirty="0" spc="-434"/>
              <a:t>두</a:t>
            </a:r>
            <a:r>
              <a:rPr dirty="0" spc="-430"/>
              <a:t> </a:t>
            </a:r>
            <a:r>
              <a:rPr dirty="0" spc="-765"/>
              <a:t>모형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821232" y="1885386"/>
            <a:ext cx="8035290" cy="3581400"/>
          </a:xfrm>
          <a:prstGeom prst="rect">
            <a:avLst/>
          </a:prstGeom>
        </p:spPr>
        <p:txBody>
          <a:bodyPr wrap="square" lIns="0" tIns="1384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0"/>
              </a:spcBef>
              <a:buClr>
                <a:srgbClr val="FFC000"/>
              </a:buClr>
              <a:buSzPct val="70000"/>
              <a:buFont typeface="Wingdings"/>
              <a:buChar char=""/>
              <a:tabLst>
                <a:tab pos="355600" algn="l"/>
              </a:tabLst>
            </a:pPr>
            <a:r>
              <a:rPr dirty="0" sz="2500" spc="-325" b="1">
                <a:solidFill>
                  <a:srgbClr val="C00000"/>
                </a:solidFill>
                <a:latin typeface="Adobe Gothic Std B"/>
                <a:cs typeface="Adobe Gothic Std B"/>
              </a:rPr>
              <a:t>생성</a:t>
            </a:r>
            <a:r>
              <a:rPr dirty="0" sz="2500" spc="-210" b="1">
                <a:solidFill>
                  <a:srgbClr val="C0000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25" b="1">
                <a:solidFill>
                  <a:srgbClr val="C00000"/>
                </a:solidFill>
                <a:latin typeface="Adobe Gothic Std B"/>
                <a:cs typeface="Adobe Gothic Std B"/>
              </a:rPr>
              <a:t>모형</a:t>
            </a:r>
            <a:r>
              <a:rPr dirty="0" sz="2500" spc="-220" b="1">
                <a:solidFill>
                  <a:srgbClr val="C0000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5" b="1">
                <a:latin typeface="Adobe Gothic Std B"/>
                <a:cs typeface="Adobe Gothic Std B"/>
              </a:rPr>
              <a:t>(Generator)</a:t>
            </a:r>
            <a:endParaRPr sz="2500">
              <a:latin typeface="Adobe Gothic Std B"/>
              <a:cs typeface="Adobe Gothic Std B"/>
            </a:endParaRPr>
          </a:p>
          <a:p>
            <a:pPr lvl="1" marL="1101725" indent="-175895">
              <a:lnSpc>
                <a:spcPct val="100000"/>
              </a:lnSpc>
              <a:spcBef>
                <a:spcPts val="1000"/>
              </a:spcBef>
              <a:buChar char="-"/>
              <a:tabLst>
                <a:tab pos="1102360" algn="l"/>
              </a:tabLst>
            </a:pPr>
            <a:r>
              <a:rPr dirty="0" sz="2500" spc="-325" b="1">
                <a:latin typeface="Adobe Gothic Std B"/>
                <a:cs typeface="Adobe Gothic Std B"/>
              </a:rPr>
              <a:t>랜덤</a:t>
            </a:r>
            <a:r>
              <a:rPr dirty="0" sz="2500" spc="-225" b="1">
                <a:latin typeface="Adobe Gothic Std B"/>
                <a:cs typeface="Adobe Gothic Std B"/>
              </a:rPr>
              <a:t> </a:t>
            </a:r>
            <a:r>
              <a:rPr dirty="0" sz="2500" spc="-370" b="1">
                <a:latin typeface="Adobe Gothic Std B"/>
                <a:cs typeface="Adobe Gothic Std B"/>
              </a:rPr>
              <a:t>노이즈에서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자료를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65" b="1">
                <a:latin typeface="Adobe Gothic Std B"/>
                <a:cs typeface="Adobe Gothic Std B"/>
              </a:rPr>
              <a:t>생성하는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심층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신경망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25" b="1">
                <a:latin typeface="Adobe Gothic Std B"/>
                <a:cs typeface="Adobe Gothic Std B"/>
              </a:rPr>
              <a:t>모형.</a:t>
            </a:r>
            <a:endParaRPr sz="2500">
              <a:latin typeface="Adobe Gothic Std B"/>
              <a:cs typeface="Adobe Gothic Std B"/>
            </a:endParaRPr>
          </a:p>
          <a:p>
            <a:pPr lvl="1">
              <a:lnSpc>
                <a:spcPct val="100000"/>
              </a:lnSpc>
              <a:spcBef>
                <a:spcPts val="70"/>
              </a:spcBef>
              <a:buFont typeface="Adobe Gothic Std B"/>
              <a:buChar char="-"/>
            </a:pPr>
            <a:endParaRPr sz="2700">
              <a:latin typeface="Adobe Gothic Std B"/>
              <a:cs typeface="Adobe Gothic Std B"/>
            </a:endParaRPr>
          </a:p>
          <a:p>
            <a:pPr marL="355600" indent="-342900">
              <a:lnSpc>
                <a:spcPct val="100000"/>
              </a:lnSpc>
              <a:buClr>
                <a:srgbClr val="FFC000"/>
              </a:buClr>
              <a:buSzPct val="70000"/>
              <a:buFont typeface="Wingdings"/>
              <a:buChar char=""/>
              <a:tabLst>
                <a:tab pos="355600" algn="l"/>
              </a:tabLst>
            </a:pPr>
            <a:r>
              <a:rPr dirty="0" sz="2500" spc="-325" b="1">
                <a:solidFill>
                  <a:srgbClr val="C00000"/>
                </a:solidFill>
                <a:latin typeface="Adobe Gothic Std B"/>
                <a:cs typeface="Adobe Gothic Std B"/>
              </a:rPr>
              <a:t>판별</a:t>
            </a:r>
            <a:r>
              <a:rPr dirty="0" sz="2500" spc="-210" b="1">
                <a:solidFill>
                  <a:srgbClr val="C0000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25" b="1">
                <a:solidFill>
                  <a:srgbClr val="C00000"/>
                </a:solidFill>
                <a:latin typeface="Adobe Gothic Std B"/>
                <a:cs typeface="Adobe Gothic Std B"/>
              </a:rPr>
              <a:t>모형</a:t>
            </a:r>
            <a:r>
              <a:rPr dirty="0" sz="2500" spc="-220" b="1">
                <a:solidFill>
                  <a:srgbClr val="C0000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65" b="1">
                <a:latin typeface="Adobe Gothic Std B"/>
                <a:cs typeface="Adobe Gothic Std B"/>
              </a:rPr>
              <a:t>(Discriminator)</a:t>
            </a:r>
            <a:endParaRPr sz="2500">
              <a:latin typeface="Adobe Gothic Std B"/>
              <a:cs typeface="Adobe Gothic Std B"/>
            </a:endParaRPr>
          </a:p>
          <a:p>
            <a:pPr lvl="1" marL="1108075" indent="-181610">
              <a:lnSpc>
                <a:spcPct val="100000"/>
              </a:lnSpc>
              <a:spcBef>
                <a:spcPts val="1000"/>
              </a:spcBef>
              <a:buChar char="-"/>
              <a:tabLst>
                <a:tab pos="1102360" algn="l"/>
              </a:tabLst>
            </a:pPr>
            <a:r>
              <a:rPr dirty="0" sz="2500" spc="-350" b="1">
                <a:latin typeface="Adobe Gothic Std B"/>
                <a:cs typeface="Adobe Gothic Std B"/>
              </a:rPr>
              <a:t>자료가</a:t>
            </a:r>
            <a:r>
              <a:rPr dirty="0" sz="2500" spc="-220" b="1">
                <a:latin typeface="Adobe Gothic Std B"/>
                <a:cs typeface="Adobe Gothic Std B"/>
              </a:rPr>
              <a:t> </a:t>
            </a:r>
            <a:r>
              <a:rPr dirty="0" sz="2500" spc="-370" b="1">
                <a:latin typeface="Adobe Gothic Std B"/>
                <a:cs typeface="Adobe Gothic Std B"/>
              </a:rPr>
              <a:t>입력값으로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들어올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185" b="1">
                <a:latin typeface="Adobe Gothic Std B"/>
                <a:cs typeface="Adobe Gothic Std B"/>
              </a:rPr>
              <a:t>때,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주어진</a:t>
            </a:r>
            <a:r>
              <a:rPr dirty="0" sz="2500" spc="-20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자료가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409" b="1">
                <a:latin typeface="Adobe Gothic Std B"/>
                <a:cs typeface="Adobe Gothic Std B"/>
              </a:rPr>
              <a:t>학습자료에서</a:t>
            </a:r>
            <a:endParaRPr sz="2500">
              <a:latin typeface="Adobe Gothic Std B"/>
              <a:cs typeface="Adobe Gothic Std B"/>
            </a:endParaRPr>
          </a:p>
          <a:p>
            <a:pPr marL="1108075" marR="215265">
              <a:lnSpc>
                <a:spcPct val="133200"/>
              </a:lnSpc>
              <a:spcBef>
                <a:spcPts val="10"/>
              </a:spcBef>
            </a:pPr>
            <a:r>
              <a:rPr dirty="0" sz="2500" spc="-350" b="1">
                <a:latin typeface="Adobe Gothic Std B"/>
                <a:cs typeface="Adobe Gothic Std B"/>
              </a:rPr>
              <a:t>얻어진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290" b="1">
                <a:latin typeface="Adobe Gothic Std B"/>
                <a:cs typeface="Adobe Gothic Std B"/>
              </a:rPr>
              <a:t>것인지,</a:t>
            </a:r>
            <a:r>
              <a:rPr dirty="0" sz="2500" spc="-215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혹은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생성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모형을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이용해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생성</a:t>
            </a:r>
            <a:r>
              <a:rPr dirty="0" sz="2500" spc="-215" b="1">
                <a:latin typeface="Adobe Gothic Std B"/>
                <a:cs typeface="Adobe Gothic Std B"/>
              </a:rPr>
              <a:t> </a:t>
            </a:r>
            <a:r>
              <a:rPr dirty="0" sz="2500" spc="-409" b="1">
                <a:latin typeface="Adobe Gothic Std B"/>
                <a:cs typeface="Adobe Gothic Std B"/>
              </a:rPr>
              <a:t>되었는지를</a:t>
            </a:r>
            <a:r>
              <a:rPr dirty="0" sz="2500" spc="625" b="1">
                <a:latin typeface="Adobe Gothic Std B"/>
                <a:cs typeface="Adobe Gothic Std B"/>
              </a:rPr>
              <a:t> </a:t>
            </a:r>
            <a:r>
              <a:rPr dirty="0" sz="2500" spc="-365" b="1">
                <a:latin typeface="Adobe Gothic Std B"/>
                <a:cs typeface="Adobe Gothic Std B"/>
              </a:rPr>
              <a:t>판별하는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심층</a:t>
            </a:r>
            <a:r>
              <a:rPr dirty="0" sz="2500" spc="-22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신경망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25" b="1">
                <a:latin typeface="Adobe Gothic Std B"/>
                <a:cs typeface="Adobe Gothic Std B"/>
              </a:rPr>
              <a:t>모형.</a:t>
            </a:r>
            <a:endParaRPr sz="2500">
              <a:latin typeface="Adobe Gothic Std B"/>
              <a:cs typeface="Adobe Gothic Std B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830182" y="-38351"/>
            <a:ext cx="3239770" cy="90868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algn="r" marR="34290">
              <a:lnSpc>
                <a:spcPct val="100000"/>
              </a:lnSpc>
              <a:spcBef>
                <a:spcPts val="780"/>
              </a:spcBef>
            </a:pPr>
            <a:r>
              <a:rPr dirty="0" sz="2200" spc="-110">
                <a:solidFill>
                  <a:srgbClr val="FFFFFF"/>
                </a:solidFill>
                <a:latin typeface="Adobe Clean Han"/>
                <a:cs typeface="Adobe Clean Han"/>
              </a:rPr>
              <a:t>딥러닝</a:t>
            </a:r>
            <a:r>
              <a:rPr dirty="0" sz="1800" spc="-110">
                <a:solidFill>
                  <a:srgbClr val="FFFFFF"/>
                </a:solidFill>
                <a:latin typeface="Adobe Clean Han"/>
                <a:cs typeface="Adobe Clean Han"/>
              </a:rPr>
              <a:t>의</a:t>
            </a:r>
            <a:r>
              <a:rPr dirty="0" sz="1800" spc="20">
                <a:solidFill>
                  <a:srgbClr val="FFFFFF"/>
                </a:solidFill>
                <a:latin typeface="Adobe Clean Han"/>
                <a:cs typeface="Adobe Clean H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dobe Clean Han"/>
                <a:cs typeface="Adobe Clean Han"/>
              </a:rPr>
              <a:t>통계적이해</a:t>
            </a:r>
            <a:endParaRPr sz="2200">
              <a:latin typeface="Adobe Clean Han"/>
              <a:cs typeface="Adobe Clean Han"/>
            </a:endParaRPr>
          </a:p>
          <a:p>
            <a:pPr algn="r" marR="5080">
              <a:lnSpc>
                <a:spcPct val="100000"/>
              </a:lnSpc>
              <a:spcBef>
                <a:spcPts val="75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10강.</a:t>
            </a:r>
            <a:r>
              <a:rPr dirty="0" sz="2400" spc="-3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Adobe Clean Han"/>
                <a:cs typeface="Adobe Clean Han"/>
              </a:rPr>
              <a:t>오토인코더와</a:t>
            </a:r>
            <a:r>
              <a:rPr dirty="0" sz="2400" spc="4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Adobe Clean Han"/>
                <a:cs typeface="Adobe Clean Han"/>
              </a:rPr>
              <a:t>GAN(2)</a:t>
            </a:r>
            <a:endParaRPr sz="2400">
              <a:latin typeface="Adobe Clean Han"/>
              <a:cs typeface="Adobe Clean H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43840" y="1586483"/>
            <a:ext cx="10732135" cy="4768850"/>
          </a:xfrm>
          <a:custGeom>
            <a:avLst/>
            <a:gdLst/>
            <a:ahLst/>
            <a:cxnLst/>
            <a:rect l="l" t="t" r="r" b="b"/>
            <a:pathLst>
              <a:path w="10732135" h="4768850">
                <a:moveTo>
                  <a:pt x="0" y="4768596"/>
                </a:moveTo>
                <a:lnTo>
                  <a:pt x="10732008" y="4768596"/>
                </a:lnTo>
                <a:lnTo>
                  <a:pt x="10732008" y="0"/>
                </a:lnTo>
                <a:lnTo>
                  <a:pt x="0" y="0"/>
                </a:lnTo>
                <a:lnTo>
                  <a:pt x="0" y="4768596"/>
                </a:lnTo>
                <a:close/>
              </a:path>
            </a:pathLst>
          </a:custGeom>
          <a:ln w="63500">
            <a:solidFill>
              <a:srgbClr val="7BBD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4"/>
              <a:t>GAN</a:t>
            </a:r>
            <a:r>
              <a:rPr dirty="0" spc="-430"/>
              <a:t> </a:t>
            </a:r>
            <a:r>
              <a:rPr dirty="0" spc="-434"/>
              <a:t>의</a:t>
            </a:r>
            <a:r>
              <a:rPr dirty="0" spc="-440"/>
              <a:t> </a:t>
            </a:r>
            <a:r>
              <a:rPr dirty="0" spc="-765"/>
              <a:t>표기법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35914" y="12954"/>
            <a:ext cx="1744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3.</a:t>
            </a:r>
            <a:r>
              <a:rPr dirty="0" sz="2400" spc="3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54">
                <a:solidFill>
                  <a:srgbClr val="404040"/>
                </a:solidFill>
                <a:latin typeface="Adobe Clean Han"/>
                <a:cs typeface="Adobe Clean Han"/>
              </a:rPr>
              <a:t>GAN</a:t>
            </a:r>
            <a:r>
              <a:rPr dirty="0" sz="2400" spc="10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Adobe Clean Han"/>
                <a:cs typeface="Adobe Clean Han"/>
              </a:rPr>
              <a:t>방법론</a:t>
            </a:r>
            <a:endParaRPr sz="2400">
              <a:latin typeface="Adobe Clean Han"/>
              <a:cs typeface="Adobe Clean H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21232" y="1885386"/>
            <a:ext cx="8815705" cy="2564765"/>
          </a:xfrm>
          <a:prstGeom prst="rect">
            <a:avLst/>
          </a:prstGeom>
        </p:spPr>
        <p:txBody>
          <a:bodyPr wrap="square" lIns="0" tIns="1384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0"/>
              </a:spcBef>
              <a:buClr>
                <a:srgbClr val="FFC000"/>
              </a:buClr>
              <a:buSzPct val="70000"/>
              <a:buFont typeface="Wingdings"/>
              <a:buChar char=""/>
              <a:tabLst>
                <a:tab pos="355600" algn="l"/>
              </a:tabLst>
            </a:pPr>
            <a:r>
              <a:rPr dirty="0" sz="2500" spc="-125">
                <a:solidFill>
                  <a:srgbClr val="C00000"/>
                </a:solidFill>
                <a:latin typeface="Cambria Math"/>
                <a:cs typeface="Cambria Math"/>
              </a:rPr>
              <a:t>𝑍</a:t>
            </a:r>
            <a:r>
              <a:rPr dirty="0" sz="2500" spc="-125">
                <a:latin typeface="Cambria Math"/>
                <a:cs typeface="Cambria Math"/>
              </a:rPr>
              <a:t>~𝑝(𝑧)</a:t>
            </a:r>
            <a:r>
              <a:rPr dirty="0" sz="2500" spc="-215">
                <a:latin typeface="Cambria Math"/>
                <a:cs typeface="Cambria Math"/>
              </a:rPr>
              <a:t> </a:t>
            </a:r>
            <a:r>
              <a:rPr dirty="0" sz="2500" spc="200" b="1">
                <a:latin typeface="Adobe Gothic Std B"/>
                <a:cs typeface="Adobe Gothic Std B"/>
              </a:rPr>
              <a:t>: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랜덤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285" b="1">
                <a:latin typeface="Adobe Gothic Std B"/>
                <a:cs typeface="Adobe Gothic Std B"/>
              </a:rPr>
              <a:t>노이즈.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균일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분포</a:t>
            </a:r>
            <a:r>
              <a:rPr dirty="0" sz="2500" spc="-20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혹은</a:t>
            </a:r>
            <a:r>
              <a:rPr dirty="0" sz="2500" spc="-215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표준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정규</a:t>
            </a:r>
            <a:r>
              <a:rPr dirty="0" sz="2500" spc="-20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분포를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25" b="1">
                <a:latin typeface="Adobe Gothic Std B"/>
                <a:cs typeface="Adobe Gothic Std B"/>
              </a:rPr>
              <a:t>사용.</a:t>
            </a:r>
            <a:endParaRPr sz="2500">
              <a:latin typeface="Adobe Gothic Std B"/>
              <a:cs typeface="Adobe Gothic Std B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FFC000"/>
              </a:buClr>
              <a:buSzPct val="70000"/>
              <a:buFont typeface="Wingdings"/>
              <a:buChar char=""/>
              <a:tabLst>
                <a:tab pos="355600" algn="l"/>
              </a:tabLst>
            </a:pPr>
            <a:r>
              <a:rPr dirty="0" sz="2500" spc="-90">
                <a:solidFill>
                  <a:srgbClr val="C00000"/>
                </a:solidFill>
                <a:latin typeface="Cambria Math"/>
                <a:cs typeface="Cambria Math"/>
              </a:rPr>
              <a:t>𝐺(𝑧;</a:t>
            </a:r>
            <a:r>
              <a:rPr dirty="0" sz="2500" spc="-285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 sz="2500" spc="-50">
                <a:solidFill>
                  <a:srgbClr val="C00000"/>
                </a:solidFill>
                <a:latin typeface="Cambria Math"/>
                <a:cs typeface="Cambria Math"/>
              </a:rPr>
              <a:t>𝜃)</a:t>
            </a:r>
            <a:r>
              <a:rPr dirty="0" sz="2500" spc="-215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 sz="2500" spc="200" b="1">
                <a:latin typeface="Adobe Gothic Std B"/>
                <a:cs typeface="Adobe Gothic Std B"/>
              </a:rPr>
              <a:t>: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20">
                <a:latin typeface="Cambria Math"/>
                <a:cs typeface="Cambria Math"/>
              </a:rPr>
              <a:t>𝑧</a:t>
            </a:r>
            <a:r>
              <a:rPr dirty="0" sz="2500" spc="-170">
                <a:latin typeface="Cambria Math"/>
                <a:cs typeface="Cambria Math"/>
              </a:rPr>
              <a:t> </a:t>
            </a:r>
            <a:r>
              <a:rPr dirty="0" sz="2500" spc="-250" b="1">
                <a:latin typeface="Adobe Gothic Std B"/>
                <a:cs typeface="Adobe Gothic Std B"/>
              </a:rPr>
              <a:t>를</a:t>
            </a:r>
            <a:r>
              <a:rPr dirty="0" sz="2500" spc="-215" b="1">
                <a:latin typeface="Adobe Gothic Std B"/>
                <a:cs typeface="Adobe Gothic Std B"/>
              </a:rPr>
              <a:t> </a:t>
            </a:r>
            <a:r>
              <a:rPr dirty="0" sz="2500" spc="-365" b="1">
                <a:latin typeface="Adobe Gothic Std B"/>
                <a:cs typeface="Adobe Gothic Std B"/>
              </a:rPr>
              <a:t>이용하여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자료를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65" b="1">
                <a:latin typeface="Adobe Gothic Std B"/>
                <a:cs typeface="Adobe Gothic Std B"/>
              </a:rPr>
              <a:t>생성하는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심층</a:t>
            </a:r>
            <a:r>
              <a:rPr dirty="0" sz="2500" spc="-215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신경망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25" b="1">
                <a:latin typeface="Adobe Gothic Std B"/>
                <a:cs typeface="Adobe Gothic Std B"/>
              </a:rPr>
              <a:t>모형.</a:t>
            </a:r>
            <a:endParaRPr sz="2500">
              <a:latin typeface="Adobe Gothic Std B"/>
              <a:cs typeface="Adobe Gothic Std B"/>
            </a:endParaRPr>
          </a:p>
          <a:p>
            <a:pPr marL="1287780">
              <a:lnSpc>
                <a:spcPct val="100000"/>
              </a:lnSpc>
              <a:spcBef>
                <a:spcPts val="1010"/>
              </a:spcBef>
            </a:pPr>
            <a:r>
              <a:rPr dirty="0" sz="2500" spc="-20">
                <a:latin typeface="Cambria Math"/>
                <a:cs typeface="Cambria Math"/>
              </a:rPr>
              <a:t>𝜃</a:t>
            </a:r>
            <a:r>
              <a:rPr dirty="0" sz="2500" spc="-145">
                <a:latin typeface="Cambria Math"/>
                <a:cs typeface="Cambria Math"/>
              </a:rPr>
              <a:t> </a:t>
            </a:r>
            <a:r>
              <a:rPr dirty="0" sz="2500" spc="-250" b="1">
                <a:latin typeface="Adobe Gothic Std B"/>
                <a:cs typeface="Adobe Gothic Std B"/>
              </a:rPr>
              <a:t>는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함수에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필요한</a:t>
            </a:r>
            <a:r>
              <a:rPr dirty="0" sz="2500" spc="-220" b="1">
                <a:latin typeface="Adobe Gothic Std B"/>
                <a:cs typeface="Adobe Gothic Std B"/>
              </a:rPr>
              <a:t> </a:t>
            </a:r>
            <a:r>
              <a:rPr dirty="0" sz="2500" spc="-25" b="1">
                <a:latin typeface="Adobe Gothic Std B"/>
                <a:cs typeface="Adobe Gothic Std B"/>
              </a:rPr>
              <a:t>모수.</a:t>
            </a:r>
            <a:endParaRPr sz="2500">
              <a:latin typeface="Adobe Gothic Std B"/>
              <a:cs typeface="Adobe Gothic Std B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FFC000"/>
              </a:buClr>
              <a:buSzPct val="70000"/>
              <a:buFont typeface="Wingdings"/>
              <a:buChar char=""/>
              <a:tabLst>
                <a:tab pos="355600" algn="l"/>
              </a:tabLst>
            </a:pPr>
            <a:r>
              <a:rPr dirty="0" sz="2500" spc="-114">
                <a:solidFill>
                  <a:srgbClr val="C00000"/>
                </a:solidFill>
                <a:latin typeface="Cambria Math"/>
                <a:cs typeface="Cambria Math"/>
              </a:rPr>
              <a:t>𝐷(x;</a:t>
            </a:r>
            <a:r>
              <a:rPr dirty="0" sz="2500" spc="-28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 sz="2500" spc="-55">
                <a:solidFill>
                  <a:srgbClr val="C00000"/>
                </a:solidFill>
                <a:latin typeface="Cambria Math"/>
                <a:cs typeface="Cambria Math"/>
              </a:rPr>
              <a:t>𝜂)</a:t>
            </a:r>
            <a:r>
              <a:rPr dirty="0" sz="2500" spc="-21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 sz="2500" spc="200" b="1">
                <a:latin typeface="Adobe Gothic Std B"/>
                <a:cs typeface="Adobe Gothic Std B"/>
              </a:rPr>
              <a:t>: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20">
                <a:latin typeface="Cambria Math"/>
                <a:cs typeface="Cambria Math"/>
              </a:rPr>
              <a:t>x</a:t>
            </a:r>
            <a:r>
              <a:rPr dirty="0" sz="2500" spc="-200">
                <a:latin typeface="Cambria Math"/>
                <a:cs typeface="Cambria Math"/>
              </a:rPr>
              <a:t> </a:t>
            </a:r>
            <a:r>
              <a:rPr dirty="0" sz="2500" spc="-250" b="1">
                <a:latin typeface="Adobe Gothic Std B"/>
                <a:cs typeface="Adobe Gothic Std B"/>
              </a:rPr>
              <a:t>를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65" b="1">
                <a:latin typeface="Adobe Gothic Std B"/>
                <a:cs typeface="Adobe Gothic Std B"/>
              </a:rPr>
              <a:t>입력하여</a:t>
            </a:r>
            <a:r>
              <a:rPr dirty="0" sz="2500" spc="-200" b="1">
                <a:latin typeface="Adobe Gothic Std B"/>
                <a:cs typeface="Adobe Gothic Std B"/>
              </a:rPr>
              <a:t> </a:t>
            </a:r>
            <a:r>
              <a:rPr dirty="0" sz="2500" spc="-245" b="1">
                <a:latin typeface="Adobe Gothic Std B"/>
                <a:cs typeface="Adobe Gothic Std B"/>
              </a:rPr>
              <a:t>0부터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85" b="1">
                <a:latin typeface="Adobe Gothic Std B"/>
                <a:cs typeface="Adobe Gothic Std B"/>
              </a:rPr>
              <a:t>1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사이의</a:t>
            </a:r>
            <a:r>
              <a:rPr dirty="0" sz="2500" spc="-20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값을</a:t>
            </a:r>
            <a:r>
              <a:rPr dirty="0" sz="2500" spc="-200" b="1">
                <a:latin typeface="Adobe Gothic Std B"/>
                <a:cs typeface="Adobe Gothic Std B"/>
              </a:rPr>
              <a:t> </a:t>
            </a:r>
            <a:r>
              <a:rPr dirty="0" sz="2500" spc="-365" b="1">
                <a:latin typeface="Adobe Gothic Std B"/>
                <a:cs typeface="Adobe Gothic Std B"/>
              </a:rPr>
              <a:t>출력하는</a:t>
            </a:r>
            <a:r>
              <a:rPr dirty="0" sz="2500" spc="-20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심층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신경망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25" b="1">
                <a:latin typeface="Adobe Gothic Std B"/>
                <a:cs typeface="Adobe Gothic Std B"/>
              </a:rPr>
              <a:t>모형.</a:t>
            </a:r>
            <a:endParaRPr sz="2500">
              <a:latin typeface="Adobe Gothic Std B"/>
              <a:cs typeface="Adobe Gothic Std B"/>
            </a:endParaRPr>
          </a:p>
          <a:p>
            <a:pPr marL="1287780">
              <a:lnSpc>
                <a:spcPct val="100000"/>
              </a:lnSpc>
              <a:spcBef>
                <a:spcPts val="1000"/>
              </a:spcBef>
            </a:pPr>
            <a:r>
              <a:rPr dirty="0" sz="2500" spc="-20">
                <a:latin typeface="Cambria Math"/>
                <a:cs typeface="Cambria Math"/>
              </a:rPr>
              <a:t>𝜂</a:t>
            </a:r>
            <a:r>
              <a:rPr dirty="0" sz="2500" spc="-145">
                <a:latin typeface="Cambria Math"/>
                <a:cs typeface="Cambria Math"/>
              </a:rPr>
              <a:t> </a:t>
            </a:r>
            <a:r>
              <a:rPr dirty="0" sz="2500" spc="-250" b="1">
                <a:latin typeface="Adobe Gothic Std B"/>
                <a:cs typeface="Adobe Gothic Std B"/>
              </a:rPr>
              <a:t>는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함수에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필요한</a:t>
            </a:r>
            <a:r>
              <a:rPr dirty="0" sz="2500" spc="-225" b="1">
                <a:latin typeface="Adobe Gothic Std B"/>
                <a:cs typeface="Adobe Gothic Std B"/>
              </a:rPr>
              <a:t> </a:t>
            </a:r>
            <a:r>
              <a:rPr dirty="0" sz="2500" spc="-25" b="1">
                <a:latin typeface="Adobe Gothic Std B"/>
                <a:cs typeface="Adobe Gothic Std B"/>
              </a:rPr>
              <a:t>모수.</a:t>
            </a:r>
            <a:endParaRPr sz="2500">
              <a:latin typeface="Adobe Gothic Std B"/>
              <a:cs typeface="Adobe Gothic Std B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2178304" y="4645913"/>
            <a:ext cx="713105" cy="801370"/>
          </a:xfrm>
          <a:custGeom>
            <a:avLst/>
            <a:gdLst/>
            <a:ahLst/>
            <a:cxnLst/>
            <a:rect l="l" t="t" r="r" b="b"/>
            <a:pathLst>
              <a:path w="713105" h="801370">
                <a:moveTo>
                  <a:pt x="97790" y="11938"/>
                </a:moveTo>
                <a:lnTo>
                  <a:pt x="93726" y="0"/>
                </a:lnTo>
                <a:lnTo>
                  <a:pt x="72377" y="7721"/>
                </a:lnTo>
                <a:lnTo>
                  <a:pt x="53695" y="18884"/>
                </a:lnTo>
                <a:lnTo>
                  <a:pt x="24257" y="51562"/>
                </a:lnTo>
                <a:lnTo>
                  <a:pt x="6070" y="95161"/>
                </a:lnTo>
                <a:lnTo>
                  <a:pt x="0" y="146939"/>
                </a:lnTo>
                <a:lnTo>
                  <a:pt x="1511" y="173901"/>
                </a:lnTo>
                <a:lnTo>
                  <a:pt x="13601" y="221576"/>
                </a:lnTo>
                <a:lnTo>
                  <a:pt x="37528" y="260324"/>
                </a:lnTo>
                <a:lnTo>
                  <a:pt x="72313" y="285991"/>
                </a:lnTo>
                <a:lnTo>
                  <a:pt x="93726" y="293624"/>
                </a:lnTo>
                <a:lnTo>
                  <a:pt x="97409" y="281686"/>
                </a:lnTo>
                <a:lnTo>
                  <a:pt x="80657" y="274320"/>
                </a:lnTo>
                <a:lnTo>
                  <a:pt x="66217" y="264007"/>
                </a:lnTo>
                <a:lnTo>
                  <a:pt x="36601" y="215912"/>
                </a:lnTo>
                <a:lnTo>
                  <a:pt x="27889" y="171284"/>
                </a:lnTo>
                <a:lnTo>
                  <a:pt x="26797" y="145415"/>
                </a:lnTo>
                <a:lnTo>
                  <a:pt x="27889" y="120345"/>
                </a:lnTo>
                <a:lnTo>
                  <a:pt x="36601" y="76860"/>
                </a:lnTo>
                <a:lnTo>
                  <a:pt x="54102" y="42595"/>
                </a:lnTo>
                <a:lnTo>
                  <a:pt x="80873" y="19354"/>
                </a:lnTo>
                <a:lnTo>
                  <a:pt x="97790" y="11938"/>
                </a:lnTo>
                <a:close/>
              </a:path>
              <a:path w="713105" h="801370">
                <a:moveTo>
                  <a:pt x="135890" y="519430"/>
                </a:moveTo>
                <a:lnTo>
                  <a:pt x="131826" y="507492"/>
                </a:lnTo>
                <a:lnTo>
                  <a:pt x="110477" y="515213"/>
                </a:lnTo>
                <a:lnTo>
                  <a:pt x="91795" y="526376"/>
                </a:lnTo>
                <a:lnTo>
                  <a:pt x="62357" y="559054"/>
                </a:lnTo>
                <a:lnTo>
                  <a:pt x="44170" y="602653"/>
                </a:lnTo>
                <a:lnTo>
                  <a:pt x="38100" y="654431"/>
                </a:lnTo>
                <a:lnTo>
                  <a:pt x="39611" y="681393"/>
                </a:lnTo>
                <a:lnTo>
                  <a:pt x="51701" y="729068"/>
                </a:lnTo>
                <a:lnTo>
                  <a:pt x="75628" y="767816"/>
                </a:lnTo>
                <a:lnTo>
                  <a:pt x="110413" y="793483"/>
                </a:lnTo>
                <a:lnTo>
                  <a:pt x="131826" y="801116"/>
                </a:lnTo>
                <a:lnTo>
                  <a:pt x="135509" y="789178"/>
                </a:lnTo>
                <a:lnTo>
                  <a:pt x="118757" y="781812"/>
                </a:lnTo>
                <a:lnTo>
                  <a:pt x="104317" y="771499"/>
                </a:lnTo>
                <a:lnTo>
                  <a:pt x="74701" y="723404"/>
                </a:lnTo>
                <a:lnTo>
                  <a:pt x="65989" y="678776"/>
                </a:lnTo>
                <a:lnTo>
                  <a:pt x="64897" y="652907"/>
                </a:lnTo>
                <a:lnTo>
                  <a:pt x="65989" y="627837"/>
                </a:lnTo>
                <a:lnTo>
                  <a:pt x="74701" y="584352"/>
                </a:lnTo>
                <a:lnTo>
                  <a:pt x="92202" y="550087"/>
                </a:lnTo>
                <a:lnTo>
                  <a:pt x="118973" y="526846"/>
                </a:lnTo>
                <a:lnTo>
                  <a:pt x="135890" y="519430"/>
                </a:lnTo>
                <a:close/>
              </a:path>
              <a:path w="713105" h="801370">
                <a:moveTo>
                  <a:pt x="674751" y="146939"/>
                </a:moveTo>
                <a:lnTo>
                  <a:pt x="668731" y="95161"/>
                </a:lnTo>
                <a:lnTo>
                  <a:pt x="650621" y="51562"/>
                </a:lnTo>
                <a:lnTo>
                  <a:pt x="621068" y="18884"/>
                </a:lnTo>
                <a:lnTo>
                  <a:pt x="581152" y="0"/>
                </a:lnTo>
                <a:lnTo>
                  <a:pt x="576961" y="11938"/>
                </a:lnTo>
                <a:lnTo>
                  <a:pt x="593953" y="19354"/>
                </a:lnTo>
                <a:lnTo>
                  <a:pt x="608584" y="29565"/>
                </a:lnTo>
                <a:lnTo>
                  <a:pt x="638263" y="76860"/>
                </a:lnTo>
                <a:lnTo>
                  <a:pt x="646976" y="120345"/>
                </a:lnTo>
                <a:lnTo>
                  <a:pt x="648081" y="145415"/>
                </a:lnTo>
                <a:lnTo>
                  <a:pt x="646976" y="171284"/>
                </a:lnTo>
                <a:lnTo>
                  <a:pt x="638213" y="215912"/>
                </a:lnTo>
                <a:lnTo>
                  <a:pt x="620712" y="250799"/>
                </a:lnTo>
                <a:lnTo>
                  <a:pt x="577469" y="281686"/>
                </a:lnTo>
                <a:lnTo>
                  <a:pt x="581152" y="293624"/>
                </a:lnTo>
                <a:lnTo>
                  <a:pt x="621169" y="274878"/>
                </a:lnTo>
                <a:lnTo>
                  <a:pt x="650621" y="242316"/>
                </a:lnTo>
                <a:lnTo>
                  <a:pt x="668731" y="198780"/>
                </a:lnTo>
                <a:lnTo>
                  <a:pt x="673239" y="173901"/>
                </a:lnTo>
                <a:lnTo>
                  <a:pt x="674751" y="146939"/>
                </a:lnTo>
                <a:close/>
              </a:path>
              <a:path w="713105" h="801370">
                <a:moveTo>
                  <a:pt x="712851" y="654431"/>
                </a:moveTo>
                <a:lnTo>
                  <a:pt x="706831" y="602653"/>
                </a:lnTo>
                <a:lnTo>
                  <a:pt x="688721" y="559054"/>
                </a:lnTo>
                <a:lnTo>
                  <a:pt x="659168" y="526376"/>
                </a:lnTo>
                <a:lnTo>
                  <a:pt x="619252" y="507492"/>
                </a:lnTo>
                <a:lnTo>
                  <a:pt x="615061" y="519430"/>
                </a:lnTo>
                <a:lnTo>
                  <a:pt x="632053" y="526846"/>
                </a:lnTo>
                <a:lnTo>
                  <a:pt x="646684" y="537057"/>
                </a:lnTo>
                <a:lnTo>
                  <a:pt x="676363" y="584352"/>
                </a:lnTo>
                <a:lnTo>
                  <a:pt x="685076" y="627837"/>
                </a:lnTo>
                <a:lnTo>
                  <a:pt x="686181" y="652907"/>
                </a:lnTo>
                <a:lnTo>
                  <a:pt x="685076" y="678776"/>
                </a:lnTo>
                <a:lnTo>
                  <a:pt x="676313" y="723404"/>
                </a:lnTo>
                <a:lnTo>
                  <a:pt x="658812" y="758291"/>
                </a:lnTo>
                <a:lnTo>
                  <a:pt x="615569" y="789178"/>
                </a:lnTo>
                <a:lnTo>
                  <a:pt x="619252" y="801116"/>
                </a:lnTo>
                <a:lnTo>
                  <a:pt x="659269" y="782370"/>
                </a:lnTo>
                <a:lnTo>
                  <a:pt x="688721" y="749808"/>
                </a:lnTo>
                <a:lnTo>
                  <a:pt x="706831" y="706272"/>
                </a:lnTo>
                <a:lnTo>
                  <a:pt x="711339" y="681393"/>
                </a:lnTo>
                <a:lnTo>
                  <a:pt x="712851" y="654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735582" y="4426529"/>
            <a:ext cx="1056005" cy="1040130"/>
          </a:xfrm>
          <a:prstGeom prst="rect">
            <a:avLst/>
          </a:prstGeom>
        </p:spPr>
        <p:txBody>
          <a:bodyPr wrap="square" lIns="0" tIns="138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545465" algn="l"/>
              </a:tabLst>
            </a:pPr>
            <a:r>
              <a:rPr dirty="0" sz="2500" spc="185" b="1">
                <a:latin typeface="Adobe Gothic Std B"/>
                <a:cs typeface="Adobe Gothic Std B"/>
              </a:rPr>
              <a:t>-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50">
                <a:latin typeface="Cambria Math"/>
                <a:cs typeface="Cambria Math"/>
              </a:rPr>
              <a:t>𝐷</a:t>
            </a:r>
            <a:r>
              <a:rPr dirty="0" sz="2500">
                <a:latin typeface="Cambria Math"/>
                <a:cs typeface="Cambria Math"/>
              </a:rPr>
              <a:t>	x;</a:t>
            </a:r>
            <a:r>
              <a:rPr dirty="0" sz="2500" spc="-135">
                <a:latin typeface="Cambria Math"/>
                <a:cs typeface="Cambria Math"/>
              </a:rPr>
              <a:t> </a:t>
            </a:r>
            <a:r>
              <a:rPr dirty="0" sz="2500" spc="-50">
                <a:latin typeface="Cambria Math"/>
                <a:cs typeface="Cambria Math"/>
              </a:rPr>
              <a:t>𝜂</a:t>
            </a:r>
            <a:endParaRPr sz="25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583565" algn="l"/>
              </a:tabLst>
            </a:pPr>
            <a:r>
              <a:rPr dirty="0" sz="2500" spc="185" b="1">
                <a:latin typeface="Adobe Gothic Std B"/>
                <a:cs typeface="Adobe Gothic Std B"/>
              </a:rPr>
              <a:t>-</a:t>
            </a:r>
            <a:r>
              <a:rPr dirty="0" sz="2500" spc="90" b="1">
                <a:latin typeface="Adobe Gothic Std B"/>
                <a:cs typeface="Adobe Gothic Std B"/>
              </a:rPr>
              <a:t> </a:t>
            </a:r>
            <a:r>
              <a:rPr dirty="0" sz="2500" spc="-50">
                <a:latin typeface="Cambria Math"/>
                <a:cs typeface="Cambria Math"/>
              </a:rPr>
              <a:t>𝐷</a:t>
            </a:r>
            <a:r>
              <a:rPr dirty="0" sz="2500">
                <a:latin typeface="Cambria Math"/>
                <a:cs typeface="Cambria Math"/>
              </a:rPr>
              <a:t>	x;</a:t>
            </a:r>
            <a:r>
              <a:rPr dirty="0" sz="2500" spc="-135">
                <a:latin typeface="Cambria Math"/>
                <a:cs typeface="Cambria Math"/>
              </a:rPr>
              <a:t> </a:t>
            </a:r>
            <a:r>
              <a:rPr dirty="0" sz="2500" spc="-50">
                <a:latin typeface="Cambria Math"/>
                <a:cs typeface="Cambria Math"/>
              </a:rPr>
              <a:t>𝜂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957829" y="4426529"/>
            <a:ext cx="4534535" cy="1040130"/>
          </a:xfrm>
          <a:prstGeom prst="rect">
            <a:avLst/>
          </a:prstGeom>
        </p:spPr>
        <p:txBody>
          <a:bodyPr wrap="square" lIns="0" tIns="138430" rIns="0" bIns="0" rtlCol="0" vert="horz">
            <a:spAutoFit/>
          </a:bodyPr>
          <a:lstStyle/>
          <a:p>
            <a:pPr marL="339090" indent="-327025">
              <a:lnSpc>
                <a:spcPct val="100000"/>
              </a:lnSpc>
              <a:spcBef>
                <a:spcPts val="1090"/>
              </a:spcBef>
              <a:buChar char="&gt;"/>
              <a:tabLst>
                <a:tab pos="339725" algn="l"/>
              </a:tabLst>
            </a:pPr>
            <a:r>
              <a:rPr dirty="0" sz="2500">
                <a:latin typeface="Cambria Math"/>
                <a:cs typeface="Cambria Math"/>
              </a:rPr>
              <a:t>0.5</a:t>
            </a:r>
            <a:r>
              <a:rPr dirty="0" sz="2500" spc="60">
                <a:latin typeface="Cambria Math"/>
                <a:cs typeface="Cambria Math"/>
              </a:rPr>
              <a:t> </a:t>
            </a:r>
            <a:r>
              <a:rPr dirty="0" sz="2500" spc="200" b="1">
                <a:latin typeface="Adobe Gothic Std B"/>
                <a:cs typeface="Adobe Gothic Std B"/>
              </a:rPr>
              <a:t>:</a:t>
            </a:r>
            <a:r>
              <a:rPr dirty="0" sz="2500" spc="85" b="1">
                <a:latin typeface="Adobe Gothic Std B"/>
                <a:cs typeface="Adobe Gothic Std B"/>
              </a:rPr>
              <a:t> </a:t>
            </a:r>
            <a:r>
              <a:rPr dirty="0" sz="2500" spc="-254" b="1">
                <a:latin typeface="Adobe Gothic Std B"/>
                <a:cs typeface="Adobe Gothic Std B"/>
              </a:rPr>
              <a:t>학습</a:t>
            </a:r>
            <a:r>
              <a:rPr dirty="0" sz="2500" spc="90" b="1">
                <a:latin typeface="Adobe Gothic Std B"/>
                <a:cs typeface="Adobe Gothic Std B"/>
              </a:rPr>
              <a:t> </a:t>
            </a:r>
            <a:r>
              <a:rPr dirty="0" sz="2500" spc="-254" b="1">
                <a:latin typeface="Adobe Gothic Std B"/>
                <a:cs typeface="Adobe Gothic Std B"/>
              </a:rPr>
              <a:t>자료</a:t>
            </a:r>
            <a:r>
              <a:rPr dirty="0" sz="2500" spc="90" b="1">
                <a:latin typeface="Adobe Gothic Std B"/>
                <a:cs typeface="Adobe Gothic Std B"/>
              </a:rPr>
              <a:t> </a:t>
            </a:r>
            <a:r>
              <a:rPr dirty="0" sz="2500" spc="-250" b="1">
                <a:latin typeface="Adobe Gothic Std B"/>
                <a:cs typeface="Adobe Gothic Std B"/>
              </a:rPr>
              <a:t>내</a:t>
            </a:r>
            <a:r>
              <a:rPr dirty="0" sz="2500" spc="90" b="1">
                <a:latin typeface="Adobe Gothic Std B"/>
                <a:cs typeface="Adobe Gothic Std B"/>
              </a:rPr>
              <a:t> </a:t>
            </a:r>
            <a:r>
              <a:rPr dirty="0" sz="2500" spc="-254" b="1">
                <a:latin typeface="Adobe Gothic Std B"/>
                <a:cs typeface="Adobe Gothic Std B"/>
              </a:rPr>
              <a:t>이미지로</a:t>
            </a:r>
            <a:r>
              <a:rPr dirty="0" sz="2500" spc="95" b="1">
                <a:latin typeface="Adobe Gothic Std B"/>
                <a:cs typeface="Adobe Gothic Std B"/>
              </a:rPr>
              <a:t> </a:t>
            </a:r>
            <a:r>
              <a:rPr dirty="0" sz="2500" spc="-280" b="1">
                <a:latin typeface="Adobe Gothic Std B"/>
                <a:cs typeface="Adobe Gothic Std B"/>
              </a:rPr>
              <a:t>판단</a:t>
            </a:r>
            <a:endParaRPr sz="2500">
              <a:latin typeface="Adobe Gothic Std B"/>
              <a:cs typeface="Adobe Gothic Std B"/>
            </a:endParaRPr>
          </a:p>
          <a:p>
            <a:pPr marL="50800">
              <a:lnSpc>
                <a:spcPct val="100000"/>
              </a:lnSpc>
              <a:spcBef>
                <a:spcPts val="1000"/>
              </a:spcBef>
            </a:pPr>
            <a:r>
              <a:rPr dirty="0" sz="2500">
                <a:latin typeface="Cambria Math"/>
                <a:cs typeface="Cambria Math"/>
              </a:rPr>
              <a:t>&lt;</a:t>
            </a:r>
            <a:r>
              <a:rPr dirty="0" sz="2500" spc="120">
                <a:latin typeface="Cambria Math"/>
                <a:cs typeface="Cambria Math"/>
              </a:rPr>
              <a:t> </a:t>
            </a:r>
            <a:r>
              <a:rPr dirty="0" sz="2500">
                <a:latin typeface="Cambria Math"/>
                <a:cs typeface="Cambria Math"/>
              </a:rPr>
              <a:t>0.5</a:t>
            </a:r>
            <a:r>
              <a:rPr dirty="0" sz="2500" spc="75">
                <a:latin typeface="Cambria Math"/>
                <a:cs typeface="Cambria Math"/>
              </a:rPr>
              <a:t> </a:t>
            </a:r>
            <a:r>
              <a:rPr dirty="0" sz="2500" spc="200" b="1">
                <a:latin typeface="Adobe Gothic Std B"/>
                <a:cs typeface="Adobe Gothic Std B"/>
              </a:rPr>
              <a:t>:</a:t>
            </a:r>
            <a:r>
              <a:rPr dirty="0" sz="2500" spc="80" b="1">
                <a:latin typeface="Adobe Gothic Std B"/>
                <a:cs typeface="Adobe Gothic Std B"/>
              </a:rPr>
              <a:t> </a:t>
            </a:r>
            <a:r>
              <a:rPr dirty="0" sz="2500" spc="-260" b="1">
                <a:latin typeface="Adobe Gothic Std B"/>
                <a:cs typeface="Adobe Gothic Std B"/>
              </a:rPr>
              <a:t>생성된</a:t>
            </a:r>
            <a:r>
              <a:rPr dirty="0" sz="2500" spc="100" b="1">
                <a:latin typeface="Adobe Gothic Std B"/>
                <a:cs typeface="Adobe Gothic Std B"/>
              </a:rPr>
              <a:t> </a:t>
            </a:r>
            <a:r>
              <a:rPr dirty="0" sz="2500" spc="-260" b="1">
                <a:latin typeface="Adobe Gothic Std B"/>
                <a:cs typeface="Adobe Gothic Std B"/>
              </a:rPr>
              <a:t>이미지로</a:t>
            </a:r>
            <a:r>
              <a:rPr dirty="0" sz="2500" spc="100" b="1">
                <a:latin typeface="Adobe Gothic Std B"/>
                <a:cs typeface="Adobe Gothic Std B"/>
              </a:rPr>
              <a:t> </a:t>
            </a:r>
            <a:r>
              <a:rPr dirty="0" sz="2500" spc="-25" b="1">
                <a:latin typeface="Adobe Gothic Std B"/>
                <a:cs typeface="Adobe Gothic Std B"/>
              </a:rPr>
              <a:t>판단.</a:t>
            </a:r>
            <a:endParaRPr sz="2500">
              <a:latin typeface="Adobe Gothic Std B"/>
              <a:cs typeface="Adobe Gothic Std B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830182" y="-38351"/>
            <a:ext cx="3239770" cy="90868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algn="r" marR="34290">
              <a:lnSpc>
                <a:spcPct val="100000"/>
              </a:lnSpc>
              <a:spcBef>
                <a:spcPts val="780"/>
              </a:spcBef>
            </a:pPr>
            <a:r>
              <a:rPr dirty="0" sz="2200" spc="-110">
                <a:solidFill>
                  <a:srgbClr val="FFFFFF"/>
                </a:solidFill>
                <a:latin typeface="Adobe Clean Han"/>
                <a:cs typeface="Adobe Clean Han"/>
              </a:rPr>
              <a:t>딥러닝</a:t>
            </a:r>
            <a:r>
              <a:rPr dirty="0" sz="1800" spc="-110">
                <a:solidFill>
                  <a:srgbClr val="FFFFFF"/>
                </a:solidFill>
                <a:latin typeface="Adobe Clean Han"/>
                <a:cs typeface="Adobe Clean Han"/>
              </a:rPr>
              <a:t>의</a:t>
            </a:r>
            <a:r>
              <a:rPr dirty="0" sz="1800" spc="20">
                <a:solidFill>
                  <a:srgbClr val="FFFFFF"/>
                </a:solidFill>
                <a:latin typeface="Adobe Clean Han"/>
                <a:cs typeface="Adobe Clean H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dobe Clean Han"/>
                <a:cs typeface="Adobe Clean Han"/>
              </a:rPr>
              <a:t>통계적이해</a:t>
            </a:r>
            <a:endParaRPr sz="2200">
              <a:latin typeface="Adobe Clean Han"/>
              <a:cs typeface="Adobe Clean Han"/>
            </a:endParaRPr>
          </a:p>
          <a:p>
            <a:pPr algn="r" marR="5080">
              <a:lnSpc>
                <a:spcPct val="100000"/>
              </a:lnSpc>
              <a:spcBef>
                <a:spcPts val="75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10강.</a:t>
            </a:r>
            <a:r>
              <a:rPr dirty="0" sz="2400" spc="-3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Adobe Clean Han"/>
                <a:cs typeface="Adobe Clean Han"/>
              </a:rPr>
              <a:t>오토인코더와</a:t>
            </a:r>
            <a:r>
              <a:rPr dirty="0" sz="2400" spc="4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Adobe Clean Han"/>
                <a:cs typeface="Adobe Clean Han"/>
              </a:rPr>
              <a:t>GAN(2)</a:t>
            </a:r>
            <a:endParaRPr sz="2400">
              <a:latin typeface="Adobe Clean Han"/>
              <a:cs typeface="Adobe Clean H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5914" y="12954"/>
            <a:ext cx="1744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3.</a:t>
            </a:r>
            <a:r>
              <a:rPr dirty="0" sz="2400" spc="3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54">
                <a:solidFill>
                  <a:srgbClr val="404040"/>
                </a:solidFill>
                <a:latin typeface="Adobe Clean Han"/>
                <a:cs typeface="Adobe Clean Han"/>
              </a:rPr>
              <a:t>GAN</a:t>
            </a:r>
            <a:r>
              <a:rPr dirty="0" sz="2400" spc="10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Adobe Clean Han"/>
                <a:cs typeface="Adobe Clean Han"/>
              </a:rPr>
              <a:t>방법론</a:t>
            </a:r>
            <a:endParaRPr sz="2400">
              <a:latin typeface="Adobe Clean Han"/>
              <a:cs typeface="Adobe Clean H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4"/>
              <a:t>GAN</a:t>
            </a:r>
            <a:r>
              <a:rPr dirty="0" spc="-430"/>
              <a:t> </a:t>
            </a:r>
            <a:r>
              <a:rPr dirty="0" spc="-434"/>
              <a:t>의</a:t>
            </a:r>
            <a:r>
              <a:rPr dirty="0" spc="-440"/>
              <a:t> </a:t>
            </a:r>
            <a:r>
              <a:rPr dirty="0" spc="-765"/>
              <a:t>학습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43840" y="1586483"/>
            <a:ext cx="9944100" cy="4318000"/>
          </a:xfrm>
          <a:prstGeom prst="rect">
            <a:avLst/>
          </a:prstGeom>
          <a:ln w="63500">
            <a:solidFill>
              <a:srgbClr val="7BBDBD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Times New Roman"/>
              <a:cs typeface="Times New Roman"/>
            </a:endParaRPr>
          </a:p>
          <a:p>
            <a:pPr marL="932815" indent="-343535">
              <a:lnSpc>
                <a:spcPct val="100000"/>
              </a:lnSpc>
              <a:spcBef>
                <a:spcPts val="5"/>
              </a:spcBef>
              <a:buClr>
                <a:srgbClr val="FFC000"/>
              </a:buClr>
              <a:buSzPct val="70000"/>
              <a:buFont typeface="Wingdings"/>
              <a:buChar char=""/>
              <a:tabLst>
                <a:tab pos="933450" algn="l"/>
              </a:tabLst>
            </a:pPr>
            <a:r>
              <a:rPr dirty="0" sz="2500" spc="-20" b="1">
                <a:latin typeface="Adobe Gothic Std B"/>
                <a:cs typeface="Adobe Gothic Std B"/>
              </a:rPr>
              <a:t>Two-</a:t>
            </a:r>
            <a:r>
              <a:rPr dirty="0" sz="2500" b="1">
                <a:latin typeface="Adobe Gothic Std B"/>
                <a:cs typeface="Adobe Gothic Std B"/>
              </a:rPr>
              <a:t>player</a:t>
            </a:r>
            <a:r>
              <a:rPr dirty="0" sz="2500" spc="-25" b="1">
                <a:latin typeface="Adobe Gothic Std B"/>
                <a:cs typeface="Adobe Gothic Std B"/>
              </a:rPr>
              <a:t> </a:t>
            </a:r>
            <a:r>
              <a:rPr dirty="0" sz="2500" b="1">
                <a:latin typeface="Adobe Gothic Std B"/>
                <a:cs typeface="Adobe Gothic Std B"/>
              </a:rPr>
              <a:t>minimax</a:t>
            </a:r>
            <a:r>
              <a:rPr dirty="0" sz="2500" spc="-20" b="1">
                <a:latin typeface="Adobe Gothic Std B"/>
                <a:cs typeface="Adobe Gothic Std B"/>
              </a:rPr>
              <a:t> game</a:t>
            </a:r>
            <a:endParaRPr sz="2500">
              <a:latin typeface="Adobe Gothic Std B"/>
              <a:cs typeface="Adobe Gothic Std B"/>
            </a:endParaRPr>
          </a:p>
          <a:p>
            <a:pPr marL="932815" marR="4008754" indent="-342900">
              <a:lnSpc>
                <a:spcPct val="150000"/>
              </a:lnSpc>
              <a:spcBef>
                <a:spcPts val="1200"/>
              </a:spcBef>
              <a:buClr>
                <a:srgbClr val="FFC000"/>
              </a:buClr>
              <a:buSzPct val="70000"/>
              <a:buFont typeface="Wingdings"/>
              <a:buChar char=""/>
              <a:tabLst>
                <a:tab pos="933450" algn="l"/>
              </a:tabLst>
            </a:pPr>
            <a:r>
              <a:rPr dirty="0" sz="2500" spc="-325" b="1">
                <a:latin typeface="Adobe Gothic Std B"/>
                <a:cs typeface="Adobe Gothic Std B"/>
              </a:rPr>
              <a:t>생성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함수</a:t>
            </a:r>
            <a:r>
              <a:rPr dirty="0" sz="2500" spc="-220" b="1">
                <a:latin typeface="Adobe Gothic Std B"/>
                <a:cs typeface="Adobe Gothic Std B"/>
              </a:rPr>
              <a:t> </a:t>
            </a:r>
            <a:r>
              <a:rPr dirty="0" sz="2500">
                <a:latin typeface="Cambria Math"/>
                <a:cs typeface="Cambria Math"/>
              </a:rPr>
              <a:t>𝐺</a:t>
            </a:r>
            <a:r>
              <a:rPr dirty="0" sz="2500" spc="-114">
                <a:latin typeface="Cambria Math"/>
                <a:cs typeface="Cambria Math"/>
              </a:rPr>
              <a:t> </a:t>
            </a:r>
            <a:r>
              <a:rPr dirty="0" sz="2500" spc="-250" b="1">
                <a:latin typeface="Adobe Gothic Std B"/>
                <a:cs typeface="Adobe Gothic Std B"/>
              </a:rPr>
              <a:t>는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판별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함수</a:t>
            </a:r>
            <a:r>
              <a:rPr dirty="0" sz="2500" spc="-220" b="1">
                <a:latin typeface="Adobe Gothic Std B"/>
                <a:cs typeface="Adobe Gothic Std B"/>
              </a:rPr>
              <a:t> </a:t>
            </a:r>
            <a:r>
              <a:rPr dirty="0" sz="2500" spc="-25">
                <a:latin typeface="Cambria Math"/>
                <a:cs typeface="Cambria Math"/>
              </a:rPr>
              <a:t>𝐷</a:t>
            </a:r>
            <a:r>
              <a:rPr dirty="0" sz="2500" spc="-155">
                <a:latin typeface="Cambria Math"/>
                <a:cs typeface="Cambria Math"/>
              </a:rPr>
              <a:t> </a:t>
            </a:r>
            <a:r>
              <a:rPr dirty="0" sz="2500" spc="-250" b="1">
                <a:latin typeface="Adobe Gothic Std B"/>
                <a:cs typeface="Adobe Gothic Std B"/>
              </a:rPr>
              <a:t>가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학습</a:t>
            </a:r>
            <a:r>
              <a:rPr dirty="0" sz="2500" spc="-220" b="1">
                <a:latin typeface="Adobe Gothic Std B"/>
                <a:cs typeface="Adobe Gothic Std B"/>
              </a:rPr>
              <a:t> </a:t>
            </a:r>
            <a:r>
              <a:rPr dirty="0" sz="2500" spc="-425" b="1">
                <a:latin typeface="Adobe Gothic Std B"/>
                <a:cs typeface="Adobe Gothic Std B"/>
              </a:rPr>
              <a:t>자료와</a:t>
            </a:r>
            <a:r>
              <a:rPr dirty="0" sz="2500" spc="-325" b="1">
                <a:latin typeface="Adobe Gothic Std B"/>
                <a:cs typeface="Adobe Gothic Std B"/>
              </a:rPr>
              <a:t> 생성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자료를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65" b="1">
                <a:latin typeface="Adobe Gothic Std B"/>
                <a:cs typeface="Adobe Gothic Std B"/>
              </a:rPr>
              <a:t>구분하지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65" b="1">
                <a:latin typeface="Adobe Gothic Std B"/>
                <a:cs typeface="Adobe Gothic Std B"/>
              </a:rPr>
              <a:t>못하도록</a:t>
            </a:r>
            <a:r>
              <a:rPr dirty="0" sz="2500" spc="-220" b="1">
                <a:latin typeface="Adobe Gothic Std B"/>
                <a:cs typeface="Adobe Gothic Std B"/>
              </a:rPr>
              <a:t> </a:t>
            </a:r>
            <a:r>
              <a:rPr dirty="0" sz="2500" spc="-20">
                <a:latin typeface="Cambria Math"/>
                <a:cs typeface="Cambria Math"/>
              </a:rPr>
              <a:t>𝜃</a:t>
            </a:r>
            <a:r>
              <a:rPr dirty="0" sz="2500" spc="-140">
                <a:latin typeface="Cambria Math"/>
                <a:cs typeface="Cambria Math"/>
              </a:rPr>
              <a:t> </a:t>
            </a:r>
            <a:r>
              <a:rPr dirty="0" sz="2500" spc="-250" b="1">
                <a:latin typeface="Adobe Gothic Std B"/>
                <a:cs typeface="Adobe Gothic Std B"/>
              </a:rPr>
              <a:t>를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25" b="1">
                <a:latin typeface="Adobe Gothic Std B"/>
                <a:cs typeface="Adobe Gothic Std B"/>
              </a:rPr>
              <a:t>학습.</a:t>
            </a:r>
            <a:endParaRPr sz="2500">
              <a:latin typeface="Adobe Gothic Std B"/>
              <a:cs typeface="Adobe Gothic Std B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C000"/>
              </a:buClr>
              <a:buFont typeface="Wingdings"/>
              <a:buChar char=""/>
            </a:pPr>
            <a:endParaRPr sz="1450">
              <a:latin typeface="Adobe Gothic Std B"/>
              <a:cs typeface="Adobe Gothic Std B"/>
            </a:endParaRPr>
          </a:p>
          <a:p>
            <a:pPr marL="932815" indent="-343535">
              <a:lnSpc>
                <a:spcPct val="100000"/>
              </a:lnSpc>
              <a:buClr>
                <a:srgbClr val="FFC000"/>
              </a:buClr>
              <a:buSzPct val="70000"/>
              <a:buFont typeface="Wingdings"/>
              <a:buChar char=""/>
              <a:tabLst>
                <a:tab pos="933450" algn="l"/>
              </a:tabLst>
            </a:pPr>
            <a:r>
              <a:rPr dirty="0" sz="2500" spc="-325" b="1">
                <a:latin typeface="Adobe Gothic Std B"/>
                <a:cs typeface="Adobe Gothic Std B"/>
              </a:rPr>
              <a:t>판별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함수</a:t>
            </a:r>
            <a:r>
              <a:rPr dirty="0" sz="2500" spc="-220" b="1">
                <a:latin typeface="Adobe Gothic Std B"/>
                <a:cs typeface="Adobe Gothic Std B"/>
              </a:rPr>
              <a:t> </a:t>
            </a:r>
            <a:r>
              <a:rPr dirty="0" sz="2500" spc="-25">
                <a:latin typeface="Cambria Math"/>
                <a:cs typeface="Cambria Math"/>
              </a:rPr>
              <a:t>𝐷</a:t>
            </a:r>
            <a:r>
              <a:rPr dirty="0" sz="2500" spc="-150">
                <a:latin typeface="Cambria Math"/>
                <a:cs typeface="Cambria Math"/>
              </a:rPr>
              <a:t> </a:t>
            </a:r>
            <a:r>
              <a:rPr dirty="0" sz="2500" spc="-250" b="1">
                <a:latin typeface="Adobe Gothic Std B"/>
                <a:cs typeface="Adobe Gothic Std B"/>
              </a:rPr>
              <a:t>는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학습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자료와</a:t>
            </a:r>
            <a:r>
              <a:rPr dirty="0" sz="2500" spc="-225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생성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자료를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250" b="1">
                <a:latin typeface="Adobe Gothic Std B"/>
                <a:cs typeface="Adobe Gothic Std B"/>
              </a:rPr>
              <a:t>잘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70" b="1">
                <a:latin typeface="Adobe Gothic Std B"/>
                <a:cs typeface="Adobe Gothic Std B"/>
              </a:rPr>
              <a:t>구분하도록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20">
                <a:latin typeface="Cambria Math"/>
                <a:cs typeface="Cambria Math"/>
              </a:rPr>
              <a:t>𝜂</a:t>
            </a:r>
            <a:r>
              <a:rPr dirty="0" sz="2500" spc="-160">
                <a:latin typeface="Cambria Math"/>
                <a:cs typeface="Cambria Math"/>
              </a:rPr>
              <a:t> </a:t>
            </a:r>
            <a:r>
              <a:rPr dirty="0" sz="2500" spc="-250" b="1">
                <a:latin typeface="Adobe Gothic Std B"/>
                <a:cs typeface="Adobe Gothic Std B"/>
              </a:rPr>
              <a:t>를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25" b="1">
                <a:latin typeface="Adobe Gothic Std B"/>
                <a:cs typeface="Adobe Gothic Std B"/>
              </a:rPr>
              <a:t>학습.</a:t>
            </a:r>
            <a:endParaRPr sz="2500">
              <a:latin typeface="Adobe Gothic Std B"/>
              <a:cs typeface="Adobe Gothic Std B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C000"/>
              </a:buClr>
              <a:buFont typeface="Wingdings"/>
              <a:buChar char=""/>
            </a:pPr>
            <a:endParaRPr sz="1450">
              <a:latin typeface="Adobe Gothic Std B"/>
              <a:cs typeface="Adobe Gothic Std B"/>
            </a:endParaRPr>
          </a:p>
          <a:p>
            <a:pPr marL="932815" indent="-343535">
              <a:lnSpc>
                <a:spcPct val="100000"/>
              </a:lnSpc>
              <a:buClr>
                <a:srgbClr val="FFC000"/>
              </a:buClr>
              <a:buSzPct val="70000"/>
              <a:buFont typeface="Wingdings"/>
              <a:buChar char=""/>
              <a:tabLst>
                <a:tab pos="933450" algn="l"/>
              </a:tabLst>
            </a:pPr>
            <a:r>
              <a:rPr dirty="0" sz="2500" spc="-250" b="1">
                <a:latin typeface="Adobe Gothic Std B"/>
                <a:cs typeface="Adobe Gothic Std B"/>
              </a:rPr>
              <a:t>두</a:t>
            </a:r>
            <a:r>
              <a:rPr dirty="0" sz="2500" spc="-22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함수가</a:t>
            </a:r>
            <a:r>
              <a:rPr dirty="0" sz="2500" spc="-225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서로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60" b="1">
                <a:latin typeface="Adobe Gothic Std B"/>
                <a:cs typeface="Adobe Gothic Std B"/>
              </a:rPr>
              <a:t>경쟁하는</a:t>
            </a:r>
            <a:r>
              <a:rPr dirty="0" sz="2500" spc="-215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게임의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형태로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25" b="1">
                <a:latin typeface="Adobe Gothic Std B"/>
                <a:cs typeface="Adobe Gothic Std B"/>
              </a:rPr>
              <a:t>학습.</a:t>
            </a:r>
            <a:endParaRPr sz="2500">
              <a:latin typeface="Adobe Gothic Std B"/>
              <a:cs typeface="Adobe Gothic Std B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830182" y="-38351"/>
            <a:ext cx="3239770" cy="90868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algn="r" marR="34290">
              <a:lnSpc>
                <a:spcPct val="100000"/>
              </a:lnSpc>
              <a:spcBef>
                <a:spcPts val="780"/>
              </a:spcBef>
            </a:pPr>
            <a:r>
              <a:rPr dirty="0" sz="2200" spc="-110">
                <a:solidFill>
                  <a:srgbClr val="FFFFFF"/>
                </a:solidFill>
                <a:latin typeface="Adobe Clean Han"/>
                <a:cs typeface="Adobe Clean Han"/>
              </a:rPr>
              <a:t>딥러닝</a:t>
            </a:r>
            <a:r>
              <a:rPr dirty="0" sz="1800" spc="-110">
                <a:solidFill>
                  <a:srgbClr val="FFFFFF"/>
                </a:solidFill>
                <a:latin typeface="Adobe Clean Han"/>
                <a:cs typeface="Adobe Clean Han"/>
              </a:rPr>
              <a:t>의</a:t>
            </a:r>
            <a:r>
              <a:rPr dirty="0" sz="1800" spc="20">
                <a:solidFill>
                  <a:srgbClr val="FFFFFF"/>
                </a:solidFill>
                <a:latin typeface="Adobe Clean Han"/>
                <a:cs typeface="Adobe Clean H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dobe Clean Han"/>
                <a:cs typeface="Adobe Clean Han"/>
              </a:rPr>
              <a:t>통계적이해</a:t>
            </a:r>
            <a:endParaRPr sz="2200">
              <a:latin typeface="Adobe Clean Han"/>
              <a:cs typeface="Adobe Clean Han"/>
            </a:endParaRPr>
          </a:p>
          <a:p>
            <a:pPr algn="r" marR="5080">
              <a:lnSpc>
                <a:spcPct val="100000"/>
              </a:lnSpc>
              <a:spcBef>
                <a:spcPts val="75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10강.</a:t>
            </a:r>
            <a:r>
              <a:rPr dirty="0" sz="2400" spc="-3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Adobe Clean Han"/>
                <a:cs typeface="Adobe Clean Han"/>
              </a:rPr>
              <a:t>오토인코더와</a:t>
            </a:r>
            <a:r>
              <a:rPr dirty="0" sz="2400" spc="4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Adobe Clean Han"/>
                <a:cs typeface="Adobe Clean Han"/>
              </a:rPr>
              <a:t>GAN(2)</a:t>
            </a:r>
            <a:endParaRPr sz="2400">
              <a:latin typeface="Adobe Clean Han"/>
              <a:cs typeface="Adobe Clean H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5914" y="12954"/>
            <a:ext cx="1922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0">
                <a:solidFill>
                  <a:srgbClr val="404040"/>
                </a:solidFill>
                <a:latin typeface="Adobe Clean Han"/>
                <a:cs typeface="Adobe Clean Han"/>
              </a:rPr>
              <a:t>1.</a:t>
            </a:r>
            <a:r>
              <a:rPr dirty="0" sz="2400" spc="6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85">
                <a:solidFill>
                  <a:srgbClr val="404040"/>
                </a:solidFill>
                <a:latin typeface="Adobe Clean Han"/>
                <a:cs typeface="Adobe Clean Han"/>
              </a:rPr>
              <a:t>비지도</a:t>
            </a:r>
            <a:r>
              <a:rPr dirty="0" sz="2400" spc="7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70">
                <a:solidFill>
                  <a:srgbClr val="404040"/>
                </a:solidFill>
                <a:latin typeface="Adobe Clean Han"/>
                <a:cs typeface="Adobe Clean Han"/>
              </a:rPr>
              <a:t>학습법</a:t>
            </a:r>
            <a:endParaRPr sz="2400">
              <a:latin typeface="Adobe Clean Han"/>
              <a:cs typeface="Adobe Clean H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40"/>
              <a:t>비지도</a:t>
            </a:r>
            <a:r>
              <a:rPr dirty="0" spc="-445"/>
              <a:t> </a:t>
            </a:r>
            <a:r>
              <a:rPr dirty="0" spc="-760"/>
              <a:t>학습법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03859" y="1586483"/>
            <a:ext cx="8863965" cy="4666615"/>
          </a:xfrm>
          <a:prstGeom prst="rect">
            <a:avLst/>
          </a:prstGeom>
          <a:ln w="63500">
            <a:solidFill>
              <a:srgbClr val="7BBDBD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Times New Roman"/>
              <a:cs typeface="Times New Roman"/>
            </a:endParaRPr>
          </a:p>
          <a:p>
            <a:pPr marL="717550" indent="-288290">
              <a:lnSpc>
                <a:spcPct val="100000"/>
              </a:lnSpc>
              <a:buClr>
                <a:srgbClr val="FFC000"/>
              </a:buClr>
              <a:buSzPct val="70000"/>
              <a:buFont typeface="Wingdings"/>
              <a:buChar char=""/>
              <a:tabLst>
                <a:tab pos="718185" algn="l"/>
              </a:tabLst>
            </a:pPr>
            <a:r>
              <a:rPr dirty="0" sz="2500" spc="-325" b="1">
                <a:solidFill>
                  <a:srgbClr val="404040"/>
                </a:solidFill>
                <a:latin typeface="Adobe Gothic Std B"/>
                <a:cs typeface="Adobe Gothic Std B"/>
              </a:rPr>
              <a:t>기계</a:t>
            </a:r>
            <a:r>
              <a:rPr dirty="0" sz="2500" spc="-210" b="1">
                <a:solidFill>
                  <a:srgbClr val="40404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50" b="1">
                <a:solidFill>
                  <a:srgbClr val="404040"/>
                </a:solidFill>
                <a:latin typeface="Adobe Gothic Std B"/>
                <a:cs typeface="Adobe Gothic Std B"/>
              </a:rPr>
              <a:t>학습의</a:t>
            </a:r>
            <a:r>
              <a:rPr dirty="0" sz="2500" spc="-210" b="1">
                <a:solidFill>
                  <a:srgbClr val="40404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25" b="1">
                <a:solidFill>
                  <a:srgbClr val="404040"/>
                </a:solidFill>
                <a:latin typeface="Adobe Gothic Std B"/>
                <a:cs typeface="Adobe Gothic Std B"/>
              </a:rPr>
              <a:t>일종.</a:t>
            </a:r>
            <a:endParaRPr sz="2500">
              <a:latin typeface="Adobe Gothic Std B"/>
              <a:cs typeface="Adobe Gothic Std B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C000"/>
              </a:buClr>
              <a:buFont typeface="Wingdings"/>
              <a:buChar char=""/>
            </a:pPr>
            <a:endParaRPr sz="1450">
              <a:latin typeface="Adobe Gothic Std B"/>
              <a:cs typeface="Adobe Gothic Std B"/>
            </a:endParaRPr>
          </a:p>
          <a:p>
            <a:pPr marL="717550" indent="-288290">
              <a:lnSpc>
                <a:spcPct val="100000"/>
              </a:lnSpc>
              <a:spcBef>
                <a:spcPts val="5"/>
              </a:spcBef>
              <a:buClr>
                <a:srgbClr val="FFC000"/>
              </a:buClr>
              <a:buSzPct val="70000"/>
              <a:buFont typeface="Wingdings"/>
              <a:buChar char=""/>
              <a:tabLst>
                <a:tab pos="718185" algn="l"/>
              </a:tabLst>
            </a:pPr>
            <a:r>
              <a:rPr dirty="0" sz="2500" spc="-365" b="1">
                <a:solidFill>
                  <a:srgbClr val="C00000"/>
                </a:solidFill>
                <a:latin typeface="Adobe Gothic Std B"/>
                <a:cs typeface="Adobe Gothic Std B"/>
              </a:rPr>
              <a:t>데이터</a:t>
            </a:r>
            <a:r>
              <a:rPr dirty="0" sz="2500" spc="-365" b="1">
                <a:solidFill>
                  <a:srgbClr val="404040"/>
                </a:solidFill>
                <a:latin typeface="Adobe Gothic Std B"/>
                <a:cs typeface="Adobe Gothic Std B"/>
              </a:rPr>
              <a:t>가</a:t>
            </a:r>
            <a:r>
              <a:rPr dirty="0" sz="2500" spc="-210" b="1">
                <a:solidFill>
                  <a:srgbClr val="40404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25" b="1">
                <a:solidFill>
                  <a:srgbClr val="404040"/>
                </a:solidFill>
                <a:latin typeface="Adobe Gothic Std B"/>
                <a:cs typeface="Adobe Gothic Std B"/>
              </a:rPr>
              <a:t>어떤</a:t>
            </a:r>
            <a:r>
              <a:rPr dirty="0" sz="2500" spc="-204" b="1">
                <a:solidFill>
                  <a:srgbClr val="40404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50" b="1">
                <a:solidFill>
                  <a:srgbClr val="C00000"/>
                </a:solidFill>
                <a:latin typeface="Adobe Gothic Std B"/>
                <a:cs typeface="Adobe Gothic Std B"/>
              </a:rPr>
              <a:t>특징</a:t>
            </a:r>
            <a:r>
              <a:rPr dirty="0" sz="2500" spc="-350" b="1">
                <a:solidFill>
                  <a:srgbClr val="404040"/>
                </a:solidFill>
                <a:latin typeface="Adobe Gothic Std B"/>
                <a:cs typeface="Adobe Gothic Std B"/>
              </a:rPr>
              <a:t>을</a:t>
            </a:r>
            <a:r>
              <a:rPr dirty="0" sz="2500" spc="-204" b="1">
                <a:solidFill>
                  <a:srgbClr val="40404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50" b="1">
                <a:solidFill>
                  <a:srgbClr val="404040"/>
                </a:solidFill>
                <a:latin typeface="Adobe Gothic Std B"/>
                <a:cs typeface="Adobe Gothic Std B"/>
              </a:rPr>
              <a:t>가지고</a:t>
            </a:r>
            <a:r>
              <a:rPr dirty="0" sz="2500" spc="-220" b="1">
                <a:solidFill>
                  <a:srgbClr val="40404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65" b="1">
                <a:solidFill>
                  <a:srgbClr val="404040"/>
                </a:solidFill>
                <a:latin typeface="Adobe Gothic Std B"/>
                <a:cs typeface="Adobe Gothic Std B"/>
              </a:rPr>
              <a:t>있는지를</a:t>
            </a:r>
            <a:r>
              <a:rPr dirty="0" sz="2500" spc="-204" b="1">
                <a:solidFill>
                  <a:srgbClr val="40404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60" b="1">
                <a:solidFill>
                  <a:srgbClr val="404040"/>
                </a:solidFill>
                <a:latin typeface="Adobe Gothic Std B"/>
                <a:cs typeface="Adobe Gothic Std B"/>
              </a:rPr>
              <a:t>알아내는</a:t>
            </a:r>
            <a:r>
              <a:rPr dirty="0" sz="2500" spc="-210" b="1">
                <a:solidFill>
                  <a:srgbClr val="40404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25" b="1">
                <a:solidFill>
                  <a:srgbClr val="404040"/>
                </a:solidFill>
                <a:latin typeface="Adobe Gothic Std B"/>
                <a:cs typeface="Adobe Gothic Std B"/>
              </a:rPr>
              <a:t>것이</a:t>
            </a:r>
            <a:r>
              <a:rPr dirty="0" sz="2500" spc="-204" b="1">
                <a:solidFill>
                  <a:srgbClr val="40404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25" b="1">
                <a:solidFill>
                  <a:srgbClr val="404040"/>
                </a:solidFill>
                <a:latin typeface="Adobe Gothic Std B"/>
                <a:cs typeface="Adobe Gothic Std B"/>
              </a:rPr>
              <a:t>목표.</a:t>
            </a:r>
            <a:endParaRPr sz="2500">
              <a:latin typeface="Adobe Gothic Std B"/>
              <a:cs typeface="Adobe Gothic Std B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C000"/>
              </a:buClr>
              <a:buFont typeface="Wingdings"/>
              <a:buChar char=""/>
            </a:pPr>
            <a:endParaRPr sz="1450">
              <a:latin typeface="Adobe Gothic Std B"/>
              <a:cs typeface="Adobe Gothic Std B"/>
            </a:endParaRPr>
          </a:p>
          <a:p>
            <a:pPr marL="717550" indent="-288290">
              <a:lnSpc>
                <a:spcPct val="100000"/>
              </a:lnSpc>
              <a:buClr>
                <a:srgbClr val="FFC000"/>
              </a:buClr>
              <a:buSzPct val="70000"/>
              <a:buFont typeface="Wingdings"/>
              <a:buChar char=""/>
              <a:tabLst>
                <a:tab pos="718185" algn="l"/>
              </a:tabLst>
            </a:pPr>
            <a:r>
              <a:rPr dirty="0" sz="2500" spc="-325" b="1">
                <a:solidFill>
                  <a:srgbClr val="404040"/>
                </a:solidFill>
                <a:latin typeface="Adobe Gothic Std B"/>
                <a:cs typeface="Adobe Gothic Std B"/>
              </a:rPr>
              <a:t>확률</a:t>
            </a:r>
            <a:r>
              <a:rPr dirty="0" sz="2500" spc="-210" b="1">
                <a:solidFill>
                  <a:srgbClr val="40404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25" b="1">
                <a:solidFill>
                  <a:srgbClr val="404040"/>
                </a:solidFill>
                <a:latin typeface="Adobe Gothic Std B"/>
                <a:cs typeface="Adobe Gothic Std B"/>
              </a:rPr>
              <a:t>모형</a:t>
            </a:r>
            <a:r>
              <a:rPr dirty="0" sz="2500" spc="-220" b="1">
                <a:solidFill>
                  <a:srgbClr val="40404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25" b="1">
                <a:solidFill>
                  <a:srgbClr val="404040"/>
                </a:solidFill>
                <a:latin typeface="Adobe Gothic Std B"/>
                <a:cs typeface="Adobe Gothic Std B"/>
              </a:rPr>
              <a:t>기반</a:t>
            </a:r>
            <a:r>
              <a:rPr dirty="0" sz="2500" spc="-210" b="1">
                <a:solidFill>
                  <a:srgbClr val="40404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40" b="1">
                <a:solidFill>
                  <a:srgbClr val="404040"/>
                </a:solidFill>
                <a:latin typeface="Adobe Gothic Std B"/>
                <a:cs typeface="Adobe Gothic Std B"/>
              </a:rPr>
              <a:t>X</a:t>
            </a:r>
            <a:endParaRPr sz="2500">
              <a:latin typeface="Adobe Gothic Std B"/>
              <a:cs typeface="Adobe Gothic Std B"/>
            </a:endParaRPr>
          </a:p>
          <a:p>
            <a:pPr lvl="1" marL="1519555" indent="-175895">
              <a:lnSpc>
                <a:spcPct val="100000"/>
              </a:lnSpc>
              <a:spcBef>
                <a:spcPts val="900"/>
              </a:spcBef>
              <a:buChar char="-"/>
              <a:tabLst>
                <a:tab pos="1520190" algn="l"/>
              </a:tabLst>
            </a:pPr>
            <a:r>
              <a:rPr dirty="0" sz="2500" spc="-350" b="1">
                <a:solidFill>
                  <a:srgbClr val="404040"/>
                </a:solidFill>
                <a:latin typeface="Adobe Gothic Std B"/>
                <a:cs typeface="Adobe Gothic Std B"/>
              </a:rPr>
              <a:t>주성분</a:t>
            </a:r>
            <a:r>
              <a:rPr dirty="0" sz="2500" spc="-225" b="1">
                <a:solidFill>
                  <a:srgbClr val="40404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254" b="1">
                <a:solidFill>
                  <a:srgbClr val="404040"/>
                </a:solidFill>
                <a:latin typeface="Adobe Gothic Std B"/>
                <a:cs typeface="Adobe Gothic Std B"/>
              </a:rPr>
              <a:t>분석,</a:t>
            </a:r>
            <a:r>
              <a:rPr dirty="0" sz="2500" spc="-204" b="1">
                <a:solidFill>
                  <a:srgbClr val="40404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25" b="1">
                <a:solidFill>
                  <a:srgbClr val="404040"/>
                </a:solidFill>
                <a:latin typeface="Adobe Gothic Std B"/>
                <a:cs typeface="Adobe Gothic Std B"/>
              </a:rPr>
              <a:t>군집</a:t>
            </a:r>
            <a:r>
              <a:rPr dirty="0" sz="2500" spc="-204" b="1">
                <a:solidFill>
                  <a:srgbClr val="40404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25" b="1">
                <a:solidFill>
                  <a:srgbClr val="404040"/>
                </a:solidFill>
                <a:latin typeface="Adobe Gothic Std B"/>
                <a:cs typeface="Adobe Gothic Std B"/>
              </a:rPr>
              <a:t>분석</a:t>
            </a:r>
            <a:r>
              <a:rPr dirty="0" sz="2500" spc="-204" b="1">
                <a:solidFill>
                  <a:srgbClr val="40404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50" b="1">
                <a:solidFill>
                  <a:srgbClr val="404040"/>
                </a:solidFill>
                <a:latin typeface="Adobe Gothic Std B"/>
                <a:cs typeface="Adobe Gothic Std B"/>
              </a:rPr>
              <a:t>등</a:t>
            </a:r>
            <a:endParaRPr sz="2500">
              <a:latin typeface="Adobe Gothic Std B"/>
              <a:cs typeface="Adobe Gothic Std B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404040"/>
              </a:buClr>
              <a:buFont typeface="Adobe Gothic Std B"/>
              <a:buChar char="-"/>
            </a:pPr>
            <a:endParaRPr sz="1450">
              <a:latin typeface="Adobe Gothic Std B"/>
              <a:cs typeface="Adobe Gothic Std B"/>
            </a:endParaRPr>
          </a:p>
          <a:p>
            <a:pPr marL="717550" indent="-288290">
              <a:lnSpc>
                <a:spcPct val="100000"/>
              </a:lnSpc>
              <a:buClr>
                <a:srgbClr val="FFC000"/>
              </a:buClr>
              <a:buSzPct val="70000"/>
              <a:buFont typeface="Wingdings"/>
              <a:buChar char=""/>
              <a:tabLst>
                <a:tab pos="718185" algn="l"/>
              </a:tabLst>
            </a:pPr>
            <a:r>
              <a:rPr dirty="0" sz="2500" spc="-325" b="1">
                <a:solidFill>
                  <a:srgbClr val="404040"/>
                </a:solidFill>
                <a:latin typeface="Adobe Gothic Std B"/>
                <a:cs typeface="Adobe Gothic Std B"/>
              </a:rPr>
              <a:t>확률</a:t>
            </a:r>
            <a:r>
              <a:rPr dirty="0" sz="2500" spc="-210" b="1">
                <a:solidFill>
                  <a:srgbClr val="40404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25" b="1">
                <a:solidFill>
                  <a:srgbClr val="404040"/>
                </a:solidFill>
                <a:latin typeface="Adobe Gothic Std B"/>
                <a:cs typeface="Adobe Gothic Std B"/>
              </a:rPr>
              <a:t>모형</a:t>
            </a:r>
            <a:r>
              <a:rPr dirty="0" sz="2500" spc="-220" b="1">
                <a:solidFill>
                  <a:srgbClr val="40404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25" b="1">
                <a:solidFill>
                  <a:srgbClr val="404040"/>
                </a:solidFill>
                <a:latin typeface="Adobe Gothic Std B"/>
                <a:cs typeface="Adobe Gothic Std B"/>
              </a:rPr>
              <a:t>기반</a:t>
            </a:r>
            <a:r>
              <a:rPr dirty="0" sz="2500" spc="-210" b="1">
                <a:solidFill>
                  <a:srgbClr val="40404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50" b="1">
                <a:solidFill>
                  <a:srgbClr val="404040"/>
                </a:solidFill>
                <a:latin typeface="Adobe Gothic Std B"/>
                <a:cs typeface="Adobe Gothic Std B"/>
              </a:rPr>
              <a:t>O</a:t>
            </a:r>
            <a:endParaRPr sz="2500">
              <a:latin typeface="Adobe Gothic Std B"/>
              <a:cs typeface="Adobe Gothic Std B"/>
            </a:endParaRPr>
          </a:p>
          <a:p>
            <a:pPr lvl="1" marL="1519555" indent="-175895">
              <a:lnSpc>
                <a:spcPct val="100000"/>
              </a:lnSpc>
              <a:spcBef>
                <a:spcPts val="900"/>
              </a:spcBef>
              <a:buChar char="-"/>
              <a:tabLst>
                <a:tab pos="1520190" algn="l"/>
              </a:tabLst>
            </a:pPr>
            <a:r>
              <a:rPr dirty="0" sz="2500" spc="-325" b="1">
                <a:solidFill>
                  <a:srgbClr val="404040"/>
                </a:solidFill>
                <a:latin typeface="Adobe Gothic Std B"/>
                <a:cs typeface="Adobe Gothic Std B"/>
              </a:rPr>
              <a:t>인자</a:t>
            </a:r>
            <a:r>
              <a:rPr dirty="0" sz="2500" spc="-225" b="1">
                <a:solidFill>
                  <a:srgbClr val="40404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254" b="1">
                <a:solidFill>
                  <a:srgbClr val="404040"/>
                </a:solidFill>
                <a:latin typeface="Adobe Gothic Std B"/>
                <a:cs typeface="Adobe Gothic Std B"/>
              </a:rPr>
              <a:t>분석,</a:t>
            </a:r>
            <a:r>
              <a:rPr dirty="0" sz="2500" spc="-200" b="1">
                <a:solidFill>
                  <a:srgbClr val="40404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25" b="1">
                <a:solidFill>
                  <a:srgbClr val="404040"/>
                </a:solidFill>
                <a:latin typeface="Adobe Gothic Std B"/>
                <a:cs typeface="Adobe Gothic Std B"/>
              </a:rPr>
              <a:t>밀도</a:t>
            </a:r>
            <a:r>
              <a:rPr dirty="0" sz="2500" spc="-204" b="1">
                <a:solidFill>
                  <a:srgbClr val="40404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25" b="1">
                <a:solidFill>
                  <a:srgbClr val="404040"/>
                </a:solidFill>
                <a:latin typeface="Adobe Gothic Std B"/>
                <a:cs typeface="Adobe Gothic Std B"/>
              </a:rPr>
              <a:t>추정</a:t>
            </a:r>
            <a:r>
              <a:rPr dirty="0" sz="2500" spc="-204" b="1">
                <a:solidFill>
                  <a:srgbClr val="40404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50" b="1">
                <a:solidFill>
                  <a:srgbClr val="404040"/>
                </a:solidFill>
                <a:latin typeface="Adobe Gothic Std B"/>
                <a:cs typeface="Adobe Gothic Std B"/>
              </a:rPr>
              <a:t>등</a:t>
            </a:r>
            <a:endParaRPr sz="2500">
              <a:latin typeface="Adobe Gothic Std B"/>
              <a:cs typeface="Adobe Gothic Std B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830182" y="-38351"/>
            <a:ext cx="3239770" cy="90868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algn="r" marR="34290">
              <a:lnSpc>
                <a:spcPct val="100000"/>
              </a:lnSpc>
              <a:spcBef>
                <a:spcPts val="780"/>
              </a:spcBef>
            </a:pPr>
            <a:r>
              <a:rPr dirty="0" sz="2200" spc="-110">
                <a:solidFill>
                  <a:srgbClr val="FFFFFF"/>
                </a:solidFill>
                <a:latin typeface="Adobe Clean Han"/>
                <a:cs typeface="Adobe Clean Han"/>
              </a:rPr>
              <a:t>딥러닝</a:t>
            </a:r>
            <a:r>
              <a:rPr dirty="0" sz="1800" spc="-110">
                <a:solidFill>
                  <a:srgbClr val="FFFFFF"/>
                </a:solidFill>
                <a:latin typeface="Adobe Clean Han"/>
                <a:cs typeface="Adobe Clean Han"/>
              </a:rPr>
              <a:t>의</a:t>
            </a:r>
            <a:r>
              <a:rPr dirty="0" sz="1800" spc="20">
                <a:solidFill>
                  <a:srgbClr val="FFFFFF"/>
                </a:solidFill>
                <a:latin typeface="Adobe Clean Han"/>
                <a:cs typeface="Adobe Clean H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dobe Clean Han"/>
                <a:cs typeface="Adobe Clean Han"/>
              </a:rPr>
              <a:t>통계적이해</a:t>
            </a:r>
            <a:endParaRPr sz="2200">
              <a:latin typeface="Adobe Clean Han"/>
              <a:cs typeface="Adobe Clean Han"/>
            </a:endParaRPr>
          </a:p>
          <a:p>
            <a:pPr algn="r" marR="5080">
              <a:lnSpc>
                <a:spcPct val="100000"/>
              </a:lnSpc>
              <a:spcBef>
                <a:spcPts val="75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10강.</a:t>
            </a:r>
            <a:r>
              <a:rPr dirty="0" sz="2400" spc="-3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Adobe Clean Han"/>
                <a:cs typeface="Adobe Clean Han"/>
              </a:rPr>
              <a:t>오토인코더와</a:t>
            </a:r>
            <a:r>
              <a:rPr dirty="0" sz="2400" spc="4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Adobe Clean Han"/>
                <a:cs typeface="Adobe Clean Han"/>
              </a:rPr>
              <a:t>GAN(2)</a:t>
            </a:r>
            <a:endParaRPr sz="2400">
              <a:latin typeface="Adobe Clean Han"/>
              <a:cs typeface="Adobe Clean H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914" y="-41729"/>
            <a:ext cx="2961005" cy="1287780"/>
          </a:xfrm>
          <a:prstGeom prst="rect"/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400" b="0">
                <a:latin typeface="Adobe Clean Han"/>
                <a:cs typeface="Adobe Clean Han"/>
              </a:rPr>
              <a:t>3.</a:t>
            </a:r>
            <a:r>
              <a:rPr dirty="0" sz="2400" spc="35" b="0">
                <a:latin typeface="Adobe Clean Han"/>
                <a:cs typeface="Adobe Clean Han"/>
              </a:rPr>
              <a:t> </a:t>
            </a:r>
            <a:r>
              <a:rPr dirty="0" sz="2400" spc="-254" b="0">
                <a:latin typeface="Adobe Clean Han"/>
                <a:cs typeface="Adobe Clean Han"/>
              </a:rPr>
              <a:t>GAN</a:t>
            </a:r>
            <a:r>
              <a:rPr dirty="0" sz="2400" spc="100" b="0">
                <a:latin typeface="Adobe Clean Han"/>
                <a:cs typeface="Adobe Clean Han"/>
              </a:rPr>
              <a:t> </a:t>
            </a:r>
            <a:r>
              <a:rPr dirty="0" sz="2400" spc="-25" b="0">
                <a:latin typeface="Adobe Clean Han"/>
                <a:cs typeface="Adobe Clean Han"/>
              </a:rPr>
              <a:t>방법론</a:t>
            </a:r>
            <a:endParaRPr sz="2400">
              <a:latin typeface="Adobe Clean Han"/>
              <a:cs typeface="Adobe Clean H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pc="-254"/>
              <a:t>GAN</a:t>
            </a:r>
            <a:r>
              <a:rPr dirty="0" spc="-430"/>
              <a:t> </a:t>
            </a:r>
            <a:r>
              <a:rPr dirty="0" spc="-434"/>
              <a:t>의</a:t>
            </a:r>
            <a:r>
              <a:rPr dirty="0" spc="-440"/>
              <a:t> </a:t>
            </a:r>
            <a:r>
              <a:rPr dirty="0" spc="-765"/>
              <a:t>학습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830182" y="-38351"/>
            <a:ext cx="3239770" cy="90868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algn="r" marR="34290">
              <a:lnSpc>
                <a:spcPct val="100000"/>
              </a:lnSpc>
              <a:spcBef>
                <a:spcPts val="780"/>
              </a:spcBef>
            </a:pPr>
            <a:r>
              <a:rPr dirty="0" sz="2200" spc="-110">
                <a:solidFill>
                  <a:srgbClr val="FFFFFF"/>
                </a:solidFill>
                <a:latin typeface="Adobe Clean Han"/>
                <a:cs typeface="Adobe Clean Han"/>
              </a:rPr>
              <a:t>딥러닝</a:t>
            </a:r>
            <a:r>
              <a:rPr dirty="0" sz="1800" spc="-110">
                <a:solidFill>
                  <a:srgbClr val="FFFFFF"/>
                </a:solidFill>
                <a:latin typeface="Adobe Clean Han"/>
                <a:cs typeface="Adobe Clean Han"/>
              </a:rPr>
              <a:t>의</a:t>
            </a:r>
            <a:r>
              <a:rPr dirty="0" sz="1800" spc="20">
                <a:solidFill>
                  <a:srgbClr val="FFFFFF"/>
                </a:solidFill>
                <a:latin typeface="Adobe Clean Han"/>
                <a:cs typeface="Adobe Clean H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dobe Clean Han"/>
                <a:cs typeface="Adobe Clean Han"/>
              </a:rPr>
              <a:t>통계적이해</a:t>
            </a:r>
            <a:endParaRPr sz="2200">
              <a:latin typeface="Adobe Clean Han"/>
              <a:cs typeface="Adobe Clean Han"/>
            </a:endParaRPr>
          </a:p>
          <a:p>
            <a:pPr algn="r" marR="5080">
              <a:lnSpc>
                <a:spcPct val="100000"/>
              </a:lnSpc>
              <a:spcBef>
                <a:spcPts val="75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10강.</a:t>
            </a:r>
            <a:r>
              <a:rPr dirty="0" sz="2400" spc="-3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Adobe Clean Han"/>
                <a:cs typeface="Adobe Clean Han"/>
              </a:rPr>
              <a:t>오토인코더와</a:t>
            </a:r>
            <a:r>
              <a:rPr dirty="0" sz="2400" spc="4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Adobe Clean Han"/>
                <a:cs typeface="Adobe Clean Han"/>
              </a:rPr>
              <a:t>GAN(2)</a:t>
            </a:r>
            <a:endParaRPr sz="2400">
              <a:latin typeface="Adobe Clean Han"/>
              <a:cs typeface="Adobe Clean H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43840" y="1586483"/>
            <a:ext cx="11230610" cy="5088890"/>
          </a:xfrm>
          <a:custGeom>
            <a:avLst/>
            <a:gdLst/>
            <a:ahLst/>
            <a:cxnLst/>
            <a:rect l="l" t="t" r="r" b="b"/>
            <a:pathLst>
              <a:path w="11230610" h="5088890">
                <a:moveTo>
                  <a:pt x="0" y="5088636"/>
                </a:moveTo>
                <a:lnTo>
                  <a:pt x="11230356" y="5088636"/>
                </a:lnTo>
                <a:lnTo>
                  <a:pt x="11230356" y="0"/>
                </a:lnTo>
                <a:lnTo>
                  <a:pt x="0" y="0"/>
                </a:lnTo>
                <a:lnTo>
                  <a:pt x="0" y="5088636"/>
                </a:lnTo>
                <a:close/>
              </a:path>
            </a:pathLst>
          </a:custGeom>
          <a:ln w="63500">
            <a:solidFill>
              <a:srgbClr val="7BBD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635914" y="12954"/>
            <a:ext cx="1744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3.</a:t>
            </a:r>
            <a:r>
              <a:rPr dirty="0" sz="2400" spc="3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54">
                <a:solidFill>
                  <a:srgbClr val="404040"/>
                </a:solidFill>
                <a:latin typeface="Adobe Clean Han"/>
                <a:cs typeface="Adobe Clean Han"/>
              </a:rPr>
              <a:t>GAN</a:t>
            </a:r>
            <a:r>
              <a:rPr dirty="0" sz="2400" spc="10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Adobe Clean Han"/>
                <a:cs typeface="Adobe Clean Han"/>
              </a:rPr>
              <a:t>방법론</a:t>
            </a:r>
            <a:endParaRPr sz="2400">
              <a:latin typeface="Adobe Clean Han"/>
              <a:cs typeface="Adobe Clean H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4"/>
              <a:t>GAN</a:t>
            </a:r>
            <a:r>
              <a:rPr dirty="0" spc="-430"/>
              <a:t> </a:t>
            </a:r>
            <a:r>
              <a:rPr dirty="0" spc="-434"/>
              <a:t>의</a:t>
            </a:r>
            <a:r>
              <a:rPr dirty="0" spc="-440"/>
              <a:t> </a:t>
            </a:r>
            <a:r>
              <a:rPr dirty="0" spc="-765"/>
              <a:t>학습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821232" y="2012061"/>
            <a:ext cx="160147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FFC000"/>
              </a:buClr>
              <a:buSzPct val="70000"/>
              <a:buFont typeface="Wingdings"/>
              <a:buChar char=""/>
              <a:tabLst>
                <a:tab pos="355600" algn="l"/>
              </a:tabLst>
            </a:pPr>
            <a:r>
              <a:rPr dirty="0" sz="2500" spc="-254" b="1">
                <a:latin typeface="Adobe Gothic Std B"/>
                <a:cs typeface="Adobe Gothic Std B"/>
              </a:rPr>
              <a:t>목적</a:t>
            </a:r>
            <a:r>
              <a:rPr dirty="0" sz="2500" spc="85" b="1">
                <a:latin typeface="Adobe Gothic Std B"/>
                <a:cs typeface="Adobe Gothic Std B"/>
              </a:rPr>
              <a:t> </a:t>
            </a:r>
            <a:r>
              <a:rPr dirty="0" sz="2500" spc="-280" b="1">
                <a:latin typeface="Adobe Gothic Std B"/>
                <a:cs typeface="Adobe Gothic Std B"/>
              </a:rPr>
              <a:t>함수</a:t>
            </a:r>
            <a:endParaRPr sz="2500">
              <a:latin typeface="Adobe Gothic Std B"/>
              <a:cs typeface="Adobe Gothic Std B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21232" y="3915562"/>
            <a:ext cx="5520690" cy="104394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algn="r" marL="342900" marR="17145" indent="-342900">
              <a:lnSpc>
                <a:spcPct val="100000"/>
              </a:lnSpc>
              <a:spcBef>
                <a:spcPts val="1105"/>
              </a:spcBef>
              <a:buClr>
                <a:srgbClr val="FFC000"/>
              </a:buClr>
              <a:buSzPct val="70000"/>
              <a:buFont typeface="Wingdings"/>
              <a:buChar char=""/>
              <a:tabLst>
                <a:tab pos="342900" algn="l"/>
              </a:tabLst>
            </a:pPr>
            <a:r>
              <a:rPr dirty="0" sz="2500" spc="-350" b="1">
                <a:latin typeface="Adobe Gothic Std B"/>
                <a:cs typeface="Adobe Gothic Std B"/>
              </a:rPr>
              <a:t>주어진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목적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함수를</a:t>
            </a:r>
            <a:r>
              <a:rPr dirty="0" sz="2500" spc="-215" b="1">
                <a:latin typeface="Adobe Gothic Std B"/>
                <a:cs typeface="Adobe Gothic Std B"/>
              </a:rPr>
              <a:t> </a:t>
            </a:r>
            <a:r>
              <a:rPr dirty="0" sz="2500" spc="-175">
                <a:latin typeface="Cambria Math"/>
                <a:cs typeface="Cambria Math"/>
              </a:rPr>
              <a:t>𝜂</a:t>
            </a:r>
            <a:r>
              <a:rPr dirty="0" sz="2500" spc="-175" b="1">
                <a:latin typeface="Adobe Gothic Std B"/>
                <a:cs typeface="Adobe Gothic Std B"/>
              </a:rPr>
              <a:t>에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대해서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40" b="1">
                <a:latin typeface="Adobe Gothic Std B"/>
                <a:cs typeface="Adobe Gothic Std B"/>
              </a:rPr>
              <a:t>최대화하고,</a:t>
            </a:r>
            <a:endParaRPr sz="2500">
              <a:latin typeface="Adobe Gothic Std B"/>
              <a:cs typeface="Adobe Gothic Std B"/>
            </a:endParaRPr>
          </a:p>
          <a:p>
            <a:pPr algn="r" marR="5080">
              <a:lnSpc>
                <a:spcPct val="100000"/>
              </a:lnSpc>
              <a:spcBef>
                <a:spcPts val="1010"/>
              </a:spcBef>
            </a:pPr>
            <a:r>
              <a:rPr dirty="0" sz="2500" spc="-175">
                <a:latin typeface="Cambria Math"/>
                <a:cs typeface="Cambria Math"/>
              </a:rPr>
              <a:t>𝜃</a:t>
            </a:r>
            <a:r>
              <a:rPr dirty="0" sz="2500" spc="-175" b="1">
                <a:latin typeface="Adobe Gothic Std B"/>
                <a:cs typeface="Adobe Gothic Std B"/>
              </a:rPr>
              <a:t>에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대해서</a:t>
            </a:r>
            <a:r>
              <a:rPr dirty="0" sz="2500" spc="-225" b="1">
                <a:latin typeface="Adobe Gothic Std B"/>
                <a:cs typeface="Adobe Gothic Std B"/>
              </a:rPr>
              <a:t> </a:t>
            </a:r>
            <a:r>
              <a:rPr dirty="0" sz="2500" spc="-370" b="1">
                <a:latin typeface="Adobe Gothic Std B"/>
                <a:cs typeface="Adobe Gothic Std B"/>
              </a:rPr>
              <a:t>최소화하는</a:t>
            </a:r>
            <a:r>
              <a:rPr dirty="0" sz="2500" spc="-19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작업을</a:t>
            </a:r>
            <a:r>
              <a:rPr dirty="0" sz="2500" spc="-225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번갈아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25" b="1">
                <a:latin typeface="Adobe Gothic Std B"/>
                <a:cs typeface="Adobe Gothic Std B"/>
              </a:rPr>
              <a:t>진행.</a:t>
            </a:r>
            <a:endParaRPr sz="2500">
              <a:latin typeface="Adobe Gothic Std B"/>
              <a:cs typeface="Adobe Gothic Std B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" y="2727960"/>
            <a:ext cx="10094976" cy="70103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8830182" y="-38351"/>
            <a:ext cx="3239770" cy="90868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algn="r" marR="34290">
              <a:lnSpc>
                <a:spcPct val="100000"/>
              </a:lnSpc>
              <a:spcBef>
                <a:spcPts val="780"/>
              </a:spcBef>
            </a:pPr>
            <a:r>
              <a:rPr dirty="0" sz="2200" spc="-110">
                <a:solidFill>
                  <a:srgbClr val="FFFFFF"/>
                </a:solidFill>
                <a:latin typeface="Adobe Clean Han"/>
                <a:cs typeface="Adobe Clean Han"/>
              </a:rPr>
              <a:t>딥러닝</a:t>
            </a:r>
            <a:r>
              <a:rPr dirty="0" sz="1800" spc="-110">
                <a:solidFill>
                  <a:srgbClr val="FFFFFF"/>
                </a:solidFill>
                <a:latin typeface="Adobe Clean Han"/>
                <a:cs typeface="Adobe Clean Han"/>
              </a:rPr>
              <a:t>의</a:t>
            </a:r>
            <a:r>
              <a:rPr dirty="0" sz="1800" spc="20">
                <a:solidFill>
                  <a:srgbClr val="FFFFFF"/>
                </a:solidFill>
                <a:latin typeface="Adobe Clean Han"/>
                <a:cs typeface="Adobe Clean H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dobe Clean Han"/>
                <a:cs typeface="Adobe Clean Han"/>
              </a:rPr>
              <a:t>통계적이해</a:t>
            </a:r>
            <a:endParaRPr sz="2200">
              <a:latin typeface="Adobe Clean Han"/>
              <a:cs typeface="Adobe Clean Han"/>
            </a:endParaRPr>
          </a:p>
          <a:p>
            <a:pPr algn="r" marR="5080">
              <a:lnSpc>
                <a:spcPct val="100000"/>
              </a:lnSpc>
              <a:spcBef>
                <a:spcPts val="75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10강.</a:t>
            </a:r>
            <a:r>
              <a:rPr dirty="0" sz="2400" spc="-3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Adobe Clean Han"/>
                <a:cs typeface="Adobe Clean Han"/>
              </a:rPr>
              <a:t>오토인코더와</a:t>
            </a:r>
            <a:r>
              <a:rPr dirty="0" sz="2400" spc="4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Adobe Clean Han"/>
                <a:cs typeface="Adobe Clean Han"/>
              </a:rPr>
              <a:t>GAN(2)</a:t>
            </a:r>
            <a:endParaRPr sz="2400">
              <a:latin typeface="Adobe Clean Han"/>
              <a:cs typeface="Adobe Clean H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5914" y="12954"/>
            <a:ext cx="1744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3.</a:t>
            </a:r>
            <a:r>
              <a:rPr dirty="0" sz="2400" spc="3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54">
                <a:solidFill>
                  <a:srgbClr val="404040"/>
                </a:solidFill>
                <a:latin typeface="Adobe Clean Han"/>
                <a:cs typeface="Adobe Clean Han"/>
              </a:rPr>
              <a:t>GAN</a:t>
            </a:r>
            <a:r>
              <a:rPr dirty="0" sz="2400" spc="10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Adobe Clean Han"/>
                <a:cs typeface="Adobe Clean Han"/>
              </a:rPr>
              <a:t>방법론</a:t>
            </a:r>
            <a:endParaRPr sz="2400">
              <a:latin typeface="Adobe Clean Han"/>
              <a:cs typeface="Adobe Clean H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4"/>
              <a:t>GAN</a:t>
            </a:r>
            <a:r>
              <a:rPr dirty="0" spc="-430"/>
              <a:t> </a:t>
            </a:r>
            <a:r>
              <a:rPr dirty="0" spc="-434"/>
              <a:t>의</a:t>
            </a:r>
            <a:r>
              <a:rPr dirty="0" spc="-440"/>
              <a:t> </a:t>
            </a:r>
            <a:r>
              <a:rPr dirty="0" spc="-765"/>
              <a:t>학습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43840" y="1586483"/>
            <a:ext cx="9263380" cy="4666615"/>
          </a:xfrm>
          <a:prstGeom prst="rect">
            <a:avLst/>
          </a:prstGeom>
          <a:ln w="63500">
            <a:solidFill>
              <a:srgbClr val="7BBDBD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Times New Roman"/>
              <a:cs typeface="Times New Roman"/>
            </a:endParaRPr>
          </a:p>
          <a:p>
            <a:pPr marL="932815" indent="-343535">
              <a:lnSpc>
                <a:spcPct val="100000"/>
              </a:lnSpc>
              <a:spcBef>
                <a:spcPts val="5"/>
              </a:spcBef>
              <a:buClr>
                <a:srgbClr val="FFC000"/>
              </a:buClr>
              <a:buSzPct val="70000"/>
              <a:buFont typeface="Wingdings"/>
              <a:buChar char=""/>
              <a:tabLst>
                <a:tab pos="933450" algn="l"/>
              </a:tabLst>
            </a:pPr>
            <a:r>
              <a:rPr dirty="0" sz="2500" spc="-350" b="1">
                <a:latin typeface="Adobe Gothic Std B"/>
                <a:cs typeface="Adobe Gothic Std B"/>
              </a:rPr>
              <a:t>주어진</a:t>
            </a:r>
            <a:r>
              <a:rPr dirty="0" sz="2500" spc="-195" b="1">
                <a:latin typeface="Adobe Gothic Std B"/>
                <a:cs typeface="Adobe Gothic Std B"/>
              </a:rPr>
              <a:t> </a:t>
            </a:r>
            <a:r>
              <a:rPr dirty="0" sz="2500" spc="-130" b="1">
                <a:latin typeface="Adobe Gothic Std B"/>
                <a:cs typeface="Adobe Gothic Std B"/>
              </a:rPr>
              <a:t>generator</a:t>
            </a:r>
            <a:r>
              <a:rPr dirty="0" sz="2500" spc="-235" b="1">
                <a:latin typeface="Adobe Gothic Std B"/>
                <a:cs typeface="Adobe Gothic Std B"/>
              </a:rPr>
              <a:t> </a:t>
            </a:r>
            <a:r>
              <a:rPr dirty="0" sz="2500" spc="-250" b="1">
                <a:latin typeface="Adobe Gothic Std B"/>
                <a:cs typeface="Adobe Gothic Std B"/>
              </a:rPr>
              <a:t>에</a:t>
            </a:r>
            <a:r>
              <a:rPr dirty="0" sz="2500" spc="-190" b="1">
                <a:latin typeface="Adobe Gothic Std B"/>
                <a:cs typeface="Adobe Gothic Std B"/>
              </a:rPr>
              <a:t> </a:t>
            </a:r>
            <a:r>
              <a:rPr dirty="0" sz="2500" spc="-425" b="1">
                <a:latin typeface="Adobe Gothic Std B"/>
                <a:cs typeface="Adobe Gothic Std B"/>
              </a:rPr>
              <a:t>대해서</a:t>
            </a:r>
            <a:endParaRPr sz="2500">
              <a:latin typeface="Adobe Gothic Std B"/>
              <a:cs typeface="Adobe Gothic Std B"/>
            </a:endParaRPr>
          </a:p>
          <a:p>
            <a:pPr marL="932815" marR="1674495">
              <a:lnSpc>
                <a:spcPts val="4010"/>
              </a:lnSpc>
              <a:spcBef>
                <a:spcPts val="285"/>
              </a:spcBef>
            </a:pPr>
            <a:r>
              <a:rPr dirty="0" sz="2500" spc="-135" b="1">
                <a:solidFill>
                  <a:srgbClr val="C00000"/>
                </a:solidFill>
                <a:latin typeface="Adobe Gothic Std B"/>
                <a:cs typeface="Adobe Gothic Std B"/>
              </a:rPr>
              <a:t>discriminator</a:t>
            </a:r>
            <a:r>
              <a:rPr dirty="0" sz="2500" spc="-240" b="1">
                <a:solidFill>
                  <a:srgbClr val="C0000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250" b="1">
                <a:latin typeface="Adobe Gothic Std B"/>
                <a:cs typeface="Adobe Gothic Std B"/>
              </a:rPr>
              <a:t>는</a:t>
            </a:r>
            <a:r>
              <a:rPr dirty="0" sz="2500" spc="-19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solidFill>
                  <a:srgbClr val="C00000"/>
                </a:solidFill>
                <a:latin typeface="Adobe Gothic Std B"/>
                <a:cs typeface="Adobe Gothic Std B"/>
              </a:rPr>
              <a:t>실제</a:t>
            </a:r>
            <a:r>
              <a:rPr dirty="0" sz="2500" spc="-185" b="1">
                <a:solidFill>
                  <a:srgbClr val="C0000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130" b="1">
                <a:solidFill>
                  <a:srgbClr val="C00000"/>
                </a:solidFill>
                <a:latin typeface="Adobe Gothic Std B"/>
                <a:cs typeface="Adobe Gothic Std B"/>
              </a:rPr>
              <a:t>data</a:t>
            </a:r>
            <a:r>
              <a:rPr dirty="0" sz="2500" spc="-220" b="1">
                <a:solidFill>
                  <a:srgbClr val="C0000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250" b="1">
                <a:solidFill>
                  <a:srgbClr val="C00000"/>
                </a:solidFill>
                <a:latin typeface="Adobe Gothic Std B"/>
                <a:cs typeface="Adobe Gothic Std B"/>
              </a:rPr>
              <a:t>와</a:t>
            </a:r>
            <a:r>
              <a:rPr dirty="0" sz="2500" spc="-204" b="1">
                <a:solidFill>
                  <a:srgbClr val="C0000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65" b="1">
                <a:solidFill>
                  <a:srgbClr val="C00000"/>
                </a:solidFill>
                <a:latin typeface="Adobe Gothic Std B"/>
                <a:cs typeface="Adobe Gothic Std B"/>
              </a:rPr>
              <a:t>만들어진</a:t>
            </a:r>
            <a:r>
              <a:rPr dirty="0" sz="2500" spc="-190" b="1">
                <a:solidFill>
                  <a:srgbClr val="C0000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130" b="1">
                <a:solidFill>
                  <a:srgbClr val="C00000"/>
                </a:solidFill>
                <a:latin typeface="Adobe Gothic Std B"/>
                <a:cs typeface="Adobe Gothic Std B"/>
              </a:rPr>
              <a:t>data</a:t>
            </a:r>
            <a:r>
              <a:rPr dirty="0" sz="2500" spc="-220" b="1">
                <a:solidFill>
                  <a:srgbClr val="C0000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250" b="1">
                <a:solidFill>
                  <a:srgbClr val="C00000"/>
                </a:solidFill>
                <a:latin typeface="Adobe Gothic Std B"/>
                <a:cs typeface="Adobe Gothic Std B"/>
              </a:rPr>
              <a:t>의</a:t>
            </a:r>
            <a:r>
              <a:rPr dirty="0" sz="2500" spc="-190" b="1">
                <a:solidFill>
                  <a:srgbClr val="C0000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75" b="1">
                <a:solidFill>
                  <a:srgbClr val="C00000"/>
                </a:solidFill>
                <a:latin typeface="Adobe Gothic Std B"/>
                <a:cs typeface="Adobe Gothic Std B"/>
              </a:rPr>
              <a:t>분류</a:t>
            </a:r>
            <a:r>
              <a:rPr dirty="0" sz="2500" spc="-375" b="1">
                <a:latin typeface="Adobe Gothic Std B"/>
                <a:cs typeface="Adobe Gothic Std B"/>
              </a:rPr>
              <a:t>를</a:t>
            </a:r>
            <a:r>
              <a:rPr dirty="0" sz="2500" spc="625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최대한</a:t>
            </a:r>
            <a:r>
              <a:rPr dirty="0" sz="2500" spc="-220" b="1">
                <a:latin typeface="Adobe Gothic Std B"/>
                <a:cs typeface="Adobe Gothic Std B"/>
              </a:rPr>
              <a:t> </a:t>
            </a:r>
            <a:r>
              <a:rPr dirty="0" sz="2500" spc="-250" b="1">
                <a:latin typeface="Adobe Gothic Std B"/>
                <a:cs typeface="Adobe Gothic Std B"/>
              </a:rPr>
              <a:t>잘</a:t>
            </a:r>
            <a:r>
              <a:rPr dirty="0" sz="2500" spc="-22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하는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60" b="1">
                <a:latin typeface="Adobe Gothic Std B"/>
                <a:cs typeface="Adobe Gothic Std B"/>
              </a:rPr>
              <a:t>방향으로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25" b="1">
                <a:latin typeface="Adobe Gothic Std B"/>
                <a:cs typeface="Adobe Gothic Std B"/>
              </a:rPr>
              <a:t>학습.</a:t>
            </a:r>
            <a:endParaRPr sz="2500">
              <a:latin typeface="Adobe Gothic Std B"/>
              <a:cs typeface="Adobe Gothic Std B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Adobe Gothic Std B"/>
              <a:cs typeface="Adobe Gothic Std B"/>
            </a:endParaRPr>
          </a:p>
          <a:p>
            <a:pPr marL="932815" indent="-343535">
              <a:lnSpc>
                <a:spcPct val="100000"/>
              </a:lnSpc>
              <a:buClr>
                <a:srgbClr val="FFC000"/>
              </a:buClr>
              <a:buSzPct val="70000"/>
              <a:buFont typeface="Wingdings"/>
              <a:buChar char=""/>
              <a:tabLst>
                <a:tab pos="933450" algn="l"/>
              </a:tabLst>
            </a:pPr>
            <a:r>
              <a:rPr dirty="0" sz="2500" spc="-350" b="1">
                <a:latin typeface="Adobe Gothic Std B"/>
                <a:cs typeface="Adobe Gothic Std B"/>
              </a:rPr>
              <a:t>주어진</a:t>
            </a:r>
            <a:r>
              <a:rPr dirty="0" sz="2500" spc="-170" b="1">
                <a:latin typeface="Adobe Gothic Std B"/>
                <a:cs typeface="Adobe Gothic Std B"/>
              </a:rPr>
              <a:t> </a:t>
            </a:r>
            <a:r>
              <a:rPr dirty="0" sz="2500" spc="-140" b="1">
                <a:latin typeface="Adobe Gothic Std B"/>
                <a:cs typeface="Adobe Gothic Std B"/>
              </a:rPr>
              <a:t>discriminator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250" b="1">
                <a:latin typeface="Adobe Gothic Std B"/>
                <a:cs typeface="Adobe Gothic Std B"/>
              </a:rPr>
              <a:t>에</a:t>
            </a:r>
            <a:r>
              <a:rPr dirty="0" sz="2500" spc="-165" b="1">
                <a:latin typeface="Adobe Gothic Std B"/>
                <a:cs typeface="Adobe Gothic Std B"/>
              </a:rPr>
              <a:t> </a:t>
            </a:r>
            <a:r>
              <a:rPr dirty="0" sz="2500" spc="-425" b="1">
                <a:latin typeface="Adobe Gothic Std B"/>
                <a:cs typeface="Adobe Gothic Std B"/>
              </a:rPr>
              <a:t>대해서</a:t>
            </a:r>
            <a:endParaRPr sz="2500">
              <a:latin typeface="Adobe Gothic Std B"/>
              <a:cs typeface="Adobe Gothic Std B"/>
            </a:endParaRPr>
          </a:p>
          <a:p>
            <a:pPr marL="932815" marR="1892935">
              <a:lnSpc>
                <a:spcPct val="133200"/>
              </a:lnSpc>
              <a:spcBef>
                <a:spcPts val="10"/>
              </a:spcBef>
            </a:pPr>
            <a:r>
              <a:rPr dirty="0" sz="2500" spc="-130" b="1">
                <a:solidFill>
                  <a:srgbClr val="C00000"/>
                </a:solidFill>
                <a:latin typeface="Adobe Gothic Std B"/>
                <a:cs typeface="Adobe Gothic Std B"/>
              </a:rPr>
              <a:t>generator</a:t>
            </a:r>
            <a:r>
              <a:rPr dirty="0" sz="2500" spc="-220" b="1">
                <a:solidFill>
                  <a:srgbClr val="C0000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250" b="1">
                <a:latin typeface="Adobe Gothic Std B"/>
                <a:cs typeface="Adobe Gothic Std B"/>
              </a:rPr>
              <a:t>는</a:t>
            </a:r>
            <a:r>
              <a:rPr dirty="0" sz="2500" spc="-170" b="1">
                <a:latin typeface="Adobe Gothic Std B"/>
                <a:cs typeface="Adobe Gothic Std B"/>
              </a:rPr>
              <a:t> </a:t>
            </a:r>
            <a:r>
              <a:rPr dirty="0" sz="2500" spc="-140" b="1">
                <a:latin typeface="Adobe Gothic Std B"/>
                <a:cs typeface="Adobe Gothic Std B"/>
              </a:rPr>
              <a:t>discriminator</a:t>
            </a:r>
            <a:r>
              <a:rPr dirty="0" sz="2500" spc="-215" b="1">
                <a:latin typeface="Adobe Gothic Std B"/>
                <a:cs typeface="Adobe Gothic Std B"/>
              </a:rPr>
              <a:t> </a:t>
            </a:r>
            <a:r>
              <a:rPr dirty="0" sz="2500" spc="-250" b="1">
                <a:latin typeface="Adobe Gothic Std B"/>
                <a:cs typeface="Adobe Gothic Std B"/>
              </a:rPr>
              <a:t>가</a:t>
            </a:r>
            <a:r>
              <a:rPr dirty="0" sz="2500" spc="-175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최대한</a:t>
            </a:r>
            <a:r>
              <a:rPr dirty="0" sz="2500" spc="-170" b="1">
                <a:latin typeface="Adobe Gothic Std B"/>
                <a:cs typeface="Adobe Gothic Std B"/>
              </a:rPr>
              <a:t> </a:t>
            </a:r>
            <a:r>
              <a:rPr dirty="0" sz="2500" spc="-409" b="1">
                <a:latin typeface="Adobe Gothic Std B"/>
                <a:cs typeface="Adobe Gothic Std B"/>
              </a:rPr>
              <a:t>헷갈리도록</a:t>
            </a:r>
            <a:r>
              <a:rPr dirty="0" sz="2500" spc="-325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solidFill>
                  <a:srgbClr val="C00000"/>
                </a:solidFill>
                <a:latin typeface="Adobe Gothic Std B"/>
                <a:cs typeface="Adobe Gothic Std B"/>
              </a:rPr>
              <a:t>실제</a:t>
            </a:r>
            <a:r>
              <a:rPr dirty="0" sz="2500" spc="-200" b="1">
                <a:solidFill>
                  <a:srgbClr val="C0000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130" b="1">
                <a:solidFill>
                  <a:srgbClr val="C00000"/>
                </a:solidFill>
                <a:latin typeface="Adobe Gothic Std B"/>
                <a:cs typeface="Adobe Gothic Std B"/>
              </a:rPr>
              <a:t>data</a:t>
            </a:r>
            <a:r>
              <a:rPr dirty="0" sz="2500" spc="-225" b="1">
                <a:solidFill>
                  <a:srgbClr val="C0000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250" b="1">
                <a:solidFill>
                  <a:srgbClr val="C00000"/>
                </a:solidFill>
                <a:latin typeface="Adobe Gothic Std B"/>
                <a:cs typeface="Adobe Gothic Std B"/>
              </a:rPr>
              <a:t>와</a:t>
            </a:r>
            <a:r>
              <a:rPr dirty="0" sz="2500" spc="-215" b="1">
                <a:solidFill>
                  <a:srgbClr val="C0000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50" b="1">
                <a:solidFill>
                  <a:srgbClr val="C00000"/>
                </a:solidFill>
                <a:latin typeface="Adobe Gothic Std B"/>
                <a:cs typeface="Adobe Gothic Std B"/>
              </a:rPr>
              <a:t>비슷한</a:t>
            </a:r>
            <a:r>
              <a:rPr dirty="0" sz="2500" spc="-195" b="1">
                <a:solidFill>
                  <a:srgbClr val="C0000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160" b="1">
                <a:solidFill>
                  <a:srgbClr val="C00000"/>
                </a:solidFill>
                <a:latin typeface="Adobe Gothic Std B"/>
                <a:cs typeface="Adobe Gothic Std B"/>
              </a:rPr>
              <a:t>input</a:t>
            </a:r>
            <a:r>
              <a:rPr dirty="0" sz="2500" spc="-215" b="1">
                <a:solidFill>
                  <a:srgbClr val="C0000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250" b="1">
                <a:solidFill>
                  <a:srgbClr val="C00000"/>
                </a:solidFill>
                <a:latin typeface="Adobe Gothic Std B"/>
                <a:cs typeface="Adobe Gothic Std B"/>
              </a:rPr>
              <a:t>을</a:t>
            </a:r>
            <a:r>
              <a:rPr dirty="0" sz="2500" spc="-215" b="1">
                <a:solidFill>
                  <a:srgbClr val="C0000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65" b="1">
                <a:solidFill>
                  <a:srgbClr val="C00000"/>
                </a:solidFill>
                <a:latin typeface="Adobe Gothic Std B"/>
                <a:cs typeface="Adobe Gothic Std B"/>
              </a:rPr>
              <a:t>생성</a:t>
            </a:r>
            <a:r>
              <a:rPr dirty="0" sz="2500" spc="-365" b="1">
                <a:latin typeface="Adobe Gothic Std B"/>
                <a:cs typeface="Adobe Gothic Std B"/>
              </a:rPr>
              <a:t>하는</a:t>
            </a:r>
            <a:r>
              <a:rPr dirty="0" sz="2500" spc="-195" b="1">
                <a:latin typeface="Adobe Gothic Std B"/>
                <a:cs typeface="Adobe Gothic Std B"/>
              </a:rPr>
              <a:t> </a:t>
            </a:r>
            <a:r>
              <a:rPr dirty="0" sz="2500" spc="-365" b="1">
                <a:latin typeface="Adobe Gothic Std B"/>
                <a:cs typeface="Adobe Gothic Std B"/>
              </a:rPr>
              <a:t>방향으로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100" b="1">
                <a:latin typeface="Adobe Gothic Std B"/>
                <a:cs typeface="Adobe Gothic Std B"/>
              </a:rPr>
              <a:t>학습.</a:t>
            </a:r>
            <a:endParaRPr sz="2500">
              <a:latin typeface="Adobe Gothic Std B"/>
              <a:cs typeface="Adobe Gothic Std B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830182" y="-38351"/>
            <a:ext cx="3239770" cy="90868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algn="r" marR="34290">
              <a:lnSpc>
                <a:spcPct val="100000"/>
              </a:lnSpc>
              <a:spcBef>
                <a:spcPts val="780"/>
              </a:spcBef>
            </a:pPr>
            <a:r>
              <a:rPr dirty="0" sz="2200" spc="-110">
                <a:solidFill>
                  <a:srgbClr val="FFFFFF"/>
                </a:solidFill>
                <a:latin typeface="Adobe Clean Han"/>
                <a:cs typeface="Adobe Clean Han"/>
              </a:rPr>
              <a:t>딥러닝</a:t>
            </a:r>
            <a:r>
              <a:rPr dirty="0" sz="1800" spc="-110">
                <a:solidFill>
                  <a:srgbClr val="FFFFFF"/>
                </a:solidFill>
                <a:latin typeface="Adobe Clean Han"/>
                <a:cs typeface="Adobe Clean Han"/>
              </a:rPr>
              <a:t>의</a:t>
            </a:r>
            <a:r>
              <a:rPr dirty="0" sz="1800" spc="20">
                <a:solidFill>
                  <a:srgbClr val="FFFFFF"/>
                </a:solidFill>
                <a:latin typeface="Adobe Clean Han"/>
                <a:cs typeface="Adobe Clean H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dobe Clean Han"/>
                <a:cs typeface="Adobe Clean Han"/>
              </a:rPr>
              <a:t>통계적이해</a:t>
            </a:r>
            <a:endParaRPr sz="2200">
              <a:latin typeface="Adobe Clean Han"/>
              <a:cs typeface="Adobe Clean Han"/>
            </a:endParaRPr>
          </a:p>
          <a:p>
            <a:pPr algn="r" marR="5080">
              <a:lnSpc>
                <a:spcPct val="100000"/>
              </a:lnSpc>
              <a:spcBef>
                <a:spcPts val="75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10강.</a:t>
            </a:r>
            <a:r>
              <a:rPr dirty="0" sz="2400" spc="-3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Adobe Clean Han"/>
                <a:cs typeface="Adobe Clean Han"/>
              </a:rPr>
              <a:t>오토인코더와</a:t>
            </a:r>
            <a:r>
              <a:rPr dirty="0" sz="2400" spc="4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Adobe Clean Han"/>
                <a:cs typeface="Adobe Clean Han"/>
              </a:rPr>
              <a:t>GAN(2)</a:t>
            </a:r>
            <a:endParaRPr sz="2400">
              <a:latin typeface="Adobe Clean Han"/>
              <a:cs typeface="Adobe Clean H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5914" y="12954"/>
            <a:ext cx="1744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3.</a:t>
            </a:r>
            <a:r>
              <a:rPr dirty="0" sz="2400" spc="3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54">
                <a:solidFill>
                  <a:srgbClr val="404040"/>
                </a:solidFill>
                <a:latin typeface="Adobe Clean Han"/>
                <a:cs typeface="Adobe Clean Han"/>
              </a:rPr>
              <a:t>GAN</a:t>
            </a:r>
            <a:r>
              <a:rPr dirty="0" sz="2400" spc="10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Adobe Clean Han"/>
                <a:cs typeface="Adobe Clean Han"/>
              </a:rPr>
              <a:t>방법론</a:t>
            </a:r>
            <a:endParaRPr sz="2400">
              <a:latin typeface="Adobe Clean Han"/>
              <a:cs typeface="Adobe Clean H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4"/>
              <a:t>GAN</a:t>
            </a:r>
            <a:r>
              <a:rPr dirty="0" spc="-430"/>
              <a:t> </a:t>
            </a:r>
            <a:r>
              <a:rPr dirty="0" spc="-434"/>
              <a:t>의</a:t>
            </a:r>
            <a:r>
              <a:rPr dirty="0" spc="-440"/>
              <a:t> </a:t>
            </a:r>
            <a:r>
              <a:rPr dirty="0" spc="-765"/>
              <a:t>학습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43840" y="1586483"/>
            <a:ext cx="9317990" cy="3218815"/>
          </a:xfrm>
          <a:prstGeom prst="rect">
            <a:avLst/>
          </a:prstGeom>
          <a:ln w="63500">
            <a:solidFill>
              <a:srgbClr val="7BBDBD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Times New Roman"/>
              <a:cs typeface="Times New Roman"/>
            </a:endParaRPr>
          </a:p>
          <a:p>
            <a:pPr marL="932815" indent="-343535">
              <a:lnSpc>
                <a:spcPct val="100000"/>
              </a:lnSpc>
              <a:buClr>
                <a:srgbClr val="FFC000"/>
              </a:buClr>
              <a:buSzPct val="70000"/>
              <a:buFont typeface="Wingdings"/>
              <a:buChar char=""/>
              <a:tabLst>
                <a:tab pos="933450" algn="l"/>
              </a:tabLst>
            </a:pPr>
            <a:r>
              <a:rPr dirty="0" sz="2500" spc="-325" b="1">
                <a:latin typeface="Adobe Gothic Std B"/>
                <a:cs typeface="Adobe Gothic Std B"/>
              </a:rPr>
              <a:t>실제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학습</a:t>
            </a:r>
            <a:r>
              <a:rPr dirty="0" sz="2500" spc="-220" b="1">
                <a:latin typeface="Adobe Gothic Std B"/>
                <a:cs typeface="Adobe Gothic Std B"/>
              </a:rPr>
              <a:t> </a:t>
            </a:r>
            <a:r>
              <a:rPr dirty="0" sz="2500" spc="-50" b="1">
                <a:latin typeface="Adobe Gothic Std B"/>
                <a:cs typeface="Adobe Gothic Std B"/>
              </a:rPr>
              <a:t>시</a:t>
            </a:r>
            <a:endParaRPr sz="2500">
              <a:latin typeface="Adobe Gothic Std B"/>
              <a:cs typeface="Adobe Gothic Std B"/>
            </a:endParaRPr>
          </a:p>
          <a:p>
            <a:pPr marL="932815" indent="-343535">
              <a:lnSpc>
                <a:spcPct val="100000"/>
              </a:lnSpc>
              <a:spcBef>
                <a:spcPts val="2405"/>
              </a:spcBef>
              <a:buClr>
                <a:srgbClr val="FFC000"/>
              </a:buClr>
              <a:buSzPct val="70000"/>
              <a:buFont typeface="Wingdings"/>
              <a:buChar char=""/>
              <a:tabLst>
                <a:tab pos="933450" algn="l"/>
              </a:tabLst>
            </a:pPr>
            <a:r>
              <a:rPr dirty="0" sz="2500">
                <a:latin typeface="Cambria Math"/>
                <a:cs typeface="Cambria Math"/>
              </a:rPr>
              <a:t>𝑝</a:t>
            </a:r>
            <a:r>
              <a:rPr dirty="0" baseline="-15432" sz="2700">
                <a:latin typeface="Cambria Math"/>
                <a:cs typeface="Cambria Math"/>
              </a:rPr>
              <a:t>𝑑𝑎𝑡𝑎</a:t>
            </a:r>
            <a:r>
              <a:rPr dirty="0" baseline="-15432" sz="2700" spc="195">
                <a:latin typeface="Cambria Math"/>
                <a:cs typeface="Cambria Math"/>
              </a:rPr>
              <a:t> </a:t>
            </a:r>
            <a:r>
              <a:rPr dirty="0" sz="2500" spc="-250" b="1">
                <a:latin typeface="Adobe Gothic Std B"/>
                <a:cs typeface="Adobe Gothic Std B"/>
              </a:rPr>
              <a:t>를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알지</a:t>
            </a:r>
            <a:r>
              <a:rPr dirty="0" sz="2500" spc="-20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못함</a:t>
            </a:r>
            <a:r>
              <a:rPr dirty="0" sz="2500" spc="-195" b="1">
                <a:latin typeface="Adobe Gothic Std B"/>
                <a:cs typeface="Adobe Gothic Std B"/>
              </a:rPr>
              <a:t> </a:t>
            </a:r>
            <a:r>
              <a:rPr dirty="0" sz="2500" b="1">
                <a:latin typeface="Adobe Gothic Std B"/>
                <a:cs typeface="Adobe Gothic Std B"/>
              </a:rPr>
              <a:t>-</a:t>
            </a:r>
            <a:r>
              <a:rPr dirty="0" sz="2500" spc="-195" b="1">
                <a:latin typeface="Adobe Gothic Std B"/>
                <a:cs typeface="Adobe Gothic Std B"/>
              </a:rPr>
              <a:t>&gt;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135" b="1">
                <a:latin typeface="Adobe Gothic Std B"/>
                <a:cs typeface="Adobe Gothic Std B"/>
              </a:rPr>
              <a:t>Empirical</a:t>
            </a:r>
            <a:r>
              <a:rPr dirty="0" sz="2500" spc="-235" b="1">
                <a:latin typeface="Adobe Gothic Std B"/>
                <a:cs typeface="Adobe Gothic Std B"/>
              </a:rPr>
              <a:t> </a:t>
            </a:r>
            <a:r>
              <a:rPr dirty="0" sz="2500" spc="-155" b="1">
                <a:latin typeface="Adobe Gothic Std B"/>
                <a:cs typeface="Adobe Gothic Std B"/>
              </a:rPr>
              <a:t>distribution</a:t>
            </a:r>
            <a:r>
              <a:rPr dirty="0" sz="2500" spc="-235" b="1">
                <a:latin typeface="Adobe Gothic Std B"/>
                <a:cs typeface="Adobe Gothic Std B"/>
              </a:rPr>
              <a:t> </a:t>
            </a:r>
            <a:r>
              <a:rPr dirty="0" sz="2500" spc="-250" b="1">
                <a:latin typeface="Adobe Gothic Std B"/>
                <a:cs typeface="Adobe Gothic Std B"/>
              </a:rPr>
              <a:t>을</a:t>
            </a:r>
            <a:r>
              <a:rPr dirty="0" sz="2500" spc="-200" b="1">
                <a:latin typeface="Adobe Gothic Std B"/>
                <a:cs typeface="Adobe Gothic Std B"/>
              </a:rPr>
              <a:t> </a:t>
            </a:r>
            <a:r>
              <a:rPr dirty="0" sz="2500" spc="-25" b="1">
                <a:latin typeface="Adobe Gothic Std B"/>
                <a:cs typeface="Adobe Gothic Std B"/>
              </a:rPr>
              <a:t>사용.</a:t>
            </a:r>
            <a:endParaRPr sz="2500">
              <a:latin typeface="Adobe Gothic Std B"/>
              <a:cs typeface="Adobe Gothic Std B"/>
            </a:endParaRPr>
          </a:p>
          <a:p>
            <a:pPr marL="932815" indent="-343535">
              <a:lnSpc>
                <a:spcPct val="100000"/>
              </a:lnSpc>
              <a:spcBef>
                <a:spcPts val="2400"/>
              </a:spcBef>
              <a:buClr>
                <a:srgbClr val="FFC000"/>
              </a:buClr>
              <a:buSzPct val="70000"/>
              <a:buFont typeface="Wingdings"/>
              <a:buChar char=""/>
              <a:tabLst>
                <a:tab pos="933450" algn="l"/>
              </a:tabLst>
            </a:pPr>
            <a:r>
              <a:rPr dirty="0" sz="2500" spc="-110">
                <a:latin typeface="Cambria Math"/>
                <a:cs typeface="Cambria Math"/>
              </a:rPr>
              <a:t>𝑝(𝑧)</a:t>
            </a:r>
            <a:r>
              <a:rPr dirty="0" sz="2500" spc="-204">
                <a:latin typeface="Cambria Math"/>
                <a:cs typeface="Cambria Math"/>
              </a:rPr>
              <a:t> </a:t>
            </a:r>
            <a:r>
              <a:rPr dirty="0" sz="2500" spc="-250" b="1">
                <a:latin typeface="Adobe Gothic Std B"/>
                <a:cs typeface="Adobe Gothic Std B"/>
              </a:rPr>
              <a:t>로</a:t>
            </a:r>
            <a:r>
              <a:rPr dirty="0" sz="2500" spc="-200" b="1">
                <a:latin typeface="Adobe Gothic Std B"/>
                <a:cs typeface="Adobe Gothic Std B"/>
              </a:rPr>
              <a:t> </a:t>
            </a:r>
            <a:r>
              <a:rPr dirty="0" sz="2500" spc="-365" b="1">
                <a:latin typeface="Adobe Gothic Std B"/>
                <a:cs typeface="Adobe Gothic Std B"/>
              </a:rPr>
              <a:t>적분하는</a:t>
            </a:r>
            <a:r>
              <a:rPr dirty="0" sz="2500" spc="-19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것이</a:t>
            </a:r>
            <a:r>
              <a:rPr dirty="0" sz="2500" spc="-195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힘듦</a:t>
            </a:r>
            <a:r>
              <a:rPr dirty="0" sz="2500" spc="-190" b="1">
                <a:latin typeface="Adobe Gothic Std B"/>
                <a:cs typeface="Adobe Gothic Std B"/>
              </a:rPr>
              <a:t> </a:t>
            </a:r>
            <a:r>
              <a:rPr dirty="0" sz="2500" b="1">
                <a:latin typeface="Adobe Gothic Std B"/>
                <a:cs typeface="Adobe Gothic Std B"/>
              </a:rPr>
              <a:t>-</a:t>
            </a:r>
            <a:r>
              <a:rPr dirty="0" sz="2500" spc="-195" b="1">
                <a:latin typeface="Adobe Gothic Std B"/>
                <a:cs typeface="Adobe Gothic Std B"/>
              </a:rPr>
              <a:t>&gt;</a:t>
            </a:r>
            <a:r>
              <a:rPr dirty="0" sz="2500" spc="-200" b="1">
                <a:latin typeface="Adobe Gothic Std B"/>
                <a:cs typeface="Adobe Gothic Std B"/>
              </a:rPr>
              <a:t> </a:t>
            </a:r>
            <a:r>
              <a:rPr dirty="0" sz="2500" spc="-145" b="1">
                <a:latin typeface="Adobe Gothic Std B"/>
                <a:cs typeface="Adobe Gothic Std B"/>
              </a:rPr>
              <a:t>Monte</a:t>
            </a:r>
            <a:r>
              <a:rPr dirty="0" sz="2500" spc="-215" b="1">
                <a:latin typeface="Adobe Gothic Std B"/>
                <a:cs typeface="Adobe Gothic Std B"/>
              </a:rPr>
              <a:t> </a:t>
            </a:r>
            <a:r>
              <a:rPr dirty="0" sz="2500" spc="-114" b="1">
                <a:latin typeface="Adobe Gothic Std B"/>
                <a:cs typeface="Adobe Gothic Std B"/>
              </a:rPr>
              <a:t>Carlo</a:t>
            </a:r>
            <a:r>
              <a:rPr dirty="0" sz="2500" spc="-229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적분</a:t>
            </a:r>
            <a:r>
              <a:rPr dirty="0" sz="2500" spc="-190" b="1">
                <a:latin typeface="Adobe Gothic Std B"/>
                <a:cs typeface="Adobe Gothic Std B"/>
              </a:rPr>
              <a:t> </a:t>
            </a:r>
            <a:r>
              <a:rPr dirty="0" sz="2500" spc="-25" b="1">
                <a:latin typeface="Adobe Gothic Std B"/>
                <a:cs typeface="Adobe Gothic Std B"/>
              </a:rPr>
              <a:t>이용.</a:t>
            </a:r>
            <a:endParaRPr sz="2500">
              <a:latin typeface="Adobe Gothic Std B"/>
              <a:cs typeface="Adobe Gothic Std B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830182" y="-38351"/>
            <a:ext cx="3239770" cy="90868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algn="r" marR="34290">
              <a:lnSpc>
                <a:spcPct val="100000"/>
              </a:lnSpc>
              <a:spcBef>
                <a:spcPts val="780"/>
              </a:spcBef>
            </a:pPr>
            <a:r>
              <a:rPr dirty="0" sz="2200" spc="-110">
                <a:solidFill>
                  <a:srgbClr val="FFFFFF"/>
                </a:solidFill>
                <a:latin typeface="Adobe Clean Han"/>
                <a:cs typeface="Adobe Clean Han"/>
              </a:rPr>
              <a:t>딥러닝</a:t>
            </a:r>
            <a:r>
              <a:rPr dirty="0" sz="1800" spc="-110">
                <a:solidFill>
                  <a:srgbClr val="FFFFFF"/>
                </a:solidFill>
                <a:latin typeface="Adobe Clean Han"/>
                <a:cs typeface="Adobe Clean Han"/>
              </a:rPr>
              <a:t>의</a:t>
            </a:r>
            <a:r>
              <a:rPr dirty="0" sz="1800" spc="20">
                <a:solidFill>
                  <a:srgbClr val="FFFFFF"/>
                </a:solidFill>
                <a:latin typeface="Adobe Clean Han"/>
                <a:cs typeface="Adobe Clean H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dobe Clean Han"/>
                <a:cs typeface="Adobe Clean Han"/>
              </a:rPr>
              <a:t>통계적이해</a:t>
            </a:r>
            <a:endParaRPr sz="2200">
              <a:latin typeface="Adobe Clean Han"/>
              <a:cs typeface="Adobe Clean Han"/>
            </a:endParaRPr>
          </a:p>
          <a:p>
            <a:pPr algn="r" marR="5080">
              <a:lnSpc>
                <a:spcPct val="100000"/>
              </a:lnSpc>
              <a:spcBef>
                <a:spcPts val="75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10강.</a:t>
            </a:r>
            <a:r>
              <a:rPr dirty="0" sz="2400" spc="-3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Adobe Clean Han"/>
                <a:cs typeface="Adobe Clean Han"/>
              </a:rPr>
              <a:t>오토인코더와</a:t>
            </a:r>
            <a:r>
              <a:rPr dirty="0" sz="2400" spc="4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Adobe Clean Han"/>
                <a:cs typeface="Adobe Clean Han"/>
              </a:rPr>
              <a:t>GAN(2)</a:t>
            </a:r>
            <a:endParaRPr sz="2400">
              <a:latin typeface="Adobe Clean Han"/>
              <a:cs typeface="Adobe Clean H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3859" y="1586483"/>
            <a:ext cx="11148060" cy="4974590"/>
          </a:xfrm>
          <a:custGeom>
            <a:avLst/>
            <a:gdLst/>
            <a:ahLst/>
            <a:cxnLst/>
            <a:rect l="l" t="t" r="r" b="b"/>
            <a:pathLst>
              <a:path w="11148060" h="4974590">
                <a:moveTo>
                  <a:pt x="0" y="4974336"/>
                </a:moveTo>
                <a:lnTo>
                  <a:pt x="11148060" y="4974336"/>
                </a:lnTo>
                <a:lnTo>
                  <a:pt x="11148060" y="0"/>
                </a:lnTo>
                <a:lnTo>
                  <a:pt x="0" y="0"/>
                </a:lnTo>
                <a:lnTo>
                  <a:pt x="0" y="4974336"/>
                </a:lnTo>
                <a:close/>
              </a:path>
            </a:pathLst>
          </a:custGeom>
          <a:ln w="63500">
            <a:solidFill>
              <a:srgbClr val="7BBD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635914" y="12954"/>
            <a:ext cx="1744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3.</a:t>
            </a:r>
            <a:r>
              <a:rPr dirty="0" sz="2400" spc="3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54">
                <a:solidFill>
                  <a:srgbClr val="404040"/>
                </a:solidFill>
                <a:latin typeface="Adobe Clean Han"/>
                <a:cs typeface="Adobe Clean Han"/>
              </a:rPr>
              <a:t>GAN</a:t>
            </a:r>
            <a:r>
              <a:rPr dirty="0" sz="2400" spc="10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Adobe Clean Han"/>
                <a:cs typeface="Adobe Clean Han"/>
              </a:rPr>
              <a:t>방법론</a:t>
            </a:r>
            <a:endParaRPr sz="2400">
              <a:latin typeface="Adobe Clean Han"/>
              <a:cs typeface="Adobe Clean H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4"/>
              <a:t>GAN</a:t>
            </a:r>
            <a:r>
              <a:rPr dirty="0" spc="-430"/>
              <a:t> </a:t>
            </a:r>
            <a:r>
              <a:rPr dirty="0" spc="-434"/>
              <a:t>의</a:t>
            </a:r>
            <a:r>
              <a:rPr dirty="0" spc="-440"/>
              <a:t> </a:t>
            </a:r>
            <a:r>
              <a:rPr dirty="0" spc="-765"/>
              <a:t>장단점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719124" y="1688377"/>
            <a:ext cx="8350884" cy="4599305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0"/>
              </a:spcBef>
              <a:buClr>
                <a:srgbClr val="FFC000"/>
              </a:buClr>
              <a:buSzPct val="70000"/>
              <a:buFont typeface="Wingdings"/>
              <a:buChar char=""/>
              <a:tabLst>
                <a:tab pos="355600" algn="l"/>
              </a:tabLst>
            </a:pPr>
            <a:r>
              <a:rPr dirty="0" sz="2500" spc="-425" b="1">
                <a:latin typeface="Adobe Gothic Std B"/>
                <a:cs typeface="Adobe Gothic Std B"/>
              </a:rPr>
              <a:t>장점</a:t>
            </a:r>
            <a:endParaRPr sz="2500">
              <a:latin typeface="Adobe Gothic Std B"/>
              <a:cs typeface="Adobe Gothic Std B"/>
            </a:endParaRPr>
          </a:p>
          <a:p>
            <a:pPr lvl="1" marL="1108710" marR="10795" indent="-181610">
              <a:lnSpc>
                <a:spcPts val="4010"/>
              </a:lnSpc>
              <a:spcBef>
                <a:spcPts val="290"/>
              </a:spcBef>
              <a:buChar char="-"/>
              <a:tabLst>
                <a:tab pos="1102995" algn="l"/>
              </a:tabLst>
            </a:pPr>
            <a:r>
              <a:rPr dirty="0" sz="2500" spc="-325" b="1">
                <a:latin typeface="Adobe Gothic Std B"/>
                <a:cs typeface="Adobe Gothic Std B"/>
              </a:rPr>
              <a:t>균일</a:t>
            </a:r>
            <a:r>
              <a:rPr dirty="0" sz="2500" spc="-22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분포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또는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표준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정규</a:t>
            </a:r>
            <a:r>
              <a:rPr dirty="0" sz="2500" spc="-220" b="1">
                <a:latin typeface="Adobe Gothic Std B"/>
                <a:cs typeface="Adobe Gothic Std B"/>
              </a:rPr>
              <a:t> </a:t>
            </a:r>
            <a:r>
              <a:rPr dirty="0" sz="2500" spc="-370" b="1">
                <a:latin typeface="Adobe Gothic Std B"/>
                <a:cs typeface="Adobe Gothic Std B"/>
              </a:rPr>
              <a:t>분포로부터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손쉽게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표본을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420" b="1">
                <a:latin typeface="Adobe Gothic Std B"/>
                <a:cs typeface="Adobe Gothic Std B"/>
              </a:rPr>
              <a:t>추출하여</a:t>
            </a:r>
            <a:r>
              <a:rPr dirty="0" sz="2500" spc="625" b="1">
                <a:latin typeface="Adobe Gothic Std B"/>
                <a:cs typeface="Adobe Gothic Std B"/>
              </a:rPr>
              <a:t> </a:t>
            </a:r>
            <a:r>
              <a:rPr dirty="0" sz="2500" spc="-365" b="1">
                <a:latin typeface="Adobe Gothic Std B"/>
                <a:cs typeface="Adobe Gothic Std B"/>
              </a:rPr>
              <a:t>이미지를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생성할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250" b="1">
                <a:latin typeface="Adobe Gothic Std B"/>
                <a:cs typeface="Adobe Gothic Std B"/>
              </a:rPr>
              <a:t>수</a:t>
            </a:r>
            <a:r>
              <a:rPr dirty="0" sz="2500" spc="-215" b="1">
                <a:latin typeface="Adobe Gothic Std B"/>
                <a:cs typeface="Adobe Gothic Std B"/>
              </a:rPr>
              <a:t> </a:t>
            </a:r>
            <a:r>
              <a:rPr dirty="0" sz="2500" spc="-25" b="1">
                <a:latin typeface="Adobe Gothic Std B"/>
                <a:cs typeface="Adobe Gothic Std B"/>
              </a:rPr>
              <a:t>있음.</a:t>
            </a:r>
            <a:endParaRPr sz="2500">
              <a:latin typeface="Adobe Gothic Std B"/>
              <a:cs typeface="Adobe Gothic Std B"/>
            </a:endParaRPr>
          </a:p>
          <a:p>
            <a:pPr lvl="1" marL="1102360" indent="-175895">
              <a:lnSpc>
                <a:spcPct val="100000"/>
              </a:lnSpc>
              <a:spcBef>
                <a:spcPts val="695"/>
              </a:spcBef>
              <a:buChar char="-"/>
              <a:tabLst>
                <a:tab pos="1102995" algn="l"/>
              </a:tabLst>
            </a:pPr>
            <a:r>
              <a:rPr dirty="0" sz="2500" spc="-350" b="1">
                <a:latin typeface="Adobe Gothic Std B"/>
                <a:cs typeface="Adobe Gothic Std B"/>
              </a:rPr>
              <a:t>생성된</a:t>
            </a:r>
            <a:r>
              <a:rPr dirty="0" sz="2500" spc="-235" b="1">
                <a:latin typeface="Adobe Gothic Std B"/>
                <a:cs typeface="Adobe Gothic Std B"/>
              </a:rPr>
              <a:t> </a:t>
            </a:r>
            <a:r>
              <a:rPr dirty="0" sz="2500" spc="-365" b="1">
                <a:latin typeface="Adobe Gothic Std B"/>
                <a:cs typeface="Adobe Gothic Std B"/>
              </a:rPr>
              <a:t>이미지가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실제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70" b="1">
                <a:latin typeface="Adobe Gothic Std B"/>
                <a:cs typeface="Adobe Gothic Std B"/>
              </a:rPr>
              <a:t>이미지처럼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25" b="1">
                <a:latin typeface="Adobe Gothic Std B"/>
                <a:cs typeface="Adobe Gothic Std B"/>
              </a:rPr>
              <a:t>선명.</a:t>
            </a:r>
            <a:endParaRPr sz="2500">
              <a:latin typeface="Adobe Gothic Std B"/>
              <a:cs typeface="Adobe Gothic Std B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FFC000"/>
              </a:buClr>
              <a:buSzPct val="70000"/>
              <a:buFont typeface="Wingdings"/>
              <a:buChar char=""/>
              <a:tabLst>
                <a:tab pos="355600" algn="l"/>
              </a:tabLst>
            </a:pPr>
            <a:r>
              <a:rPr dirty="0" sz="2500" spc="-425" b="1">
                <a:latin typeface="Adobe Gothic Std B"/>
                <a:cs typeface="Adobe Gothic Std B"/>
              </a:rPr>
              <a:t>단점</a:t>
            </a:r>
            <a:endParaRPr sz="2500">
              <a:latin typeface="Adobe Gothic Std B"/>
              <a:cs typeface="Adobe Gothic Std B"/>
            </a:endParaRPr>
          </a:p>
          <a:p>
            <a:pPr lvl="1" marL="1102360" indent="-175895">
              <a:lnSpc>
                <a:spcPct val="100000"/>
              </a:lnSpc>
              <a:spcBef>
                <a:spcPts val="1010"/>
              </a:spcBef>
              <a:buChar char="-"/>
              <a:tabLst>
                <a:tab pos="1102995" algn="l"/>
              </a:tabLst>
            </a:pPr>
            <a:r>
              <a:rPr dirty="0" sz="2500" spc="-350" b="1">
                <a:latin typeface="Adobe Gothic Std B"/>
                <a:cs typeface="Adobe Gothic Std B"/>
              </a:rPr>
              <a:t>학습이</a:t>
            </a:r>
            <a:r>
              <a:rPr dirty="0" sz="2500" spc="-215" b="1">
                <a:latin typeface="Adobe Gothic Std B"/>
                <a:cs typeface="Adobe Gothic Std B"/>
              </a:rPr>
              <a:t> </a:t>
            </a:r>
            <a:r>
              <a:rPr dirty="0" sz="2500" spc="-290" b="1">
                <a:latin typeface="Adobe Gothic Std B"/>
                <a:cs typeface="Adobe Gothic Std B"/>
              </a:rPr>
              <a:t>불안정.</a:t>
            </a:r>
            <a:r>
              <a:rPr dirty="0" sz="2500" spc="-195" b="1">
                <a:latin typeface="Adobe Gothic Std B"/>
                <a:cs typeface="Adobe Gothic Std B"/>
              </a:rPr>
              <a:t> </a:t>
            </a:r>
            <a:r>
              <a:rPr dirty="0" sz="2500" spc="-130" b="1">
                <a:latin typeface="Adobe Gothic Std B"/>
                <a:cs typeface="Adobe Gothic Std B"/>
              </a:rPr>
              <a:t>(min,</a:t>
            </a:r>
            <a:r>
              <a:rPr dirty="0" sz="2500" spc="-220" b="1">
                <a:latin typeface="Adobe Gothic Std B"/>
                <a:cs typeface="Adobe Gothic Std B"/>
              </a:rPr>
              <a:t> </a:t>
            </a:r>
            <a:r>
              <a:rPr dirty="0" sz="2500" spc="-190" b="1">
                <a:latin typeface="Adobe Gothic Std B"/>
                <a:cs typeface="Adobe Gothic Std B"/>
              </a:rPr>
              <a:t>max를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동시에</a:t>
            </a:r>
            <a:r>
              <a:rPr dirty="0" sz="2500" spc="-195" b="1">
                <a:latin typeface="Adobe Gothic Std B"/>
                <a:cs typeface="Adobe Gothic Std B"/>
              </a:rPr>
              <a:t> </a:t>
            </a:r>
            <a:r>
              <a:rPr dirty="0" sz="2500" spc="-280" b="1">
                <a:latin typeface="Adobe Gothic Std B"/>
                <a:cs typeface="Adobe Gothic Std B"/>
              </a:rPr>
              <a:t>적용.)</a:t>
            </a:r>
            <a:endParaRPr sz="2500">
              <a:latin typeface="Adobe Gothic Std B"/>
              <a:cs typeface="Adobe Gothic Std B"/>
            </a:endParaRPr>
          </a:p>
          <a:p>
            <a:pPr lvl="1" marL="1102360" indent="-175895">
              <a:lnSpc>
                <a:spcPct val="100000"/>
              </a:lnSpc>
              <a:spcBef>
                <a:spcPts val="994"/>
              </a:spcBef>
              <a:buChar char="-"/>
              <a:tabLst>
                <a:tab pos="1102995" algn="l"/>
              </a:tabLst>
            </a:pPr>
            <a:r>
              <a:rPr dirty="0" sz="2500" spc="-365" b="1">
                <a:latin typeface="Adobe Gothic Std B"/>
                <a:cs typeface="Adobe Gothic Std B"/>
              </a:rPr>
              <a:t>고해상도</a:t>
            </a:r>
            <a:r>
              <a:rPr dirty="0" sz="2500" spc="-225" b="1">
                <a:latin typeface="Adobe Gothic Std B"/>
                <a:cs typeface="Adobe Gothic Std B"/>
              </a:rPr>
              <a:t> </a:t>
            </a:r>
            <a:r>
              <a:rPr dirty="0" sz="2500" spc="-370" b="1">
                <a:latin typeface="Adobe Gothic Std B"/>
                <a:cs typeface="Adobe Gothic Std B"/>
              </a:rPr>
              <a:t>이미지에서</a:t>
            </a:r>
            <a:r>
              <a:rPr dirty="0" sz="2500" spc="-195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우수한</a:t>
            </a:r>
            <a:r>
              <a:rPr dirty="0" sz="2500" spc="-22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성능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기대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25" b="1">
                <a:latin typeface="Adobe Gothic Std B"/>
                <a:cs typeface="Adobe Gothic Std B"/>
              </a:rPr>
              <a:t>X.</a:t>
            </a:r>
            <a:endParaRPr sz="2500">
              <a:latin typeface="Adobe Gothic Std B"/>
              <a:cs typeface="Adobe Gothic Std B"/>
            </a:endParaRPr>
          </a:p>
          <a:p>
            <a:pPr lvl="1" marL="1102360" indent="-175895">
              <a:lnSpc>
                <a:spcPct val="100000"/>
              </a:lnSpc>
              <a:spcBef>
                <a:spcPts val="1000"/>
              </a:spcBef>
              <a:buChar char="-"/>
              <a:tabLst>
                <a:tab pos="1102995" algn="l"/>
              </a:tabLst>
            </a:pPr>
            <a:r>
              <a:rPr dirty="0" sz="2500" spc="-150" b="1">
                <a:latin typeface="Adobe Gothic Std B"/>
                <a:cs typeface="Adobe Gothic Std B"/>
              </a:rPr>
              <a:t>Mode</a:t>
            </a:r>
            <a:r>
              <a:rPr dirty="0" sz="2500" spc="-170" b="1">
                <a:latin typeface="Adobe Gothic Std B"/>
                <a:cs typeface="Adobe Gothic Std B"/>
              </a:rPr>
              <a:t> </a:t>
            </a:r>
            <a:r>
              <a:rPr dirty="0" sz="2500" spc="-175" b="1">
                <a:latin typeface="Adobe Gothic Std B"/>
                <a:cs typeface="Adobe Gothic Std B"/>
              </a:rPr>
              <a:t>collapsing이</a:t>
            </a:r>
            <a:r>
              <a:rPr dirty="0" sz="2500" spc="-180" b="1">
                <a:latin typeface="Adobe Gothic Std B"/>
                <a:cs typeface="Adobe Gothic Std B"/>
              </a:rPr>
              <a:t> </a:t>
            </a:r>
            <a:r>
              <a:rPr dirty="0" sz="2500" spc="-25" b="1">
                <a:latin typeface="Adobe Gothic Std B"/>
                <a:cs typeface="Adobe Gothic Std B"/>
              </a:rPr>
              <a:t>생김.</a:t>
            </a:r>
            <a:endParaRPr sz="2500">
              <a:latin typeface="Adobe Gothic Std B"/>
              <a:cs typeface="Adobe Gothic Std B"/>
            </a:endParaRPr>
          </a:p>
          <a:p>
            <a:pPr marL="1841500">
              <a:lnSpc>
                <a:spcPct val="100000"/>
              </a:lnSpc>
              <a:spcBef>
                <a:spcPts val="1005"/>
              </a:spcBef>
            </a:pPr>
            <a:r>
              <a:rPr dirty="0" sz="2500" spc="185" b="1">
                <a:latin typeface="Adobe Gothic Std B"/>
                <a:cs typeface="Adobe Gothic Std B"/>
              </a:rPr>
              <a:t>-</a:t>
            </a:r>
            <a:r>
              <a:rPr dirty="0" sz="2500" spc="-200" b="1">
                <a:latin typeface="Adobe Gothic Std B"/>
                <a:cs typeface="Adobe Gothic Std B"/>
              </a:rPr>
              <a:t> </a:t>
            </a:r>
            <a:r>
              <a:rPr dirty="0" sz="2500" spc="-170" b="1">
                <a:latin typeface="Adobe Gothic Std B"/>
                <a:cs typeface="Adobe Gothic Std B"/>
              </a:rPr>
              <a:t>MNIST의</a:t>
            </a:r>
            <a:r>
              <a:rPr dirty="0" sz="2500" spc="-24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경우</a:t>
            </a:r>
            <a:r>
              <a:rPr dirty="0" sz="2500" spc="-200" b="1">
                <a:latin typeface="Adobe Gothic Std B"/>
                <a:cs typeface="Adobe Gothic Std B"/>
              </a:rPr>
              <a:t> </a:t>
            </a:r>
            <a:r>
              <a:rPr dirty="0" sz="2500" spc="-250" b="1">
                <a:latin typeface="Adobe Gothic Std B"/>
                <a:cs typeface="Adobe Gothic Std B"/>
              </a:rPr>
              <a:t>몇</a:t>
            </a:r>
            <a:r>
              <a:rPr dirty="0" sz="2500" spc="-215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가지</a:t>
            </a:r>
            <a:r>
              <a:rPr dirty="0" sz="2500" spc="-195" b="1">
                <a:latin typeface="Adobe Gothic Std B"/>
                <a:cs typeface="Adobe Gothic Std B"/>
              </a:rPr>
              <a:t> </a:t>
            </a:r>
            <a:r>
              <a:rPr dirty="0" sz="2500" spc="-365" b="1">
                <a:latin typeface="Adobe Gothic Std B"/>
                <a:cs typeface="Adobe Gothic Std B"/>
              </a:rPr>
              <a:t>숫자들만</a:t>
            </a:r>
            <a:r>
              <a:rPr dirty="0" sz="2500" spc="-200" b="1">
                <a:latin typeface="Adobe Gothic Std B"/>
                <a:cs typeface="Adobe Gothic Std B"/>
              </a:rPr>
              <a:t> </a:t>
            </a:r>
            <a:r>
              <a:rPr dirty="0" sz="2500" spc="-25" b="1">
                <a:latin typeface="Adobe Gothic Std B"/>
                <a:cs typeface="Adobe Gothic Std B"/>
              </a:rPr>
              <a:t>생성.</a:t>
            </a:r>
            <a:endParaRPr sz="2500">
              <a:latin typeface="Adobe Gothic Std B"/>
              <a:cs typeface="Adobe Gothic Std B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8223" y="3188207"/>
            <a:ext cx="3276600" cy="266852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8830182" y="-38351"/>
            <a:ext cx="3239770" cy="90868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algn="r" marR="34290">
              <a:lnSpc>
                <a:spcPct val="100000"/>
              </a:lnSpc>
              <a:spcBef>
                <a:spcPts val="780"/>
              </a:spcBef>
            </a:pPr>
            <a:r>
              <a:rPr dirty="0" sz="2200" spc="-110">
                <a:solidFill>
                  <a:srgbClr val="FFFFFF"/>
                </a:solidFill>
                <a:latin typeface="Adobe Clean Han"/>
                <a:cs typeface="Adobe Clean Han"/>
              </a:rPr>
              <a:t>딥러닝</a:t>
            </a:r>
            <a:r>
              <a:rPr dirty="0" sz="1800" spc="-110">
                <a:solidFill>
                  <a:srgbClr val="FFFFFF"/>
                </a:solidFill>
                <a:latin typeface="Adobe Clean Han"/>
                <a:cs typeface="Adobe Clean Han"/>
              </a:rPr>
              <a:t>의</a:t>
            </a:r>
            <a:r>
              <a:rPr dirty="0" sz="1800" spc="20">
                <a:solidFill>
                  <a:srgbClr val="FFFFFF"/>
                </a:solidFill>
                <a:latin typeface="Adobe Clean Han"/>
                <a:cs typeface="Adobe Clean H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dobe Clean Han"/>
                <a:cs typeface="Adobe Clean Han"/>
              </a:rPr>
              <a:t>통계적이해</a:t>
            </a:r>
            <a:endParaRPr sz="2200">
              <a:latin typeface="Adobe Clean Han"/>
              <a:cs typeface="Adobe Clean Han"/>
            </a:endParaRPr>
          </a:p>
          <a:p>
            <a:pPr algn="r" marR="5080">
              <a:lnSpc>
                <a:spcPct val="100000"/>
              </a:lnSpc>
              <a:spcBef>
                <a:spcPts val="75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10강.</a:t>
            </a:r>
            <a:r>
              <a:rPr dirty="0" sz="2400" spc="-3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Adobe Clean Han"/>
                <a:cs typeface="Adobe Clean Han"/>
              </a:rPr>
              <a:t>오토인코더와</a:t>
            </a:r>
            <a:r>
              <a:rPr dirty="0" sz="2400" spc="4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Adobe Clean Han"/>
                <a:cs typeface="Adobe Clean Han"/>
              </a:rPr>
              <a:t>GAN(2)</a:t>
            </a:r>
            <a:endParaRPr sz="2400">
              <a:latin typeface="Adobe Clean Han"/>
              <a:cs typeface="Adobe Clean H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3859" y="1586483"/>
            <a:ext cx="11148060" cy="4974590"/>
          </a:xfrm>
          <a:custGeom>
            <a:avLst/>
            <a:gdLst/>
            <a:ahLst/>
            <a:cxnLst/>
            <a:rect l="l" t="t" r="r" b="b"/>
            <a:pathLst>
              <a:path w="11148060" h="4974590">
                <a:moveTo>
                  <a:pt x="0" y="4974336"/>
                </a:moveTo>
                <a:lnTo>
                  <a:pt x="11148060" y="4974336"/>
                </a:lnTo>
                <a:lnTo>
                  <a:pt x="11148060" y="0"/>
                </a:lnTo>
                <a:lnTo>
                  <a:pt x="0" y="0"/>
                </a:lnTo>
                <a:lnTo>
                  <a:pt x="0" y="4974336"/>
                </a:lnTo>
                <a:close/>
              </a:path>
            </a:pathLst>
          </a:custGeom>
          <a:ln w="63500">
            <a:solidFill>
              <a:srgbClr val="7BBD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635914" y="12954"/>
            <a:ext cx="1744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3.</a:t>
            </a:r>
            <a:r>
              <a:rPr dirty="0" sz="2400" spc="3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54">
                <a:solidFill>
                  <a:srgbClr val="404040"/>
                </a:solidFill>
                <a:latin typeface="Adobe Clean Han"/>
                <a:cs typeface="Adobe Clean Han"/>
              </a:rPr>
              <a:t>GAN</a:t>
            </a:r>
            <a:r>
              <a:rPr dirty="0" sz="2400" spc="10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Adobe Clean Han"/>
                <a:cs typeface="Adobe Clean Han"/>
              </a:rPr>
              <a:t>방법론</a:t>
            </a:r>
            <a:endParaRPr sz="2400">
              <a:latin typeface="Adobe Clean Han"/>
              <a:cs typeface="Adobe Clean H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4"/>
              <a:t>GAN</a:t>
            </a:r>
            <a:r>
              <a:rPr dirty="0" spc="-430"/>
              <a:t> </a:t>
            </a:r>
            <a:r>
              <a:rPr dirty="0" spc="-434"/>
              <a:t>의</a:t>
            </a:r>
            <a:r>
              <a:rPr dirty="0" spc="-440"/>
              <a:t> </a:t>
            </a:r>
            <a:r>
              <a:rPr dirty="0" spc="-765"/>
              <a:t>발전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821232" y="1896600"/>
            <a:ext cx="9216390" cy="1499870"/>
          </a:xfrm>
          <a:prstGeom prst="rect">
            <a:avLst/>
          </a:prstGeom>
        </p:spPr>
        <p:txBody>
          <a:bodyPr wrap="square" lIns="0" tIns="153035" rIns="0" bIns="0" rtlCol="0" vert="horz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205"/>
              </a:spcBef>
              <a:buClr>
                <a:srgbClr val="FFC000"/>
              </a:buClr>
              <a:buSzPct val="70000"/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dirty="0" sz="2000" spc="-135" b="1">
                <a:latin typeface="Adobe Gothic Std B"/>
                <a:cs typeface="Adobe Gothic Std B"/>
              </a:rPr>
              <a:t>Deep</a:t>
            </a:r>
            <a:r>
              <a:rPr dirty="0" sz="2000" spc="-180" b="1">
                <a:latin typeface="Adobe Gothic Std B"/>
                <a:cs typeface="Adobe Gothic Std B"/>
              </a:rPr>
              <a:t> </a:t>
            </a:r>
            <a:r>
              <a:rPr dirty="0" sz="2000" spc="-175" b="1">
                <a:latin typeface="Adobe Gothic Std B"/>
                <a:cs typeface="Adobe Gothic Std B"/>
              </a:rPr>
              <a:t>Convolutional</a:t>
            </a:r>
            <a:r>
              <a:rPr dirty="0" sz="2000" spc="-114" b="1">
                <a:latin typeface="Adobe Gothic Std B"/>
                <a:cs typeface="Adobe Gothic Std B"/>
              </a:rPr>
              <a:t> </a:t>
            </a:r>
            <a:r>
              <a:rPr dirty="0" sz="2000" spc="-155" b="1">
                <a:latin typeface="Adobe Gothic Std B"/>
                <a:cs typeface="Adobe Gothic Std B"/>
              </a:rPr>
              <a:t>Generative</a:t>
            </a:r>
            <a:r>
              <a:rPr dirty="0" sz="2000" spc="-140" b="1">
                <a:latin typeface="Adobe Gothic Std B"/>
                <a:cs typeface="Adobe Gothic Std B"/>
              </a:rPr>
              <a:t> </a:t>
            </a:r>
            <a:r>
              <a:rPr dirty="0" sz="2000" spc="-145" b="1">
                <a:latin typeface="Adobe Gothic Std B"/>
                <a:cs typeface="Adobe Gothic Std B"/>
              </a:rPr>
              <a:t>Adversarial</a:t>
            </a:r>
            <a:r>
              <a:rPr dirty="0" sz="2000" spc="-114" b="1">
                <a:latin typeface="Adobe Gothic Std B"/>
                <a:cs typeface="Adobe Gothic Std B"/>
              </a:rPr>
              <a:t> </a:t>
            </a:r>
            <a:r>
              <a:rPr dirty="0" sz="2000" spc="-135" b="1">
                <a:latin typeface="Adobe Gothic Std B"/>
                <a:cs typeface="Adobe Gothic Std B"/>
              </a:rPr>
              <a:t>Networks</a:t>
            </a:r>
            <a:r>
              <a:rPr dirty="0" sz="2000" spc="-170" b="1">
                <a:latin typeface="Adobe Gothic Std B"/>
                <a:cs typeface="Adobe Gothic Std B"/>
              </a:rPr>
              <a:t> </a:t>
            </a:r>
            <a:r>
              <a:rPr dirty="0" sz="2000" spc="-125" b="1">
                <a:latin typeface="Adobe Gothic Std B"/>
                <a:cs typeface="Adobe Gothic Std B"/>
              </a:rPr>
              <a:t>(DCGAN;</a:t>
            </a:r>
            <a:r>
              <a:rPr dirty="0" sz="2000" spc="-150" b="1">
                <a:latin typeface="Adobe Gothic Std B"/>
                <a:cs typeface="Adobe Gothic Std B"/>
              </a:rPr>
              <a:t> </a:t>
            </a:r>
            <a:r>
              <a:rPr dirty="0" sz="2000" spc="-130" b="1">
                <a:latin typeface="Adobe Gothic Std B"/>
                <a:cs typeface="Adobe Gothic Std B"/>
              </a:rPr>
              <a:t>Radford</a:t>
            </a:r>
            <a:r>
              <a:rPr dirty="0" sz="2000" spc="-175" b="1">
                <a:latin typeface="Adobe Gothic Std B"/>
                <a:cs typeface="Adobe Gothic Std B"/>
              </a:rPr>
              <a:t> </a:t>
            </a:r>
            <a:r>
              <a:rPr dirty="0" sz="2000" spc="-70" b="1">
                <a:latin typeface="Adobe Gothic Std B"/>
                <a:cs typeface="Adobe Gothic Std B"/>
              </a:rPr>
              <a:t>et</a:t>
            </a:r>
            <a:r>
              <a:rPr dirty="0" sz="2000" spc="-175" b="1">
                <a:latin typeface="Adobe Gothic Std B"/>
                <a:cs typeface="Adobe Gothic Std B"/>
              </a:rPr>
              <a:t> </a:t>
            </a:r>
            <a:r>
              <a:rPr dirty="0" sz="2000" spc="-120" b="1">
                <a:latin typeface="Adobe Gothic Std B"/>
                <a:cs typeface="Adobe Gothic Std B"/>
              </a:rPr>
              <a:t>al.,</a:t>
            </a:r>
            <a:r>
              <a:rPr dirty="0" sz="2000" spc="-170" b="1">
                <a:latin typeface="Adobe Gothic Std B"/>
                <a:cs typeface="Adobe Gothic Std B"/>
              </a:rPr>
              <a:t> </a:t>
            </a:r>
            <a:r>
              <a:rPr dirty="0" sz="2000" spc="-10" b="1">
                <a:latin typeface="Adobe Gothic Std B"/>
                <a:cs typeface="Adobe Gothic Std B"/>
              </a:rPr>
              <a:t>2016)</a:t>
            </a:r>
            <a:endParaRPr sz="2000">
              <a:latin typeface="Adobe Gothic Std B"/>
              <a:cs typeface="Adobe Gothic Std B"/>
            </a:endParaRPr>
          </a:p>
          <a:p>
            <a:pPr marL="926465">
              <a:lnSpc>
                <a:spcPct val="100000"/>
              </a:lnSpc>
              <a:spcBef>
                <a:spcPts val="1370"/>
              </a:spcBef>
            </a:pPr>
            <a:r>
              <a:rPr dirty="0" sz="2500" spc="185" b="1">
                <a:latin typeface="Adobe Gothic Std B"/>
                <a:cs typeface="Adobe Gothic Std B"/>
              </a:rPr>
              <a:t>-</a:t>
            </a:r>
            <a:r>
              <a:rPr dirty="0" sz="2500" spc="-200" b="1">
                <a:latin typeface="Adobe Gothic Std B"/>
                <a:cs typeface="Adobe Gothic Std B"/>
              </a:rPr>
              <a:t> </a:t>
            </a:r>
            <a:r>
              <a:rPr dirty="0" sz="2000" spc="-135" b="1">
                <a:latin typeface="Adobe Gothic Std B"/>
                <a:cs typeface="Adobe Gothic Std B"/>
              </a:rPr>
              <a:t>GAN</a:t>
            </a:r>
            <a:r>
              <a:rPr dirty="0" sz="2000" spc="-229" b="1">
                <a:latin typeface="Adobe Gothic Std B"/>
                <a:cs typeface="Adobe Gothic Std B"/>
              </a:rPr>
              <a:t> </a:t>
            </a:r>
            <a:r>
              <a:rPr dirty="0" sz="2000" spc="-290" b="1">
                <a:latin typeface="Adobe Gothic Std B"/>
                <a:cs typeface="Adobe Gothic Std B"/>
              </a:rPr>
              <a:t>학습의</a:t>
            </a:r>
            <a:r>
              <a:rPr dirty="0" sz="2000" spc="-210" b="1">
                <a:latin typeface="Adobe Gothic Std B"/>
                <a:cs typeface="Adobe Gothic Std B"/>
              </a:rPr>
              <a:t> </a:t>
            </a:r>
            <a:r>
              <a:rPr dirty="0" sz="2000" spc="-305" b="1">
                <a:latin typeface="Adobe Gothic Std B"/>
                <a:cs typeface="Adobe Gothic Std B"/>
              </a:rPr>
              <a:t>불안정성을</a:t>
            </a:r>
            <a:r>
              <a:rPr dirty="0" sz="2000" spc="-210" b="1">
                <a:latin typeface="Adobe Gothic Std B"/>
                <a:cs typeface="Adobe Gothic Std B"/>
              </a:rPr>
              <a:t> </a:t>
            </a:r>
            <a:r>
              <a:rPr dirty="0" sz="2000" spc="-300" b="1">
                <a:latin typeface="Adobe Gothic Std B"/>
                <a:cs typeface="Adobe Gothic Std B"/>
              </a:rPr>
              <a:t>해결하기</a:t>
            </a:r>
            <a:r>
              <a:rPr dirty="0" sz="2000" spc="-215" b="1">
                <a:latin typeface="Adobe Gothic Std B"/>
                <a:cs typeface="Adobe Gothic Std B"/>
              </a:rPr>
              <a:t> </a:t>
            </a:r>
            <a:r>
              <a:rPr dirty="0" sz="2000" spc="-290" b="1">
                <a:latin typeface="Adobe Gothic Std B"/>
                <a:cs typeface="Adobe Gothic Std B"/>
              </a:rPr>
              <a:t>위하여</a:t>
            </a:r>
            <a:r>
              <a:rPr dirty="0" sz="2000" spc="-210" b="1">
                <a:latin typeface="Adobe Gothic Std B"/>
                <a:cs typeface="Adobe Gothic Std B"/>
              </a:rPr>
              <a:t> </a:t>
            </a:r>
            <a:r>
              <a:rPr dirty="0" sz="2000" spc="-305" b="1">
                <a:latin typeface="Adobe Gothic Std B"/>
                <a:cs typeface="Adobe Gothic Std B"/>
              </a:rPr>
              <a:t>생성함수와</a:t>
            </a:r>
            <a:r>
              <a:rPr dirty="0" sz="2000" spc="-215" b="1">
                <a:latin typeface="Adobe Gothic Std B"/>
                <a:cs typeface="Adobe Gothic Std B"/>
              </a:rPr>
              <a:t> </a:t>
            </a:r>
            <a:r>
              <a:rPr dirty="0" sz="2000" spc="-310" b="1">
                <a:latin typeface="Adobe Gothic Std B"/>
                <a:cs typeface="Adobe Gothic Std B"/>
              </a:rPr>
              <a:t>판별함수의</a:t>
            </a:r>
            <a:r>
              <a:rPr dirty="0" sz="2000" spc="-200" b="1">
                <a:latin typeface="Adobe Gothic Std B"/>
                <a:cs typeface="Adobe Gothic Std B"/>
              </a:rPr>
              <a:t> </a:t>
            </a:r>
            <a:r>
              <a:rPr dirty="0" sz="2000" spc="-300" b="1">
                <a:latin typeface="Adobe Gothic Std B"/>
                <a:cs typeface="Adobe Gothic Std B"/>
              </a:rPr>
              <a:t>표준적인</a:t>
            </a:r>
            <a:r>
              <a:rPr dirty="0" sz="2000" spc="-200" b="1">
                <a:latin typeface="Adobe Gothic Std B"/>
                <a:cs typeface="Adobe Gothic Std B"/>
              </a:rPr>
              <a:t> </a:t>
            </a:r>
            <a:r>
              <a:rPr dirty="0" sz="2000" spc="-290" b="1">
                <a:latin typeface="Adobe Gothic Std B"/>
                <a:cs typeface="Adobe Gothic Std B"/>
              </a:rPr>
              <a:t>형태를</a:t>
            </a:r>
            <a:r>
              <a:rPr dirty="0" sz="2000" spc="-210" b="1">
                <a:latin typeface="Adobe Gothic Std B"/>
                <a:cs typeface="Adobe Gothic Std B"/>
              </a:rPr>
              <a:t> </a:t>
            </a:r>
            <a:r>
              <a:rPr dirty="0" sz="2000" spc="-365" b="1">
                <a:latin typeface="Adobe Gothic Std B"/>
                <a:cs typeface="Adobe Gothic Std B"/>
              </a:rPr>
              <a:t>제공</a:t>
            </a:r>
            <a:endParaRPr sz="2000">
              <a:latin typeface="Adobe Gothic Std B"/>
              <a:cs typeface="Adobe Gothic Std B"/>
            </a:endParaRPr>
          </a:p>
          <a:p>
            <a:pPr marL="926465">
              <a:lnSpc>
                <a:spcPct val="100000"/>
              </a:lnSpc>
              <a:spcBef>
                <a:spcPts val="1330"/>
              </a:spcBef>
            </a:pPr>
            <a:r>
              <a:rPr dirty="0" sz="2000" spc="345" b="1">
                <a:latin typeface="Adobe Gothic Std B"/>
                <a:cs typeface="Adobe Gothic Std B"/>
              </a:rPr>
              <a:t>-</a:t>
            </a:r>
            <a:r>
              <a:rPr dirty="0" sz="2000" spc="-300" b="1">
                <a:latin typeface="Adobe Gothic Std B"/>
                <a:cs typeface="Adobe Gothic Std B"/>
              </a:rPr>
              <a:t>제공하는</a:t>
            </a:r>
            <a:r>
              <a:rPr dirty="0" sz="2000" spc="-195" b="1">
                <a:latin typeface="Adobe Gothic Std B"/>
                <a:cs typeface="Adobe Gothic Std B"/>
              </a:rPr>
              <a:t> </a:t>
            </a:r>
            <a:r>
              <a:rPr dirty="0" sz="2000" spc="-105" b="1">
                <a:latin typeface="Adobe Gothic Std B"/>
                <a:cs typeface="Adobe Gothic Std B"/>
              </a:rPr>
              <a:t>CNN</a:t>
            </a:r>
            <a:r>
              <a:rPr dirty="0" sz="2000" spc="-229" b="1">
                <a:latin typeface="Adobe Gothic Std B"/>
                <a:cs typeface="Adobe Gothic Std B"/>
              </a:rPr>
              <a:t> </a:t>
            </a:r>
            <a:r>
              <a:rPr dirty="0" sz="2000" spc="-290" b="1">
                <a:latin typeface="Adobe Gothic Std B"/>
                <a:cs typeface="Adobe Gothic Std B"/>
              </a:rPr>
              <a:t>구조를</a:t>
            </a:r>
            <a:r>
              <a:rPr dirty="0" sz="2000" spc="-204" b="1">
                <a:latin typeface="Adobe Gothic Std B"/>
                <a:cs typeface="Adobe Gothic Std B"/>
              </a:rPr>
              <a:t> </a:t>
            </a:r>
            <a:r>
              <a:rPr dirty="0" sz="2000" spc="-260" b="1">
                <a:latin typeface="Adobe Gothic Std B"/>
                <a:cs typeface="Adobe Gothic Std B"/>
              </a:rPr>
              <a:t>통해</a:t>
            </a:r>
            <a:r>
              <a:rPr dirty="0" sz="2000" spc="-210" b="1">
                <a:latin typeface="Adobe Gothic Std B"/>
                <a:cs typeface="Adobe Gothic Std B"/>
              </a:rPr>
              <a:t> </a:t>
            </a:r>
            <a:r>
              <a:rPr dirty="0" sz="2000" spc="-300" b="1">
                <a:latin typeface="Adobe Gothic Std B"/>
                <a:cs typeface="Adobe Gothic Std B"/>
              </a:rPr>
              <a:t>고해상도</a:t>
            </a:r>
            <a:r>
              <a:rPr dirty="0" sz="2000" spc="-204" b="1">
                <a:latin typeface="Adobe Gothic Std B"/>
                <a:cs typeface="Adobe Gothic Std B"/>
              </a:rPr>
              <a:t> </a:t>
            </a:r>
            <a:r>
              <a:rPr dirty="0" sz="2000" spc="-315" b="1">
                <a:latin typeface="Adobe Gothic Std B"/>
                <a:cs typeface="Adobe Gothic Std B"/>
              </a:rPr>
              <a:t>이미지에서도</a:t>
            </a:r>
            <a:r>
              <a:rPr dirty="0" sz="2000" spc="-175" b="1">
                <a:latin typeface="Adobe Gothic Std B"/>
                <a:cs typeface="Adobe Gothic Std B"/>
              </a:rPr>
              <a:t> </a:t>
            </a:r>
            <a:r>
              <a:rPr dirty="0" sz="2000" spc="-220" b="1">
                <a:latin typeface="Adobe Gothic Std B"/>
                <a:cs typeface="Adobe Gothic Std B"/>
              </a:rPr>
              <a:t>GAN보다</a:t>
            </a:r>
            <a:r>
              <a:rPr dirty="0" sz="2000" spc="-210" b="1">
                <a:latin typeface="Adobe Gothic Std B"/>
                <a:cs typeface="Adobe Gothic Std B"/>
              </a:rPr>
              <a:t> </a:t>
            </a:r>
            <a:r>
              <a:rPr dirty="0" sz="2000" spc="-180" b="1">
                <a:latin typeface="Adobe Gothic Std B"/>
                <a:cs typeface="Adobe Gothic Std B"/>
              </a:rPr>
              <a:t>잘</a:t>
            </a:r>
            <a:r>
              <a:rPr dirty="0" sz="2000" spc="-220" b="1">
                <a:latin typeface="Adobe Gothic Std B"/>
                <a:cs typeface="Adobe Gothic Std B"/>
              </a:rPr>
              <a:t> </a:t>
            </a:r>
            <a:r>
              <a:rPr dirty="0" sz="2000" spc="-310" b="1">
                <a:latin typeface="Adobe Gothic Std B"/>
                <a:cs typeface="Adobe Gothic Std B"/>
              </a:rPr>
              <a:t>작동하도록</a:t>
            </a:r>
            <a:r>
              <a:rPr dirty="0" sz="2000" spc="-190" b="1">
                <a:latin typeface="Adobe Gothic Std B"/>
                <a:cs typeface="Adobe Gothic Std B"/>
              </a:rPr>
              <a:t> </a:t>
            </a:r>
            <a:r>
              <a:rPr dirty="0" sz="2000" spc="-50" b="1">
                <a:latin typeface="Adobe Gothic Std B"/>
                <a:cs typeface="Adobe Gothic Std B"/>
              </a:rPr>
              <a:t>함</a:t>
            </a:r>
            <a:endParaRPr sz="2000">
              <a:latin typeface="Adobe Gothic Std B"/>
              <a:cs typeface="Adobe Gothic Std B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0452" y="3429000"/>
            <a:ext cx="7078980" cy="303276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3333750" y="6222288"/>
            <a:ext cx="22244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70" b="1">
                <a:latin typeface="Adobe Gothic Std B"/>
                <a:cs typeface="Adobe Gothic Std B"/>
              </a:rPr>
              <a:t>(출처</a:t>
            </a:r>
            <a:r>
              <a:rPr dirty="0" sz="1400" spc="50" b="1">
                <a:latin typeface="Adobe Gothic Std B"/>
                <a:cs typeface="Adobe Gothic Std B"/>
              </a:rPr>
              <a:t> </a:t>
            </a:r>
            <a:r>
              <a:rPr dirty="0" sz="1400" spc="114" b="1">
                <a:latin typeface="Adobe Gothic Std B"/>
                <a:cs typeface="Adobe Gothic Std B"/>
              </a:rPr>
              <a:t>:</a:t>
            </a:r>
            <a:r>
              <a:rPr dirty="0" sz="1400" spc="50" b="1">
                <a:latin typeface="Adobe Gothic Std B"/>
                <a:cs typeface="Adobe Gothic Std B"/>
              </a:rPr>
              <a:t> </a:t>
            </a:r>
            <a:r>
              <a:rPr dirty="0" sz="1400" b="1">
                <a:latin typeface="Adobe Gothic Std B"/>
                <a:cs typeface="Adobe Gothic Std B"/>
              </a:rPr>
              <a:t>Radford</a:t>
            </a:r>
            <a:r>
              <a:rPr dirty="0" sz="1400" spc="35" b="1">
                <a:latin typeface="Adobe Gothic Std B"/>
                <a:cs typeface="Adobe Gothic Std B"/>
              </a:rPr>
              <a:t> </a:t>
            </a:r>
            <a:r>
              <a:rPr dirty="0" sz="1400" b="1">
                <a:latin typeface="Adobe Gothic Std B"/>
                <a:cs typeface="Adobe Gothic Std B"/>
              </a:rPr>
              <a:t>et</a:t>
            </a:r>
            <a:r>
              <a:rPr dirty="0" sz="1400" spc="40" b="1">
                <a:latin typeface="Adobe Gothic Std B"/>
                <a:cs typeface="Adobe Gothic Std B"/>
              </a:rPr>
              <a:t> </a:t>
            </a:r>
            <a:r>
              <a:rPr dirty="0" sz="1400" b="1">
                <a:latin typeface="Adobe Gothic Std B"/>
                <a:cs typeface="Adobe Gothic Std B"/>
              </a:rPr>
              <a:t>al,</a:t>
            </a:r>
            <a:r>
              <a:rPr dirty="0" sz="1400" spc="40" b="1">
                <a:latin typeface="Adobe Gothic Std B"/>
                <a:cs typeface="Adobe Gothic Std B"/>
              </a:rPr>
              <a:t> </a:t>
            </a:r>
            <a:r>
              <a:rPr dirty="0" sz="1400" spc="-10" b="1">
                <a:latin typeface="Adobe Gothic Std B"/>
                <a:cs typeface="Adobe Gothic Std B"/>
              </a:rPr>
              <a:t>2016)</a:t>
            </a:r>
            <a:endParaRPr sz="1400">
              <a:latin typeface="Adobe Gothic Std B"/>
              <a:cs typeface="Adobe Gothic Std B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830182" y="-38351"/>
            <a:ext cx="3239770" cy="90868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algn="r" marR="34290">
              <a:lnSpc>
                <a:spcPct val="100000"/>
              </a:lnSpc>
              <a:spcBef>
                <a:spcPts val="780"/>
              </a:spcBef>
            </a:pPr>
            <a:r>
              <a:rPr dirty="0" sz="2200" spc="-110">
                <a:solidFill>
                  <a:srgbClr val="FFFFFF"/>
                </a:solidFill>
                <a:latin typeface="Adobe Clean Han"/>
                <a:cs typeface="Adobe Clean Han"/>
              </a:rPr>
              <a:t>딥러닝</a:t>
            </a:r>
            <a:r>
              <a:rPr dirty="0" sz="1800" spc="-110">
                <a:solidFill>
                  <a:srgbClr val="FFFFFF"/>
                </a:solidFill>
                <a:latin typeface="Adobe Clean Han"/>
                <a:cs typeface="Adobe Clean Han"/>
              </a:rPr>
              <a:t>의</a:t>
            </a:r>
            <a:r>
              <a:rPr dirty="0" sz="1800" spc="20">
                <a:solidFill>
                  <a:srgbClr val="FFFFFF"/>
                </a:solidFill>
                <a:latin typeface="Adobe Clean Han"/>
                <a:cs typeface="Adobe Clean H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dobe Clean Han"/>
                <a:cs typeface="Adobe Clean Han"/>
              </a:rPr>
              <a:t>통계적이해</a:t>
            </a:r>
            <a:endParaRPr sz="2200">
              <a:latin typeface="Adobe Clean Han"/>
              <a:cs typeface="Adobe Clean Han"/>
            </a:endParaRPr>
          </a:p>
          <a:p>
            <a:pPr algn="r" marR="5080">
              <a:lnSpc>
                <a:spcPct val="100000"/>
              </a:lnSpc>
              <a:spcBef>
                <a:spcPts val="75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10강.</a:t>
            </a:r>
            <a:r>
              <a:rPr dirty="0" sz="2400" spc="-3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Adobe Clean Han"/>
                <a:cs typeface="Adobe Clean Han"/>
              </a:rPr>
              <a:t>오토인코더와</a:t>
            </a:r>
            <a:r>
              <a:rPr dirty="0" sz="2400" spc="4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Adobe Clean Han"/>
                <a:cs typeface="Adobe Clean Han"/>
              </a:rPr>
              <a:t>GAN(2)</a:t>
            </a:r>
            <a:endParaRPr sz="2400">
              <a:latin typeface="Adobe Clean Han"/>
              <a:cs typeface="Adobe Clean H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3859" y="1467611"/>
            <a:ext cx="11267440" cy="5390515"/>
          </a:xfrm>
          <a:custGeom>
            <a:avLst/>
            <a:gdLst/>
            <a:ahLst/>
            <a:cxnLst/>
            <a:rect l="l" t="t" r="r" b="b"/>
            <a:pathLst>
              <a:path w="11267440" h="5390515">
                <a:moveTo>
                  <a:pt x="11266932" y="5390384"/>
                </a:moveTo>
                <a:lnTo>
                  <a:pt x="11266932" y="0"/>
                </a:lnTo>
                <a:lnTo>
                  <a:pt x="0" y="0"/>
                </a:lnTo>
                <a:lnTo>
                  <a:pt x="0" y="5390384"/>
                </a:lnTo>
              </a:path>
            </a:pathLst>
          </a:custGeom>
          <a:ln w="63500">
            <a:solidFill>
              <a:srgbClr val="7BBD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635914" y="12954"/>
            <a:ext cx="1744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3.</a:t>
            </a:r>
            <a:r>
              <a:rPr dirty="0" sz="2400" spc="3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54">
                <a:solidFill>
                  <a:srgbClr val="404040"/>
                </a:solidFill>
                <a:latin typeface="Adobe Clean Han"/>
                <a:cs typeface="Adobe Clean Han"/>
              </a:rPr>
              <a:t>GAN</a:t>
            </a:r>
            <a:r>
              <a:rPr dirty="0" sz="2400" spc="10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Adobe Clean Han"/>
                <a:cs typeface="Adobe Clean Han"/>
              </a:rPr>
              <a:t>방법론</a:t>
            </a:r>
            <a:endParaRPr sz="2400">
              <a:latin typeface="Adobe Clean Han"/>
              <a:cs typeface="Adobe Clean H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4"/>
              <a:t>GAN</a:t>
            </a:r>
            <a:r>
              <a:rPr dirty="0" spc="-430"/>
              <a:t> </a:t>
            </a:r>
            <a:r>
              <a:rPr dirty="0" spc="-434"/>
              <a:t>의</a:t>
            </a:r>
            <a:r>
              <a:rPr dirty="0" spc="-440"/>
              <a:t> </a:t>
            </a:r>
            <a:r>
              <a:rPr dirty="0" spc="-765"/>
              <a:t>응용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821232" y="1425724"/>
            <a:ext cx="6354445" cy="93980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695"/>
              </a:spcBef>
              <a:buClr>
                <a:srgbClr val="FFC000"/>
              </a:buClr>
              <a:buSzPct val="70000"/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dirty="0" sz="2500" spc="-350" b="1">
                <a:latin typeface="Adobe Gothic Std B"/>
                <a:cs typeface="Adobe Gothic Std B"/>
              </a:rPr>
              <a:t>이미지</a:t>
            </a:r>
            <a:r>
              <a:rPr dirty="0" sz="2500" spc="-19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해상도</a:t>
            </a:r>
            <a:r>
              <a:rPr dirty="0" sz="2500" spc="-19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복원</a:t>
            </a:r>
            <a:r>
              <a:rPr dirty="0" sz="2500" spc="-195" b="1">
                <a:latin typeface="Adobe Gothic Std B"/>
                <a:cs typeface="Adobe Gothic Std B"/>
              </a:rPr>
              <a:t> </a:t>
            </a:r>
            <a:r>
              <a:rPr dirty="0" sz="2500" spc="-80" b="1">
                <a:latin typeface="Adobe Gothic Std B"/>
                <a:cs typeface="Adobe Gothic Std B"/>
              </a:rPr>
              <a:t>(SRGAN;</a:t>
            </a:r>
            <a:r>
              <a:rPr dirty="0" sz="2500" spc="-220" b="1">
                <a:latin typeface="Adobe Gothic Std B"/>
                <a:cs typeface="Adobe Gothic Std B"/>
              </a:rPr>
              <a:t> </a:t>
            </a:r>
            <a:r>
              <a:rPr dirty="0" sz="2500" spc="-135" b="1">
                <a:latin typeface="Adobe Gothic Std B"/>
                <a:cs typeface="Adobe Gothic Std B"/>
              </a:rPr>
              <a:t>Ledig</a:t>
            </a:r>
            <a:r>
              <a:rPr dirty="0" sz="2500" spc="-235" b="1">
                <a:latin typeface="Adobe Gothic Std B"/>
                <a:cs typeface="Adobe Gothic Std B"/>
              </a:rPr>
              <a:t> </a:t>
            </a:r>
            <a:r>
              <a:rPr dirty="0" sz="2500" spc="-75" b="1">
                <a:latin typeface="Adobe Gothic Std B"/>
                <a:cs typeface="Adobe Gothic Std B"/>
              </a:rPr>
              <a:t>et</a:t>
            </a:r>
            <a:r>
              <a:rPr dirty="0" sz="2500" spc="-200" b="1">
                <a:latin typeface="Adobe Gothic Std B"/>
                <a:cs typeface="Adobe Gothic Std B"/>
              </a:rPr>
              <a:t> </a:t>
            </a:r>
            <a:r>
              <a:rPr dirty="0" sz="2500" spc="-110" b="1">
                <a:latin typeface="Adobe Gothic Std B"/>
                <a:cs typeface="Adobe Gothic Std B"/>
              </a:rPr>
              <a:t>al.,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20" b="1">
                <a:latin typeface="Adobe Gothic Std B"/>
                <a:cs typeface="Adobe Gothic Std B"/>
              </a:rPr>
              <a:t>2016)</a:t>
            </a:r>
            <a:endParaRPr sz="2500">
              <a:latin typeface="Adobe Gothic Std B"/>
              <a:cs typeface="Adobe Gothic Std B"/>
            </a:endParaRPr>
          </a:p>
          <a:p>
            <a:pPr marL="926465">
              <a:lnSpc>
                <a:spcPct val="100000"/>
              </a:lnSpc>
              <a:spcBef>
                <a:spcPts val="600"/>
              </a:spcBef>
            </a:pPr>
            <a:r>
              <a:rPr dirty="0" sz="2500" spc="185" b="1">
                <a:latin typeface="Adobe Gothic Std B"/>
                <a:cs typeface="Adobe Gothic Std B"/>
              </a:rPr>
              <a:t>-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학습</a:t>
            </a:r>
            <a:r>
              <a:rPr dirty="0" sz="2500" spc="-225" b="1">
                <a:latin typeface="Adobe Gothic Std B"/>
                <a:cs typeface="Adobe Gothic Std B"/>
              </a:rPr>
              <a:t> </a:t>
            </a:r>
            <a:r>
              <a:rPr dirty="0" sz="2500" spc="-425" b="1">
                <a:latin typeface="Adobe Gothic Std B"/>
                <a:cs typeface="Adobe Gothic Std B"/>
              </a:rPr>
              <a:t>결과</a:t>
            </a:r>
            <a:endParaRPr sz="2500">
              <a:latin typeface="Adobe Gothic Std B"/>
              <a:cs typeface="Adobe Gothic Std B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765048" y="2398966"/>
            <a:ext cx="10906125" cy="4294505"/>
            <a:chOff x="765048" y="2398966"/>
            <a:chExt cx="10906125" cy="4294505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048" y="2432304"/>
              <a:ext cx="10905744" cy="4261104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7059930" y="2413254"/>
              <a:ext cx="990600" cy="277495"/>
            </a:xfrm>
            <a:custGeom>
              <a:avLst/>
              <a:gdLst/>
              <a:ahLst/>
              <a:cxnLst/>
              <a:rect l="l" t="t" r="r" b="b"/>
              <a:pathLst>
                <a:path w="990600" h="277494">
                  <a:moveTo>
                    <a:pt x="0" y="277367"/>
                  </a:moveTo>
                  <a:lnTo>
                    <a:pt x="990600" y="277367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277367"/>
                  </a:lnTo>
                  <a:close/>
                </a:path>
              </a:pathLst>
            </a:custGeom>
            <a:ln w="285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393697" y="6591706"/>
            <a:ext cx="20605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70" b="1">
                <a:latin typeface="Adobe Gothic Std B"/>
                <a:cs typeface="Adobe Gothic Std B"/>
              </a:rPr>
              <a:t>(출처</a:t>
            </a:r>
            <a:r>
              <a:rPr dirty="0" sz="1400" spc="40" b="1">
                <a:latin typeface="Adobe Gothic Std B"/>
                <a:cs typeface="Adobe Gothic Std B"/>
              </a:rPr>
              <a:t> </a:t>
            </a:r>
            <a:r>
              <a:rPr dirty="0" sz="1400" spc="114" b="1">
                <a:latin typeface="Adobe Gothic Std B"/>
                <a:cs typeface="Adobe Gothic Std B"/>
              </a:rPr>
              <a:t>:</a:t>
            </a:r>
            <a:r>
              <a:rPr dirty="0" sz="1400" spc="45" b="1">
                <a:latin typeface="Adobe Gothic Std B"/>
                <a:cs typeface="Adobe Gothic Std B"/>
              </a:rPr>
              <a:t> </a:t>
            </a:r>
            <a:r>
              <a:rPr dirty="0" sz="1400" b="1">
                <a:latin typeface="Adobe Gothic Std B"/>
                <a:cs typeface="Adobe Gothic Std B"/>
              </a:rPr>
              <a:t>Ledig</a:t>
            </a:r>
            <a:r>
              <a:rPr dirty="0" sz="1400" spc="30" b="1">
                <a:latin typeface="Adobe Gothic Std B"/>
                <a:cs typeface="Adobe Gothic Std B"/>
              </a:rPr>
              <a:t> </a:t>
            </a:r>
            <a:r>
              <a:rPr dirty="0" sz="1400" b="1">
                <a:latin typeface="Adobe Gothic Std B"/>
                <a:cs typeface="Adobe Gothic Std B"/>
              </a:rPr>
              <a:t>et</a:t>
            </a:r>
            <a:r>
              <a:rPr dirty="0" sz="1400" spc="50" b="1">
                <a:latin typeface="Adobe Gothic Std B"/>
                <a:cs typeface="Adobe Gothic Std B"/>
              </a:rPr>
              <a:t> </a:t>
            </a:r>
            <a:r>
              <a:rPr dirty="0" sz="1400" b="1">
                <a:latin typeface="Adobe Gothic Std B"/>
                <a:cs typeface="Adobe Gothic Std B"/>
              </a:rPr>
              <a:t>al.,</a:t>
            </a:r>
            <a:r>
              <a:rPr dirty="0" sz="1400" spc="20" b="1">
                <a:latin typeface="Adobe Gothic Std B"/>
                <a:cs typeface="Adobe Gothic Std B"/>
              </a:rPr>
              <a:t> </a:t>
            </a:r>
            <a:r>
              <a:rPr dirty="0" sz="1400" spc="-10" b="1">
                <a:latin typeface="Adobe Gothic Std B"/>
                <a:cs typeface="Adobe Gothic Std B"/>
              </a:rPr>
              <a:t>2016)</a:t>
            </a:r>
            <a:endParaRPr sz="1400">
              <a:latin typeface="Adobe Gothic Std B"/>
              <a:cs typeface="Adobe Gothic Std B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830182" y="-38351"/>
            <a:ext cx="3239770" cy="90868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algn="r" marR="34290">
              <a:lnSpc>
                <a:spcPct val="100000"/>
              </a:lnSpc>
              <a:spcBef>
                <a:spcPts val="780"/>
              </a:spcBef>
            </a:pPr>
            <a:r>
              <a:rPr dirty="0" sz="2200" spc="-110">
                <a:solidFill>
                  <a:srgbClr val="FFFFFF"/>
                </a:solidFill>
                <a:latin typeface="Adobe Clean Han"/>
                <a:cs typeface="Adobe Clean Han"/>
              </a:rPr>
              <a:t>딥러닝</a:t>
            </a:r>
            <a:r>
              <a:rPr dirty="0" sz="1800" spc="-110">
                <a:solidFill>
                  <a:srgbClr val="FFFFFF"/>
                </a:solidFill>
                <a:latin typeface="Adobe Clean Han"/>
                <a:cs typeface="Adobe Clean Han"/>
              </a:rPr>
              <a:t>의</a:t>
            </a:r>
            <a:r>
              <a:rPr dirty="0" sz="1800" spc="20">
                <a:solidFill>
                  <a:srgbClr val="FFFFFF"/>
                </a:solidFill>
                <a:latin typeface="Adobe Clean Han"/>
                <a:cs typeface="Adobe Clean H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dobe Clean Han"/>
                <a:cs typeface="Adobe Clean Han"/>
              </a:rPr>
              <a:t>통계적이해</a:t>
            </a:r>
            <a:endParaRPr sz="2200">
              <a:latin typeface="Adobe Clean Han"/>
              <a:cs typeface="Adobe Clean Han"/>
            </a:endParaRPr>
          </a:p>
          <a:p>
            <a:pPr algn="r" marR="5080">
              <a:lnSpc>
                <a:spcPct val="100000"/>
              </a:lnSpc>
              <a:spcBef>
                <a:spcPts val="75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10강.</a:t>
            </a:r>
            <a:r>
              <a:rPr dirty="0" sz="2400" spc="-3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Adobe Clean Han"/>
                <a:cs typeface="Adobe Clean Han"/>
              </a:rPr>
              <a:t>오토인코더와</a:t>
            </a:r>
            <a:r>
              <a:rPr dirty="0" sz="2400" spc="4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Adobe Clean Han"/>
                <a:cs typeface="Adobe Clean Han"/>
              </a:rPr>
              <a:t>GAN(2)</a:t>
            </a:r>
            <a:endParaRPr sz="2400">
              <a:latin typeface="Adobe Clean Han"/>
              <a:cs typeface="Adobe Clean H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3859" y="1586483"/>
            <a:ext cx="11148060" cy="5181600"/>
          </a:xfrm>
          <a:custGeom>
            <a:avLst/>
            <a:gdLst/>
            <a:ahLst/>
            <a:cxnLst/>
            <a:rect l="l" t="t" r="r" b="b"/>
            <a:pathLst>
              <a:path w="11148060" h="5181600">
                <a:moveTo>
                  <a:pt x="0" y="5181600"/>
                </a:moveTo>
                <a:lnTo>
                  <a:pt x="11148060" y="5181600"/>
                </a:lnTo>
                <a:lnTo>
                  <a:pt x="11148060" y="0"/>
                </a:lnTo>
                <a:lnTo>
                  <a:pt x="0" y="0"/>
                </a:lnTo>
                <a:lnTo>
                  <a:pt x="0" y="5181600"/>
                </a:lnTo>
                <a:close/>
              </a:path>
            </a:pathLst>
          </a:custGeom>
          <a:ln w="63500">
            <a:solidFill>
              <a:srgbClr val="7BBD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635914" y="12954"/>
            <a:ext cx="1744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3.</a:t>
            </a:r>
            <a:r>
              <a:rPr dirty="0" sz="2400" spc="3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54">
                <a:solidFill>
                  <a:srgbClr val="404040"/>
                </a:solidFill>
                <a:latin typeface="Adobe Clean Han"/>
                <a:cs typeface="Adobe Clean Han"/>
              </a:rPr>
              <a:t>GAN</a:t>
            </a:r>
            <a:r>
              <a:rPr dirty="0" sz="2400" spc="10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Adobe Clean Han"/>
                <a:cs typeface="Adobe Clean Han"/>
              </a:rPr>
              <a:t>방법론</a:t>
            </a:r>
            <a:endParaRPr sz="2400">
              <a:latin typeface="Adobe Clean Han"/>
              <a:cs typeface="Adobe Clean H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4"/>
              <a:t>GAN</a:t>
            </a:r>
            <a:r>
              <a:rPr dirty="0" spc="-430"/>
              <a:t> </a:t>
            </a:r>
            <a:r>
              <a:rPr dirty="0" spc="-434"/>
              <a:t>의</a:t>
            </a:r>
            <a:r>
              <a:rPr dirty="0" spc="-440"/>
              <a:t> </a:t>
            </a:r>
            <a:r>
              <a:rPr dirty="0" spc="-765"/>
              <a:t>응용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635914" y="1538710"/>
            <a:ext cx="5340985" cy="1169670"/>
          </a:xfrm>
          <a:prstGeom prst="rect">
            <a:avLst/>
          </a:prstGeom>
        </p:spPr>
        <p:txBody>
          <a:bodyPr wrap="square" lIns="0" tIns="20383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605"/>
              </a:spcBef>
              <a:buClr>
                <a:srgbClr val="FFC000"/>
              </a:buClr>
              <a:buSzPct val="70000"/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dirty="0" sz="2500" spc="-350" b="1">
                <a:latin typeface="Adobe Gothic Std B"/>
                <a:cs typeface="Adobe Gothic Std B"/>
              </a:rPr>
              <a:t>이미지</a:t>
            </a:r>
            <a:r>
              <a:rPr dirty="0" sz="2500" spc="-185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변환</a:t>
            </a:r>
            <a:r>
              <a:rPr dirty="0" sz="2500" spc="-180" b="1">
                <a:latin typeface="Adobe Gothic Std B"/>
                <a:cs typeface="Adobe Gothic Std B"/>
              </a:rPr>
              <a:t> </a:t>
            </a:r>
            <a:r>
              <a:rPr dirty="0" sz="2500" spc="-135" b="1">
                <a:latin typeface="Adobe Gothic Std B"/>
                <a:cs typeface="Adobe Gothic Std B"/>
              </a:rPr>
              <a:t>(pix2pix;</a:t>
            </a:r>
            <a:r>
              <a:rPr dirty="0" sz="2500" spc="-215" b="1">
                <a:latin typeface="Adobe Gothic Std B"/>
                <a:cs typeface="Adobe Gothic Std B"/>
              </a:rPr>
              <a:t> </a:t>
            </a:r>
            <a:r>
              <a:rPr dirty="0" sz="2500" spc="-130" b="1">
                <a:latin typeface="Adobe Gothic Std B"/>
                <a:cs typeface="Adobe Gothic Std B"/>
              </a:rPr>
              <a:t>Isola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75" b="1">
                <a:latin typeface="Adobe Gothic Std B"/>
                <a:cs typeface="Adobe Gothic Std B"/>
              </a:rPr>
              <a:t>et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110" b="1">
                <a:latin typeface="Adobe Gothic Std B"/>
                <a:cs typeface="Adobe Gothic Std B"/>
              </a:rPr>
              <a:t>al.,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20" b="1">
                <a:latin typeface="Adobe Gothic Std B"/>
                <a:cs typeface="Adobe Gothic Std B"/>
              </a:rPr>
              <a:t>2016)</a:t>
            </a:r>
            <a:endParaRPr sz="2500">
              <a:latin typeface="Adobe Gothic Std B"/>
              <a:cs typeface="Adobe Gothic Std B"/>
            </a:endParaRPr>
          </a:p>
          <a:p>
            <a:pPr marL="926465">
              <a:lnSpc>
                <a:spcPct val="100000"/>
              </a:lnSpc>
              <a:spcBef>
                <a:spcPts val="1500"/>
              </a:spcBef>
            </a:pPr>
            <a:r>
              <a:rPr dirty="0" sz="2500" spc="185" b="1">
                <a:latin typeface="Adobe Gothic Std B"/>
                <a:cs typeface="Adobe Gothic Std B"/>
              </a:rPr>
              <a:t>-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학습</a:t>
            </a:r>
            <a:r>
              <a:rPr dirty="0" sz="2500" spc="-220" b="1">
                <a:latin typeface="Adobe Gothic Std B"/>
                <a:cs typeface="Adobe Gothic Std B"/>
              </a:rPr>
              <a:t> </a:t>
            </a:r>
            <a:r>
              <a:rPr dirty="0" sz="2500" spc="-425" b="1">
                <a:latin typeface="Adobe Gothic Std B"/>
                <a:cs typeface="Adobe Gothic Std B"/>
              </a:rPr>
              <a:t>결과</a:t>
            </a:r>
            <a:endParaRPr sz="2500">
              <a:latin typeface="Adobe Gothic Std B"/>
              <a:cs typeface="Adobe Gothic Std B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7152" y="2724911"/>
            <a:ext cx="7834883" cy="3889248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595755" y="6404559"/>
            <a:ext cx="19888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70" b="1">
                <a:latin typeface="Adobe Gothic Std B"/>
                <a:cs typeface="Adobe Gothic Std B"/>
              </a:rPr>
              <a:t>(출처</a:t>
            </a:r>
            <a:r>
              <a:rPr dirty="0" sz="1400" spc="45" b="1">
                <a:latin typeface="Adobe Gothic Std B"/>
                <a:cs typeface="Adobe Gothic Std B"/>
              </a:rPr>
              <a:t> </a:t>
            </a:r>
            <a:r>
              <a:rPr dirty="0" sz="1400" spc="114" b="1">
                <a:latin typeface="Adobe Gothic Std B"/>
                <a:cs typeface="Adobe Gothic Std B"/>
              </a:rPr>
              <a:t>:</a:t>
            </a:r>
            <a:r>
              <a:rPr dirty="0" sz="1400" spc="45" b="1">
                <a:latin typeface="Adobe Gothic Std B"/>
                <a:cs typeface="Adobe Gothic Std B"/>
              </a:rPr>
              <a:t> </a:t>
            </a:r>
            <a:r>
              <a:rPr dirty="0" sz="1400" b="1">
                <a:latin typeface="Adobe Gothic Std B"/>
                <a:cs typeface="Adobe Gothic Std B"/>
              </a:rPr>
              <a:t>Isola</a:t>
            </a:r>
            <a:r>
              <a:rPr dirty="0" sz="1400" spc="20" b="1">
                <a:latin typeface="Adobe Gothic Std B"/>
                <a:cs typeface="Adobe Gothic Std B"/>
              </a:rPr>
              <a:t> </a:t>
            </a:r>
            <a:r>
              <a:rPr dirty="0" sz="1400" b="1">
                <a:latin typeface="Adobe Gothic Std B"/>
                <a:cs typeface="Adobe Gothic Std B"/>
              </a:rPr>
              <a:t>et</a:t>
            </a:r>
            <a:r>
              <a:rPr dirty="0" sz="1400" spc="50" b="1">
                <a:latin typeface="Adobe Gothic Std B"/>
                <a:cs typeface="Adobe Gothic Std B"/>
              </a:rPr>
              <a:t> </a:t>
            </a:r>
            <a:r>
              <a:rPr dirty="0" sz="1400" b="1">
                <a:latin typeface="Adobe Gothic Std B"/>
                <a:cs typeface="Adobe Gothic Std B"/>
              </a:rPr>
              <a:t>al.,</a:t>
            </a:r>
            <a:r>
              <a:rPr dirty="0" sz="1400" spc="35" b="1">
                <a:latin typeface="Adobe Gothic Std B"/>
                <a:cs typeface="Adobe Gothic Std B"/>
              </a:rPr>
              <a:t> </a:t>
            </a:r>
            <a:r>
              <a:rPr dirty="0" sz="1400" spc="-10" b="1">
                <a:latin typeface="Adobe Gothic Std B"/>
                <a:cs typeface="Adobe Gothic Std B"/>
              </a:rPr>
              <a:t>2016)</a:t>
            </a:r>
            <a:endParaRPr sz="1400">
              <a:latin typeface="Adobe Gothic Std B"/>
              <a:cs typeface="Adobe Gothic Std B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830182" y="-38351"/>
            <a:ext cx="3239770" cy="90868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algn="r" marR="34290">
              <a:lnSpc>
                <a:spcPct val="100000"/>
              </a:lnSpc>
              <a:spcBef>
                <a:spcPts val="780"/>
              </a:spcBef>
            </a:pPr>
            <a:r>
              <a:rPr dirty="0" sz="2200" spc="-110">
                <a:solidFill>
                  <a:srgbClr val="FFFFFF"/>
                </a:solidFill>
                <a:latin typeface="Adobe Clean Han"/>
                <a:cs typeface="Adobe Clean Han"/>
              </a:rPr>
              <a:t>딥러닝</a:t>
            </a:r>
            <a:r>
              <a:rPr dirty="0" sz="1800" spc="-110">
                <a:solidFill>
                  <a:srgbClr val="FFFFFF"/>
                </a:solidFill>
                <a:latin typeface="Adobe Clean Han"/>
                <a:cs typeface="Adobe Clean Han"/>
              </a:rPr>
              <a:t>의</a:t>
            </a:r>
            <a:r>
              <a:rPr dirty="0" sz="1800" spc="20">
                <a:solidFill>
                  <a:srgbClr val="FFFFFF"/>
                </a:solidFill>
                <a:latin typeface="Adobe Clean Han"/>
                <a:cs typeface="Adobe Clean H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dobe Clean Han"/>
                <a:cs typeface="Adobe Clean Han"/>
              </a:rPr>
              <a:t>통계적이해</a:t>
            </a:r>
            <a:endParaRPr sz="2200">
              <a:latin typeface="Adobe Clean Han"/>
              <a:cs typeface="Adobe Clean Han"/>
            </a:endParaRPr>
          </a:p>
          <a:p>
            <a:pPr algn="r" marR="5080">
              <a:lnSpc>
                <a:spcPct val="100000"/>
              </a:lnSpc>
              <a:spcBef>
                <a:spcPts val="75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10강.</a:t>
            </a:r>
            <a:r>
              <a:rPr dirty="0" sz="2400" spc="-3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Adobe Clean Han"/>
                <a:cs typeface="Adobe Clean Han"/>
              </a:rPr>
              <a:t>오토인코더와</a:t>
            </a:r>
            <a:r>
              <a:rPr dirty="0" sz="2400" spc="4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Adobe Clean Han"/>
                <a:cs typeface="Adobe Clean Han"/>
              </a:rPr>
              <a:t>GAN(2)</a:t>
            </a:r>
            <a:endParaRPr sz="2400">
              <a:latin typeface="Adobe Clean Han"/>
              <a:cs typeface="Adobe Clean H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3859" y="1257300"/>
            <a:ext cx="11148060" cy="5600700"/>
          </a:xfrm>
          <a:custGeom>
            <a:avLst/>
            <a:gdLst/>
            <a:ahLst/>
            <a:cxnLst/>
            <a:rect l="l" t="t" r="r" b="b"/>
            <a:pathLst>
              <a:path w="11148060" h="5600700">
                <a:moveTo>
                  <a:pt x="11148060" y="5600697"/>
                </a:moveTo>
                <a:lnTo>
                  <a:pt x="11148060" y="0"/>
                </a:lnTo>
                <a:lnTo>
                  <a:pt x="0" y="0"/>
                </a:lnTo>
                <a:lnTo>
                  <a:pt x="0" y="5600697"/>
                </a:lnTo>
              </a:path>
            </a:pathLst>
          </a:custGeom>
          <a:ln w="63500">
            <a:solidFill>
              <a:srgbClr val="7BBD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5914" y="-41729"/>
            <a:ext cx="3058795" cy="1287780"/>
          </a:xfrm>
          <a:prstGeom prst="rect"/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400" b="0">
                <a:latin typeface="Adobe Clean Han"/>
                <a:cs typeface="Adobe Clean Han"/>
              </a:rPr>
              <a:t>3.</a:t>
            </a:r>
            <a:r>
              <a:rPr dirty="0" sz="2400" spc="35" b="0">
                <a:latin typeface="Adobe Clean Han"/>
                <a:cs typeface="Adobe Clean Han"/>
              </a:rPr>
              <a:t> </a:t>
            </a:r>
            <a:r>
              <a:rPr dirty="0" sz="2400" spc="-254" b="0">
                <a:latin typeface="Adobe Clean Han"/>
                <a:cs typeface="Adobe Clean Han"/>
              </a:rPr>
              <a:t>GAN</a:t>
            </a:r>
            <a:r>
              <a:rPr dirty="0" sz="2400" spc="100" b="0">
                <a:latin typeface="Adobe Clean Han"/>
                <a:cs typeface="Adobe Clean Han"/>
              </a:rPr>
              <a:t> </a:t>
            </a:r>
            <a:r>
              <a:rPr dirty="0" sz="2400" spc="-25" b="0">
                <a:latin typeface="Adobe Clean Han"/>
                <a:cs typeface="Adobe Clean Han"/>
              </a:rPr>
              <a:t>방법론</a:t>
            </a:r>
            <a:endParaRPr sz="2400">
              <a:latin typeface="Adobe Clean Han"/>
              <a:cs typeface="Adobe Clean H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pc="-265"/>
              <a:t>DCGAN</a:t>
            </a:r>
            <a:r>
              <a:rPr dirty="0" spc="-434"/>
              <a:t> </a:t>
            </a:r>
            <a:r>
              <a:rPr dirty="0" spc="-765"/>
              <a:t>예제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58444" y="1232408"/>
            <a:ext cx="13169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C000"/>
              </a:buClr>
              <a:buSzPct val="6875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dirty="0" sz="2400" spc="-120" b="1">
                <a:latin typeface="Adobe Gothic Std B"/>
                <a:cs typeface="Adobe Gothic Std B"/>
              </a:rPr>
              <a:t>DCGAN</a:t>
            </a:r>
            <a:endParaRPr sz="2400">
              <a:latin typeface="Adobe Gothic Std B"/>
              <a:cs typeface="Adobe Gothic Std B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132" y="1578863"/>
            <a:ext cx="9444228" cy="515112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7403972" y="3742690"/>
            <a:ext cx="21088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000" spc="-300" b="1">
                <a:solidFill>
                  <a:srgbClr val="C00000"/>
                </a:solidFill>
                <a:latin typeface="Adobe Gothic Std B"/>
                <a:cs typeface="Adobe Gothic Std B"/>
              </a:rPr>
              <a:t>생성함수</a:t>
            </a:r>
            <a:r>
              <a:rPr dirty="0" sz="2000" spc="-215" b="1">
                <a:solidFill>
                  <a:srgbClr val="C00000"/>
                </a:solidFill>
                <a:latin typeface="Adobe Gothic Std B"/>
                <a:cs typeface="Adobe Gothic Std B"/>
              </a:rPr>
              <a:t> </a:t>
            </a:r>
            <a:r>
              <a:rPr dirty="0" sz="2000" spc="-260" b="1">
                <a:solidFill>
                  <a:srgbClr val="C00000"/>
                </a:solidFill>
                <a:latin typeface="Adobe Gothic Std B"/>
                <a:cs typeface="Adobe Gothic Std B"/>
              </a:rPr>
              <a:t>구조</a:t>
            </a:r>
            <a:r>
              <a:rPr dirty="0" sz="2000" spc="-215" b="1">
                <a:solidFill>
                  <a:srgbClr val="C00000"/>
                </a:solidFill>
                <a:latin typeface="Adobe Gothic Std B"/>
                <a:cs typeface="Adobe Gothic Std B"/>
              </a:rPr>
              <a:t> </a:t>
            </a:r>
            <a:r>
              <a:rPr dirty="0" sz="2000" spc="-365" b="1">
                <a:solidFill>
                  <a:srgbClr val="C00000"/>
                </a:solidFill>
                <a:latin typeface="Adobe Gothic Std B"/>
                <a:cs typeface="Adobe Gothic Std B"/>
              </a:rPr>
              <a:t>정의</a:t>
            </a:r>
            <a:endParaRPr sz="2000">
              <a:latin typeface="Adobe Gothic Std B"/>
              <a:cs typeface="Adobe Gothic Std B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02030" y="4915660"/>
            <a:ext cx="9484360" cy="1871980"/>
          </a:xfrm>
          <a:prstGeom prst="rect">
            <a:avLst/>
          </a:prstGeom>
          <a:ln w="28575">
            <a:solidFill>
              <a:srgbClr val="00AFE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00">
              <a:latin typeface="Times New Roman"/>
              <a:cs typeface="Times New Roman"/>
            </a:endParaRPr>
          </a:p>
          <a:p>
            <a:pPr algn="r" marL="286385" marR="985519" indent="-287020">
              <a:lnSpc>
                <a:spcPct val="100000"/>
              </a:lnSpc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 spc="-300" b="1">
                <a:solidFill>
                  <a:srgbClr val="00AFEF"/>
                </a:solidFill>
                <a:latin typeface="Adobe Gothic Std B"/>
                <a:cs typeface="Adobe Gothic Std B"/>
              </a:rPr>
              <a:t>판별함수</a:t>
            </a:r>
            <a:r>
              <a:rPr dirty="0" sz="2000" spc="-220" b="1">
                <a:solidFill>
                  <a:srgbClr val="00AFEF"/>
                </a:solidFill>
                <a:latin typeface="Adobe Gothic Std B"/>
                <a:cs typeface="Adobe Gothic Std B"/>
              </a:rPr>
              <a:t> </a:t>
            </a:r>
            <a:r>
              <a:rPr dirty="0" sz="2000" spc="-260" b="1">
                <a:solidFill>
                  <a:srgbClr val="00AFEF"/>
                </a:solidFill>
                <a:latin typeface="Adobe Gothic Std B"/>
                <a:cs typeface="Adobe Gothic Std B"/>
              </a:rPr>
              <a:t>구조</a:t>
            </a:r>
            <a:r>
              <a:rPr dirty="0" sz="2000" spc="-215" b="1">
                <a:solidFill>
                  <a:srgbClr val="00AFEF"/>
                </a:solidFill>
                <a:latin typeface="Adobe Gothic Std B"/>
                <a:cs typeface="Adobe Gothic Std B"/>
              </a:rPr>
              <a:t> </a:t>
            </a:r>
            <a:r>
              <a:rPr dirty="0" sz="2000" spc="-365" b="1">
                <a:solidFill>
                  <a:srgbClr val="00AFEF"/>
                </a:solidFill>
                <a:latin typeface="Adobe Gothic Std B"/>
                <a:cs typeface="Adobe Gothic Std B"/>
              </a:rPr>
              <a:t>정의</a:t>
            </a:r>
            <a:endParaRPr sz="2000">
              <a:latin typeface="Adobe Gothic Std B"/>
              <a:cs typeface="Adobe Gothic Std B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002030" y="3001517"/>
            <a:ext cx="6283960" cy="1824355"/>
          </a:xfrm>
          <a:custGeom>
            <a:avLst/>
            <a:gdLst/>
            <a:ahLst/>
            <a:cxnLst/>
            <a:rect l="l" t="t" r="r" b="b"/>
            <a:pathLst>
              <a:path w="6283959" h="1824354">
                <a:moveTo>
                  <a:pt x="0" y="1824227"/>
                </a:moveTo>
                <a:lnTo>
                  <a:pt x="6283452" y="1824227"/>
                </a:lnTo>
                <a:lnTo>
                  <a:pt x="6283452" y="0"/>
                </a:lnTo>
                <a:lnTo>
                  <a:pt x="0" y="0"/>
                </a:lnTo>
                <a:lnTo>
                  <a:pt x="0" y="1824227"/>
                </a:lnTo>
                <a:close/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8830182" y="-38351"/>
            <a:ext cx="3239770" cy="90868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algn="r" marR="34290">
              <a:lnSpc>
                <a:spcPct val="100000"/>
              </a:lnSpc>
              <a:spcBef>
                <a:spcPts val="780"/>
              </a:spcBef>
            </a:pPr>
            <a:r>
              <a:rPr dirty="0" sz="2200" spc="-110">
                <a:solidFill>
                  <a:srgbClr val="FFFFFF"/>
                </a:solidFill>
                <a:latin typeface="Adobe Clean Han"/>
                <a:cs typeface="Adobe Clean Han"/>
              </a:rPr>
              <a:t>딥러닝</a:t>
            </a:r>
            <a:r>
              <a:rPr dirty="0" sz="1800" spc="-110">
                <a:solidFill>
                  <a:srgbClr val="FFFFFF"/>
                </a:solidFill>
                <a:latin typeface="Adobe Clean Han"/>
                <a:cs typeface="Adobe Clean Han"/>
              </a:rPr>
              <a:t>의</a:t>
            </a:r>
            <a:r>
              <a:rPr dirty="0" sz="1800" spc="20">
                <a:solidFill>
                  <a:srgbClr val="FFFFFF"/>
                </a:solidFill>
                <a:latin typeface="Adobe Clean Han"/>
                <a:cs typeface="Adobe Clean H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dobe Clean Han"/>
                <a:cs typeface="Adobe Clean Han"/>
              </a:rPr>
              <a:t>통계적이해</a:t>
            </a:r>
            <a:endParaRPr sz="2200">
              <a:latin typeface="Adobe Clean Han"/>
              <a:cs typeface="Adobe Clean Han"/>
            </a:endParaRPr>
          </a:p>
          <a:p>
            <a:pPr algn="r" marR="5080">
              <a:lnSpc>
                <a:spcPct val="100000"/>
              </a:lnSpc>
              <a:spcBef>
                <a:spcPts val="75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10강.</a:t>
            </a:r>
            <a:r>
              <a:rPr dirty="0" sz="2400" spc="-3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Adobe Clean Han"/>
                <a:cs typeface="Adobe Clean Han"/>
              </a:rPr>
              <a:t>오토인코더와</a:t>
            </a:r>
            <a:r>
              <a:rPr dirty="0" sz="2400" spc="4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Adobe Clean Han"/>
                <a:cs typeface="Adobe Clean Han"/>
              </a:rPr>
              <a:t>GAN(2)</a:t>
            </a:r>
            <a:endParaRPr sz="2400">
              <a:latin typeface="Adobe Clean Han"/>
              <a:cs typeface="Adobe Clean H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3859" y="1257300"/>
            <a:ext cx="11148060" cy="5600700"/>
          </a:xfrm>
          <a:custGeom>
            <a:avLst/>
            <a:gdLst/>
            <a:ahLst/>
            <a:cxnLst/>
            <a:rect l="l" t="t" r="r" b="b"/>
            <a:pathLst>
              <a:path w="11148060" h="5600700">
                <a:moveTo>
                  <a:pt x="11148060" y="5600697"/>
                </a:moveTo>
                <a:lnTo>
                  <a:pt x="11148060" y="0"/>
                </a:lnTo>
                <a:lnTo>
                  <a:pt x="0" y="0"/>
                </a:lnTo>
                <a:lnTo>
                  <a:pt x="0" y="5600697"/>
                </a:lnTo>
              </a:path>
            </a:pathLst>
          </a:custGeom>
          <a:ln w="63500">
            <a:solidFill>
              <a:srgbClr val="7BBD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5914" y="-41729"/>
            <a:ext cx="3058795" cy="1287780"/>
          </a:xfrm>
          <a:prstGeom prst="rect"/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400" b="0">
                <a:latin typeface="Adobe Clean Han"/>
                <a:cs typeface="Adobe Clean Han"/>
              </a:rPr>
              <a:t>3.</a:t>
            </a:r>
            <a:r>
              <a:rPr dirty="0" sz="2400" spc="35" b="0">
                <a:latin typeface="Adobe Clean Han"/>
                <a:cs typeface="Adobe Clean Han"/>
              </a:rPr>
              <a:t> </a:t>
            </a:r>
            <a:r>
              <a:rPr dirty="0" sz="2400" spc="-254" b="0">
                <a:latin typeface="Adobe Clean Han"/>
                <a:cs typeface="Adobe Clean Han"/>
              </a:rPr>
              <a:t>GAN</a:t>
            </a:r>
            <a:r>
              <a:rPr dirty="0" sz="2400" spc="100" b="0">
                <a:latin typeface="Adobe Clean Han"/>
                <a:cs typeface="Adobe Clean Han"/>
              </a:rPr>
              <a:t> </a:t>
            </a:r>
            <a:r>
              <a:rPr dirty="0" sz="2400" spc="-25" b="0">
                <a:latin typeface="Adobe Clean Han"/>
                <a:cs typeface="Adobe Clean Han"/>
              </a:rPr>
              <a:t>방법론</a:t>
            </a:r>
            <a:endParaRPr sz="2400">
              <a:latin typeface="Adobe Clean Han"/>
              <a:cs typeface="Adobe Clean H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pc="-265"/>
              <a:t>DCGAN</a:t>
            </a:r>
            <a:r>
              <a:rPr dirty="0" spc="-434"/>
              <a:t> </a:t>
            </a:r>
            <a:r>
              <a:rPr dirty="0" spc="-765"/>
              <a:t>예제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995172" y="1854706"/>
            <a:ext cx="10151745" cy="4936490"/>
            <a:chOff x="995172" y="1854706"/>
            <a:chExt cx="10151745" cy="493649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5172" y="1854706"/>
              <a:ext cx="5100828" cy="493623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5707" y="2016252"/>
              <a:ext cx="5100828" cy="2095500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758444" y="1238503"/>
            <a:ext cx="1375410" cy="607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2770"/>
              </a:lnSpc>
              <a:spcBef>
                <a:spcPts val="100"/>
              </a:spcBef>
              <a:buClr>
                <a:srgbClr val="FFC000"/>
              </a:buClr>
              <a:buSzPct val="6875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dirty="0" sz="2400" spc="-25" b="1">
                <a:latin typeface="Adobe Gothic Std B"/>
                <a:cs typeface="Adobe Gothic Std B"/>
              </a:rPr>
              <a:t>DCGAN</a:t>
            </a:r>
            <a:endParaRPr sz="2400">
              <a:latin typeface="Adobe Gothic Std B"/>
              <a:cs typeface="Adobe Gothic Std B"/>
            </a:endParaRPr>
          </a:p>
          <a:p>
            <a:pPr lvl="1" marL="662940" indent="-287020">
              <a:lnSpc>
                <a:spcPts val="1810"/>
              </a:lnSpc>
              <a:buFont typeface="Arial"/>
              <a:buChar char="•"/>
              <a:tabLst>
                <a:tab pos="662940" algn="l"/>
                <a:tab pos="663575" algn="l"/>
              </a:tabLst>
            </a:pPr>
            <a:r>
              <a:rPr dirty="0" sz="1600" spc="-220" b="1">
                <a:latin typeface="Adobe Gothic Std B"/>
                <a:cs typeface="Adobe Gothic Std B"/>
              </a:rPr>
              <a:t>학습단계</a:t>
            </a:r>
            <a:endParaRPr sz="1600">
              <a:latin typeface="Adobe Gothic Std B"/>
              <a:cs typeface="Adobe Gothic Std B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125336" y="1623822"/>
            <a:ext cx="11772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600" spc="-270" b="1">
                <a:latin typeface="Adobe Gothic Std B"/>
                <a:cs typeface="Adobe Gothic Std B"/>
              </a:rPr>
              <a:t>이미지생성</a:t>
            </a:r>
            <a:endParaRPr sz="1600">
              <a:latin typeface="Adobe Gothic Std B"/>
              <a:cs typeface="Adobe Gothic Std B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830182" y="-38351"/>
            <a:ext cx="3239770" cy="90868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algn="r" marR="34290">
              <a:lnSpc>
                <a:spcPct val="100000"/>
              </a:lnSpc>
              <a:spcBef>
                <a:spcPts val="780"/>
              </a:spcBef>
            </a:pPr>
            <a:r>
              <a:rPr dirty="0" sz="2200" spc="-110">
                <a:solidFill>
                  <a:srgbClr val="FFFFFF"/>
                </a:solidFill>
                <a:latin typeface="Adobe Clean Han"/>
                <a:cs typeface="Adobe Clean Han"/>
              </a:rPr>
              <a:t>딥러닝</a:t>
            </a:r>
            <a:r>
              <a:rPr dirty="0" sz="1800" spc="-110">
                <a:solidFill>
                  <a:srgbClr val="FFFFFF"/>
                </a:solidFill>
                <a:latin typeface="Adobe Clean Han"/>
                <a:cs typeface="Adobe Clean Han"/>
              </a:rPr>
              <a:t>의</a:t>
            </a:r>
            <a:r>
              <a:rPr dirty="0" sz="1800" spc="20">
                <a:solidFill>
                  <a:srgbClr val="FFFFFF"/>
                </a:solidFill>
                <a:latin typeface="Adobe Clean Han"/>
                <a:cs typeface="Adobe Clean H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dobe Clean Han"/>
                <a:cs typeface="Adobe Clean Han"/>
              </a:rPr>
              <a:t>통계적이해</a:t>
            </a:r>
            <a:endParaRPr sz="2200">
              <a:latin typeface="Adobe Clean Han"/>
              <a:cs typeface="Adobe Clean Han"/>
            </a:endParaRPr>
          </a:p>
          <a:p>
            <a:pPr algn="r" marR="5080">
              <a:lnSpc>
                <a:spcPct val="100000"/>
              </a:lnSpc>
              <a:spcBef>
                <a:spcPts val="75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10강.</a:t>
            </a:r>
            <a:r>
              <a:rPr dirty="0" sz="2400" spc="-3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Adobe Clean Han"/>
                <a:cs typeface="Adobe Clean Han"/>
              </a:rPr>
              <a:t>오토인코더와</a:t>
            </a:r>
            <a:r>
              <a:rPr dirty="0" sz="2400" spc="4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Adobe Clean Han"/>
                <a:cs typeface="Adobe Clean Han"/>
              </a:rPr>
              <a:t>GAN(2)</a:t>
            </a:r>
            <a:endParaRPr sz="2400">
              <a:latin typeface="Adobe Clean Han"/>
              <a:cs typeface="Adobe Clean H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5914" y="12954"/>
            <a:ext cx="1922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0">
                <a:solidFill>
                  <a:srgbClr val="404040"/>
                </a:solidFill>
                <a:latin typeface="Adobe Clean Han"/>
                <a:cs typeface="Adobe Clean Han"/>
              </a:rPr>
              <a:t>1.</a:t>
            </a:r>
            <a:r>
              <a:rPr dirty="0" sz="2400" spc="6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85">
                <a:solidFill>
                  <a:srgbClr val="404040"/>
                </a:solidFill>
                <a:latin typeface="Adobe Clean Han"/>
                <a:cs typeface="Adobe Clean Han"/>
              </a:rPr>
              <a:t>비지도</a:t>
            </a:r>
            <a:r>
              <a:rPr dirty="0" sz="2400" spc="7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70">
                <a:solidFill>
                  <a:srgbClr val="404040"/>
                </a:solidFill>
                <a:latin typeface="Adobe Clean Han"/>
                <a:cs typeface="Adobe Clean Han"/>
              </a:rPr>
              <a:t>학습법</a:t>
            </a:r>
            <a:endParaRPr sz="2400">
              <a:latin typeface="Adobe Clean Han"/>
              <a:cs typeface="Adobe Clean H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85"/>
              <a:t>심층</a:t>
            </a:r>
            <a:r>
              <a:rPr dirty="0" spc="-450"/>
              <a:t> </a:t>
            </a:r>
            <a:r>
              <a:rPr dirty="0" spc="-640"/>
              <a:t>비지도</a:t>
            </a:r>
            <a:r>
              <a:rPr dirty="0" spc="-440"/>
              <a:t> </a:t>
            </a:r>
            <a:r>
              <a:rPr dirty="0" spc="-765"/>
              <a:t>학습법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03859" y="1586483"/>
            <a:ext cx="8395970" cy="3924300"/>
          </a:xfrm>
          <a:prstGeom prst="rect">
            <a:avLst/>
          </a:prstGeom>
          <a:ln w="63500">
            <a:solidFill>
              <a:srgbClr val="7BBDBD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Times New Roman"/>
              <a:cs typeface="Times New Roman"/>
            </a:endParaRPr>
          </a:p>
          <a:p>
            <a:pPr marL="717550" indent="-288290">
              <a:lnSpc>
                <a:spcPct val="100000"/>
              </a:lnSpc>
              <a:buClr>
                <a:srgbClr val="FFC000"/>
              </a:buClr>
              <a:buSzPct val="70000"/>
              <a:buFont typeface="Wingdings"/>
              <a:buChar char=""/>
              <a:tabLst>
                <a:tab pos="718185" algn="l"/>
              </a:tabLst>
            </a:pPr>
            <a:r>
              <a:rPr dirty="0" sz="2500" spc="-325" b="1">
                <a:solidFill>
                  <a:srgbClr val="C00000"/>
                </a:solidFill>
                <a:latin typeface="Adobe Gothic Std B"/>
                <a:cs typeface="Adobe Gothic Std B"/>
              </a:rPr>
              <a:t>심층</a:t>
            </a:r>
            <a:r>
              <a:rPr dirty="0" sz="2500" spc="-220" b="1">
                <a:solidFill>
                  <a:srgbClr val="C0000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50" b="1">
                <a:solidFill>
                  <a:srgbClr val="C00000"/>
                </a:solidFill>
                <a:latin typeface="Adobe Gothic Std B"/>
                <a:cs typeface="Adobe Gothic Std B"/>
              </a:rPr>
              <a:t>신경망</a:t>
            </a:r>
            <a:r>
              <a:rPr dirty="0" sz="2500" spc="-210" b="1">
                <a:solidFill>
                  <a:srgbClr val="C0000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50" b="1">
                <a:solidFill>
                  <a:srgbClr val="C00000"/>
                </a:solidFill>
                <a:latin typeface="Adobe Gothic Std B"/>
                <a:cs typeface="Adobe Gothic Std B"/>
              </a:rPr>
              <a:t>모형</a:t>
            </a:r>
            <a:r>
              <a:rPr dirty="0" sz="2500" spc="-350" b="1">
                <a:solidFill>
                  <a:srgbClr val="404040"/>
                </a:solidFill>
                <a:latin typeface="Adobe Gothic Std B"/>
                <a:cs typeface="Adobe Gothic Std B"/>
              </a:rPr>
              <a:t>에</a:t>
            </a:r>
            <a:r>
              <a:rPr dirty="0" sz="2500" spc="-220" b="1">
                <a:solidFill>
                  <a:srgbClr val="40404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50" b="1">
                <a:solidFill>
                  <a:srgbClr val="404040"/>
                </a:solidFill>
                <a:latin typeface="Adobe Gothic Std B"/>
                <a:cs typeface="Adobe Gothic Std B"/>
              </a:rPr>
              <a:t>기초한</a:t>
            </a:r>
            <a:r>
              <a:rPr dirty="0" sz="2500" spc="-204" b="1">
                <a:solidFill>
                  <a:srgbClr val="40404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50" b="1">
                <a:solidFill>
                  <a:srgbClr val="404040"/>
                </a:solidFill>
                <a:latin typeface="Adobe Gothic Std B"/>
                <a:cs typeface="Adobe Gothic Std B"/>
              </a:rPr>
              <a:t>비지도</a:t>
            </a:r>
            <a:r>
              <a:rPr dirty="0" sz="2500" spc="-210" b="1">
                <a:solidFill>
                  <a:srgbClr val="40404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25" b="1">
                <a:solidFill>
                  <a:srgbClr val="404040"/>
                </a:solidFill>
                <a:latin typeface="Adobe Gothic Std B"/>
                <a:cs typeface="Adobe Gothic Std B"/>
              </a:rPr>
              <a:t>학습</a:t>
            </a:r>
            <a:r>
              <a:rPr dirty="0" sz="2500" spc="-210" b="1">
                <a:solidFill>
                  <a:srgbClr val="40404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60" b="1">
                <a:solidFill>
                  <a:srgbClr val="404040"/>
                </a:solidFill>
                <a:latin typeface="Adobe Gothic Std B"/>
                <a:cs typeface="Adobe Gothic Std B"/>
              </a:rPr>
              <a:t>방법론을</a:t>
            </a:r>
            <a:r>
              <a:rPr dirty="0" sz="2500" spc="-210" b="1">
                <a:solidFill>
                  <a:srgbClr val="40404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425" b="1">
                <a:solidFill>
                  <a:srgbClr val="404040"/>
                </a:solidFill>
                <a:latin typeface="Adobe Gothic Std B"/>
                <a:cs typeface="Adobe Gothic Std B"/>
              </a:rPr>
              <a:t>총칭</a:t>
            </a:r>
            <a:endParaRPr sz="2500">
              <a:latin typeface="Adobe Gothic Std B"/>
              <a:cs typeface="Adobe Gothic Std B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C000"/>
              </a:buClr>
              <a:buFont typeface="Wingdings"/>
              <a:buChar char=""/>
            </a:pPr>
            <a:endParaRPr sz="1450">
              <a:latin typeface="Adobe Gothic Std B"/>
              <a:cs typeface="Adobe Gothic Std B"/>
            </a:endParaRPr>
          </a:p>
          <a:p>
            <a:pPr marL="717550" indent="-288290">
              <a:lnSpc>
                <a:spcPct val="100000"/>
              </a:lnSpc>
              <a:spcBef>
                <a:spcPts val="5"/>
              </a:spcBef>
              <a:buClr>
                <a:srgbClr val="FFC000"/>
              </a:buClr>
              <a:buSzPct val="70000"/>
              <a:buFont typeface="Wingdings"/>
              <a:buChar char=""/>
              <a:tabLst>
                <a:tab pos="718185" algn="l"/>
              </a:tabLst>
            </a:pPr>
            <a:r>
              <a:rPr dirty="0" sz="2500" spc="-325" b="1">
                <a:latin typeface="Adobe Gothic Std B"/>
                <a:cs typeface="Adobe Gothic Std B"/>
              </a:rPr>
              <a:t>확률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모형</a:t>
            </a:r>
            <a:r>
              <a:rPr dirty="0" sz="2500" spc="-22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기반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40" b="1">
                <a:latin typeface="Adobe Gothic Std B"/>
                <a:cs typeface="Adobe Gothic Std B"/>
              </a:rPr>
              <a:t>X</a:t>
            </a:r>
            <a:endParaRPr sz="2500">
              <a:latin typeface="Adobe Gothic Std B"/>
              <a:cs typeface="Adobe Gothic Std B"/>
            </a:endParaRPr>
          </a:p>
          <a:p>
            <a:pPr lvl="1" marL="1519555" indent="-175895">
              <a:lnSpc>
                <a:spcPct val="100000"/>
              </a:lnSpc>
              <a:spcBef>
                <a:spcPts val="900"/>
              </a:spcBef>
              <a:buChar char="-"/>
              <a:tabLst>
                <a:tab pos="1520190" algn="l"/>
              </a:tabLst>
            </a:pPr>
            <a:r>
              <a:rPr dirty="0" sz="2500" spc="-125" b="1">
                <a:latin typeface="Adobe Gothic Std B"/>
                <a:cs typeface="Adobe Gothic Std B"/>
              </a:rPr>
              <a:t>Auto</a:t>
            </a:r>
            <a:r>
              <a:rPr dirty="0" sz="2500" spc="-175" b="1">
                <a:latin typeface="Adobe Gothic Std B"/>
                <a:cs typeface="Adobe Gothic Std B"/>
              </a:rPr>
              <a:t> </a:t>
            </a:r>
            <a:r>
              <a:rPr dirty="0" sz="2500" spc="-130" b="1">
                <a:latin typeface="Adobe Gothic Std B"/>
                <a:cs typeface="Adobe Gothic Std B"/>
              </a:rPr>
              <a:t>Encoder,</a:t>
            </a:r>
            <a:r>
              <a:rPr dirty="0" sz="2500" spc="-175" b="1">
                <a:latin typeface="Adobe Gothic Std B"/>
                <a:cs typeface="Adobe Gothic Std B"/>
              </a:rPr>
              <a:t> </a:t>
            </a:r>
            <a:r>
              <a:rPr dirty="0" sz="2500" spc="-140" b="1">
                <a:latin typeface="Adobe Gothic Std B"/>
                <a:cs typeface="Adobe Gothic Std B"/>
              </a:rPr>
              <a:t>Deep</a:t>
            </a:r>
            <a:r>
              <a:rPr dirty="0" sz="2500" spc="-195" b="1">
                <a:latin typeface="Adobe Gothic Std B"/>
                <a:cs typeface="Adobe Gothic Std B"/>
              </a:rPr>
              <a:t> </a:t>
            </a:r>
            <a:r>
              <a:rPr dirty="0" sz="2500" spc="-130" b="1">
                <a:latin typeface="Adobe Gothic Std B"/>
                <a:cs typeface="Adobe Gothic Std B"/>
              </a:rPr>
              <a:t>clustering</a:t>
            </a:r>
            <a:r>
              <a:rPr dirty="0" sz="2500" spc="-195" b="1">
                <a:latin typeface="Adobe Gothic Std B"/>
                <a:cs typeface="Adobe Gothic Std B"/>
              </a:rPr>
              <a:t> </a:t>
            </a:r>
            <a:r>
              <a:rPr dirty="0" sz="2500" spc="-50" b="1">
                <a:latin typeface="Adobe Gothic Std B"/>
                <a:cs typeface="Adobe Gothic Std B"/>
              </a:rPr>
              <a:t>등</a:t>
            </a:r>
            <a:endParaRPr sz="2500">
              <a:latin typeface="Adobe Gothic Std B"/>
              <a:cs typeface="Adobe Gothic Std B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dobe Gothic Std B"/>
              <a:buChar char="-"/>
            </a:pPr>
            <a:endParaRPr sz="1450">
              <a:latin typeface="Adobe Gothic Std B"/>
              <a:cs typeface="Adobe Gothic Std B"/>
            </a:endParaRPr>
          </a:p>
          <a:p>
            <a:pPr marL="717550" indent="-288290">
              <a:lnSpc>
                <a:spcPct val="100000"/>
              </a:lnSpc>
              <a:buClr>
                <a:srgbClr val="FFC000"/>
              </a:buClr>
              <a:buSzPct val="70000"/>
              <a:buFont typeface="Wingdings"/>
              <a:buChar char=""/>
              <a:tabLst>
                <a:tab pos="718185" algn="l"/>
              </a:tabLst>
            </a:pPr>
            <a:r>
              <a:rPr dirty="0" sz="2500" spc="-325" b="1">
                <a:latin typeface="Adobe Gothic Std B"/>
                <a:cs typeface="Adobe Gothic Std B"/>
              </a:rPr>
              <a:t>확률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모형</a:t>
            </a:r>
            <a:r>
              <a:rPr dirty="0" sz="2500" spc="-225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기반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50" b="1">
                <a:latin typeface="Adobe Gothic Std B"/>
                <a:cs typeface="Adobe Gothic Std B"/>
              </a:rPr>
              <a:t>O</a:t>
            </a:r>
            <a:endParaRPr sz="2500">
              <a:latin typeface="Adobe Gothic Std B"/>
              <a:cs typeface="Adobe Gothic Std B"/>
            </a:endParaRPr>
          </a:p>
          <a:p>
            <a:pPr lvl="1" marL="1519555" indent="-175895">
              <a:lnSpc>
                <a:spcPct val="100000"/>
              </a:lnSpc>
              <a:spcBef>
                <a:spcPts val="900"/>
              </a:spcBef>
              <a:buChar char="-"/>
              <a:tabLst>
                <a:tab pos="1520190" algn="l"/>
              </a:tabLst>
            </a:pPr>
            <a:r>
              <a:rPr dirty="0" sz="2500" spc="-50" b="1">
                <a:latin typeface="Adobe Gothic Std B"/>
                <a:cs typeface="Adobe Gothic Std B"/>
              </a:rPr>
              <a:t>GAN,</a:t>
            </a:r>
            <a:r>
              <a:rPr dirty="0" sz="2500" spc="15" b="1">
                <a:latin typeface="Adobe Gothic Std B"/>
                <a:cs typeface="Adobe Gothic Std B"/>
              </a:rPr>
              <a:t> </a:t>
            </a:r>
            <a:r>
              <a:rPr dirty="0" sz="2500" spc="-90" b="1">
                <a:latin typeface="Adobe Gothic Std B"/>
                <a:cs typeface="Adobe Gothic Std B"/>
              </a:rPr>
              <a:t>VAE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50" b="1">
                <a:latin typeface="Adobe Gothic Std B"/>
                <a:cs typeface="Adobe Gothic Std B"/>
              </a:rPr>
              <a:t>등</a:t>
            </a:r>
            <a:endParaRPr sz="2500">
              <a:latin typeface="Adobe Gothic Std B"/>
              <a:cs typeface="Adobe Gothic Std B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830182" y="-38351"/>
            <a:ext cx="3239770" cy="90868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algn="r" marR="34290">
              <a:lnSpc>
                <a:spcPct val="100000"/>
              </a:lnSpc>
              <a:spcBef>
                <a:spcPts val="780"/>
              </a:spcBef>
            </a:pPr>
            <a:r>
              <a:rPr dirty="0" sz="2200" spc="-110">
                <a:solidFill>
                  <a:srgbClr val="FFFFFF"/>
                </a:solidFill>
                <a:latin typeface="Adobe Clean Han"/>
                <a:cs typeface="Adobe Clean Han"/>
              </a:rPr>
              <a:t>딥러닝</a:t>
            </a:r>
            <a:r>
              <a:rPr dirty="0" sz="1800" spc="-110">
                <a:solidFill>
                  <a:srgbClr val="FFFFFF"/>
                </a:solidFill>
                <a:latin typeface="Adobe Clean Han"/>
                <a:cs typeface="Adobe Clean Han"/>
              </a:rPr>
              <a:t>의</a:t>
            </a:r>
            <a:r>
              <a:rPr dirty="0" sz="1800" spc="20">
                <a:solidFill>
                  <a:srgbClr val="FFFFFF"/>
                </a:solidFill>
                <a:latin typeface="Adobe Clean Han"/>
                <a:cs typeface="Adobe Clean H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dobe Clean Han"/>
                <a:cs typeface="Adobe Clean Han"/>
              </a:rPr>
              <a:t>통계적이해</a:t>
            </a:r>
            <a:endParaRPr sz="2200">
              <a:latin typeface="Adobe Clean Han"/>
              <a:cs typeface="Adobe Clean Han"/>
            </a:endParaRPr>
          </a:p>
          <a:p>
            <a:pPr algn="r" marR="5080">
              <a:lnSpc>
                <a:spcPct val="100000"/>
              </a:lnSpc>
              <a:spcBef>
                <a:spcPts val="75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10강.</a:t>
            </a:r>
            <a:r>
              <a:rPr dirty="0" sz="2400" spc="-3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Adobe Clean Han"/>
                <a:cs typeface="Adobe Clean Han"/>
              </a:rPr>
              <a:t>오토인코더와</a:t>
            </a:r>
            <a:r>
              <a:rPr dirty="0" sz="2400" spc="4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Adobe Clean Han"/>
                <a:cs typeface="Adobe Clean Han"/>
              </a:rPr>
              <a:t>GAN(2)</a:t>
            </a:r>
            <a:endParaRPr sz="2400">
              <a:latin typeface="Adobe Clean Han"/>
              <a:cs typeface="Adobe Clean H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3860" y="1434083"/>
            <a:ext cx="11148060" cy="5260975"/>
          </a:xfrm>
          <a:custGeom>
            <a:avLst/>
            <a:gdLst/>
            <a:ahLst/>
            <a:cxnLst/>
            <a:rect l="l" t="t" r="r" b="b"/>
            <a:pathLst>
              <a:path w="11148060" h="5260975">
                <a:moveTo>
                  <a:pt x="0" y="5260848"/>
                </a:moveTo>
                <a:lnTo>
                  <a:pt x="11148060" y="5260848"/>
                </a:lnTo>
                <a:lnTo>
                  <a:pt x="11148060" y="0"/>
                </a:lnTo>
                <a:lnTo>
                  <a:pt x="0" y="0"/>
                </a:lnTo>
                <a:lnTo>
                  <a:pt x="0" y="5260848"/>
                </a:lnTo>
                <a:close/>
              </a:path>
            </a:pathLst>
          </a:custGeom>
          <a:ln w="63500">
            <a:solidFill>
              <a:srgbClr val="7BBD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5914" y="-41729"/>
            <a:ext cx="3058795" cy="1287780"/>
          </a:xfrm>
          <a:prstGeom prst="rect"/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400" b="0">
                <a:latin typeface="Adobe Clean Han"/>
                <a:cs typeface="Adobe Clean Han"/>
              </a:rPr>
              <a:t>3.</a:t>
            </a:r>
            <a:r>
              <a:rPr dirty="0" sz="2400" spc="35" b="0">
                <a:latin typeface="Adobe Clean Han"/>
                <a:cs typeface="Adobe Clean Han"/>
              </a:rPr>
              <a:t> </a:t>
            </a:r>
            <a:r>
              <a:rPr dirty="0" sz="2400" spc="-254" b="0">
                <a:latin typeface="Adobe Clean Han"/>
                <a:cs typeface="Adobe Clean Han"/>
              </a:rPr>
              <a:t>GAN</a:t>
            </a:r>
            <a:r>
              <a:rPr dirty="0" sz="2400" spc="100" b="0">
                <a:latin typeface="Adobe Clean Han"/>
                <a:cs typeface="Adobe Clean Han"/>
              </a:rPr>
              <a:t> </a:t>
            </a:r>
            <a:r>
              <a:rPr dirty="0" sz="2400" spc="-25" b="0">
                <a:latin typeface="Adobe Clean Han"/>
                <a:cs typeface="Adobe Clean Han"/>
              </a:rPr>
              <a:t>방법론</a:t>
            </a:r>
            <a:endParaRPr sz="2400">
              <a:latin typeface="Adobe Clean Han"/>
              <a:cs typeface="Adobe Clean H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pc="-265"/>
              <a:t>DCGAN</a:t>
            </a:r>
            <a:r>
              <a:rPr dirty="0" spc="-434"/>
              <a:t> </a:t>
            </a:r>
            <a:r>
              <a:rPr dirty="0" spc="-765"/>
              <a:t>예제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58444" y="1425066"/>
            <a:ext cx="2364740" cy="880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C000"/>
              </a:buClr>
              <a:buSzPct val="6875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dirty="0" sz="2400" spc="-10" b="1">
                <a:latin typeface="Adobe Gothic Std B"/>
                <a:cs typeface="Adobe Gothic Std B"/>
              </a:rPr>
              <a:t>DCGAN</a:t>
            </a:r>
            <a:endParaRPr sz="2400">
              <a:latin typeface="Adobe Gothic Std B"/>
              <a:cs typeface="Adobe Gothic Std B"/>
            </a:endParaRPr>
          </a:p>
          <a:p>
            <a:pPr lvl="1" marL="423545" indent="-287020">
              <a:lnSpc>
                <a:spcPct val="100000"/>
              </a:lnSpc>
              <a:spcBef>
                <a:spcPts val="1685"/>
              </a:spcBef>
              <a:buFont typeface="Arial"/>
              <a:buChar char="•"/>
              <a:tabLst>
                <a:tab pos="423545" algn="l"/>
                <a:tab pos="424180" algn="l"/>
              </a:tabLst>
            </a:pPr>
            <a:r>
              <a:rPr dirty="0" sz="1800" spc="-140" b="1">
                <a:latin typeface="Adobe Gothic Std B"/>
                <a:cs typeface="Adobe Gothic Std B"/>
              </a:rPr>
              <a:t>DCGAN</a:t>
            </a:r>
            <a:r>
              <a:rPr dirty="0" sz="1800" spc="-195" b="1">
                <a:latin typeface="Adobe Gothic Std B"/>
                <a:cs typeface="Adobe Gothic Std B"/>
              </a:rPr>
              <a:t> </a:t>
            </a:r>
            <a:r>
              <a:rPr dirty="0" sz="1800" spc="-250" b="1">
                <a:latin typeface="Adobe Gothic Std B"/>
                <a:cs typeface="Adobe Gothic Std B"/>
              </a:rPr>
              <a:t>표본</a:t>
            </a:r>
            <a:r>
              <a:rPr dirty="0" sz="1800" spc="-215" b="1">
                <a:latin typeface="Adobe Gothic Std B"/>
                <a:cs typeface="Adobe Gothic Std B"/>
              </a:rPr>
              <a:t> </a:t>
            </a:r>
            <a:r>
              <a:rPr dirty="0" sz="1800" spc="-250" b="1">
                <a:latin typeface="Adobe Gothic Std B"/>
                <a:cs typeface="Adobe Gothic Std B"/>
              </a:rPr>
              <a:t>추출</a:t>
            </a:r>
            <a:r>
              <a:rPr dirty="0" sz="1800" spc="-210" b="1">
                <a:latin typeface="Adobe Gothic Std B"/>
                <a:cs typeface="Adobe Gothic Std B"/>
              </a:rPr>
              <a:t> </a:t>
            </a:r>
            <a:r>
              <a:rPr dirty="0" sz="1800" spc="-355" b="1">
                <a:latin typeface="Adobe Gothic Std B"/>
                <a:cs typeface="Adobe Gothic Std B"/>
              </a:rPr>
              <a:t>결과</a:t>
            </a:r>
            <a:endParaRPr sz="1800">
              <a:latin typeface="Adobe Gothic Std B"/>
              <a:cs typeface="Adobe Gothic Std B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317360" y="2005076"/>
            <a:ext cx="26231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140" b="1">
                <a:latin typeface="Adobe Gothic Std B"/>
                <a:cs typeface="Adobe Gothic Std B"/>
              </a:rPr>
              <a:t>DCGAN</a:t>
            </a:r>
            <a:r>
              <a:rPr dirty="0" sz="1800" spc="-195" b="1">
                <a:latin typeface="Adobe Gothic Std B"/>
                <a:cs typeface="Adobe Gothic Std B"/>
              </a:rPr>
              <a:t> </a:t>
            </a:r>
            <a:r>
              <a:rPr dirty="0" sz="1800" spc="-250" b="1">
                <a:latin typeface="Adobe Gothic Std B"/>
                <a:cs typeface="Adobe Gothic Std B"/>
              </a:rPr>
              <a:t>학습</a:t>
            </a:r>
            <a:r>
              <a:rPr dirty="0" sz="1800" spc="-220" b="1">
                <a:latin typeface="Adobe Gothic Std B"/>
                <a:cs typeface="Adobe Gothic Std B"/>
              </a:rPr>
              <a:t> </a:t>
            </a:r>
            <a:r>
              <a:rPr dirty="0" sz="1800" spc="-250" b="1">
                <a:latin typeface="Adobe Gothic Std B"/>
                <a:cs typeface="Adobe Gothic Std B"/>
              </a:rPr>
              <a:t>과정</a:t>
            </a:r>
            <a:r>
              <a:rPr dirty="0" sz="1800" spc="-215" b="1">
                <a:latin typeface="Adobe Gothic Std B"/>
                <a:cs typeface="Adobe Gothic Std B"/>
              </a:rPr>
              <a:t> </a:t>
            </a:r>
            <a:r>
              <a:rPr dirty="0" sz="1800" spc="-85" b="1">
                <a:latin typeface="Adobe Gothic Std B"/>
                <a:cs typeface="Adobe Gothic Std B"/>
              </a:rPr>
              <a:t>loss</a:t>
            </a:r>
            <a:r>
              <a:rPr dirty="0" sz="1800" spc="-204" b="1">
                <a:latin typeface="Adobe Gothic Std B"/>
                <a:cs typeface="Adobe Gothic Std B"/>
              </a:rPr>
              <a:t> </a:t>
            </a:r>
            <a:r>
              <a:rPr dirty="0" sz="1800" spc="-355" b="1">
                <a:latin typeface="Adobe Gothic Std B"/>
                <a:cs typeface="Adobe Gothic Std B"/>
              </a:rPr>
              <a:t>변화</a:t>
            </a:r>
            <a:endParaRPr sz="1800">
              <a:latin typeface="Adobe Gothic Std B"/>
              <a:cs typeface="Adobe Gothic Std B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999744" y="2357627"/>
            <a:ext cx="10193020" cy="4265930"/>
            <a:chOff x="999744" y="2357627"/>
            <a:chExt cx="10193020" cy="426593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9744" y="2886455"/>
              <a:ext cx="4277867" cy="252526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78067" y="2357627"/>
              <a:ext cx="5314188" cy="4265676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8830182" y="-38351"/>
            <a:ext cx="3239770" cy="90868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algn="r" marR="34290">
              <a:lnSpc>
                <a:spcPct val="100000"/>
              </a:lnSpc>
              <a:spcBef>
                <a:spcPts val="780"/>
              </a:spcBef>
            </a:pPr>
            <a:r>
              <a:rPr dirty="0" sz="2200" spc="-110">
                <a:solidFill>
                  <a:srgbClr val="FFFFFF"/>
                </a:solidFill>
                <a:latin typeface="Adobe Clean Han"/>
                <a:cs typeface="Adobe Clean Han"/>
              </a:rPr>
              <a:t>딥러닝</a:t>
            </a:r>
            <a:r>
              <a:rPr dirty="0" sz="1800" spc="-110">
                <a:solidFill>
                  <a:srgbClr val="FFFFFF"/>
                </a:solidFill>
                <a:latin typeface="Adobe Clean Han"/>
                <a:cs typeface="Adobe Clean Han"/>
              </a:rPr>
              <a:t>의</a:t>
            </a:r>
            <a:r>
              <a:rPr dirty="0" sz="1800" spc="20">
                <a:solidFill>
                  <a:srgbClr val="FFFFFF"/>
                </a:solidFill>
                <a:latin typeface="Adobe Clean Han"/>
                <a:cs typeface="Adobe Clean H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dobe Clean Han"/>
                <a:cs typeface="Adobe Clean Han"/>
              </a:rPr>
              <a:t>통계적이해</a:t>
            </a:r>
            <a:endParaRPr sz="2200">
              <a:latin typeface="Adobe Clean Han"/>
              <a:cs typeface="Adobe Clean Han"/>
            </a:endParaRPr>
          </a:p>
          <a:p>
            <a:pPr algn="r" marR="5080">
              <a:lnSpc>
                <a:spcPct val="100000"/>
              </a:lnSpc>
              <a:spcBef>
                <a:spcPts val="75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10강.</a:t>
            </a:r>
            <a:r>
              <a:rPr dirty="0" sz="2400" spc="-3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Adobe Clean Han"/>
                <a:cs typeface="Adobe Clean Han"/>
              </a:rPr>
              <a:t>오토인코더와</a:t>
            </a:r>
            <a:r>
              <a:rPr dirty="0" sz="2400" spc="4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Adobe Clean Han"/>
                <a:cs typeface="Adobe Clean Han"/>
              </a:rPr>
              <a:t>GAN(2)</a:t>
            </a:r>
            <a:endParaRPr sz="2400">
              <a:latin typeface="Adobe Clean Han"/>
              <a:cs typeface="Adobe Clean H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67528" y="1208532"/>
            <a:ext cx="1457325" cy="498475"/>
          </a:xfrm>
          <a:prstGeom prst="rect">
            <a:avLst/>
          </a:prstGeom>
          <a:solidFill>
            <a:srgbClr val="BD0970"/>
          </a:solidFill>
        </p:spPr>
        <p:txBody>
          <a:bodyPr wrap="square" lIns="0" tIns="7620" rIns="0" bIns="0" rtlCol="0" vert="horz">
            <a:spAutoFit/>
          </a:bodyPr>
          <a:lstStyle/>
          <a:p>
            <a:pPr marL="125095">
              <a:lnSpc>
                <a:spcPct val="100000"/>
              </a:lnSpc>
              <a:spcBef>
                <a:spcPts val="60"/>
              </a:spcBef>
            </a:pPr>
            <a:r>
              <a:rPr dirty="0" sz="2800" spc="-20">
                <a:solidFill>
                  <a:srgbClr val="FFFFFF"/>
                </a:solidFill>
                <a:latin typeface="Adobe Clean Han"/>
                <a:cs typeface="Adobe Clean Han"/>
              </a:rPr>
              <a:t>학습정리</a:t>
            </a:r>
            <a:endParaRPr sz="2800">
              <a:latin typeface="Adobe Clean Han"/>
              <a:cs typeface="Adobe Clean H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87602" y="2116962"/>
            <a:ext cx="10401935" cy="3042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83565" marR="290830" indent="-5715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583565" algn="l"/>
                <a:tab pos="584200" algn="l"/>
              </a:tabLst>
            </a:pPr>
            <a:r>
              <a:rPr dirty="0" sz="2800" spc="-150">
                <a:solidFill>
                  <a:srgbClr val="404040"/>
                </a:solidFill>
                <a:latin typeface="Adobe Clean Han"/>
                <a:cs typeface="Adobe Clean Han"/>
              </a:rPr>
              <a:t>인자</a:t>
            </a:r>
            <a:r>
              <a:rPr dirty="0" sz="2800" spc="-3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800" spc="-260">
                <a:solidFill>
                  <a:srgbClr val="404040"/>
                </a:solidFill>
                <a:latin typeface="Adobe Clean Han"/>
                <a:cs typeface="Adobe Clean Han"/>
              </a:rPr>
              <a:t>분석은</a:t>
            </a:r>
            <a:r>
              <a:rPr dirty="0" sz="2800" spc="8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800" spc="-160">
                <a:solidFill>
                  <a:srgbClr val="404040"/>
                </a:solidFill>
                <a:latin typeface="Adobe Clean Han"/>
                <a:cs typeface="Adobe Clean Han"/>
              </a:rPr>
              <a:t>잠재</a:t>
            </a:r>
            <a:r>
              <a:rPr dirty="0" sz="2800" spc="-2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800" spc="-185">
                <a:solidFill>
                  <a:srgbClr val="404040"/>
                </a:solidFill>
                <a:latin typeface="Adobe Clean Han"/>
                <a:cs typeface="Adobe Clean Han"/>
              </a:rPr>
              <a:t>인자와</a:t>
            </a:r>
            <a:r>
              <a:rPr dirty="0" sz="2800" spc="2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800" spc="-265">
                <a:solidFill>
                  <a:srgbClr val="404040"/>
                </a:solidFill>
                <a:latin typeface="Adobe Clean Han"/>
                <a:cs typeface="Adobe Clean Han"/>
              </a:rPr>
              <a:t>관측</a:t>
            </a:r>
            <a:r>
              <a:rPr dirty="0" sz="2800" spc="8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800" spc="-260">
                <a:solidFill>
                  <a:srgbClr val="404040"/>
                </a:solidFill>
                <a:latin typeface="Adobe Clean Han"/>
                <a:cs typeface="Adobe Clean Han"/>
              </a:rPr>
              <a:t>변수</a:t>
            </a:r>
            <a:r>
              <a:rPr dirty="0" sz="2800" spc="7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800" spc="-150">
                <a:solidFill>
                  <a:srgbClr val="404040"/>
                </a:solidFill>
                <a:latin typeface="Adobe Clean Han"/>
                <a:cs typeface="Adobe Clean Han"/>
              </a:rPr>
              <a:t>간의</a:t>
            </a:r>
            <a:r>
              <a:rPr dirty="0" sz="2800" spc="3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800" spc="-150">
                <a:solidFill>
                  <a:srgbClr val="404040"/>
                </a:solidFill>
                <a:latin typeface="Adobe Clean Han"/>
                <a:cs typeface="Adobe Clean Han"/>
              </a:rPr>
              <a:t>선형</a:t>
            </a:r>
            <a:r>
              <a:rPr dirty="0" sz="2800" spc="3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800" spc="-220">
                <a:solidFill>
                  <a:srgbClr val="404040"/>
                </a:solidFill>
                <a:latin typeface="Adobe Clean Han"/>
                <a:cs typeface="Adobe Clean Han"/>
              </a:rPr>
              <a:t>관계를</a:t>
            </a:r>
            <a:r>
              <a:rPr dirty="0" sz="2800" spc="4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800" spc="-190">
                <a:solidFill>
                  <a:srgbClr val="404040"/>
                </a:solidFill>
                <a:latin typeface="Adobe Clean Han"/>
                <a:cs typeface="Adobe Clean Han"/>
              </a:rPr>
              <a:t>가정한</a:t>
            </a:r>
            <a:r>
              <a:rPr dirty="0" sz="2800" spc="2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800" spc="-110">
                <a:solidFill>
                  <a:srgbClr val="404040"/>
                </a:solidFill>
                <a:latin typeface="Adobe Clean Han"/>
                <a:cs typeface="Adobe Clean Han"/>
              </a:rPr>
              <a:t>모형이며, </a:t>
            </a:r>
            <a:r>
              <a:rPr dirty="0" sz="2800">
                <a:solidFill>
                  <a:srgbClr val="404040"/>
                </a:solidFill>
                <a:latin typeface="Adobe Clean Han"/>
                <a:cs typeface="Adobe Clean Han"/>
              </a:rPr>
              <a:t>EM</a:t>
            </a:r>
            <a:r>
              <a:rPr dirty="0" sz="2800" spc="5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800" spc="-260">
                <a:solidFill>
                  <a:srgbClr val="404040"/>
                </a:solidFill>
                <a:latin typeface="Adobe Clean Han"/>
                <a:cs typeface="Adobe Clean Han"/>
              </a:rPr>
              <a:t>알고리즘을</a:t>
            </a:r>
            <a:r>
              <a:rPr dirty="0" sz="2800" spc="10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800" spc="-265">
                <a:solidFill>
                  <a:srgbClr val="404040"/>
                </a:solidFill>
                <a:latin typeface="Adobe Clean Han"/>
                <a:cs typeface="Adobe Clean Han"/>
              </a:rPr>
              <a:t>통해</a:t>
            </a:r>
            <a:r>
              <a:rPr dirty="0" sz="2800" spc="8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800" spc="-290">
                <a:solidFill>
                  <a:srgbClr val="404040"/>
                </a:solidFill>
                <a:latin typeface="Adobe Clean Han"/>
                <a:cs typeface="Adobe Clean Han"/>
              </a:rPr>
              <a:t>모수를</a:t>
            </a:r>
            <a:r>
              <a:rPr dirty="0" sz="2800" spc="11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800" spc="-215">
                <a:solidFill>
                  <a:srgbClr val="404040"/>
                </a:solidFill>
                <a:latin typeface="Adobe Clean Han"/>
                <a:cs typeface="Adobe Clean Han"/>
              </a:rPr>
              <a:t>추정할</a:t>
            </a:r>
            <a:r>
              <a:rPr dirty="0" sz="2800" spc="8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800" spc="-285">
                <a:solidFill>
                  <a:srgbClr val="404040"/>
                </a:solidFill>
                <a:latin typeface="Adobe Clean Han"/>
                <a:cs typeface="Adobe Clean Han"/>
              </a:rPr>
              <a:t>수</a:t>
            </a:r>
            <a:r>
              <a:rPr dirty="0" sz="2800" spc="10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Adobe Clean Han"/>
                <a:cs typeface="Adobe Clean Han"/>
              </a:rPr>
              <a:t>있다.</a:t>
            </a:r>
            <a:endParaRPr sz="2800">
              <a:latin typeface="Adobe Clean Han"/>
              <a:cs typeface="Adobe Clean Han"/>
            </a:endParaRPr>
          </a:p>
          <a:p>
            <a:pPr marL="583565" marR="5080" indent="-571500">
              <a:lnSpc>
                <a:spcPct val="100000"/>
              </a:lnSpc>
              <a:spcBef>
                <a:spcPts val="1800"/>
              </a:spcBef>
              <a:buFont typeface="Wingdings"/>
              <a:buChar char=""/>
              <a:tabLst>
                <a:tab pos="583565" algn="l"/>
                <a:tab pos="584200" algn="l"/>
              </a:tabLst>
            </a:pPr>
            <a:r>
              <a:rPr dirty="0" sz="2800" spc="-265">
                <a:solidFill>
                  <a:srgbClr val="404040"/>
                </a:solidFill>
                <a:latin typeface="Adobe Clean Han"/>
                <a:cs typeface="Adobe Clean Han"/>
              </a:rPr>
              <a:t>심층</a:t>
            </a:r>
            <a:r>
              <a:rPr dirty="0" sz="2800" spc="8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800" spc="-150">
                <a:solidFill>
                  <a:srgbClr val="404040"/>
                </a:solidFill>
                <a:latin typeface="Adobe Clean Han"/>
                <a:cs typeface="Adobe Clean Han"/>
              </a:rPr>
              <a:t>생성</a:t>
            </a:r>
            <a:r>
              <a:rPr dirty="0" sz="2800" spc="-3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800" spc="-260">
                <a:solidFill>
                  <a:srgbClr val="404040"/>
                </a:solidFill>
                <a:latin typeface="Adobe Clean Han"/>
                <a:cs typeface="Adobe Clean Han"/>
              </a:rPr>
              <a:t>모형은</a:t>
            </a:r>
            <a:r>
              <a:rPr dirty="0" sz="2800" spc="7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800" spc="-150">
                <a:solidFill>
                  <a:srgbClr val="404040"/>
                </a:solidFill>
                <a:latin typeface="Adobe Clean Han"/>
                <a:cs typeface="Adobe Clean Han"/>
              </a:rPr>
              <a:t>잠재</a:t>
            </a:r>
            <a:r>
              <a:rPr dirty="0" sz="2800" spc="1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800" spc="-190">
                <a:solidFill>
                  <a:srgbClr val="404040"/>
                </a:solidFill>
                <a:latin typeface="Adobe Clean Han"/>
                <a:cs typeface="Adobe Clean Han"/>
              </a:rPr>
              <a:t>인자와</a:t>
            </a:r>
            <a:r>
              <a:rPr dirty="0" sz="2800" spc="4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800" spc="-265">
                <a:solidFill>
                  <a:srgbClr val="404040"/>
                </a:solidFill>
                <a:latin typeface="Adobe Clean Han"/>
                <a:cs typeface="Adobe Clean Han"/>
              </a:rPr>
              <a:t>관측</a:t>
            </a:r>
            <a:r>
              <a:rPr dirty="0" sz="2800" spc="8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800" spc="-265">
                <a:solidFill>
                  <a:srgbClr val="404040"/>
                </a:solidFill>
                <a:latin typeface="Adobe Clean Han"/>
                <a:cs typeface="Adobe Clean Han"/>
              </a:rPr>
              <a:t>변수</a:t>
            </a:r>
            <a:r>
              <a:rPr dirty="0" sz="2800" spc="8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800" spc="-160">
                <a:solidFill>
                  <a:srgbClr val="404040"/>
                </a:solidFill>
                <a:latin typeface="Adobe Clean Han"/>
                <a:cs typeface="Adobe Clean Han"/>
              </a:rPr>
              <a:t>간의</a:t>
            </a:r>
            <a:r>
              <a:rPr dirty="0" sz="2800" spc="4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800" spc="-215">
                <a:solidFill>
                  <a:srgbClr val="404040"/>
                </a:solidFill>
                <a:latin typeface="Adobe Clean Han"/>
                <a:cs typeface="Adobe Clean Han"/>
              </a:rPr>
              <a:t>관계를</a:t>
            </a:r>
            <a:r>
              <a:rPr dirty="0" sz="2800" spc="6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800" spc="-265">
                <a:solidFill>
                  <a:srgbClr val="404040"/>
                </a:solidFill>
                <a:latin typeface="Adobe Clean Han"/>
                <a:cs typeface="Adobe Clean Han"/>
              </a:rPr>
              <a:t>심층</a:t>
            </a:r>
            <a:r>
              <a:rPr dirty="0" sz="2800" spc="8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800" spc="-220">
                <a:solidFill>
                  <a:srgbClr val="404040"/>
                </a:solidFill>
                <a:latin typeface="Adobe Clean Han"/>
                <a:cs typeface="Adobe Clean Han"/>
              </a:rPr>
              <a:t>인공망</a:t>
            </a:r>
            <a:r>
              <a:rPr dirty="0" sz="2800" spc="4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800" spc="-285">
                <a:solidFill>
                  <a:srgbClr val="404040"/>
                </a:solidFill>
                <a:latin typeface="Adobe Clean Han"/>
                <a:cs typeface="Adobe Clean Han"/>
              </a:rPr>
              <a:t>함수로 </a:t>
            </a:r>
            <a:r>
              <a:rPr dirty="0" sz="2800" spc="-190">
                <a:solidFill>
                  <a:srgbClr val="404040"/>
                </a:solidFill>
                <a:latin typeface="Adobe Clean Han"/>
                <a:cs typeface="Adobe Clean Han"/>
              </a:rPr>
              <a:t>가정한</a:t>
            </a:r>
            <a:r>
              <a:rPr dirty="0" sz="2800" spc="2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Adobe Clean Han"/>
                <a:cs typeface="Adobe Clean Han"/>
              </a:rPr>
              <a:t>모형이다.</a:t>
            </a:r>
            <a:endParaRPr sz="2800">
              <a:latin typeface="Adobe Clean Han"/>
              <a:cs typeface="Adobe Clean Han"/>
            </a:endParaRPr>
          </a:p>
          <a:p>
            <a:pPr marL="583565" marR="1687195" indent="-571500">
              <a:lnSpc>
                <a:spcPct val="100000"/>
              </a:lnSpc>
              <a:spcBef>
                <a:spcPts val="1800"/>
              </a:spcBef>
              <a:buFont typeface="Wingdings"/>
              <a:buChar char=""/>
              <a:tabLst>
                <a:tab pos="583565" algn="l"/>
                <a:tab pos="584200" algn="l"/>
              </a:tabLst>
            </a:pPr>
            <a:r>
              <a:rPr dirty="0" sz="2800" spc="-265">
                <a:solidFill>
                  <a:srgbClr val="404040"/>
                </a:solidFill>
                <a:latin typeface="Adobe Clean Han"/>
                <a:cs typeface="Adobe Clean Han"/>
              </a:rPr>
              <a:t>심층</a:t>
            </a:r>
            <a:r>
              <a:rPr dirty="0" sz="2800" spc="8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800" spc="-150">
                <a:solidFill>
                  <a:srgbClr val="404040"/>
                </a:solidFill>
                <a:latin typeface="Adobe Clean Han"/>
                <a:cs typeface="Adobe Clean Han"/>
              </a:rPr>
              <a:t>생성</a:t>
            </a:r>
            <a:r>
              <a:rPr dirty="0" sz="2800" spc="-3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800" spc="-215">
                <a:solidFill>
                  <a:srgbClr val="404040"/>
                </a:solidFill>
                <a:latin typeface="Adobe Clean Han"/>
                <a:cs typeface="Adobe Clean Han"/>
              </a:rPr>
              <a:t>모형의</a:t>
            </a:r>
            <a:r>
              <a:rPr dirty="0" sz="2800" spc="3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800" spc="-220">
                <a:solidFill>
                  <a:srgbClr val="404040"/>
                </a:solidFill>
                <a:latin typeface="Adobe Clean Han"/>
                <a:cs typeface="Adobe Clean Han"/>
              </a:rPr>
              <a:t>대표적인</a:t>
            </a:r>
            <a:r>
              <a:rPr dirty="0" sz="2800" spc="4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800" spc="-265">
                <a:solidFill>
                  <a:srgbClr val="404040"/>
                </a:solidFill>
                <a:latin typeface="Adobe Clean Han"/>
                <a:cs typeface="Adobe Clean Han"/>
              </a:rPr>
              <a:t>추정</a:t>
            </a:r>
            <a:r>
              <a:rPr dirty="0" sz="2800" spc="8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800" spc="-260">
                <a:solidFill>
                  <a:srgbClr val="404040"/>
                </a:solidFill>
                <a:latin typeface="Adobe Clean Han"/>
                <a:cs typeface="Adobe Clean Han"/>
              </a:rPr>
              <a:t>방법으로는</a:t>
            </a:r>
            <a:r>
              <a:rPr dirty="0" sz="2800" spc="7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800" spc="-295">
                <a:solidFill>
                  <a:srgbClr val="404040"/>
                </a:solidFill>
                <a:latin typeface="Adobe Clean Han"/>
                <a:cs typeface="Adobe Clean Han"/>
              </a:rPr>
              <a:t>GAN</a:t>
            </a:r>
            <a:r>
              <a:rPr dirty="0" sz="2800" spc="9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800">
                <a:solidFill>
                  <a:srgbClr val="404040"/>
                </a:solidFill>
                <a:latin typeface="Adobe Clean Han"/>
                <a:cs typeface="Adobe Clean Han"/>
              </a:rPr>
              <a:t>이 </a:t>
            </a:r>
            <a:r>
              <a:rPr dirty="0" sz="2800" spc="-80">
                <a:solidFill>
                  <a:srgbClr val="404040"/>
                </a:solidFill>
                <a:latin typeface="Adobe Clean Han"/>
                <a:cs typeface="Adobe Clean Han"/>
              </a:rPr>
              <a:t>있으며, </a:t>
            </a:r>
            <a:r>
              <a:rPr dirty="0" sz="2800" spc="-300">
                <a:solidFill>
                  <a:srgbClr val="404040"/>
                </a:solidFill>
                <a:latin typeface="Adobe Clean Han"/>
                <a:cs typeface="Adobe Clean Han"/>
              </a:rPr>
              <a:t>GAN은</a:t>
            </a:r>
            <a:r>
              <a:rPr dirty="0" sz="2800" spc="9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800" spc="-175">
                <a:solidFill>
                  <a:srgbClr val="404040"/>
                </a:solidFill>
                <a:latin typeface="Adobe Clean Han"/>
                <a:cs typeface="Adobe Clean Han"/>
              </a:rPr>
              <a:t>다양한</a:t>
            </a:r>
            <a:r>
              <a:rPr dirty="0" sz="2800" spc="2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800" spc="-220">
                <a:solidFill>
                  <a:srgbClr val="404040"/>
                </a:solidFill>
                <a:latin typeface="Adobe Clean Han"/>
                <a:cs typeface="Adobe Clean Han"/>
              </a:rPr>
              <a:t>분야에</a:t>
            </a:r>
            <a:r>
              <a:rPr dirty="0" sz="2800" spc="6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800" spc="-265">
                <a:solidFill>
                  <a:srgbClr val="404040"/>
                </a:solidFill>
                <a:latin typeface="Adobe Clean Han"/>
                <a:cs typeface="Adobe Clean Han"/>
              </a:rPr>
              <a:t>응용될</a:t>
            </a:r>
            <a:r>
              <a:rPr dirty="0" sz="2800" spc="8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800" spc="-285">
                <a:solidFill>
                  <a:srgbClr val="404040"/>
                </a:solidFill>
                <a:latin typeface="Adobe Clean Han"/>
                <a:cs typeface="Adobe Clean Han"/>
              </a:rPr>
              <a:t>수</a:t>
            </a:r>
            <a:r>
              <a:rPr dirty="0" sz="2800" spc="9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Adobe Clean Han"/>
                <a:cs typeface="Adobe Clean Han"/>
              </a:rPr>
              <a:t>있다.</a:t>
            </a:r>
            <a:endParaRPr sz="2800">
              <a:latin typeface="Adobe Clean Han"/>
              <a:cs typeface="Adobe Clean H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388477" y="491490"/>
            <a:ext cx="3510279" cy="793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49530">
              <a:lnSpc>
                <a:spcPct val="100000"/>
              </a:lnSpc>
              <a:spcBef>
                <a:spcPts val="100"/>
              </a:spcBef>
            </a:pPr>
            <a:r>
              <a:rPr dirty="0" sz="2400" spc="-125">
                <a:solidFill>
                  <a:srgbClr val="FFFFFF"/>
                </a:solidFill>
                <a:latin typeface="Adobe Clean Han"/>
                <a:cs typeface="Adobe Clean Han"/>
              </a:rPr>
              <a:t>딥러닝</a:t>
            </a:r>
            <a:r>
              <a:rPr dirty="0" sz="2000" spc="-125">
                <a:solidFill>
                  <a:srgbClr val="FFFFFF"/>
                </a:solidFill>
                <a:latin typeface="Adobe Clean Han"/>
                <a:cs typeface="Adobe Clean Han"/>
              </a:rPr>
              <a:t>의</a:t>
            </a:r>
            <a:r>
              <a:rPr dirty="0" sz="2000" spc="-5">
                <a:solidFill>
                  <a:srgbClr val="FFFFFF"/>
                </a:solidFill>
                <a:latin typeface="Adobe Clean Han"/>
                <a:cs typeface="Adobe Clean Han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dobe Clean Han"/>
                <a:cs typeface="Adobe Clean Han"/>
              </a:rPr>
              <a:t>통계적이해</a:t>
            </a:r>
            <a:endParaRPr sz="2400">
              <a:latin typeface="Adobe Clean Han"/>
              <a:cs typeface="Adobe Clean Han"/>
            </a:endParaRPr>
          </a:p>
          <a:p>
            <a:pPr algn="r" marR="5080">
              <a:lnSpc>
                <a:spcPct val="100000"/>
              </a:lnSpc>
              <a:spcBef>
                <a:spcPts val="40"/>
              </a:spcBef>
            </a:pPr>
            <a:r>
              <a:rPr dirty="0" sz="2600">
                <a:solidFill>
                  <a:srgbClr val="252525"/>
                </a:solidFill>
                <a:latin typeface="Adobe Clean Han"/>
                <a:cs typeface="Adobe Clean Han"/>
              </a:rPr>
              <a:t>10강.</a:t>
            </a:r>
            <a:r>
              <a:rPr dirty="0" sz="2600" spc="-50">
                <a:solidFill>
                  <a:srgbClr val="252525"/>
                </a:solidFill>
                <a:latin typeface="Adobe Clean Han"/>
                <a:cs typeface="Adobe Clean Han"/>
              </a:rPr>
              <a:t> </a:t>
            </a:r>
            <a:r>
              <a:rPr dirty="0" sz="2600" spc="-220">
                <a:solidFill>
                  <a:srgbClr val="252525"/>
                </a:solidFill>
                <a:latin typeface="Adobe Clean Han"/>
                <a:cs typeface="Adobe Clean Han"/>
              </a:rPr>
              <a:t>오토인코더와</a:t>
            </a:r>
            <a:r>
              <a:rPr dirty="0" sz="2600" spc="55">
                <a:solidFill>
                  <a:srgbClr val="252525"/>
                </a:solidFill>
                <a:latin typeface="Adobe Clean Han"/>
                <a:cs typeface="Adobe Clean Han"/>
              </a:rPr>
              <a:t> </a:t>
            </a:r>
            <a:r>
              <a:rPr dirty="0" sz="2600" spc="-170">
                <a:solidFill>
                  <a:srgbClr val="252525"/>
                </a:solidFill>
                <a:latin typeface="Adobe Clean Han"/>
                <a:cs typeface="Adobe Clean Han"/>
              </a:rPr>
              <a:t>GAN(2)</a:t>
            </a:r>
            <a:endParaRPr sz="2600">
              <a:latin typeface="Adobe Clean Han"/>
              <a:cs typeface="Adobe Clean H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304799"/>
            <a:ext cx="12192000" cy="6483350"/>
            <a:chOff x="0" y="304799"/>
            <a:chExt cx="12192000" cy="64833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04799"/>
              <a:ext cx="12191999" cy="629919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20283" y="6550150"/>
              <a:ext cx="1551432" cy="237741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4887214" y="2151634"/>
            <a:ext cx="23945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25">
                <a:solidFill>
                  <a:srgbClr val="FFFFFF"/>
                </a:solidFill>
                <a:latin typeface="Adobe Clean Han"/>
                <a:cs typeface="Adobe Clean Han"/>
              </a:rPr>
              <a:t>딥러닝</a:t>
            </a:r>
            <a:r>
              <a:rPr dirty="0" sz="2000" spc="-125">
                <a:solidFill>
                  <a:srgbClr val="FFFFFF"/>
                </a:solidFill>
                <a:latin typeface="Adobe Clean Han"/>
                <a:cs typeface="Adobe Clean Han"/>
              </a:rPr>
              <a:t>의</a:t>
            </a:r>
            <a:r>
              <a:rPr dirty="0" sz="2000" spc="-5">
                <a:solidFill>
                  <a:srgbClr val="FFFFFF"/>
                </a:solidFill>
                <a:latin typeface="Adobe Clean Han"/>
                <a:cs typeface="Adobe Clean Han"/>
              </a:rPr>
              <a:t> </a:t>
            </a:r>
            <a:r>
              <a:rPr dirty="0" sz="2400" spc="-170">
                <a:solidFill>
                  <a:srgbClr val="FFFFFF"/>
                </a:solidFill>
                <a:latin typeface="Adobe Clean Han"/>
                <a:cs typeface="Adobe Clean Han"/>
              </a:rPr>
              <a:t>통계적이해</a:t>
            </a:r>
            <a:endParaRPr sz="2400">
              <a:latin typeface="Adobe Clean Han"/>
              <a:cs typeface="Adobe Clean H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54879" y="2590800"/>
            <a:ext cx="2682240" cy="536575"/>
          </a:xfrm>
          <a:prstGeom prst="rect"/>
          <a:solidFill>
            <a:srgbClr val="F6902A"/>
          </a:solidFill>
        </p:spPr>
        <p:txBody>
          <a:bodyPr wrap="square" lIns="0" tIns="0" rIns="0" bIns="0" rtlCol="0" vert="horz">
            <a:spAutoFit/>
          </a:bodyPr>
          <a:lstStyle/>
          <a:p>
            <a:pPr marL="178435">
              <a:lnSpc>
                <a:spcPts val="3925"/>
              </a:lnSpc>
            </a:pPr>
            <a:r>
              <a:rPr dirty="0" sz="3600" spc="-310" b="0">
                <a:solidFill>
                  <a:srgbClr val="FFFFFF"/>
                </a:solidFill>
                <a:latin typeface="Adobe Clean Han"/>
                <a:cs typeface="Adobe Clean Han"/>
              </a:rPr>
              <a:t>다음시간안내</a:t>
            </a:r>
            <a:endParaRPr sz="3600">
              <a:latin typeface="Adobe Clean Han"/>
              <a:cs typeface="Adobe Clean H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911220" y="3162426"/>
            <a:ext cx="6370955" cy="1031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>
                <a:solidFill>
                  <a:srgbClr val="252525"/>
                </a:solidFill>
                <a:latin typeface="Adobe Clean Han"/>
                <a:cs typeface="Adobe Clean Han"/>
              </a:rPr>
              <a:t>11강.</a:t>
            </a:r>
            <a:r>
              <a:rPr dirty="0" sz="6600" spc="95">
                <a:solidFill>
                  <a:srgbClr val="252525"/>
                </a:solidFill>
                <a:latin typeface="Adobe Clean Han"/>
                <a:cs typeface="Adobe Clean Han"/>
              </a:rPr>
              <a:t> </a:t>
            </a:r>
            <a:r>
              <a:rPr dirty="0" sz="6600" spc="-545">
                <a:solidFill>
                  <a:srgbClr val="252525"/>
                </a:solidFill>
                <a:latin typeface="Adobe Clean Han"/>
                <a:cs typeface="Adobe Clean Han"/>
              </a:rPr>
              <a:t>순환신경망</a:t>
            </a:r>
            <a:r>
              <a:rPr dirty="0" sz="6600" spc="120">
                <a:solidFill>
                  <a:srgbClr val="252525"/>
                </a:solidFill>
                <a:latin typeface="Adobe Clean Han"/>
                <a:cs typeface="Adobe Clean Han"/>
              </a:rPr>
              <a:t> </a:t>
            </a:r>
            <a:r>
              <a:rPr dirty="0" sz="6600" spc="-295">
                <a:solidFill>
                  <a:srgbClr val="252525"/>
                </a:solidFill>
                <a:latin typeface="Adobe Clean Han"/>
                <a:cs typeface="Adobe Clean Han"/>
              </a:rPr>
              <a:t>(1)</a:t>
            </a:r>
            <a:endParaRPr sz="6600">
              <a:latin typeface="Adobe Clean Han"/>
              <a:cs typeface="Adobe Clean H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5914" y="12954"/>
            <a:ext cx="1922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0">
                <a:solidFill>
                  <a:srgbClr val="404040"/>
                </a:solidFill>
                <a:latin typeface="Adobe Clean Han"/>
                <a:cs typeface="Adobe Clean Han"/>
              </a:rPr>
              <a:t>1.</a:t>
            </a:r>
            <a:r>
              <a:rPr dirty="0" sz="2400" spc="6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85">
                <a:solidFill>
                  <a:srgbClr val="404040"/>
                </a:solidFill>
                <a:latin typeface="Adobe Clean Han"/>
                <a:cs typeface="Adobe Clean Han"/>
              </a:rPr>
              <a:t>비지도</a:t>
            </a:r>
            <a:r>
              <a:rPr dirty="0" sz="2400" spc="7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70">
                <a:solidFill>
                  <a:srgbClr val="404040"/>
                </a:solidFill>
                <a:latin typeface="Adobe Clean Han"/>
                <a:cs typeface="Adobe Clean Han"/>
              </a:rPr>
              <a:t>학습법</a:t>
            </a:r>
            <a:endParaRPr sz="2400">
              <a:latin typeface="Adobe Clean Han"/>
              <a:cs typeface="Adobe Clean H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40"/>
              <a:t>비지도</a:t>
            </a:r>
            <a:r>
              <a:rPr dirty="0" spc="-445"/>
              <a:t> </a:t>
            </a:r>
            <a:r>
              <a:rPr dirty="0" spc="-760"/>
              <a:t>학습법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403859" y="1586483"/>
            <a:ext cx="8427720" cy="4971415"/>
          </a:xfrm>
          <a:custGeom>
            <a:avLst/>
            <a:gdLst/>
            <a:ahLst/>
            <a:cxnLst/>
            <a:rect l="l" t="t" r="r" b="b"/>
            <a:pathLst>
              <a:path w="8427720" h="4971415">
                <a:moveTo>
                  <a:pt x="0" y="4971288"/>
                </a:moveTo>
                <a:lnTo>
                  <a:pt x="8427720" y="4971288"/>
                </a:lnTo>
                <a:lnTo>
                  <a:pt x="8427720" y="0"/>
                </a:lnTo>
                <a:lnTo>
                  <a:pt x="0" y="0"/>
                </a:lnTo>
                <a:lnTo>
                  <a:pt x="0" y="4971288"/>
                </a:lnTo>
                <a:close/>
              </a:path>
            </a:pathLst>
          </a:custGeom>
          <a:ln w="63500">
            <a:solidFill>
              <a:srgbClr val="7BBD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821232" y="1856993"/>
            <a:ext cx="567880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00355" indent="-288290">
              <a:lnSpc>
                <a:spcPct val="100000"/>
              </a:lnSpc>
              <a:spcBef>
                <a:spcPts val="95"/>
              </a:spcBef>
              <a:buClr>
                <a:srgbClr val="FFC000"/>
              </a:buClr>
              <a:buSzPct val="70000"/>
              <a:buFont typeface="Wingdings"/>
              <a:buChar char=""/>
              <a:tabLst>
                <a:tab pos="300990" algn="l"/>
              </a:tabLst>
            </a:pPr>
            <a:r>
              <a:rPr dirty="0" sz="2500" spc="-250" b="1">
                <a:latin typeface="Adobe Gothic Std B"/>
                <a:cs typeface="Adobe Gothic Std B"/>
              </a:rPr>
              <a:t>본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70" b="1">
                <a:latin typeface="Adobe Gothic Std B"/>
                <a:cs typeface="Adobe Gothic Std B"/>
              </a:rPr>
              <a:t>강연에서는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인자</a:t>
            </a:r>
            <a:r>
              <a:rPr dirty="0" sz="2500" spc="-215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분석과</a:t>
            </a:r>
            <a:r>
              <a:rPr dirty="0" sz="2500" spc="-200" b="1">
                <a:latin typeface="Adobe Gothic Std B"/>
                <a:cs typeface="Adobe Gothic Std B"/>
              </a:rPr>
              <a:t> </a:t>
            </a:r>
            <a:r>
              <a:rPr dirty="0" sz="2500" spc="-195" b="1">
                <a:latin typeface="Adobe Gothic Std B"/>
                <a:cs typeface="Adobe Gothic Std B"/>
              </a:rPr>
              <a:t>GAN을</a:t>
            </a:r>
            <a:r>
              <a:rPr dirty="0" sz="2500" spc="-229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다룰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105" b="1">
                <a:latin typeface="Adobe Gothic Std B"/>
                <a:cs typeface="Adobe Gothic Std B"/>
              </a:rPr>
              <a:t>예정.</a:t>
            </a:r>
            <a:endParaRPr sz="2500">
              <a:latin typeface="Adobe Gothic Std B"/>
              <a:cs typeface="Adobe Gothic Std B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211910" y="2594940"/>
          <a:ext cx="6101080" cy="332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4450"/>
                <a:gridCol w="663575"/>
                <a:gridCol w="2033904"/>
                <a:gridCol w="2077085"/>
              </a:tblGrid>
              <a:tr h="469265">
                <a:tc gridSpan="4">
                  <a:txBody>
                    <a:bodyPr/>
                    <a:lstStyle/>
                    <a:p>
                      <a:pPr algn="ctr" marR="89535">
                        <a:lnSpc>
                          <a:spcPts val="2105"/>
                        </a:lnSpc>
                      </a:pPr>
                      <a:r>
                        <a:rPr dirty="0" sz="2000" b="1">
                          <a:latin typeface="Adobe Clean Han ExtraBold"/>
                          <a:cs typeface="Adobe Clean Han ExtraBold"/>
                        </a:rPr>
                        <a:t>변환</a:t>
                      </a:r>
                      <a:r>
                        <a:rPr dirty="0" sz="2000" spc="-70" b="1"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dirty="0" sz="2000" spc="-35" b="1">
                          <a:latin typeface="Adobe Clean Han ExtraBold"/>
                          <a:cs typeface="Adobe Clean Han ExtraBold"/>
                        </a:rPr>
                        <a:t>함수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9601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dirty="0" sz="2000" b="1">
                          <a:latin typeface="Adobe Clean Han ExtraBold"/>
                          <a:cs typeface="Adobe Clean Han ExtraBold"/>
                        </a:rPr>
                        <a:t>확률</a:t>
                      </a:r>
                      <a:r>
                        <a:rPr dirty="0" sz="2000" spc="-70" b="1"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dirty="0" sz="2000" spc="-35" b="1">
                          <a:latin typeface="Adobe Clean Han ExtraBold"/>
                          <a:cs typeface="Adobe Clean Han ExtraBold"/>
                        </a:rPr>
                        <a:t>모형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000" b="1">
                          <a:latin typeface="Malgun Gothic"/>
                          <a:cs typeface="Malgun Gothic"/>
                        </a:rPr>
                        <a:t>기반</a:t>
                      </a:r>
                      <a:r>
                        <a:rPr dirty="0" sz="2000" spc="-15" b="1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000" spc="-25" b="1">
                          <a:latin typeface="Malgun Gothic"/>
                          <a:cs typeface="Malgun Gothic"/>
                        </a:rPr>
                        <a:t>여부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 b="1">
                          <a:latin typeface="Adobe Clean Han ExtraBold"/>
                          <a:cs typeface="Adobe Clean Han ExtraBold"/>
                        </a:rPr>
                        <a:t>선형</a:t>
                      </a:r>
                      <a:r>
                        <a:rPr dirty="0" sz="2000" spc="-70" b="1"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dirty="0" sz="2000" spc="-35" b="1">
                          <a:latin typeface="Adobe Clean Han ExtraBold"/>
                          <a:cs typeface="Adobe Clean Han ExtraBold"/>
                        </a:rPr>
                        <a:t>함수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 b="1">
                          <a:latin typeface="Adobe Clean Han ExtraBold"/>
                          <a:cs typeface="Adobe Clean Han ExtraBold"/>
                        </a:rPr>
                        <a:t>심층</a:t>
                      </a:r>
                      <a:r>
                        <a:rPr dirty="0" sz="2000" spc="-80" b="1"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dirty="0" sz="2000" b="1">
                          <a:latin typeface="Adobe Clean Han ExtraBold"/>
                          <a:cs typeface="Adobe Clean Han ExtraBold"/>
                        </a:rPr>
                        <a:t>신경망</a:t>
                      </a:r>
                      <a:r>
                        <a:rPr dirty="0" sz="2000" spc="-75" b="1"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dirty="0" sz="2000" spc="-25" b="1">
                          <a:latin typeface="Adobe Clean Han ExtraBold"/>
                          <a:cs typeface="Adobe Clean Han ExtraBold"/>
                        </a:rPr>
                        <a:t>함수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9601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000" b="1">
                          <a:latin typeface="Adobe Clean Han ExtraBold"/>
                          <a:cs typeface="Adobe Clean Han ExtraBold"/>
                        </a:rPr>
                        <a:t>X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2000" b="1">
                          <a:solidFill>
                            <a:srgbClr val="C00000"/>
                          </a:solidFill>
                          <a:latin typeface="Adobe Clean Han ExtraBold"/>
                          <a:cs typeface="Adobe Clean Han ExtraBold"/>
                        </a:rPr>
                        <a:t>주성분</a:t>
                      </a:r>
                      <a:r>
                        <a:rPr dirty="0" sz="2000" spc="-90" b="1">
                          <a:solidFill>
                            <a:srgbClr val="C00000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dirty="0" sz="2000" spc="-25" b="1">
                          <a:solidFill>
                            <a:srgbClr val="C00000"/>
                          </a:solidFill>
                          <a:latin typeface="Adobe Clean Han ExtraBold"/>
                          <a:cs typeface="Adobe Clean Han ExtraBold"/>
                        </a:rPr>
                        <a:t>분석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2000" b="1">
                          <a:solidFill>
                            <a:srgbClr val="C00000"/>
                          </a:solidFill>
                          <a:latin typeface="Adobe Clean Han ExtraBold"/>
                          <a:cs typeface="Adobe Clean Han ExtraBold"/>
                        </a:rPr>
                        <a:t>오토</a:t>
                      </a:r>
                      <a:r>
                        <a:rPr dirty="0" sz="2000" spc="-70" b="1">
                          <a:solidFill>
                            <a:srgbClr val="C00000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dirty="0" sz="2000" spc="-25" b="1">
                          <a:solidFill>
                            <a:srgbClr val="C00000"/>
                          </a:solidFill>
                          <a:latin typeface="Adobe Clean Han ExtraBold"/>
                          <a:cs typeface="Adobe Clean Han ExtraBold"/>
                        </a:rPr>
                        <a:t>인코더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661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dirty="0" sz="2000" b="1">
                          <a:latin typeface="Adobe Clean Han ExtraBold"/>
                          <a:cs typeface="Adobe Clean Han ExtraBold"/>
                        </a:rPr>
                        <a:t>O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B="0" marT="1593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dirty="0" sz="2000" b="1">
                          <a:latin typeface="Adobe Clean Han ExtraBold"/>
                          <a:cs typeface="Adobe Clean Han ExtraBold"/>
                        </a:rPr>
                        <a:t>인자</a:t>
                      </a:r>
                      <a:r>
                        <a:rPr dirty="0" sz="2000" spc="-80" b="1"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dirty="0" baseline="-6944" sz="3000" spc="-37" b="1">
                          <a:latin typeface="Malgun Gothic"/>
                          <a:cs typeface="Malgun Gothic"/>
                        </a:rPr>
                        <a:t>분석</a:t>
                      </a:r>
                      <a:endParaRPr baseline="-6944" sz="3000">
                        <a:latin typeface="Malgun Gothic"/>
                        <a:cs typeface="Malgun Gothic"/>
                      </a:endParaRPr>
                    </a:p>
                  </a:txBody>
                  <a:tcPr marL="0" marR="0" marB="0" marT="1593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dirty="0" sz="2000" spc="-25" b="1">
                          <a:latin typeface="Adobe Clean Han ExtraBold"/>
                          <a:cs typeface="Adobe Clean Han ExtraBold"/>
                        </a:rPr>
                        <a:t>GAN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B="0" marT="1593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8830182" y="-38351"/>
            <a:ext cx="3239770" cy="90868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algn="r" marR="34290">
              <a:lnSpc>
                <a:spcPct val="100000"/>
              </a:lnSpc>
              <a:spcBef>
                <a:spcPts val="780"/>
              </a:spcBef>
            </a:pPr>
            <a:r>
              <a:rPr dirty="0" sz="2200" spc="-110">
                <a:solidFill>
                  <a:srgbClr val="FFFFFF"/>
                </a:solidFill>
                <a:latin typeface="Adobe Clean Han"/>
                <a:cs typeface="Adobe Clean Han"/>
              </a:rPr>
              <a:t>딥러닝</a:t>
            </a:r>
            <a:r>
              <a:rPr dirty="0" sz="1800" spc="-110">
                <a:solidFill>
                  <a:srgbClr val="FFFFFF"/>
                </a:solidFill>
                <a:latin typeface="Adobe Clean Han"/>
                <a:cs typeface="Adobe Clean Han"/>
              </a:rPr>
              <a:t>의</a:t>
            </a:r>
            <a:r>
              <a:rPr dirty="0" sz="1800" spc="20">
                <a:solidFill>
                  <a:srgbClr val="FFFFFF"/>
                </a:solidFill>
                <a:latin typeface="Adobe Clean Han"/>
                <a:cs typeface="Adobe Clean H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dobe Clean Han"/>
                <a:cs typeface="Adobe Clean Han"/>
              </a:rPr>
              <a:t>통계적이해</a:t>
            </a:r>
            <a:endParaRPr sz="2200">
              <a:latin typeface="Adobe Clean Han"/>
              <a:cs typeface="Adobe Clean Han"/>
            </a:endParaRPr>
          </a:p>
          <a:p>
            <a:pPr algn="r" marR="5080">
              <a:lnSpc>
                <a:spcPct val="100000"/>
              </a:lnSpc>
              <a:spcBef>
                <a:spcPts val="75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10강.</a:t>
            </a:r>
            <a:r>
              <a:rPr dirty="0" sz="2400" spc="-3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Adobe Clean Han"/>
                <a:cs typeface="Adobe Clean Han"/>
              </a:rPr>
              <a:t>오토인코더와</a:t>
            </a:r>
            <a:r>
              <a:rPr dirty="0" sz="2400" spc="4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Adobe Clean Han"/>
                <a:cs typeface="Adobe Clean Han"/>
              </a:rPr>
              <a:t>GAN(2)</a:t>
            </a:r>
            <a:endParaRPr sz="2400">
              <a:latin typeface="Adobe Clean Han"/>
              <a:cs typeface="Adobe Clean H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462909" y="1977593"/>
            <a:ext cx="5267960" cy="1366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800" spc="60">
                <a:solidFill>
                  <a:srgbClr val="252525"/>
                </a:solidFill>
                <a:latin typeface="Adobe Clean Han"/>
                <a:cs typeface="Adobe Clean Han"/>
              </a:rPr>
              <a:t>2.</a:t>
            </a:r>
            <a:r>
              <a:rPr dirty="0" sz="8800" spc="315">
                <a:solidFill>
                  <a:srgbClr val="252525"/>
                </a:solidFill>
                <a:latin typeface="Adobe Clean Han"/>
                <a:cs typeface="Adobe Clean Han"/>
              </a:rPr>
              <a:t> </a:t>
            </a:r>
            <a:r>
              <a:rPr dirty="0" sz="8800" spc="-655">
                <a:solidFill>
                  <a:srgbClr val="252525"/>
                </a:solidFill>
                <a:latin typeface="Adobe Clean Han"/>
                <a:cs typeface="Adobe Clean Han"/>
              </a:rPr>
              <a:t>인자</a:t>
            </a:r>
            <a:r>
              <a:rPr dirty="0" sz="8800" spc="320">
                <a:solidFill>
                  <a:srgbClr val="252525"/>
                </a:solidFill>
                <a:latin typeface="Adobe Clean Han"/>
                <a:cs typeface="Adobe Clean Han"/>
              </a:rPr>
              <a:t> </a:t>
            </a:r>
            <a:r>
              <a:rPr dirty="0" sz="8800" spc="-835">
                <a:solidFill>
                  <a:srgbClr val="252525"/>
                </a:solidFill>
                <a:latin typeface="Adobe Clean Han"/>
                <a:cs typeface="Adobe Clean Han"/>
              </a:rPr>
              <a:t>분석</a:t>
            </a:r>
            <a:endParaRPr sz="8800">
              <a:latin typeface="Adobe Clean Han"/>
              <a:cs typeface="Adobe Clean H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459214" y="491490"/>
            <a:ext cx="23945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25">
                <a:solidFill>
                  <a:srgbClr val="FFFFFF"/>
                </a:solidFill>
                <a:latin typeface="Adobe Clean Han"/>
                <a:cs typeface="Adobe Clean Han"/>
              </a:rPr>
              <a:t>딥러닝</a:t>
            </a:r>
            <a:r>
              <a:rPr dirty="0" sz="2000" spc="-125">
                <a:solidFill>
                  <a:srgbClr val="FFFFFF"/>
                </a:solidFill>
                <a:latin typeface="Adobe Clean Han"/>
                <a:cs typeface="Adobe Clean Han"/>
              </a:rPr>
              <a:t>의</a:t>
            </a:r>
            <a:r>
              <a:rPr dirty="0" sz="2000" spc="-5">
                <a:solidFill>
                  <a:srgbClr val="FFFFFF"/>
                </a:solidFill>
                <a:latin typeface="Adobe Clean Han"/>
                <a:cs typeface="Adobe Clean Han"/>
              </a:rPr>
              <a:t> </a:t>
            </a:r>
            <a:r>
              <a:rPr dirty="0" sz="2400" spc="-170">
                <a:solidFill>
                  <a:srgbClr val="FFFFFF"/>
                </a:solidFill>
                <a:latin typeface="Adobe Clean Han"/>
                <a:cs typeface="Adobe Clean Han"/>
              </a:rPr>
              <a:t>통계적이해</a:t>
            </a:r>
            <a:endParaRPr sz="2400">
              <a:latin typeface="Adobe Clean Han"/>
              <a:cs typeface="Adobe Clean H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9267" y="862025"/>
            <a:ext cx="3510279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solidFill>
                  <a:srgbClr val="252525"/>
                </a:solidFill>
                <a:latin typeface="Adobe Clean Han"/>
                <a:cs typeface="Adobe Clean Han"/>
              </a:rPr>
              <a:t>10강.</a:t>
            </a:r>
            <a:r>
              <a:rPr dirty="0" sz="2600" spc="-5">
                <a:solidFill>
                  <a:srgbClr val="252525"/>
                </a:solidFill>
                <a:latin typeface="Adobe Clean Han"/>
                <a:cs typeface="Adobe Clean Han"/>
              </a:rPr>
              <a:t> </a:t>
            </a:r>
            <a:r>
              <a:rPr dirty="0" sz="2600" spc="-229">
                <a:solidFill>
                  <a:srgbClr val="252525"/>
                </a:solidFill>
                <a:latin typeface="Adobe Clean Han"/>
                <a:cs typeface="Adobe Clean Han"/>
              </a:rPr>
              <a:t>오토인코더와</a:t>
            </a:r>
            <a:r>
              <a:rPr dirty="0" sz="2600" spc="65">
                <a:solidFill>
                  <a:srgbClr val="252525"/>
                </a:solidFill>
                <a:latin typeface="Adobe Clean Han"/>
                <a:cs typeface="Adobe Clean Han"/>
              </a:rPr>
              <a:t> </a:t>
            </a:r>
            <a:r>
              <a:rPr dirty="0" sz="2600" spc="-170">
                <a:solidFill>
                  <a:srgbClr val="252525"/>
                </a:solidFill>
                <a:latin typeface="Adobe Clean Han"/>
                <a:cs typeface="Adobe Clean Han"/>
              </a:rPr>
              <a:t>GAN(2)</a:t>
            </a:r>
            <a:endParaRPr sz="2600">
              <a:latin typeface="Adobe Clean Han"/>
              <a:cs typeface="Adobe Clean H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5914" y="12954"/>
            <a:ext cx="1365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2.</a:t>
            </a:r>
            <a:r>
              <a:rPr dirty="0" sz="2400" spc="114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75">
                <a:solidFill>
                  <a:srgbClr val="404040"/>
                </a:solidFill>
                <a:latin typeface="Adobe Clean Han"/>
                <a:cs typeface="Adobe Clean Han"/>
              </a:rPr>
              <a:t>인자분석</a:t>
            </a:r>
            <a:endParaRPr sz="2400">
              <a:latin typeface="Adobe Clean Han"/>
              <a:cs typeface="Adobe Clean H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60"/>
              <a:t>인자분석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03859" y="1586483"/>
            <a:ext cx="10408920" cy="3446145"/>
          </a:xfrm>
          <a:prstGeom prst="rect">
            <a:avLst/>
          </a:prstGeom>
          <a:ln w="63500">
            <a:solidFill>
              <a:srgbClr val="7BBDBD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Times New Roman"/>
              <a:cs typeface="Times New Roman"/>
            </a:endParaRPr>
          </a:p>
          <a:p>
            <a:pPr marL="778510" indent="-349250">
              <a:lnSpc>
                <a:spcPct val="100000"/>
              </a:lnSpc>
              <a:buClr>
                <a:srgbClr val="FFC000"/>
              </a:buClr>
              <a:buSzPct val="70000"/>
              <a:buFont typeface="Wingdings"/>
              <a:buChar char=""/>
              <a:tabLst>
                <a:tab pos="778510" algn="l"/>
                <a:tab pos="779145" algn="l"/>
              </a:tabLst>
            </a:pPr>
            <a:r>
              <a:rPr dirty="0" sz="2500" spc="-95" b="1">
                <a:latin typeface="Adobe Gothic Std B"/>
                <a:cs typeface="Adobe Gothic Std B"/>
              </a:rPr>
              <a:t>Factor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10" b="1">
                <a:latin typeface="Adobe Gothic Std B"/>
                <a:cs typeface="Adobe Gothic Std B"/>
              </a:rPr>
              <a:t>Analysis</a:t>
            </a:r>
            <a:endParaRPr sz="2500">
              <a:latin typeface="Adobe Gothic Std B"/>
              <a:cs typeface="Adobe Gothic Std B"/>
            </a:endParaRPr>
          </a:p>
          <a:p>
            <a:pPr marL="772795" marR="2266315" indent="-342900">
              <a:lnSpc>
                <a:spcPct val="130000"/>
              </a:lnSpc>
              <a:spcBef>
                <a:spcPts val="1800"/>
              </a:spcBef>
              <a:buClr>
                <a:srgbClr val="FFC000"/>
              </a:buClr>
              <a:buSzPct val="70000"/>
              <a:buFont typeface="Wingdings"/>
              <a:buChar char=""/>
              <a:tabLst>
                <a:tab pos="773430" algn="l"/>
              </a:tabLst>
            </a:pPr>
            <a:r>
              <a:rPr dirty="0" sz="2500" spc="-650" b="1">
                <a:solidFill>
                  <a:srgbClr val="404040"/>
                </a:solidFill>
                <a:latin typeface="Adobe Gothic Std B"/>
                <a:cs typeface="Adobe Gothic Std B"/>
              </a:rPr>
              <a:t>“변수들의</a:t>
            </a:r>
            <a:r>
              <a:rPr dirty="0" sz="2500" spc="-210" b="1">
                <a:solidFill>
                  <a:srgbClr val="40404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65" b="1">
                <a:solidFill>
                  <a:srgbClr val="404040"/>
                </a:solidFill>
                <a:latin typeface="Adobe Gothic Std B"/>
                <a:cs typeface="Adobe Gothic Std B"/>
              </a:rPr>
              <a:t>실현값에</a:t>
            </a:r>
            <a:r>
              <a:rPr dirty="0" sz="2500" spc="-195" b="1">
                <a:solidFill>
                  <a:srgbClr val="40404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50" b="1">
                <a:solidFill>
                  <a:srgbClr val="404040"/>
                </a:solidFill>
                <a:latin typeface="Adobe Gothic Std B"/>
                <a:cs typeface="Adobe Gothic Std B"/>
              </a:rPr>
              <a:t>영향을</a:t>
            </a:r>
            <a:r>
              <a:rPr dirty="0" sz="2500" spc="-190" b="1">
                <a:solidFill>
                  <a:srgbClr val="40404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25" b="1">
                <a:solidFill>
                  <a:srgbClr val="404040"/>
                </a:solidFill>
                <a:latin typeface="Adobe Gothic Std B"/>
                <a:cs typeface="Adobe Gothic Std B"/>
              </a:rPr>
              <a:t>주는</a:t>
            </a:r>
            <a:r>
              <a:rPr dirty="0" sz="2500" spc="-195" b="1">
                <a:solidFill>
                  <a:srgbClr val="40404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65" b="1">
                <a:solidFill>
                  <a:srgbClr val="C00000"/>
                </a:solidFill>
                <a:latin typeface="Adobe Gothic Std B"/>
                <a:cs typeface="Adobe Gothic Std B"/>
              </a:rPr>
              <a:t>잠재인자</a:t>
            </a:r>
            <a:r>
              <a:rPr dirty="0" sz="2500" spc="-190" b="1">
                <a:solidFill>
                  <a:srgbClr val="C0000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145" b="1">
                <a:solidFill>
                  <a:srgbClr val="404040"/>
                </a:solidFill>
                <a:latin typeface="Adobe Gothic Std B"/>
                <a:cs typeface="Adobe Gothic Std B"/>
              </a:rPr>
              <a:t>(latent</a:t>
            </a:r>
            <a:r>
              <a:rPr dirty="0" sz="2500" spc="-225" b="1">
                <a:solidFill>
                  <a:srgbClr val="40404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100" b="1">
                <a:solidFill>
                  <a:srgbClr val="404040"/>
                </a:solidFill>
                <a:latin typeface="Adobe Gothic Std B"/>
                <a:cs typeface="Adobe Gothic Std B"/>
              </a:rPr>
              <a:t>factor)</a:t>
            </a:r>
            <a:r>
              <a:rPr dirty="0" sz="2500" spc="-245" b="1">
                <a:solidFill>
                  <a:srgbClr val="40404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425" b="1">
                <a:solidFill>
                  <a:srgbClr val="404040"/>
                </a:solidFill>
                <a:latin typeface="Adobe Gothic Std B"/>
                <a:cs typeface="Adobe Gothic Std B"/>
              </a:rPr>
              <a:t>들이</a:t>
            </a:r>
            <a:r>
              <a:rPr dirty="0" sz="2500" spc="625" b="1">
                <a:solidFill>
                  <a:srgbClr val="40404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65" b="1">
                <a:solidFill>
                  <a:srgbClr val="404040"/>
                </a:solidFill>
                <a:latin typeface="Adobe Gothic Std B"/>
                <a:cs typeface="Adobe Gothic Std B"/>
              </a:rPr>
              <a:t>존재하지</a:t>
            </a:r>
            <a:r>
              <a:rPr dirty="0" sz="2500" spc="-200" b="1">
                <a:solidFill>
                  <a:srgbClr val="40404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605" b="1">
                <a:solidFill>
                  <a:srgbClr val="404040"/>
                </a:solidFill>
                <a:latin typeface="Adobe Gothic Std B"/>
                <a:cs typeface="Adobe Gothic Std B"/>
              </a:rPr>
              <a:t>않을까?”</a:t>
            </a:r>
            <a:endParaRPr sz="2500">
              <a:latin typeface="Adobe Gothic Std B"/>
              <a:cs typeface="Adobe Gothic Std B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C000"/>
              </a:buClr>
              <a:buFont typeface="Wingdings"/>
              <a:buChar char=""/>
            </a:pPr>
            <a:endParaRPr sz="1450">
              <a:latin typeface="Adobe Gothic Std B"/>
              <a:cs typeface="Adobe Gothic Std B"/>
            </a:endParaRPr>
          </a:p>
          <a:p>
            <a:pPr marL="772795" indent="-343535">
              <a:lnSpc>
                <a:spcPct val="100000"/>
              </a:lnSpc>
              <a:spcBef>
                <a:spcPts val="5"/>
              </a:spcBef>
              <a:buClr>
                <a:srgbClr val="FFC000"/>
              </a:buClr>
              <a:buSzPct val="70000"/>
              <a:buFont typeface="Wingdings"/>
              <a:buChar char=""/>
              <a:tabLst>
                <a:tab pos="773430" algn="l"/>
              </a:tabLst>
            </a:pPr>
            <a:r>
              <a:rPr dirty="0" sz="2500" spc="-365" b="1">
                <a:solidFill>
                  <a:srgbClr val="404040"/>
                </a:solidFill>
                <a:latin typeface="Adobe Gothic Std B"/>
                <a:cs typeface="Adobe Gothic Std B"/>
              </a:rPr>
              <a:t>변수들을</a:t>
            </a:r>
            <a:r>
              <a:rPr dirty="0" sz="2500" spc="-210" b="1">
                <a:solidFill>
                  <a:srgbClr val="40404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65" b="1">
                <a:solidFill>
                  <a:srgbClr val="404040"/>
                </a:solidFill>
                <a:latin typeface="Adobe Gothic Std B"/>
                <a:cs typeface="Adobe Gothic Std B"/>
              </a:rPr>
              <a:t>설명하는</a:t>
            </a:r>
            <a:r>
              <a:rPr dirty="0" sz="2500" spc="-204" b="1">
                <a:solidFill>
                  <a:srgbClr val="40404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25" b="1">
                <a:solidFill>
                  <a:srgbClr val="404040"/>
                </a:solidFill>
                <a:latin typeface="Adobe Gothic Std B"/>
                <a:cs typeface="Adobe Gothic Std B"/>
              </a:rPr>
              <a:t>낮은</a:t>
            </a:r>
            <a:r>
              <a:rPr dirty="0" sz="2500" spc="-210" b="1">
                <a:solidFill>
                  <a:srgbClr val="40404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50" b="1">
                <a:solidFill>
                  <a:srgbClr val="404040"/>
                </a:solidFill>
                <a:latin typeface="Adobe Gothic Std B"/>
                <a:cs typeface="Adobe Gothic Std B"/>
              </a:rPr>
              <a:t>차원의</a:t>
            </a:r>
            <a:r>
              <a:rPr dirty="0" sz="2500" spc="-220" b="1">
                <a:solidFill>
                  <a:srgbClr val="40404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25" b="1">
                <a:solidFill>
                  <a:srgbClr val="404040"/>
                </a:solidFill>
                <a:latin typeface="Adobe Gothic Std B"/>
                <a:cs typeface="Adobe Gothic Std B"/>
              </a:rPr>
              <a:t>공통</a:t>
            </a:r>
            <a:r>
              <a:rPr dirty="0" sz="2500" spc="-210" b="1">
                <a:solidFill>
                  <a:srgbClr val="40404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50" b="1">
                <a:solidFill>
                  <a:srgbClr val="404040"/>
                </a:solidFill>
                <a:latin typeface="Adobe Gothic Std B"/>
                <a:cs typeface="Adobe Gothic Std B"/>
              </a:rPr>
              <a:t>인자가</a:t>
            </a:r>
            <a:r>
              <a:rPr dirty="0" sz="2500" spc="-210" b="1">
                <a:solidFill>
                  <a:srgbClr val="40404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50" b="1">
                <a:solidFill>
                  <a:srgbClr val="404040"/>
                </a:solidFill>
                <a:latin typeface="Adobe Gothic Std B"/>
                <a:cs typeface="Adobe Gothic Std B"/>
              </a:rPr>
              <a:t>있다고</a:t>
            </a:r>
            <a:r>
              <a:rPr dirty="0" sz="2500" spc="-204" b="1">
                <a:solidFill>
                  <a:srgbClr val="40404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25" b="1">
                <a:solidFill>
                  <a:srgbClr val="404040"/>
                </a:solidFill>
                <a:latin typeface="Adobe Gothic Std B"/>
                <a:cs typeface="Adobe Gothic Std B"/>
              </a:rPr>
              <a:t>가정.</a:t>
            </a:r>
            <a:endParaRPr sz="2500">
              <a:latin typeface="Adobe Gothic Std B"/>
              <a:cs typeface="Adobe Gothic Std B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830182" y="-38351"/>
            <a:ext cx="3239770" cy="90868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algn="r" marR="34290">
              <a:lnSpc>
                <a:spcPct val="100000"/>
              </a:lnSpc>
              <a:spcBef>
                <a:spcPts val="780"/>
              </a:spcBef>
            </a:pPr>
            <a:r>
              <a:rPr dirty="0" sz="2200" spc="-110">
                <a:solidFill>
                  <a:srgbClr val="FFFFFF"/>
                </a:solidFill>
                <a:latin typeface="Adobe Clean Han"/>
                <a:cs typeface="Adobe Clean Han"/>
              </a:rPr>
              <a:t>딥러닝</a:t>
            </a:r>
            <a:r>
              <a:rPr dirty="0" sz="1800" spc="-110">
                <a:solidFill>
                  <a:srgbClr val="FFFFFF"/>
                </a:solidFill>
                <a:latin typeface="Adobe Clean Han"/>
                <a:cs typeface="Adobe Clean Han"/>
              </a:rPr>
              <a:t>의</a:t>
            </a:r>
            <a:r>
              <a:rPr dirty="0" sz="1800" spc="20">
                <a:solidFill>
                  <a:srgbClr val="FFFFFF"/>
                </a:solidFill>
                <a:latin typeface="Adobe Clean Han"/>
                <a:cs typeface="Adobe Clean H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dobe Clean Han"/>
                <a:cs typeface="Adobe Clean Han"/>
              </a:rPr>
              <a:t>통계적이해</a:t>
            </a:r>
            <a:endParaRPr sz="2200">
              <a:latin typeface="Adobe Clean Han"/>
              <a:cs typeface="Adobe Clean Han"/>
            </a:endParaRPr>
          </a:p>
          <a:p>
            <a:pPr algn="r" marR="5080">
              <a:lnSpc>
                <a:spcPct val="100000"/>
              </a:lnSpc>
              <a:spcBef>
                <a:spcPts val="75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10강.</a:t>
            </a:r>
            <a:r>
              <a:rPr dirty="0" sz="2400" spc="-3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Adobe Clean Han"/>
                <a:cs typeface="Adobe Clean Han"/>
              </a:rPr>
              <a:t>오토인코더와</a:t>
            </a:r>
            <a:r>
              <a:rPr dirty="0" sz="2400" spc="4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Adobe Clean Han"/>
                <a:cs typeface="Adobe Clean Han"/>
              </a:rPr>
              <a:t>GAN(2)</a:t>
            </a:r>
            <a:endParaRPr sz="2400">
              <a:latin typeface="Adobe Clean Han"/>
              <a:cs typeface="Adobe Clean H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5914" y="12954"/>
            <a:ext cx="1365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2.</a:t>
            </a:r>
            <a:r>
              <a:rPr dirty="0" sz="2400" spc="114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75">
                <a:solidFill>
                  <a:srgbClr val="404040"/>
                </a:solidFill>
                <a:latin typeface="Adobe Clean Han"/>
                <a:cs typeface="Adobe Clean Han"/>
              </a:rPr>
              <a:t>인자분석</a:t>
            </a:r>
            <a:endParaRPr sz="2400">
              <a:latin typeface="Adobe Clean Han"/>
              <a:cs typeface="Adobe Clean H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60"/>
              <a:t>인자분석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403859" y="1586483"/>
            <a:ext cx="10408920" cy="5120640"/>
          </a:xfrm>
          <a:custGeom>
            <a:avLst/>
            <a:gdLst/>
            <a:ahLst/>
            <a:cxnLst/>
            <a:rect l="l" t="t" r="r" b="b"/>
            <a:pathLst>
              <a:path w="10408920" h="5120640">
                <a:moveTo>
                  <a:pt x="0" y="5120640"/>
                </a:moveTo>
                <a:lnTo>
                  <a:pt x="10408920" y="5120640"/>
                </a:lnTo>
                <a:lnTo>
                  <a:pt x="10408920" y="0"/>
                </a:lnTo>
                <a:lnTo>
                  <a:pt x="0" y="0"/>
                </a:lnTo>
                <a:lnTo>
                  <a:pt x="0" y="5120640"/>
                </a:lnTo>
                <a:close/>
              </a:path>
            </a:pathLst>
          </a:custGeom>
          <a:ln w="63500">
            <a:solidFill>
              <a:srgbClr val="7BBD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821232" y="1731543"/>
            <a:ext cx="7004684" cy="1041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10795" indent="-342900">
              <a:lnSpc>
                <a:spcPct val="133300"/>
              </a:lnSpc>
              <a:spcBef>
                <a:spcPts val="100"/>
              </a:spcBef>
              <a:buClr>
                <a:srgbClr val="FFC000"/>
              </a:buClr>
              <a:buSzPct val="70000"/>
              <a:buFont typeface="Wingdings"/>
              <a:buChar char=""/>
              <a:tabLst>
                <a:tab pos="355600" algn="l"/>
              </a:tabLst>
            </a:pPr>
            <a:r>
              <a:rPr dirty="0" sz="2500" spc="-365" b="1">
                <a:latin typeface="Adobe Gothic Std B"/>
                <a:cs typeface="Adobe Gothic Std B"/>
              </a:rPr>
              <a:t>변수들과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공통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인자들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사이의</a:t>
            </a:r>
            <a:r>
              <a:rPr dirty="0" sz="2500" spc="-225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solidFill>
                  <a:srgbClr val="C00000"/>
                </a:solidFill>
                <a:latin typeface="Adobe Gothic Std B"/>
                <a:cs typeface="Adobe Gothic Std B"/>
              </a:rPr>
              <a:t>관계</a:t>
            </a:r>
            <a:r>
              <a:rPr dirty="0" sz="2500" spc="-350" b="1">
                <a:latin typeface="Adobe Gothic Std B"/>
                <a:cs typeface="Adobe Gothic Std B"/>
              </a:rPr>
              <a:t>를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60" b="1">
                <a:latin typeface="Adobe Gothic Std B"/>
                <a:cs typeface="Adobe Gothic Std B"/>
              </a:rPr>
              <a:t>파악하고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이를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425" b="1">
                <a:latin typeface="Adobe Gothic Std B"/>
                <a:cs typeface="Adobe Gothic Std B"/>
              </a:rPr>
              <a:t>통해</a:t>
            </a:r>
            <a:r>
              <a:rPr dirty="0" sz="2500" spc="625" b="1">
                <a:latin typeface="Adobe Gothic Std B"/>
                <a:cs typeface="Adobe Gothic Std B"/>
              </a:rPr>
              <a:t> </a:t>
            </a:r>
            <a:r>
              <a:rPr dirty="0" sz="2500" spc="-370" b="1">
                <a:latin typeface="Adobe Gothic Std B"/>
                <a:cs typeface="Adobe Gothic Std B"/>
              </a:rPr>
              <a:t>변수들간의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solidFill>
                  <a:srgbClr val="C00000"/>
                </a:solidFill>
                <a:latin typeface="Adobe Gothic Std B"/>
                <a:cs typeface="Adobe Gothic Std B"/>
              </a:rPr>
              <a:t>공분산</a:t>
            </a:r>
            <a:r>
              <a:rPr dirty="0" sz="2500" spc="-210" b="1">
                <a:solidFill>
                  <a:srgbClr val="C00000"/>
                </a:solidFill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구조를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365" b="1">
                <a:latin typeface="Adobe Gothic Std B"/>
                <a:cs typeface="Adobe Gothic Std B"/>
              </a:rPr>
              <a:t>파악하는</a:t>
            </a:r>
            <a:r>
              <a:rPr dirty="0" sz="2500" spc="-210" b="1">
                <a:latin typeface="Adobe Gothic Std B"/>
                <a:cs typeface="Adobe Gothic Std B"/>
              </a:rPr>
              <a:t> </a:t>
            </a:r>
            <a:r>
              <a:rPr dirty="0" sz="2500" spc="-325" b="1">
                <a:latin typeface="Adobe Gothic Std B"/>
                <a:cs typeface="Adobe Gothic Std B"/>
              </a:rPr>
              <a:t>것을</a:t>
            </a:r>
            <a:r>
              <a:rPr dirty="0" sz="2500" spc="-220" b="1">
                <a:latin typeface="Adobe Gothic Std B"/>
                <a:cs typeface="Adobe Gothic Std B"/>
              </a:rPr>
              <a:t> </a:t>
            </a:r>
            <a:r>
              <a:rPr dirty="0" sz="2500" spc="-350" b="1">
                <a:latin typeface="Adobe Gothic Std B"/>
                <a:cs typeface="Adobe Gothic Std B"/>
              </a:rPr>
              <a:t>목표로</a:t>
            </a:r>
            <a:r>
              <a:rPr dirty="0" sz="2500" spc="-204" b="1">
                <a:latin typeface="Adobe Gothic Std B"/>
                <a:cs typeface="Adobe Gothic Std B"/>
              </a:rPr>
              <a:t> </a:t>
            </a:r>
            <a:r>
              <a:rPr dirty="0" sz="2500" spc="-25" b="1">
                <a:latin typeface="Adobe Gothic Std B"/>
                <a:cs typeface="Adobe Gothic Std B"/>
              </a:rPr>
              <a:t>함.</a:t>
            </a:r>
            <a:endParaRPr sz="2500">
              <a:latin typeface="Adobe Gothic Std B"/>
              <a:cs typeface="Adobe Gothic Std B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1269491" y="2900172"/>
            <a:ext cx="5036820" cy="3744595"/>
            <a:chOff x="1269491" y="2900172"/>
            <a:chExt cx="5036820" cy="3744595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9491" y="2900172"/>
              <a:ext cx="5036820" cy="3744467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3027426" y="3543426"/>
              <a:ext cx="1523365" cy="2903220"/>
            </a:xfrm>
            <a:custGeom>
              <a:avLst/>
              <a:gdLst/>
              <a:ahLst/>
              <a:cxnLst/>
              <a:rect l="l" t="t" r="r" b="b"/>
              <a:pathLst>
                <a:path w="1523364" h="2903220">
                  <a:moveTo>
                    <a:pt x="1523238" y="567055"/>
                  </a:moveTo>
                  <a:lnTo>
                    <a:pt x="1516380" y="549617"/>
                  </a:lnTo>
                  <a:lnTo>
                    <a:pt x="1522603" y="532003"/>
                  </a:lnTo>
                  <a:lnTo>
                    <a:pt x="114071" y="35915"/>
                  </a:lnTo>
                  <a:lnTo>
                    <a:pt x="116306" y="29591"/>
                  </a:lnTo>
                  <a:lnTo>
                    <a:pt x="126746" y="0"/>
                  </a:lnTo>
                  <a:lnTo>
                    <a:pt x="0" y="15875"/>
                  </a:lnTo>
                  <a:lnTo>
                    <a:pt x="88773" y="107696"/>
                  </a:lnTo>
                  <a:lnTo>
                    <a:pt x="101409" y="71831"/>
                  </a:lnTo>
                  <a:lnTo>
                    <a:pt x="1402803" y="530225"/>
                  </a:lnTo>
                  <a:lnTo>
                    <a:pt x="114300" y="530225"/>
                  </a:lnTo>
                  <a:lnTo>
                    <a:pt x="114300" y="492125"/>
                  </a:lnTo>
                  <a:lnTo>
                    <a:pt x="0" y="549275"/>
                  </a:lnTo>
                  <a:lnTo>
                    <a:pt x="114300" y="606425"/>
                  </a:lnTo>
                  <a:lnTo>
                    <a:pt x="114300" y="568325"/>
                  </a:lnTo>
                  <a:lnTo>
                    <a:pt x="1415529" y="568325"/>
                  </a:lnTo>
                  <a:lnTo>
                    <a:pt x="99377" y="1085494"/>
                  </a:lnTo>
                  <a:lnTo>
                    <a:pt x="85471" y="1050036"/>
                  </a:lnTo>
                  <a:lnTo>
                    <a:pt x="0" y="1145032"/>
                  </a:lnTo>
                  <a:lnTo>
                    <a:pt x="127254" y="1156462"/>
                  </a:lnTo>
                  <a:lnTo>
                    <a:pt x="116027" y="1127887"/>
                  </a:lnTo>
                  <a:lnTo>
                    <a:pt x="113296" y="1120952"/>
                  </a:lnTo>
                  <a:lnTo>
                    <a:pt x="1523238" y="567055"/>
                  </a:lnTo>
                  <a:close/>
                </a:path>
                <a:path w="1523364" h="2903220">
                  <a:moveTo>
                    <a:pt x="1523365" y="2278748"/>
                  </a:moveTo>
                  <a:lnTo>
                    <a:pt x="113042" y="1705432"/>
                  </a:lnTo>
                  <a:lnTo>
                    <a:pt x="115963" y="1698244"/>
                  </a:lnTo>
                  <a:lnTo>
                    <a:pt x="127381" y="1670189"/>
                  </a:lnTo>
                  <a:lnTo>
                    <a:pt x="0" y="1680095"/>
                  </a:lnTo>
                  <a:lnTo>
                    <a:pt x="84328" y="1776095"/>
                  </a:lnTo>
                  <a:lnTo>
                    <a:pt x="98691" y="1740738"/>
                  </a:lnTo>
                  <a:lnTo>
                    <a:pt x="1417218" y="2276729"/>
                  </a:lnTo>
                  <a:lnTo>
                    <a:pt x="114300" y="2276729"/>
                  </a:lnTo>
                  <a:lnTo>
                    <a:pt x="114300" y="2238629"/>
                  </a:lnTo>
                  <a:lnTo>
                    <a:pt x="0" y="2295779"/>
                  </a:lnTo>
                  <a:lnTo>
                    <a:pt x="114300" y="2352929"/>
                  </a:lnTo>
                  <a:lnTo>
                    <a:pt x="114300" y="2314829"/>
                  </a:lnTo>
                  <a:lnTo>
                    <a:pt x="1415656" y="2314829"/>
                  </a:lnTo>
                  <a:lnTo>
                    <a:pt x="99390" y="2832023"/>
                  </a:lnTo>
                  <a:lnTo>
                    <a:pt x="85471" y="2796552"/>
                  </a:lnTo>
                  <a:lnTo>
                    <a:pt x="0" y="2891548"/>
                  </a:lnTo>
                  <a:lnTo>
                    <a:pt x="127254" y="2902940"/>
                  </a:lnTo>
                  <a:lnTo>
                    <a:pt x="116052" y="2874441"/>
                  </a:lnTo>
                  <a:lnTo>
                    <a:pt x="113322" y="2867495"/>
                  </a:lnTo>
                  <a:lnTo>
                    <a:pt x="1523238" y="2313508"/>
                  </a:lnTo>
                  <a:lnTo>
                    <a:pt x="1516341" y="2296020"/>
                  </a:lnTo>
                  <a:lnTo>
                    <a:pt x="1523365" y="22787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8830182" y="-38351"/>
            <a:ext cx="3239770" cy="90868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algn="r" marR="34290">
              <a:lnSpc>
                <a:spcPct val="100000"/>
              </a:lnSpc>
              <a:spcBef>
                <a:spcPts val="780"/>
              </a:spcBef>
            </a:pPr>
            <a:r>
              <a:rPr dirty="0" sz="2200" spc="-110">
                <a:solidFill>
                  <a:srgbClr val="FFFFFF"/>
                </a:solidFill>
                <a:latin typeface="Adobe Clean Han"/>
                <a:cs typeface="Adobe Clean Han"/>
              </a:rPr>
              <a:t>딥러닝</a:t>
            </a:r>
            <a:r>
              <a:rPr dirty="0" sz="1800" spc="-110">
                <a:solidFill>
                  <a:srgbClr val="FFFFFF"/>
                </a:solidFill>
                <a:latin typeface="Adobe Clean Han"/>
                <a:cs typeface="Adobe Clean Han"/>
              </a:rPr>
              <a:t>의</a:t>
            </a:r>
            <a:r>
              <a:rPr dirty="0" sz="1800" spc="20">
                <a:solidFill>
                  <a:srgbClr val="FFFFFF"/>
                </a:solidFill>
                <a:latin typeface="Adobe Clean Han"/>
                <a:cs typeface="Adobe Clean H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dobe Clean Han"/>
                <a:cs typeface="Adobe Clean Han"/>
              </a:rPr>
              <a:t>통계적이해</a:t>
            </a:r>
            <a:endParaRPr sz="2200">
              <a:latin typeface="Adobe Clean Han"/>
              <a:cs typeface="Adobe Clean Han"/>
            </a:endParaRPr>
          </a:p>
          <a:p>
            <a:pPr algn="r" marR="5080">
              <a:lnSpc>
                <a:spcPct val="100000"/>
              </a:lnSpc>
              <a:spcBef>
                <a:spcPts val="750"/>
              </a:spcBef>
            </a:pPr>
            <a:r>
              <a:rPr dirty="0" sz="2400">
                <a:solidFill>
                  <a:srgbClr val="404040"/>
                </a:solidFill>
                <a:latin typeface="Adobe Clean Han"/>
                <a:cs typeface="Adobe Clean Han"/>
              </a:rPr>
              <a:t>10강.</a:t>
            </a:r>
            <a:r>
              <a:rPr dirty="0" sz="2400" spc="-30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Adobe Clean Han"/>
                <a:cs typeface="Adobe Clean Han"/>
              </a:rPr>
              <a:t>오토인코더와</a:t>
            </a:r>
            <a:r>
              <a:rPr dirty="0" sz="2400" spc="45">
                <a:solidFill>
                  <a:srgbClr val="404040"/>
                </a:solidFill>
                <a:latin typeface="Adobe Clean Han"/>
                <a:cs typeface="Adobe Clean Han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Adobe Clean Han"/>
                <a:cs typeface="Adobe Clean Han"/>
              </a:rPr>
              <a:t>GAN(2)</a:t>
            </a:r>
            <a:endParaRPr sz="2400">
              <a:latin typeface="Adobe Clean Han"/>
              <a:cs typeface="Adobe Clean H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이진구</dc:creator>
  <dcterms:created xsi:type="dcterms:W3CDTF">2022-10-20T17:00:20Z</dcterms:created>
  <dcterms:modified xsi:type="dcterms:W3CDTF">2022-10-20T17:00:20Z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2020-12-21T00:00:00Z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2022-10-20T00:00:00Z</vt:filetime>
  </property>
  <property fmtid="{D5CDD505-2E9C-101B-9397-08002B2CF9AE}" pid="5" name="Producer">
    <vt:lpwstr>Microsoft® PowerPoint® Microsoft 365용</vt:lpwstr>
  </property>
</Properties>
</file>