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통계의 의미와 유형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1.1.2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410B80-E9A4-462F-83EE-8E1F069F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" y="390641"/>
            <a:ext cx="3267567" cy="1918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E7B34-DDF2-4C18-8FC6-0E1FBB96D7DC}"/>
              </a:ext>
            </a:extLst>
          </p:cNvPr>
          <p:cNvSpPr txBox="1"/>
          <p:nvPr/>
        </p:nvSpPr>
        <p:spPr>
          <a:xfrm>
            <a:off x="101842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E13B7D-193E-4E52-A137-C8A5EBDB1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09" y="374371"/>
            <a:ext cx="3553986" cy="1131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B12CC2-0E21-451C-B20B-FC53F055D75C}"/>
              </a:ext>
            </a:extLst>
          </p:cNvPr>
          <p:cNvSpPr txBox="1"/>
          <p:nvPr/>
        </p:nvSpPr>
        <p:spPr>
          <a:xfrm>
            <a:off x="3369409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457F77-7634-4F20-AFAF-CDD06C7E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95" y="390641"/>
            <a:ext cx="3486637" cy="1076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C50940-42B5-403C-88B1-6201C82E05CB}"/>
              </a:ext>
            </a:extLst>
          </p:cNvPr>
          <p:cNvSpPr txBox="1"/>
          <p:nvPr/>
        </p:nvSpPr>
        <p:spPr>
          <a:xfrm>
            <a:off x="6923395" y="11364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325670-203E-4ED4-9A78-64FDA7EDB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1782685"/>
            <a:ext cx="3267567" cy="127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7721DA-8649-4F90-ABD6-5E3AAE099AA4}"/>
              </a:ext>
            </a:extLst>
          </p:cNvPr>
          <p:cNvSpPr txBox="1"/>
          <p:nvPr/>
        </p:nvSpPr>
        <p:spPr>
          <a:xfrm>
            <a:off x="7032928" y="150568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4796A-4CA4-40F0-87E6-912111F70FD7}"/>
              </a:ext>
            </a:extLst>
          </p:cNvPr>
          <p:cNvSpPr txBox="1"/>
          <p:nvPr/>
        </p:nvSpPr>
        <p:spPr>
          <a:xfrm>
            <a:off x="298939" y="3634383"/>
            <a:ext cx="11494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수집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행정보고를 통해 수집된 자료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조사하는가 이미 있는 데이터를 쓰는가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분석대상이 되는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대상으로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실시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조사표 상의 기록에 의하여 작성된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업무통계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단체가 법령에 의거하여 개인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단체가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제출한 서류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등록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신청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사후적으로 집계하여 작성한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통계작성방법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따라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직접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지는가 </a:t>
            </a:r>
            <a:r>
              <a:rPr lang="ko-KR" altLang="en-US" sz="14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자료값으로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직접적인가 부수적인가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기초통계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결과로 직접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집단이나 개체의 특성을 전체적으로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가공통계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차통계에서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연산을 통해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대푯값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지수등을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 통계법에서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 통계의 요건을 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정부승인통계중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통계법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17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조를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이외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통계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45F67A-3A05-4F1C-9866-6FB0A0126959}"/>
              </a:ext>
            </a:extLst>
          </p:cNvPr>
          <p:cNvSpPr/>
          <p:nvPr/>
        </p:nvSpPr>
        <p:spPr>
          <a:xfrm>
            <a:off x="7268308" y="2254465"/>
            <a:ext cx="2385646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C6CCB7-34BC-4F68-B6C9-5034D1DDEA4B}"/>
              </a:ext>
            </a:extLst>
          </p:cNvPr>
          <p:cNvSpPr/>
          <p:nvPr/>
        </p:nvSpPr>
        <p:spPr>
          <a:xfrm>
            <a:off x="7162800" y="787144"/>
            <a:ext cx="249115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E2EE7-96FD-4B8B-8588-9E08B554FF3E}"/>
              </a:ext>
            </a:extLst>
          </p:cNvPr>
          <p:cNvSpPr/>
          <p:nvPr/>
        </p:nvSpPr>
        <p:spPr>
          <a:xfrm>
            <a:off x="3578471" y="1087973"/>
            <a:ext cx="1362807" cy="183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3C819B-C0EE-42F2-96C3-71A922391096}"/>
              </a:ext>
            </a:extLst>
          </p:cNvPr>
          <p:cNvSpPr/>
          <p:nvPr/>
        </p:nvSpPr>
        <p:spPr>
          <a:xfrm>
            <a:off x="298940" y="1800271"/>
            <a:ext cx="1166446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7A2BAE-0C67-4200-A756-1EADEC51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27" y="992331"/>
            <a:ext cx="3553986" cy="1674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44734-231B-437D-9450-A21FEB79A52D}"/>
              </a:ext>
            </a:extLst>
          </p:cNvPr>
          <p:cNvSpPr txBox="1"/>
          <p:nvPr/>
        </p:nvSpPr>
        <p:spPr>
          <a:xfrm>
            <a:off x="4491338" y="7509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74B9BE-555A-44C8-BF11-1DB3160CD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6" y="1103031"/>
            <a:ext cx="3298634" cy="1557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D272A-7E7C-4030-A6DE-0D6CBD390670}"/>
              </a:ext>
            </a:extLst>
          </p:cNvPr>
          <p:cNvSpPr txBox="1"/>
          <p:nvPr/>
        </p:nvSpPr>
        <p:spPr>
          <a:xfrm>
            <a:off x="470336" y="82603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9BE863-ADA9-47D8-BC2A-5082AD872FDC}"/>
              </a:ext>
            </a:extLst>
          </p:cNvPr>
          <p:cNvSpPr/>
          <p:nvPr/>
        </p:nvSpPr>
        <p:spPr>
          <a:xfrm>
            <a:off x="2039817" y="226919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C6EBE5-C6F2-4AE6-95A6-32D095CDB81D}"/>
              </a:ext>
            </a:extLst>
          </p:cNvPr>
          <p:cNvSpPr/>
          <p:nvPr/>
        </p:nvSpPr>
        <p:spPr>
          <a:xfrm>
            <a:off x="6227766" y="230436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C21E0-AF59-4600-B38A-97D7BD7B7443}"/>
              </a:ext>
            </a:extLst>
          </p:cNvPr>
          <p:cNvSpPr txBox="1"/>
          <p:nvPr/>
        </p:nvSpPr>
        <p:spPr>
          <a:xfrm>
            <a:off x="914400" y="3606499"/>
            <a:ext cx="67876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설명은 지정통계에 가깝긴 하지만 지정통계도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아닌게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지정통계는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일반통계도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2018, 2015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둘다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아니다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통계 작성 방법에 따라 나뉜다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다른 말로 기초통계와 가공통계이다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분산형 통계제도이다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1.2.1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94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3A3A7A-BA33-4298-80E4-633BD623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1" y="350730"/>
            <a:ext cx="3134082" cy="1689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EA610-840C-45F5-AE74-38BB43BB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53" y="472216"/>
            <a:ext cx="3193495" cy="1446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77B7B-35B0-44A5-9BF2-D016E69CC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1" y="2477984"/>
            <a:ext cx="3403004" cy="1446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1C0573-144C-4133-ADA6-6B30F1C9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686" y="2594844"/>
            <a:ext cx="3134082" cy="1450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8224DE-917A-43DE-BA5A-97ACAA394152}"/>
              </a:ext>
            </a:extLst>
          </p:cNvPr>
          <p:cNvSpPr txBox="1"/>
          <p:nvPr/>
        </p:nvSpPr>
        <p:spPr>
          <a:xfrm>
            <a:off x="270551" y="7373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20553-4293-492F-B130-D0C0387336F3}"/>
              </a:ext>
            </a:extLst>
          </p:cNvPr>
          <p:cNvSpPr txBox="1"/>
          <p:nvPr/>
        </p:nvSpPr>
        <p:spPr>
          <a:xfrm>
            <a:off x="8397653" y="19521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FA584-3FEB-4736-A10E-86064D8BEE04}"/>
              </a:ext>
            </a:extLst>
          </p:cNvPr>
          <p:cNvSpPr txBox="1"/>
          <p:nvPr/>
        </p:nvSpPr>
        <p:spPr>
          <a:xfrm>
            <a:off x="270551" y="21986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0BBE7-527F-4AF6-8F17-0B0853ED7D0C}"/>
              </a:ext>
            </a:extLst>
          </p:cNvPr>
          <p:cNvSpPr txBox="1"/>
          <p:nvPr/>
        </p:nvSpPr>
        <p:spPr>
          <a:xfrm>
            <a:off x="8559686" y="231784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F2282-07B1-4805-AF6D-EB640AA39E43}"/>
              </a:ext>
            </a:extLst>
          </p:cNvPr>
          <p:cNvSpPr/>
          <p:nvPr/>
        </p:nvSpPr>
        <p:spPr>
          <a:xfrm>
            <a:off x="433755" y="1847163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EE143-0751-471B-8BF6-51D4FDD44255}"/>
              </a:ext>
            </a:extLst>
          </p:cNvPr>
          <p:cNvSpPr/>
          <p:nvPr/>
        </p:nvSpPr>
        <p:spPr>
          <a:xfrm>
            <a:off x="8559686" y="1294993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05EAA7-612E-4C3E-AA9B-A0783CD7D627}"/>
              </a:ext>
            </a:extLst>
          </p:cNvPr>
          <p:cNvSpPr/>
          <p:nvPr/>
        </p:nvSpPr>
        <p:spPr>
          <a:xfrm>
            <a:off x="498232" y="3746302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0D799F-82A7-465E-8DDE-68C7CF03DE6E}"/>
              </a:ext>
            </a:extLst>
          </p:cNvPr>
          <p:cNvSpPr/>
          <p:nvPr/>
        </p:nvSpPr>
        <p:spPr>
          <a:xfrm>
            <a:off x="10056009" y="3627464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09818-69E4-4CC3-A31A-30F398627CC1}"/>
              </a:ext>
            </a:extLst>
          </p:cNvPr>
          <p:cNvSpPr txBox="1"/>
          <p:nvPr/>
        </p:nvSpPr>
        <p:spPr>
          <a:xfrm>
            <a:off x="3938955" y="350730"/>
            <a:ext cx="36525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집중형과 분산형을 합친 것을 절충형이라고 하는데 두개로 이야기할 땐 분산형의 일종으로 본다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비교성은 시간적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지역 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간의 비교가 가능해야 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(1.2.3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국제기구와 통계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분산형 통계제도이다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통계제도는 통계수요에 신속하지 못하고 분산형 통계제도가 통계수요에 신속하게 대응할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통계제도는 단일 통계기관의 자료를 집중적으로 축적하여 이용자에게 자료를 체계적으로 공급할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통계제도는 특정 부처의 영향으로부터 자유롭고 정치적으로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중립되어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통계의 객관성을 확보할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반면 분산형 통계제도는 여러 기관에서 따로 작성하여 객관성 확보가 힘들다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통계제도는 통계전문가가 데이터를 수집하는데 분산형 통계제도는 이가 보장되지 않아 집중적으로 활용하기 어렵다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3A6FF8-52BF-485A-8931-572BA4BA1682}"/>
              </a:ext>
            </a:extLst>
          </p:cNvPr>
          <p:cNvCxnSpPr>
            <a:cxnSpLocks/>
          </p:cNvCxnSpPr>
          <p:nvPr/>
        </p:nvCxnSpPr>
        <p:spPr>
          <a:xfrm flipV="1">
            <a:off x="3329354" y="586154"/>
            <a:ext cx="744415" cy="10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C9DA71-C40B-44B4-B512-94E69BD38CC4}"/>
              </a:ext>
            </a:extLst>
          </p:cNvPr>
          <p:cNvCxnSpPr>
            <a:cxnSpLocks/>
          </p:cNvCxnSpPr>
          <p:nvPr/>
        </p:nvCxnSpPr>
        <p:spPr>
          <a:xfrm flipV="1">
            <a:off x="3264877" y="1049215"/>
            <a:ext cx="744415" cy="2930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B29A7F-0488-406F-B233-171AB609FD0F}"/>
              </a:ext>
            </a:extLst>
          </p:cNvPr>
          <p:cNvCxnSpPr>
            <a:cxnSpLocks/>
          </p:cNvCxnSpPr>
          <p:nvPr/>
        </p:nvCxnSpPr>
        <p:spPr>
          <a:xfrm>
            <a:off x="3301347" y="1557984"/>
            <a:ext cx="70794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B01A6-F982-48C2-B2D8-13FE18AD65C5}"/>
              </a:ext>
            </a:extLst>
          </p:cNvPr>
          <p:cNvCxnSpPr>
            <a:cxnSpLocks/>
          </p:cNvCxnSpPr>
          <p:nvPr/>
        </p:nvCxnSpPr>
        <p:spPr>
          <a:xfrm flipV="1">
            <a:off x="3481754" y="738554"/>
            <a:ext cx="744415" cy="10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E1DF8-8A6E-43EE-9DE6-9F547BC05A1C}"/>
              </a:ext>
            </a:extLst>
          </p:cNvPr>
          <p:cNvCxnSpPr>
            <a:cxnSpLocks/>
          </p:cNvCxnSpPr>
          <p:nvPr/>
        </p:nvCxnSpPr>
        <p:spPr>
          <a:xfrm flipV="1">
            <a:off x="3607006" y="2145323"/>
            <a:ext cx="398498" cy="7214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C0E2EF-6CD4-4E08-9BBC-8D01D341887A}"/>
              </a:ext>
            </a:extLst>
          </p:cNvPr>
          <p:cNvCxnSpPr>
            <a:cxnSpLocks/>
          </p:cNvCxnSpPr>
          <p:nvPr/>
        </p:nvCxnSpPr>
        <p:spPr>
          <a:xfrm flipH="1">
            <a:off x="7491046" y="862238"/>
            <a:ext cx="1113693" cy="11775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AD5C57-971A-4077-A74F-0DAD76828BE6}"/>
              </a:ext>
            </a:extLst>
          </p:cNvPr>
          <p:cNvCxnSpPr>
            <a:cxnSpLocks/>
          </p:cNvCxnSpPr>
          <p:nvPr/>
        </p:nvCxnSpPr>
        <p:spPr>
          <a:xfrm flipH="1" flipV="1">
            <a:off x="7414846" y="2145323"/>
            <a:ext cx="1372523" cy="8616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A6423A-0445-43AD-94EC-BB2B5B10EB9B}"/>
              </a:ext>
            </a:extLst>
          </p:cNvPr>
          <p:cNvCxnSpPr>
            <a:cxnSpLocks/>
          </p:cNvCxnSpPr>
          <p:nvPr/>
        </p:nvCxnSpPr>
        <p:spPr>
          <a:xfrm flipV="1">
            <a:off x="3539052" y="2145323"/>
            <a:ext cx="466452" cy="10104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C77994-90F6-4FC2-95C1-A745619FBFA9}"/>
              </a:ext>
            </a:extLst>
          </p:cNvPr>
          <p:cNvCxnSpPr>
            <a:cxnSpLocks/>
          </p:cNvCxnSpPr>
          <p:nvPr/>
        </p:nvCxnSpPr>
        <p:spPr>
          <a:xfrm flipH="1">
            <a:off x="7491046" y="1045232"/>
            <a:ext cx="1144569" cy="10366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5FEFB9-B3FC-4BD6-91F0-B266F0F08B08}"/>
              </a:ext>
            </a:extLst>
          </p:cNvPr>
          <p:cNvCxnSpPr>
            <a:cxnSpLocks/>
          </p:cNvCxnSpPr>
          <p:nvPr/>
        </p:nvCxnSpPr>
        <p:spPr>
          <a:xfrm flipV="1">
            <a:off x="3607006" y="2145323"/>
            <a:ext cx="415800" cy="11814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DF87D94-3711-4DEC-8AF3-C8A0DE94DE30}"/>
              </a:ext>
            </a:extLst>
          </p:cNvPr>
          <p:cNvCxnSpPr>
            <a:cxnSpLocks/>
          </p:cNvCxnSpPr>
          <p:nvPr/>
        </p:nvCxnSpPr>
        <p:spPr>
          <a:xfrm flipH="1">
            <a:off x="7460171" y="1167064"/>
            <a:ext cx="1175444" cy="149190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88BC93-3C7C-45F8-851F-99DC19825AFB}"/>
              </a:ext>
            </a:extLst>
          </p:cNvPr>
          <p:cNvCxnSpPr>
            <a:cxnSpLocks/>
          </p:cNvCxnSpPr>
          <p:nvPr/>
        </p:nvCxnSpPr>
        <p:spPr>
          <a:xfrm flipH="1">
            <a:off x="7544022" y="3201040"/>
            <a:ext cx="1206163" cy="4602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9EC6486-055F-4212-B356-3E879151785D}"/>
              </a:ext>
            </a:extLst>
          </p:cNvPr>
          <p:cNvCxnSpPr>
            <a:cxnSpLocks/>
          </p:cNvCxnSpPr>
          <p:nvPr/>
        </p:nvCxnSpPr>
        <p:spPr>
          <a:xfrm flipH="1">
            <a:off x="7544022" y="3429000"/>
            <a:ext cx="1206163" cy="6165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C149D5F-3957-4250-BA39-7CA772670248}"/>
              </a:ext>
            </a:extLst>
          </p:cNvPr>
          <p:cNvSpPr/>
          <p:nvPr/>
        </p:nvSpPr>
        <p:spPr>
          <a:xfrm>
            <a:off x="452590" y="1202250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598F4C4-0866-4103-8DBD-DCA4F528F762}"/>
              </a:ext>
            </a:extLst>
          </p:cNvPr>
          <p:cNvSpPr/>
          <p:nvPr/>
        </p:nvSpPr>
        <p:spPr>
          <a:xfrm>
            <a:off x="8731229" y="280181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9AC745E-6737-4F49-B953-DB02A7076FC1}"/>
              </a:ext>
            </a:extLst>
          </p:cNvPr>
          <p:cNvSpPr/>
          <p:nvPr/>
        </p:nvSpPr>
        <p:spPr>
          <a:xfrm>
            <a:off x="465283" y="2986698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3DA8A32-E246-4F2E-8365-B1DDC2C2291B}"/>
              </a:ext>
            </a:extLst>
          </p:cNvPr>
          <p:cNvSpPr/>
          <p:nvPr/>
        </p:nvSpPr>
        <p:spPr>
          <a:xfrm>
            <a:off x="465282" y="3168629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C63B049-B7BA-4742-9F5E-F5BBF09D4B2C}"/>
              </a:ext>
            </a:extLst>
          </p:cNvPr>
          <p:cNvSpPr/>
          <p:nvPr/>
        </p:nvSpPr>
        <p:spPr>
          <a:xfrm>
            <a:off x="437152" y="1453661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328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6</cp:revision>
  <dcterms:created xsi:type="dcterms:W3CDTF">2021-10-15T17:06:23Z</dcterms:created>
  <dcterms:modified xsi:type="dcterms:W3CDTF">2021-10-15T23:33:59Z</dcterms:modified>
</cp:coreProperties>
</file>