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84" r:id="rId14"/>
    <p:sldId id="279" r:id="rId15"/>
    <p:sldId id="285" r:id="rId16"/>
    <p:sldId id="287" r:id="rId17"/>
    <p:sldId id="289" r:id="rId18"/>
    <p:sldId id="290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2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60193-CFD6-4902-A6CE-22499F7B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" y="741683"/>
            <a:ext cx="3949363" cy="2027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9E9B8-2EED-412A-8C00-5155931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6" y="741683"/>
            <a:ext cx="4010291" cy="222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98026-7B65-416D-A9B8-6639A8C6C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97" y="741683"/>
            <a:ext cx="3869503" cy="2384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D16A5-2242-4518-9BB8-43314AE19682}"/>
              </a:ext>
            </a:extLst>
          </p:cNvPr>
          <p:cNvSpPr txBox="1"/>
          <p:nvPr/>
        </p:nvSpPr>
        <p:spPr>
          <a:xfrm>
            <a:off x="108783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0F0FC-BB05-485E-8DA4-884760DA2CCA}"/>
              </a:ext>
            </a:extLst>
          </p:cNvPr>
          <p:cNvSpPr txBox="1"/>
          <p:nvPr/>
        </p:nvSpPr>
        <p:spPr>
          <a:xfrm>
            <a:off x="4058146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325E-9D94-4E8A-AEF6-35408DD326FE}"/>
              </a:ext>
            </a:extLst>
          </p:cNvPr>
          <p:cNvSpPr txBox="1"/>
          <p:nvPr/>
        </p:nvSpPr>
        <p:spPr>
          <a:xfrm>
            <a:off x="8068437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43A0D-0B03-472B-8DC9-BE642C43CECD}"/>
              </a:ext>
            </a:extLst>
          </p:cNvPr>
          <p:cNvSpPr/>
          <p:nvPr/>
        </p:nvSpPr>
        <p:spPr>
          <a:xfrm>
            <a:off x="2044230" y="2408686"/>
            <a:ext cx="594467" cy="1603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85FB7-29CE-4ADB-8365-10E4CC09EB2B}"/>
              </a:ext>
            </a:extLst>
          </p:cNvPr>
          <p:cNvSpPr/>
          <p:nvPr/>
        </p:nvSpPr>
        <p:spPr>
          <a:xfrm>
            <a:off x="4214961" y="1595161"/>
            <a:ext cx="3300536" cy="137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8326-0488-4565-8B97-DB81F0F73021}"/>
              </a:ext>
            </a:extLst>
          </p:cNvPr>
          <p:cNvSpPr/>
          <p:nvPr/>
        </p:nvSpPr>
        <p:spPr>
          <a:xfrm>
            <a:off x="8225252" y="2689153"/>
            <a:ext cx="3604648" cy="437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7F393-78CF-44E6-82CE-5B822FCD5EEC}"/>
              </a:ext>
            </a:extLst>
          </p:cNvPr>
          <p:cNvSpPr txBox="1"/>
          <p:nvPr/>
        </p:nvSpPr>
        <p:spPr>
          <a:xfrm>
            <a:off x="108783" y="3785534"/>
            <a:ext cx="4010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이동이므로 동태통계가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맞는것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처럼 보이나 표본오차가 아닌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통계조사에서 참값과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추정값의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차이를 조사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오차라고한다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조사오차는 표본오차와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1" u="sng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표본오차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 전체가 아닌 일부의 표본을 뽑아 조사해서 발생하는 오차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면접방법이나 질문지 구성방식의 오류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조사원의 자질 등 조사의 전체에 서 발생할 수 있는 오차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B7D218-49C7-4351-8822-A108219E634A}"/>
              </a:ext>
            </a:extLst>
          </p:cNvPr>
          <p:cNvSpPr/>
          <p:nvPr/>
        </p:nvSpPr>
        <p:spPr>
          <a:xfrm>
            <a:off x="371838" y="957603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B11B9-2A32-4F53-8E8D-3F4B9CEAE478}"/>
              </a:ext>
            </a:extLst>
          </p:cNvPr>
          <p:cNvSpPr/>
          <p:nvPr/>
        </p:nvSpPr>
        <p:spPr>
          <a:xfrm>
            <a:off x="371838" y="18038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02D5A-14EA-474A-92A7-9F11D8D7707E}"/>
              </a:ext>
            </a:extLst>
          </p:cNvPr>
          <p:cNvSpPr txBox="1"/>
          <p:nvPr/>
        </p:nvSpPr>
        <p:spPr>
          <a:xfrm>
            <a:off x="4406543" y="4801196"/>
            <a:ext cx="3378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추계기법을 적용한 추계인구는 인구정태통계가 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출생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이동만을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B3012-8BD1-4E82-B06C-C636F7AAD4A0}"/>
              </a:ext>
            </a:extLst>
          </p:cNvPr>
          <p:cNvSpPr txBox="1"/>
          <p:nvPr/>
        </p:nvSpPr>
        <p:spPr>
          <a:xfrm>
            <a:off x="8160322" y="5214203"/>
            <a:ext cx="4010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누락과 중복을 보완하는 방법으로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사후조사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이용하는방법과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생잔율법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인구균형방정식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아니다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연쇄가중법은 인구추계가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국내총생산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추계에 사용된다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7A363EE-1660-3A44-A561-8A71C62B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81" y="3948219"/>
            <a:ext cx="3635303" cy="7079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C4F41-E400-1644-82D7-E88587DD931D}"/>
              </a:ext>
            </a:extLst>
          </p:cNvPr>
          <p:cNvSpPr txBox="1"/>
          <p:nvPr/>
        </p:nvSpPr>
        <p:spPr>
          <a:xfrm>
            <a:off x="8160322" y="375479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8333E8-AEA0-BC42-8621-F97955CB92BF}"/>
              </a:ext>
            </a:extLst>
          </p:cNvPr>
          <p:cNvSpPr/>
          <p:nvPr/>
        </p:nvSpPr>
        <p:spPr>
          <a:xfrm>
            <a:off x="8363144" y="4277592"/>
            <a:ext cx="859393" cy="1766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F2426-4FC2-8D46-98D8-B6F7F9BDD6D8}"/>
              </a:ext>
            </a:extLst>
          </p:cNvPr>
          <p:cNvSpPr txBox="1"/>
          <p:nvPr/>
        </p:nvSpPr>
        <p:spPr>
          <a:xfrm>
            <a:off x="359039" y="131486"/>
            <a:ext cx="13586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코호트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요인법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관련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인구통계지표</a:t>
            </a:r>
          </a:p>
        </p:txBody>
      </p:sp>
    </p:spTree>
    <p:extLst>
      <p:ext uri="{BB962C8B-B14F-4D97-AF65-F5344CB8AC3E}">
        <p14:creationId xmlns:p14="http://schemas.microsoft.com/office/powerpoint/2010/main" val="224623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53ECE2-BC68-6A4E-A2E0-FE6F2C34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3" y="935203"/>
            <a:ext cx="3613832" cy="116696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028412D-1D04-7346-90C6-1A2D96151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2" y="2845516"/>
            <a:ext cx="3618391" cy="1249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F200C6-B3C2-624A-B33F-94925306D4D9}"/>
              </a:ext>
            </a:extLst>
          </p:cNvPr>
          <p:cNvSpPr/>
          <p:nvPr/>
        </p:nvSpPr>
        <p:spPr>
          <a:xfrm>
            <a:off x="6847301" y="1945725"/>
            <a:ext cx="4516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7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월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일 시점에서의 인구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(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年央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)</a:t>
            </a: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순재생산율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재생산율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ore-KR" sz="1200" b="1" dirty="0">
                <a:latin typeface="KoPubDotum Bold" pitchFamily="2" charset="-127"/>
                <a:ea typeface="KoPubDotum Bold" pitchFamily="2" charset="-127"/>
              </a:rPr>
              <a:t>×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출생여아의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생잔율</a:t>
            </a:r>
            <a:endParaRPr lang="en-US" altLang="ko-KR" sz="1200" b="1" dirty="0">
              <a:latin typeface="KoPubDotum Bold" pitchFamily="2" charset="-127"/>
              <a:ea typeface="KoPubDotum Bold" pitchFamily="2" charset="-127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기대여명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당시의 연령별사망률이 지속된다고 가정할 때 </a:t>
            </a:r>
            <a:r>
              <a:rPr lang="ko-KR" altLang="en-US" sz="1200" b="1" dirty="0">
                <a:solidFill>
                  <a:srgbClr val="00B0F0"/>
                </a:solidFill>
                <a:latin typeface="KoPubDotum Bold" pitchFamily="2" charset="-127"/>
                <a:ea typeface="KoPubDotum Bold" pitchFamily="2" charset="-127"/>
              </a:rPr>
              <a:t>그 연령의 사람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이 앞으로 더 살수 있는 평균 연수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세대가 아니다</a:t>
            </a:r>
            <a:endParaRPr lang="en-US" altLang="ko-KR" sz="1200" b="1" dirty="0">
              <a:solidFill>
                <a:srgbClr val="FF0000"/>
              </a:solidFill>
              <a:latin typeface="KoPubDotum Bold" pitchFamily="2" charset="-127"/>
              <a:ea typeface="KoPubDotum Bold" pitchFamily="2" charset="-127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조사망률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한 인구집단의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사망수준을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나타내는 기초적인 지표</a:t>
            </a:r>
            <a:endParaRPr lang="en-US" altLang="ko-KR" sz="1200" b="1" dirty="0">
              <a:solidFill>
                <a:srgbClr val="202124"/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여기서 조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(Crude)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는 이르다가 아니라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가공되지 않은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이라는 뜻임</a:t>
            </a:r>
            <a:endParaRPr lang="en-US" altLang="ko-KR" sz="1200" b="1" dirty="0">
              <a:solidFill>
                <a:srgbClr val="202124"/>
              </a:solidFill>
              <a:latin typeface="KoPubDotum Bold" pitchFamily="2" charset="-127"/>
              <a:ea typeface="KoPubDotum Bold" pitchFamily="2" charset="-127"/>
            </a:endParaRPr>
          </a:p>
          <a:p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평균수명보다 일찍 사망하는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인구비율을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지칭하는 용어는 </a:t>
            </a:r>
            <a:r>
              <a:rPr lang="ko-KR" altLang="en-US" sz="1200" b="1" dirty="0">
                <a:solidFill>
                  <a:srgbClr val="FF0000"/>
                </a:solidFill>
                <a:latin typeface="KoPubDotum Bold" pitchFamily="2" charset="-127"/>
                <a:ea typeface="KoPubDotum Bold" pitchFamily="2" charset="-127"/>
              </a:rPr>
              <a:t>없다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366DA-8813-A542-A557-E0B823F49E96}"/>
              </a:ext>
            </a:extLst>
          </p:cNvPr>
          <p:cNvSpPr txBox="1"/>
          <p:nvPr/>
        </p:nvSpPr>
        <p:spPr>
          <a:xfrm>
            <a:off x="828383" y="65820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C2BE1-A332-614D-86E0-0F2ED2C34095}"/>
              </a:ext>
            </a:extLst>
          </p:cNvPr>
          <p:cNvSpPr txBox="1"/>
          <p:nvPr/>
        </p:nvSpPr>
        <p:spPr>
          <a:xfrm>
            <a:off x="828382" y="25291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83BD6F-D7BC-8241-A637-BBED88C0363A}"/>
              </a:ext>
            </a:extLst>
          </p:cNvPr>
          <p:cNvSpPr/>
          <p:nvPr/>
        </p:nvSpPr>
        <p:spPr>
          <a:xfrm>
            <a:off x="1000163" y="1439944"/>
            <a:ext cx="336988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90432-ABDC-8642-89E2-D1D75839E432}"/>
              </a:ext>
            </a:extLst>
          </p:cNvPr>
          <p:cNvSpPr/>
          <p:nvPr/>
        </p:nvSpPr>
        <p:spPr>
          <a:xfrm>
            <a:off x="932845" y="3937683"/>
            <a:ext cx="2881829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C0DECDFC-34C5-7D41-9535-DD510B20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6" y="1093914"/>
            <a:ext cx="3469538" cy="190733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0DF1E8-8E29-2546-A29C-BCDB46B8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2391"/>
            <a:ext cx="3818867" cy="123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1F714-497A-C24F-B79C-244FE143308B}"/>
              </a:ext>
            </a:extLst>
          </p:cNvPr>
          <p:cNvSpPr txBox="1"/>
          <p:nvPr/>
        </p:nvSpPr>
        <p:spPr>
          <a:xfrm>
            <a:off x="6096000" y="9693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AA75-9654-BB4E-90AF-75F48028482C}"/>
              </a:ext>
            </a:extLst>
          </p:cNvPr>
          <p:cNvSpPr txBox="1"/>
          <p:nvPr/>
        </p:nvSpPr>
        <p:spPr>
          <a:xfrm>
            <a:off x="1041556" y="84085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BEEA45-4D06-7D48-B901-25F00451C52F}"/>
              </a:ext>
            </a:extLst>
          </p:cNvPr>
          <p:cNvSpPr/>
          <p:nvPr/>
        </p:nvSpPr>
        <p:spPr>
          <a:xfrm>
            <a:off x="1224556" y="2765231"/>
            <a:ext cx="68839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96D7A-7883-5B42-B463-B514A1015F9D}"/>
              </a:ext>
            </a:extLst>
          </p:cNvPr>
          <p:cNvSpPr/>
          <p:nvPr/>
        </p:nvSpPr>
        <p:spPr>
          <a:xfrm>
            <a:off x="6296764" y="1868769"/>
            <a:ext cx="256113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256605-0815-044A-ABEE-43CE15B58B80}"/>
              </a:ext>
            </a:extLst>
          </p:cNvPr>
          <p:cNvSpPr/>
          <p:nvPr/>
        </p:nvSpPr>
        <p:spPr>
          <a:xfrm>
            <a:off x="1224556" y="124072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316DA9-7BE9-9D45-900C-E50EC543B15B}"/>
              </a:ext>
            </a:extLst>
          </p:cNvPr>
          <p:cNvSpPr/>
          <p:nvPr/>
        </p:nvSpPr>
        <p:spPr>
          <a:xfrm>
            <a:off x="1224555" y="146103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A174DA-2A9E-8C42-B801-CEFDD24EEE15}"/>
              </a:ext>
            </a:extLst>
          </p:cNvPr>
          <p:cNvSpPr/>
          <p:nvPr/>
        </p:nvSpPr>
        <p:spPr>
          <a:xfrm>
            <a:off x="1224554" y="175046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B898-3E33-414A-9ABB-CC70B68581D2}"/>
              </a:ext>
            </a:extLst>
          </p:cNvPr>
          <p:cNvSpPr txBox="1"/>
          <p:nvPr/>
        </p:nvSpPr>
        <p:spPr>
          <a:xfrm>
            <a:off x="3191608" y="5005444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조출생율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조사망율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같은 조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(Crude)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붙은 용어는 가공되지 않았다는 것을 의미한다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두가지 특징을 가지는데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기본이 되는 자료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라는 점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그리고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세부적인 판단 및 정교한 판단을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하는데는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근거가 빈약한 지표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라는 점이다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en-US" altLang="ko-KR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조출생률보다는 일반출산율이 정교한 지표이다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43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조사망률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보다는 표준화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조사망률이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정교한 지표이다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0F92D-BC3E-F746-B108-02DA2E90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9" y="988847"/>
            <a:ext cx="3781005" cy="13422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38FAAC5-60D4-8943-A0F3-E57EE245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71" y="988847"/>
            <a:ext cx="3429426" cy="159159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B8C35B6-5DB7-5549-B641-0479C21FE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67" y="988847"/>
            <a:ext cx="3613150" cy="1161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98DF-62CD-0849-A5FD-2EBAB210ACF8}"/>
              </a:ext>
            </a:extLst>
          </p:cNvPr>
          <p:cNvSpPr txBox="1"/>
          <p:nvPr/>
        </p:nvSpPr>
        <p:spPr>
          <a:xfrm>
            <a:off x="359039" y="131486"/>
            <a:ext cx="151464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2.4.1.4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인구피라미드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3F879-683F-6B42-A029-A5B7B8C1CADD}"/>
              </a:ext>
            </a:extLst>
          </p:cNvPr>
          <p:cNvSpPr txBox="1"/>
          <p:nvPr/>
        </p:nvSpPr>
        <p:spPr>
          <a:xfrm>
            <a:off x="359039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38BBF-18BB-7A40-9312-65AC8B82F180}"/>
              </a:ext>
            </a:extLst>
          </p:cNvPr>
          <p:cNvSpPr txBox="1"/>
          <p:nvPr/>
        </p:nvSpPr>
        <p:spPr>
          <a:xfrm>
            <a:off x="4472467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F51F7-C4BB-CD4E-87D0-3EF63B56FD14}"/>
              </a:ext>
            </a:extLst>
          </p:cNvPr>
          <p:cNvSpPr txBox="1"/>
          <p:nvPr/>
        </p:nvSpPr>
        <p:spPr>
          <a:xfrm>
            <a:off x="8205371" y="7118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D1EFD0-7A24-984A-B27B-F0FCF47B6752}"/>
              </a:ext>
            </a:extLst>
          </p:cNvPr>
          <p:cNvSpPr/>
          <p:nvPr/>
        </p:nvSpPr>
        <p:spPr>
          <a:xfrm>
            <a:off x="557203" y="1940588"/>
            <a:ext cx="3613150" cy="348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1BDEE8-1B72-774C-9662-AEB3018D240C}"/>
              </a:ext>
            </a:extLst>
          </p:cNvPr>
          <p:cNvSpPr/>
          <p:nvPr/>
        </p:nvSpPr>
        <p:spPr>
          <a:xfrm>
            <a:off x="9828222" y="2192637"/>
            <a:ext cx="768720" cy="1859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2F7EC-41B3-2840-9A60-CB72D2CA8904}"/>
              </a:ext>
            </a:extLst>
          </p:cNvPr>
          <p:cNvSpPr/>
          <p:nvPr/>
        </p:nvSpPr>
        <p:spPr>
          <a:xfrm>
            <a:off x="4658913" y="1521492"/>
            <a:ext cx="3015315" cy="2119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43A106-F135-7E45-9404-42EE0A1D2996}"/>
              </a:ext>
            </a:extLst>
          </p:cNvPr>
          <p:cNvSpPr/>
          <p:nvPr/>
        </p:nvSpPr>
        <p:spPr>
          <a:xfrm>
            <a:off x="8418040" y="1188558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84428B-4F94-6241-BE91-B7E37B1E4CC7}"/>
              </a:ext>
            </a:extLst>
          </p:cNvPr>
          <p:cNvSpPr/>
          <p:nvPr/>
        </p:nvSpPr>
        <p:spPr>
          <a:xfrm>
            <a:off x="8418040" y="1347980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B6A79C-74CB-4A44-9C85-058D5AF98071}"/>
              </a:ext>
            </a:extLst>
          </p:cNvPr>
          <p:cNvSpPr/>
          <p:nvPr/>
        </p:nvSpPr>
        <p:spPr>
          <a:xfrm>
            <a:off x="8418040" y="1804786"/>
            <a:ext cx="191458" cy="191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0EE38-DAB9-2349-8173-C500BB4D399F}"/>
              </a:ext>
            </a:extLst>
          </p:cNvPr>
          <p:cNvSpPr txBox="1"/>
          <p:nvPr/>
        </p:nvSpPr>
        <p:spPr>
          <a:xfrm>
            <a:off x="3191608" y="5592154"/>
            <a:ext cx="5808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 피라미드는 피라미드형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후진국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)-&gt;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)-&gt;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주발형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선진국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바뀌게 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EA6B9E-B6AD-5D4D-9448-D5B92BD3122B}"/>
              </a:ext>
            </a:extLst>
          </p:cNvPr>
          <p:cNvGrpSpPr/>
          <p:nvPr/>
        </p:nvGrpSpPr>
        <p:grpSpPr>
          <a:xfrm>
            <a:off x="967580" y="2946042"/>
            <a:ext cx="2141584" cy="1703443"/>
            <a:chOff x="3144188" y="2609453"/>
            <a:chExt cx="2141584" cy="1703443"/>
          </a:xfrm>
        </p:grpSpPr>
        <p:pic>
          <p:nvPicPr>
            <p:cNvPr id="4098" name="Picture 2" descr="주발(周鉢)과 사발(沙鉢)을 구별 못하는 사이버 세대 : 네이버 블로그">
              <a:extLst>
                <a:ext uri="{FF2B5EF4-FFF2-40B4-BE49-F238E27FC236}">
                  <a16:creationId xmlns:a16="http://schemas.microsoft.com/office/drawing/2014/main" id="{77133A9F-0214-DF4C-9EE4-237A751C9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188" y="2609453"/>
              <a:ext cx="2141584" cy="142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EC9A31-5ECE-8B47-B147-519B2CB5E3F1}"/>
                </a:ext>
              </a:extLst>
            </p:cNvPr>
            <p:cNvSpPr txBox="1"/>
            <p:nvPr/>
          </p:nvSpPr>
          <p:spPr>
            <a:xfrm>
              <a:off x="3987995" y="403589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b="1" dirty="0">
                  <a:latin typeface="KoPubDotum Bold" pitchFamily="2" charset="-127"/>
                  <a:ea typeface="KoPubDotum Bold" pitchFamily="2" charset="-127"/>
                </a:rPr>
                <a:t>주발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2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42B370-F288-2441-BE67-8BC69D79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86" y="1767809"/>
            <a:ext cx="3363318" cy="1368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DA795-182F-8542-A530-0663D54ABDDC}"/>
              </a:ext>
            </a:extLst>
          </p:cNvPr>
          <p:cNvSpPr txBox="1"/>
          <p:nvPr/>
        </p:nvSpPr>
        <p:spPr>
          <a:xfrm>
            <a:off x="1724786" y="149081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3AB6C-6AF7-044E-A440-648586FAB598}"/>
              </a:ext>
            </a:extLst>
          </p:cNvPr>
          <p:cNvSpPr txBox="1"/>
          <p:nvPr/>
        </p:nvSpPr>
        <p:spPr>
          <a:xfrm>
            <a:off x="2884983" y="1521588"/>
            <a:ext cx="118213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연습문제 </a:t>
            </a:r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B487F-E681-B745-A4FA-220B3D9C2F92}"/>
              </a:ext>
            </a:extLst>
          </p:cNvPr>
          <p:cNvSpPr txBox="1"/>
          <p:nvPr/>
        </p:nvSpPr>
        <p:spPr>
          <a:xfrm>
            <a:off x="3191608" y="5592154"/>
            <a:ext cx="580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보통 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시리즈의 답을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구할때는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연앙인구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ore-KR" sz="1200" b="1" dirty="0">
                <a:latin typeface="KoPubDotum Bold" pitchFamily="2" charset="-127"/>
                <a:ea typeface="KoPubDotum Bold" pitchFamily="2" charset="-127"/>
              </a:rPr>
              <a:t>×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 err="1">
                <a:latin typeface="KoPubDotum Bold" pitchFamily="2" charset="-127"/>
                <a:ea typeface="KoPubDotum Bold" pitchFamily="2" charset="-127"/>
              </a:rPr>
              <a:t>으로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구한다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.</a:t>
            </a:r>
          </a:p>
          <a:p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보통은 천분율을 사용하기에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을 곱한다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=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 인구 </a:t>
            </a:r>
            <a:r>
              <a:rPr lang="en-US" altLang="ko-KR" sz="1200" b="1" dirty="0">
                <a:latin typeface="KoPubDotum Bold" pitchFamily="2" charset="-127"/>
                <a:ea typeface="KoPubDotum Bold" pitchFamily="2" charset="-127"/>
              </a:rPr>
              <a:t>1000</a:t>
            </a:r>
            <a:r>
              <a:rPr lang="ko-KR" altLang="en-US" sz="1200" b="1" dirty="0">
                <a:latin typeface="KoPubDotum Bold" pitchFamily="2" charset="-127"/>
                <a:ea typeface="KoPubDotum Bold" pitchFamily="2" charset="-127"/>
              </a:rPr>
              <a:t>명당</a:t>
            </a:r>
            <a:endParaRPr lang="en-US" altLang="ko-KR" sz="1200" b="1" dirty="0">
              <a:latin typeface="KoPubDotum Bold" pitchFamily="2" charset="-127"/>
              <a:ea typeface="KoPubDotum Bold" pitchFamily="2" charset="-127"/>
            </a:endParaRPr>
          </a:p>
          <a:p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ex)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조혼인율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조이혼율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조사망률</a:t>
            </a:r>
            <a:r>
              <a:rPr lang="en-US" altLang="ko-KR" sz="1200" b="1" i="0" dirty="0">
                <a:effectLst/>
                <a:latin typeface="KoPubDotum Bold" pitchFamily="2" charset="-127"/>
                <a:ea typeface="KoPubDotum Bold" pitchFamily="2" charset="-127"/>
              </a:rPr>
              <a:t>,</a:t>
            </a:r>
            <a:r>
              <a:rPr lang="ko-KR" altLang="en-US" sz="1200" b="1" i="0" dirty="0">
                <a:effectLst/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i="0" dirty="0" err="1">
                <a:effectLst/>
                <a:latin typeface="KoPubDotum Bold" pitchFamily="2" charset="-127"/>
                <a:ea typeface="KoPubDotum Bold" pitchFamily="2" charset="-127"/>
              </a:rPr>
              <a:t>조출생률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7AC81-909D-DF4D-A9D6-690F451C8C4D}"/>
              </a:ext>
            </a:extLst>
          </p:cNvPr>
          <p:cNvSpPr/>
          <p:nvPr/>
        </p:nvSpPr>
        <p:spPr>
          <a:xfrm>
            <a:off x="1875510" y="2344495"/>
            <a:ext cx="167550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C345E-9310-45DC-B99B-95934A98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1437997"/>
            <a:ext cx="32961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2" y="1269815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6298022" y="9928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8466792" y="1710430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98022" y="2691498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74850-754B-3741-BF7F-985D334B7F45}"/>
              </a:ext>
            </a:extLst>
          </p:cNvPr>
          <p:cNvSpPr/>
          <p:nvPr/>
        </p:nvSpPr>
        <p:spPr>
          <a:xfrm>
            <a:off x="6298022" y="5603325"/>
            <a:ext cx="45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특정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년간의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출생아수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/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당해연도의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× 1,000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조출생률과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같다</a:t>
            </a:r>
            <a:endParaRPr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1026" name="Picture 2" descr="조출생률은 해당연도의 총 출생아수를 해당연도의 연앙인구로 나누고 1,000을 곱하여 산출한다">
            <a:extLst>
              <a:ext uri="{FF2B5EF4-FFF2-40B4-BE49-F238E27FC236}">
                <a16:creationId xmlns:a16="http://schemas.microsoft.com/office/drawing/2014/main" id="{E430385B-C6D9-024F-8CC1-BCCEA317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53" y="3309246"/>
            <a:ext cx="2850661" cy="21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872</Words>
  <Application>Microsoft Macintosh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바탕</vt:lpstr>
      <vt:lpstr>KoPub돋움체 Bold</vt:lpstr>
      <vt:lpstr>KoPubDotum Bold</vt:lpstr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108</cp:revision>
  <dcterms:created xsi:type="dcterms:W3CDTF">2021-10-15T17:06:23Z</dcterms:created>
  <dcterms:modified xsi:type="dcterms:W3CDTF">2021-11-28T06:53:30Z</dcterms:modified>
</cp:coreProperties>
</file>