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300" r:id="rId5"/>
    <p:sldId id="292" r:id="rId6"/>
    <p:sldId id="274" r:id="rId7"/>
    <p:sldId id="299" r:id="rId8"/>
    <p:sldId id="295" r:id="rId9"/>
    <p:sldId id="297" r:id="rId10"/>
    <p:sldId id="298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4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0F573A-6BE8-8E49-BFD9-1E5ECB83DDBF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물가통계</a:t>
            </a:r>
            <a:endParaRPr lang="ko-KR" altLang="en-US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78E554-8458-6E49-A0C0-B18AAC64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3" y="490120"/>
            <a:ext cx="3437726" cy="1087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73F7B-0A9C-174F-92A4-CDD025A22099}"/>
              </a:ext>
            </a:extLst>
          </p:cNvPr>
          <p:cNvSpPr txBox="1"/>
          <p:nvPr/>
        </p:nvSpPr>
        <p:spPr>
          <a:xfrm>
            <a:off x="242313" y="2131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AF137-4107-DA45-BE27-DBCE9C97C5C8}"/>
              </a:ext>
            </a:extLst>
          </p:cNvPr>
          <p:cNvSpPr/>
          <p:nvPr/>
        </p:nvSpPr>
        <p:spPr>
          <a:xfrm>
            <a:off x="404442" y="1243744"/>
            <a:ext cx="2806639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E02B3-C683-8341-8E2E-19D4D3091C89}"/>
              </a:ext>
            </a:extLst>
          </p:cNvPr>
          <p:cNvSpPr txBox="1"/>
          <p:nvPr/>
        </p:nvSpPr>
        <p:spPr>
          <a:xfrm>
            <a:off x="4905072" y="586282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제외된다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 조사는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아닌 사업체 통계인데 영세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자영업자나 무급가족종사자는 파악하기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경우에는 자영업자 역시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 현황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종사자수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및 근로시간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임시 일용 근로자 정보를 알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FC565C-5811-C24E-B9B1-62CC20A2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6" y="2331556"/>
            <a:ext cx="3851088" cy="1133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1FBC8B-59A3-F846-B35B-30596F52DD99}"/>
              </a:ext>
            </a:extLst>
          </p:cNvPr>
          <p:cNvSpPr txBox="1"/>
          <p:nvPr/>
        </p:nvSpPr>
        <p:spPr>
          <a:xfrm>
            <a:off x="300176" y="20545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E7DBB-5D2D-3447-AB1A-D3AFDAC3011D}"/>
              </a:ext>
            </a:extLst>
          </p:cNvPr>
          <p:cNvSpPr/>
          <p:nvPr/>
        </p:nvSpPr>
        <p:spPr>
          <a:xfrm>
            <a:off x="506353" y="3040304"/>
            <a:ext cx="2704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3CCDEF6-EB01-C342-B1AB-C90415B09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3" y="4075717"/>
            <a:ext cx="3850551" cy="15987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3EB517-47B6-1047-ABAB-F80119466B4E}"/>
              </a:ext>
            </a:extLst>
          </p:cNvPr>
          <p:cNvSpPr txBox="1"/>
          <p:nvPr/>
        </p:nvSpPr>
        <p:spPr>
          <a:xfrm>
            <a:off x="300175" y="379871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F592C-6FBD-5447-BC81-EC94148235B9}"/>
              </a:ext>
            </a:extLst>
          </p:cNvPr>
          <p:cNvSpPr txBox="1"/>
          <p:nvPr/>
        </p:nvSpPr>
        <p:spPr>
          <a:xfrm>
            <a:off x="4905072" y="4367248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사업체노동력조사는 매월 실시된다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기업체노동비용조사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고용형태별 근로실태조사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매년 실시한다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농림어업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제외한 모든 산업을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조사범위로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표본이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천인건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맞는데 종사자는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전체 취업자구조를 파악하려면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실시해야한다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사업체조사로는 알 수 없다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21C72-2743-5D42-9EAB-78A40AB88EDF}"/>
              </a:ext>
            </a:extLst>
          </p:cNvPr>
          <p:cNvSpPr/>
          <p:nvPr/>
        </p:nvSpPr>
        <p:spPr>
          <a:xfrm>
            <a:off x="471076" y="5077602"/>
            <a:ext cx="3680188" cy="3563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47668" y="3075057"/>
            <a:ext cx="669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통계의 주요 지표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BB75AA-EB14-1E44-BD97-F80EDCAA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" y="1364003"/>
            <a:ext cx="2892717" cy="139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AFA07-0546-B648-92C8-40EC1D4041F9}"/>
              </a:ext>
            </a:extLst>
          </p:cNvPr>
          <p:cNvSpPr txBox="1"/>
          <p:nvPr/>
        </p:nvSpPr>
        <p:spPr>
          <a:xfrm>
            <a:off x="310488" y="10870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65AE2-AC8C-4F44-AB5D-FB3A1606F66E}"/>
              </a:ext>
            </a:extLst>
          </p:cNvPr>
          <p:cNvSpPr/>
          <p:nvPr/>
        </p:nvSpPr>
        <p:spPr>
          <a:xfrm>
            <a:off x="513438" y="1522788"/>
            <a:ext cx="129853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186E-8F36-E54F-A39C-D26E595EF1E8}"/>
              </a:ext>
            </a:extLst>
          </p:cNvPr>
          <p:cNvSpPr txBox="1"/>
          <p:nvPr/>
        </p:nvSpPr>
        <p:spPr>
          <a:xfrm>
            <a:off x="359038" y="131486"/>
            <a:ext cx="169976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가구부문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고용지표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16586D2-A537-A145-98EF-31C36D5BF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49" y="1310204"/>
            <a:ext cx="2489395" cy="154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70806-172A-8E4F-AA7F-CBFE5D8E18B4}"/>
              </a:ext>
            </a:extLst>
          </p:cNvPr>
          <p:cNvSpPr txBox="1"/>
          <p:nvPr/>
        </p:nvSpPr>
        <p:spPr>
          <a:xfrm>
            <a:off x="3765550" y="103320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B75421-DB2A-DA47-BC45-B722DA156BE3}"/>
              </a:ext>
            </a:extLst>
          </p:cNvPr>
          <p:cNvSpPr/>
          <p:nvPr/>
        </p:nvSpPr>
        <p:spPr>
          <a:xfrm>
            <a:off x="3953190" y="2487362"/>
            <a:ext cx="1421014" cy="3693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928A7-81B2-1446-8EAE-410B63FC93AF}"/>
              </a:ext>
            </a:extLst>
          </p:cNvPr>
          <p:cNvSpPr txBox="1"/>
          <p:nvPr/>
        </p:nvSpPr>
        <p:spPr>
          <a:xfrm>
            <a:off x="359037" y="131486"/>
            <a:ext cx="223269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사업체부문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고용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임금 지표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0BFD6E-2E3A-5146-BF4F-60FA6F76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8" y="1222356"/>
            <a:ext cx="3656305" cy="11393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8E13AC-015F-1449-922C-22A96247F6A3}"/>
              </a:ext>
            </a:extLst>
          </p:cNvPr>
          <p:cNvSpPr/>
          <p:nvPr/>
        </p:nvSpPr>
        <p:spPr>
          <a:xfrm>
            <a:off x="636855" y="1606936"/>
            <a:ext cx="1208776" cy="19156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1D52B-4F38-7842-8879-FC8C433B9EE9}"/>
              </a:ext>
            </a:extLst>
          </p:cNvPr>
          <p:cNvSpPr txBox="1"/>
          <p:nvPr/>
        </p:nvSpPr>
        <p:spPr>
          <a:xfrm>
            <a:off x="447229" y="9453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7251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63E55-B4A5-114F-B934-6287E47C0752}"/>
              </a:ext>
            </a:extLst>
          </p:cNvPr>
          <p:cNvSpPr txBox="1"/>
          <p:nvPr/>
        </p:nvSpPr>
        <p:spPr>
          <a:xfrm>
            <a:off x="8467028" y="3198167"/>
            <a:ext cx="2580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KoPubDotum Bold" pitchFamily="2" charset="-127"/>
                <a:ea typeface="KoPubDotum Bold" pitchFamily="2" charset="-127"/>
              </a:rPr>
              <a:t>TBD</a:t>
            </a:r>
            <a:endParaRPr kumimoji="1"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E2F659D-5909-A047-B799-63B1C1A4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7" y="994008"/>
            <a:ext cx="4163206" cy="48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CBDCAF-36C5-0C40-9B35-30726ACA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4" y="1407752"/>
            <a:ext cx="3600528" cy="168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43D75-F5DA-5D44-B87A-59753BD41668}"/>
              </a:ext>
            </a:extLst>
          </p:cNvPr>
          <p:cNvSpPr txBox="1"/>
          <p:nvPr/>
        </p:nvSpPr>
        <p:spPr>
          <a:xfrm>
            <a:off x="920984" y="113075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9746E-8C64-BE45-826C-59DCA27F0165}"/>
              </a:ext>
            </a:extLst>
          </p:cNvPr>
          <p:cNvSpPr/>
          <p:nvPr/>
        </p:nvSpPr>
        <p:spPr>
          <a:xfrm>
            <a:off x="1117784" y="2901963"/>
            <a:ext cx="306713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FB4ED-5DB6-D742-9298-0A1374825042}"/>
              </a:ext>
            </a:extLst>
          </p:cNvPr>
          <p:cNvSpPr txBox="1"/>
          <p:nvPr/>
        </p:nvSpPr>
        <p:spPr>
          <a:xfrm>
            <a:off x="1039909" y="3727779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(wages)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봉급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(salaries)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포함하고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정액급여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초과급여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특별급여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근로자에게 노동의 대가이며 기업 입장에서는 비용이다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고용노동부와 통계청에서 실시되고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45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A848E1-8B40-864C-8258-9B40F5E8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7" y="915890"/>
            <a:ext cx="4275186" cy="994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D6D36-CDA3-4256-8A37-59475A66C5BD}"/>
              </a:ext>
            </a:extLst>
          </p:cNvPr>
          <p:cNvSpPr txBox="1"/>
          <p:nvPr/>
        </p:nvSpPr>
        <p:spPr>
          <a:xfrm>
            <a:off x="5050928" y="1558964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미만인 취업자에 대해서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추가취업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희망여부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취업가능성을 물어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불완전취업자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여부를 파악한다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취업인구비율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같은 뜻이다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산업별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8F47B-75E2-4870-860F-D305D66D2B0F}"/>
              </a:ext>
            </a:extLst>
          </p:cNvPr>
          <p:cNvSpPr txBox="1"/>
          <p:nvPr/>
        </p:nvSpPr>
        <p:spPr>
          <a:xfrm>
            <a:off x="317637" y="6388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2C637D-D336-444C-A274-94AEF060A45A}"/>
              </a:ext>
            </a:extLst>
          </p:cNvPr>
          <p:cNvSpPr/>
          <p:nvPr/>
        </p:nvSpPr>
        <p:spPr>
          <a:xfrm>
            <a:off x="534363" y="1667804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5A92613-3482-C44D-B3DF-AB8BDCA0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9" y="5467195"/>
            <a:ext cx="3237020" cy="1063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04D6B7-69EF-D541-BCB3-450072206335}"/>
              </a:ext>
            </a:extLst>
          </p:cNvPr>
          <p:cNvSpPr txBox="1"/>
          <p:nvPr/>
        </p:nvSpPr>
        <p:spPr>
          <a:xfrm>
            <a:off x="457339" y="519019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811E87-55DF-B34B-8076-955984BB0F13}"/>
              </a:ext>
            </a:extLst>
          </p:cNvPr>
          <p:cNvSpPr/>
          <p:nvPr/>
        </p:nvSpPr>
        <p:spPr>
          <a:xfrm>
            <a:off x="610897" y="6297850"/>
            <a:ext cx="168661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EF03E57-845D-7240-987E-3FB964793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" y="2240786"/>
            <a:ext cx="3237020" cy="11023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A77DE-FF6F-6A47-A318-73D80051B3B3}"/>
              </a:ext>
            </a:extLst>
          </p:cNvPr>
          <p:cNvSpPr txBox="1"/>
          <p:nvPr/>
        </p:nvSpPr>
        <p:spPr>
          <a:xfrm>
            <a:off x="317637" y="19637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719C7-0FC3-E24D-97D7-C72C8470001C}"/>
              </a:ext>
            </a:extLst>
          </p:cNvPr>
          <p:cNvSpPr/>
          <p:nvPr/>
        </p:nvSpPr>
        <p:spPr>
          <a:xfrm>
            <a:off x="457339" y="24537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DED2C-2892-CF42-908A-4EAB7398E98D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B97F8-243B-ED44-BB3C-C48F647BE86F}"/>
              </a:ext>
            </a:extLst>
          </p:cNvPr>
          <p:cNvSpPr txBox="1"/>
          <p:nvPr/>
        </p:nvSpPr>
        <p:spPr>
          <a:xfrm>
            <a:off x="4793441" y="5347183"/>
            <a:ext cx="678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i="1" u="sng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연습문제</a:t>
            </a:r>
            <a:endParaRPr lang="en-US" altLang="ko-KR" sz="1200" i="1" u="sng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조사원이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인구를 대상으로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 접근법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노동력조사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로도 불리는데 이는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i="1" u="sng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파악한다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경제활동차가율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인구 중 경제활동인구를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 이직률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가구조사인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경제활동인구조사가 아니라 사업체조사를 통해서 얻게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C13EF8B-B02F-ED4E-AE75-CBC296CB0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8" y="3769781"/>
            <a:ext cx="3594100" cy="1104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28983-8220-724B-A7AD-4654BDE0F4C1}"/>
              </a:ext>
            </a:extLst>
          </p:cNvPr>
          <p:cNvSpPr/>
          <p:nvPr/>
        </p:nvSpPr>
        <p:spPr>
          <a:xfrm>
            <a:off x="597977" y="4502962"/>
            <a:ext cx="11524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6B71-2D4A-9A4C-8796-761F7BA9789A}"/>
              </a:ext>
            </a:extLst>
          </p:cNvPr>
          <p:cNvSpPr txBox="1"/>
          <p:nvPr/>
        </p:nvSpPr>
        <p:spPr>
          <a:xfrm>
            <a:off x="396588" y="34944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3D608A-F479-1748-B21C-5791C7F8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" y="913035"/>
            <a:ext cx="3473480" cy="1674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EA81D-3D98-0F4E-A0C6-F46EA4FB8FA9}"/>
              </a:ext>
            </a:extLst>
          </p:cNvPr>
          <p:cNvSpPr txBox="1"/>
          <p:nvPr/>
        </p:nvSpPr>
        <p:spPr>
          <a:xfrm>
            <a:off x="493898" y="63603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13695-80B6-D748-8E0E-CADFD9B80DBA}"/>
              </a:ext>
            </a:extLst>
          </p:cNvPr>
          <p:cNvSpPr/>
          <p:nvPr/>
        </p:nvSpPr>
        <p:spPr>
          <a:xfrm>
            <a:off x="687734" y="2219767"/>
            <a:ext cx="512767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47F0BD-C716-D34E-AC39-89F77259D190}"/>
              </a:ext>
            </a:extLst>
          </p:cNvPr>
          <p:cNvSpPr/>
          <p:nvPr/>
        </p:nvSpPr>
        <p:spPr>
          <a:xfrm>
            <a:off x="714971" y="1275574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B0CA-DBED-C44B-AF60-C33F0A554AAA}"/>
              </a:ext>
            </a:extLst>
          </p:cNvPr>
          <p:cNvSpPr/>
          <p:nvPr/>
        </p:nvSpPr>
        <p:spPr>
          <a:xfrm>
            <a:off x="714972" y="112974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7187-5EFA-A94D-8424-F43D24EE11E0}"/>
              </a:ext>
            </a:extLst>
          </p:cNvPr>
          <p:cNvSpPr txBox="1"/>
          <p:nvPr/>
        </p:nvSpPr>
        <p:spPr>
          <a:xfrm>
            <a:off x="359038" y="131486"/>
            <a:ext cx="16661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3.2.2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경제활동인구조사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CBC3F-AF36-FB44-9E28-B30605F7716D}"/>
              </a:ext>
            </a:extLst>
          </p:cNvPr>
          <p:cNvSpPr txBox="1"/>
          <p:nvPr/>
        </p:nvSpPr>
        <p:spPr>
          <a:xfrm>
            <a:off x="493898" y="3815703"/>
            <a:ext cx="678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매월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일이 속한 주간이 조사대상기간이다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표본가구를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방문하여 조사한다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비경제활동인구는 취업자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 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실업자는 적극적 구직활동을 하는 사람이다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3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D0B3488-5364-0448-8023-F9AC498E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00" y="1185924"/>
            <a:ext cx="3508305" cy="10075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479088-2C86-AD4C-8B82-905FB041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1274245"/>
            <a:ext cx="3076740" cy="91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77A65-B028-9244-A046-1FB7B98019D7}"/>
              </a:ext>
            </a:extLst>
          </p:cNvPr>
          <p:cNvSpPr txBox="1"/>
          <p:nvPr/>
        </p:nvSpPr>
        <p:spPr>
          <a:xfrm>
            <a:off x="579760" y="99724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9BA7A-1DB6-864B-9409-893A45A385EE}"/>
              </a:ext>
            </a:extLst>
          </p:cNvPr>
          <p:cNvSpPr/>
          <p:nvPr/>
        </p:nvSpPr>
        <p:spPr>
          <a:xfrm>
            <a:off x="3740150" y="2020560"/>
            <a:ext cx="3306847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AB100-62D0-0742-AEAF-610BDD6BE062}"/>
              </a:ext>
            </a:extLst>
          </p:cNvPr>
          <p:cNvSpPr txBox="1"/>
          <p:nvPr/>
        </p:nvSpPr>
        <p:spPr>
          <a:xfrm>
            <a:off x="3656500" y="90892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연습문제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B7C51-D38C-394C-8356-78E7E891A08F}"/>
              </a:ext>
            </a:extLst>
          </p:cNvPr>
          <p:cNvSpPr/>
          <p:nvPr/>
        </p:nvSpPr>
        <p:spPr>
          <a:xfrm>
            <a:off x="738765" y="1926128"/>
            <a:ext cx="2628060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E68B3-F4C5-1047-AD8E-8EBF1510ECDA}"/>
              </a:ext>
            </a:extLst>
          </p:cNvPr>
          <p:cNvSpPr txBox="1"/>
          <p:nvPr/>
        </p:nvSpPr>
        <p:spPr>
          <a:xfrm>
            <a:off x="5264100" y="3708779"/>
            <a:ext cx="67876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조사대상주간 수입을 목적으로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일한 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자기에게 직접 이득이 없어도 가족종사자로서 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18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 일한 자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무급가족종사자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직업이나 사업체가 있지만 일시 휴직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실업자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적극적인 구직활동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하였으나 수입이 있는 일에 종사하지 못한 종사자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비경제활동인구</a:t>
            </a:r>
            <a:endParaRPr lang="en-US" altLang="ko-KR" sz="12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이상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취업자와 실업자를 제외한 인구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학생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구직단념자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주부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종교단체나 자선단체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연로자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군입대 대기자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8853EF3-38CF-4545-8D82-17DDB8CA7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06" y="1135746"/>
            <a:ext cx="3713789" cy="1769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10B618-76BD-7F49-B3E0-907DF4D9F8FF}"/>
              </a:ext>
            </a:extLst>
          </p:cNvPr>
          <p:cNvSpPr txBox="1"/>
          <p:nvPr/>
        </p:nvSpPr>
        <p:spPr>
          <a:xfrm>
            <a:off x="7439926" y="8613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362964-F279-0D49-A457-E5E901C264D4}"/>
              </a:ext>
            </a:extLst>
          </p:cNvPr>
          <p:cNvSpPr/>
          <p:nvPr/>
        </p:nvSpPr>
        <p:spPr>
          <a:xfrm>
            <a:off x="7645777" y="2683453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7F2AD4-319D-B342-92EC-E95D27AED08A}"/>
              </a:ext>
            </a:extLst>
          </p:cNvPr>
          <p:cNvSpPr/>
          <p:nvPr/>
        </p:nvSpPr>
        <p:spPr>
          <a:xfrm>
            <a:off x="7748746" y="1521492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0AADC3-B1B9-A144-BBB0-679EB37AA757}"/>
              </a:ext>
            </a:extLst>
          </p:cNvPr>
          <p:cNvSpPr/>
          <p:nvPr/>
        </p:nvSpPr>
        <p:spPr>
          <a:xfrm>
            <a:off x="7748745" y="1699296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4D467D-053B-2A43-9AFE-FB41922E02DB}"/>
              </a:ext>
            </a:extLst>
          </p:cNvPr>
          <p:cNvSpPr/>
          <p:nvPr/>
        </p:nvSpPr>
        <p:spPr>
          <a:xfrm>
            <a:off x="7748745" y="1873517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CF2BCAEA-7793-554D-8EC3-C9A206962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0" y="3752846"/>
            <a:ext cx="3599553" cy="24017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B4FE1-00A6-B145-960B-4C1E3931C948}"/>
              </a:ext>
            </a:extLst>
          </p:cNvPr>
          <p:cNvSpPr txBox="1"/>
          <p:nvPr/>
        </p:nvSpPr>
        <p:spPr>
          <a:xfrm>
            <a:off x="579760" y="34758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9B68C-B735-9D4B-90FC-F55BE5FA089F}"/>
              </a:ext>
            </a:extLst>
          </p:cNvPr>
          <p:cNvSpPr/>
          <p:nvPr/>
        </p:nvSpPr>
        <p:spPr>
          <a:xfrm>
            <a:off x="738765" y="5745998"/>
            <a:ext cx="757728" cy="1728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650B949-7CD0-0146-BE98-4E2E42AAD0F0}"/>
              </a:ext>
            </a:extLst>
          </p:cNvPr>
          <p:cNvSpPr/>
          <p:nvPr/>
        </p:nvSpPr>
        <p:spPr>
          <a:xfrm>
            <a:off x="799119" y="4142211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170329-CA39-AB41-87AA-637D5484A755}"/>
              </a:ext>
            </a:extLst>
          </p:cNvPr>
          <p:cNvSpPr/>
          <p:nvPr/>
        </p:nvSpPr>
        <p:spPr>
          <a:xfrm>
            <a:off x="799118" y="4326868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978538-1765-3B47-982A-A55ACF0F93E3}"/>
              </a:ext>
            </a:extLst>
          </p:cNvPr>
          <p:cNvSpPr/>
          <p:nvPr/>
        </p:nvSpPr>
        <p:spPr>
          <a:xfrm>
            <a:off x="799117" y="4643630"/>
            <a:ext cx="211583" cy="21158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6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153027" y="3075057"/>
            <a:ext cx="788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임금 통계 관련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사업체조사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3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436</Words>
  <Application>Microsoft Macintosh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KoPub돋움체 Bold</vt:lpstr>
      <vt:lpstr>KoPubDotum Bold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145</cp:revision>
  <dcterms:created xsi:type="dcterms:W3CDTF">2021-10-15T17:06:23Z</dcterms:created>
  <dcterms:modified xsi:type="dcterms:W3CDTF">2021-11-28T17:15:58Z</dcterms:modified>
</cp:coreProperties>
</file>