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74" r:id="rId5"/>
    <p:sldId id="277" r:id="rId6"/>
    <p:sldId id="280" r:id="rId7"/>
    <p:sldId id="281" r:id="rId8"/>
    <p:sldId id="275" r:id="rId9"/>
    <p:sldId id="276" r:id="rId10"/>
    <p:sldId id="282" r:id="rId11"/>
    <p:sldId id="283" r:id="rId12"/>
    <p:sldId id="278" r:id="rId13"/>
    <p:sldId id="284" r:id="rId14"/>
    <p:sldId id="279" r:id="rId15"/>
    <p:sldId id="285" r:id="rId16"/>
    <p:sldId id="287" r:id="rId17"/>
    <p:sldId id="289" r:id="rId18"/>
    <p:sldId id="290" r:id="rId19"/>
    <p:sldId id="28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2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4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F573A-6BE8-8E49-BFD9-1E5ECB83DDBF}"/>
              </a:ext>
            </a:extLst>
          </p:cNvPr>
          <p:cNvSpPr txBox="1"/>
          <p:nvPr/>
        </p:nvSpPr>
        <p:spPr>
          <a:xfrm>
            <a:off x="3499338" y="3075057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인구 통계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2.3.2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0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41DCC0-48FE-4F86-B295-920E97D4D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7" y="1622613"/>
            <a:ext cx="4251085" cy="2113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EF6E70-BFA0-4171-B8C3-065F0D27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2789"/>
            <a:ext cx="4541737" cy="2120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6DB8C-F7E5-4102-9183-711ABB8131A2}"/>
              </a:ext>
            </a:extLst>
          </p:cNvPr>
          <p:cNvSpPr txBox="1"/>
          <p:nvPr/>
        </p:nvSpPr>
        <p:spPr>
          <a:xfrm>
            <a:off x="618957" y="134245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D2B0F-CE2F-4B4E-8047-7B63CBAC5C8F}"/>
              </a:ext>
            </a:extLst>
          </p:cNvPr>
          <p:cNvSpPr txBox="1"/>
          <p:nvPr/>
        </p:nvSpPr>
        <p:spPr>
          <a:xfrm>
            <a:off x="6096001" y="132579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39EE-EF45-4169-94C4-F06951CCE9D5}"/>
              </a:ext>
            </a:extLst>
          </p:cNvPr>
          <p:cNvSpPr/>
          <p:nvPr/>
        </p:nvSpPr>
        <p:spPr>
          <a:xfrm>
            <a:off x="798283" y="1878939"/>
            <a:ext cx="3984673" cy="3758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EDB1D-39B0-423C-A7C1-4734783B550D}"/>
              </a:ext>
            </a:extLst>
          </p:cNvPr>
          <p:cNvSpPr/>
          <p:nvPr/>
        </p:nvSpPr>
        <p:spPr>
          <a:xfrm>
            <a:off x="6257718" y="3199037"/>
            <a:ext cx="4266809" cy="4150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34BB5-5C16-479D-ABC7-BC41771CF6D3}"/>
              </a:ext>
            </a:extLst>
          </p:cNvPr>
          <p:cNvSpPr txBox="1"/>
          <p:nvPr/>
        </p:nvSpPr>
        <p:spPr>
          <a:xfrm>
            <a:off x="489892" y="4416257"/>
            <a:ext cx="4509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적용한 것은 인구분석통계의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인구동태신고제도는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지역의 표본이 아니라 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동태사건이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신고되어야함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완전성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신고의무자가 통계청에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제출하는게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아니라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행정관청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읍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제출하고 통계청은 이 신고내용을 바탕으로 작성한다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14EE4-4B7F-423E-805B-D1E67DA49766}"/>
              </a:ext>
            </a:extLst>
          </p:cNvPr>
          <p:cNvSpPr txBox="1"/>
          <p:nvPr/>
        </p:nvSpPr>
        <p:spPr>
          <a:xfrm>
            <a:off x="5922600" y="4416257"/>
            <a:ext cx="48885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시점이나 일정한 지역이 아닌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일정한 기간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9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2.3.4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인구분석통계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8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460193-CFD6-4902-A6CE-22499F7B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3" y="741683"/>
            <a:ext cx="3949363" cy="20276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29E9B8-2EED-412A-8C00-5155931D5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46" y="741683"/>
            <a:ext cx="4010291" cy="22279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498026-7B65-416D-A9B8-6639A8C6C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97" y="741683"/>
            <a:ext cx="3869503" cy="2384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9D16A5-2242-4518-9BB8-43314AE19682}"/>
              </a:ext>
            </a:extLst>
          </p:cNvPr>
          <p:cNvSpPr txBox="1"/>
          <p:nvPr/>
        </p:nvSpPr>
        <p:spPr>
          <a:xfrm>
            <a:off x="108783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0F0FC-BB05-485E-8DA4-884760DA2CCA}"/>
              </a:ext>
            </a:extLst>
          </p:cNvPr>
          <p:cNvSpPr txBox="1"/>
          <p:nvPr/>
        </p:nvSpPr>
        <p:spPr>
          <a:xfrm>
            <a:off x="4058146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8325E-9D94-4E8A-AEF6-35408DD326FE}"/>
              </a:ext>
            </a:extLst>
          </p:cNvPr>
          <p:cNvSpPr txBox="1"/>
          <p:nvPr/>
        </p:nvSpPr>
        <p:spPr>
          <a:xfrm>
            <a:off x="8068437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343A0D-0B03-472B-8DC9-BE642C43CECD}"/>
              </a:ext>
            </a:extLst>
          </p:cNvPr>
          <p:cNvSpPr/>
          <p:nvPr/>
        </p:nvSpPr>
        <p:spPr>
          <a:xfrm>
            <a:off x="2044230" y="2408686"/>
            <a:ext cx="594467" cy="1603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C85FB7-29CE-4ADB-8365-10E4CC09EB2B}"/>
              </a:ext>
            </a:extLst>
          </p:cNvPr>
          <p:cNvSpPr/>
          <p:nvPr/>
        </p:nvSpPr>
        <p:spPr>
          <a:xfrm>
            <a:off x="4214961" y="1595161"/>
            <a:ext cx="3300536" cy="13784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048326-0488-4565-8B97-DB81F0F73021}"/>
              </a:ext>
            </a:extLst>
          </p:cNvPr>
          <p:cNvSpPr/>
          <p:nvPr/>
        </p:nvSpPr>
        <p:spPr>
          <a:xfrm>
            <a:off x="8225252" y="2689153"/>
            <a:ext cx="3604648" cy="43722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7F393-78CF-44E6-82CE-5B822FCD5EEC}"/>
              </a:ext>
            </a:extLst>
          </p:cNvPr>
          <p:cNvSpPr txBox="1"/>
          <p:nvPr/>
        </p:nvSpPr>
        <p:spPr>
          <a:xfrm>
            <a:off x="108783" y="3785534"/>
            <a:ext cx="40102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사망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이동이므로 동태통계가 아닌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정태통계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설명이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맞는것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처럼 보이나 표본오차가 아닌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통계조사에서 참값과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추정값의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차이를 조사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오차라고한다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조사오차는 표본오차와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비표본오차가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1" u="sng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표본오차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 전체가 아닌 일부의 표본을 뽑아 조사해서 발생하는 오차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i="1" u="sng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비표본오차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면접방법이나 질문지 구성방식의 오류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조사원의 자질 등 조사의 전체에 서 발생할 수 있는 오차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B7D218-49C7-4351-8822-A108219E634A}"/>
              </a:ext>
            </a:extLst>
          </p:cNvPr>
          <p:cNvSpPr/>
          <p:nvPr/>
        </p:nvSpPr>
        <p:spPr>
          <a:xfrm>
            <a:off x="371838" y="957603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0B11B9-2A32-4F53-8E8D-3F4B9CEAE478}"/>
              </a:ext>
            </a:extLst>
          </p:cNvPr>
          <p:cNvSpPr/>
          <p:nvPr/>
        </p:nvSpPr>
        <p:spPr>
          <a:xfrm>
            <a:off x="371838" y="1803844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02D5A-14EA-474A-92A7-9F11D8D7707E}"/>
              </a:ext>
            </a:extLst>
          </p:cNvPr>
          <p:cNvSpPr txBox="1"/>
          <p:nvPr/>
        </p:nvSpPr>
        <p:spPr>
          <a:xfrm>
            <a:off x="4406543" y="4801196"/>
            <a:ext cx="3378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추계기법을 적용한 추계인구는 인구정태통계가 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출생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이동만을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B3012-8BD1-4E82-B06C-C636F7AAD4A0}"/>
              </a:ext>
            </a:extLst>
          </p:cNvPr>
          <p:cNvSpPr txBox="1"/>
          <p:nvPr/>
        </p:nvSpPr>
        <p:spPr>
          <a:xfrm>
            <a:off x="8160322" y="5214203"/>
            <a:ext cx="40102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누락과 중복을 보완하는 방법으로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사후조사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결과를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이용하는방법과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생잔율법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인구균형방정식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즉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연쇄가중법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아니다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연쇄가중법은 인구추계가 아니라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국내총생산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추계에 사용된다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7A363EE-1660-3A44-A561-8A71C62B0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81" y="3948219"/>
            <a:ext cx="3635303" cy="7079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4C4F41-E400-1644-82D7-E88587DD931D}"/>
              </a:ext>
            </a:extLst>
          </p:cNvPr>
          <p:cNvSpPr txBox="1"/>
          <p:nvPr/>
        </p:nvSpPr>
        <p:spPr>
          <a:xfrm>
            <a:off x="8160322" y="375479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8333E8-AEA0-BC42-8621-F97955CB92BF}"/>
              </a:ext>
            </a:extLst>
          </p:cNvPr>
          <p:cNvSpPr/>
          <p:nvPr/>
        </p:nvSpPr>
        <p:spPr>
          <a:xfrm>
            <a:off x="8363144" y="4277592"/>
            <a:ext cx="859393" cy="17660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2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524358-1535-41C7-A9CB-68B4207B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584918"/>
            <a:ext cx="4095729" cy="16335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742BA-9501-452C-8E94-244F9D15B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78" y="584918"/>
            <a:ext cx="4201237" cy="14842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D628DC-AC5A-4FEC-B6D2-1EA6D822C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2778369"/>
            <a:ext cx="4016997" cy="18611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B26776-C8CE-44C3-9E9B-CB4E60D8B94A}"/>
              </a:ext>
            </a:extLst>
          </p:cNvPr>
          <p:cNvSpPr/>
          <p:nvPr/>
        </p:nvSpPr>
        <p:spPr>
          <a:xfrm>
            <a:off x="2357739" y="1729418"/>
            <a:ext cx="995062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96AA-9409-4B64-86E6-D0FD5758D2C5}"/>
              </a:ext>
            </a:extLst>
          </p:cNvPr>
          <p:cNvSpPr/>
          <p:nvPr/>
        </p:nvSpPr>
        <p:spPr>
          <a:xfrm>
            <a:off x="556848" y="4255741"/>
            <a:ext cx="102576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10FE8-B3AD-4D7B-8BD9-D7405C443127}"/>
              </a:ext>
            </a:extLst>
          </p:cNvPr>
          <p:cNvSpPr/>
          <p:nvPr/>
        </p:nvSpPr>
        <p:spPr>
          <a:xfrm>
            <a:off x="5070231" y="1729417"/>
            <a:ext cx="2303583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7B145-E2D6-4C24-810F-68CE3029749B}"/>
              </a:ext>
            </a:extLst>
          </p:cNvPr>
          <p:cNvSpPr txBox="1"/>
          <p:nvPr/>
        </p:nvSpPr>
        <p:spPr>
          <a:xfrm>
            <a:off x="3252401" y="5334359"/>
            <a:ext cx="5808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</a:t>
            </a:r>
            <a:endParaRPr lang="en-US" altLang="ko-KR" sz="1200" b="0" i="0" dirty="0">
              <a:solidFill>
                <a:srgbClr val="00B0F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인구추계기법중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하나로 가장 대표적인 방법이다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.(0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(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출생아수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– 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사망자수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43776-1440-471C-973A-8AAB85A5BD9A}"/>
              </a:ext>
            </a:extLst>
          </p:cNvPr>
          <p:cNvSpPr txBox="1"/>
          <p:nvPr/>
        </p:nvSpPr>
        <p:spPr>
          <a:xfrm>
            <a:off x="4828365" y="30791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8CAB0-2CA6-4175-9411-C4B6112090B1}"/>
              </a:ext>
            </a:extLst>
          </p:cNvPr>
          <p:cNvSpPr txBox="1"/>
          <p:nvPr/>
        </p:nvSpPr>
        <p:spPr>
          <a:xfrm>
            <a:off x="359040" y="38615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8618A-2C2F-40CB-AE54-BA9258A99C89}"/>
              </a:ext>
            </a:extLst>
          </p:cNvPr>
          <p:cNvSpPr txBox="1"/>
          <p:nvPr/>
        </p:nvSpPr>
        <p:spPr>
          <a:xfrm>
            <a:off x="359039" y="250652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F2426-4FC2-8D46-98D8-B6F7F9BDD6D8}"/>
              </a:ext>
            </a:extLst>
          </p:cNvPr>
          <p:cNvSpPr txBox="1"/>
          <p:nvPr/>
        </p:nvSpPr>
        <p:spPr>
          <a:xfrm>
            <a:off x="359039" y="131486"/>
            <a:ext cx="13586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코호트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요인법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관련</a:t>
            </a:r>
          </a:p>
        </p:txBody>
      </p:sp>
    </p:spTree>
    <p:extLst>
      <p:ext uri="{BB962C8B-B14F-4D97-AF65-F5344CB8AC3E}">
        <p14:creationId xmlns:p14="http://schemas.microsoft.com/office/powerpoint/2010/main" val="168648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2.4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인구통계지표</a:t>
            </a:r>
          </a:p>
        </p:txBody>
      </p:sp>
    </p:spTree>
    <p:extLst>
      <p:ext uri="{BB962C8B-B14F-4D97-AF65-F5344CB8AC3E}">
        <p14:creationId xmlns:p14="http://schemas.microsoft.com/office/powerpoint/2010/main" val="224623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653ECE2-BC68-6A4E-A2E0-FE6F2C34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3" y="935203"/>
            <a:ext cx="3613832" cy="116696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028412D-1D04-7346-90C6-1A2D96151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2" y="2845516"/>
            <a:ext cx="3618391" cy="1249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F200C6-B3C2-624A-B33F-94925306D4D9}"/>
              </a:ext>
            </a:extLst>
          </p:cNvPr>
          <p:cNvSpPr/>
          <p:nvPr/>
        </p:nvSpPr>
        <p:spPr>
          <a:xfrm>
            <a:off x="6847301" y="1945725"/>
            <a:ext cx="45163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연앙인구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7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월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1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일 시점에서의 인구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(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연앙</a:t>
            </a:r>
            <a:r>
              <a:rPr lang="ko-KR" altLang="en-US" sz="1200" b="1" dirty="0" err="1">
                <a:latin typeface="KoPubDotum Bold" pitchFamily="2" charset="-127"/>
                <a:ea typeface="KoPubDotum Bold" pitchFamily="2" charset="-127"/>
              </a:rPr>
              <a:t>年央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)</a:t>
            </a: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순재생산율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총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재생산율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ore-KR" sz="1200" b="1" dirty="0">
                <a:latin typeface="KoPubDotum Bold" pitchFamily="2" charset="-127"/>
                <a:ea typeface="KoPubDotum Bold" pitchFamily="2" charset="-127"/>
              </a:rPr>
              <a:t>×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latin typeface="KoPubDotum Bold" pitchFamily="2" charset="-127"/>
                <a:ea typeface="KoPubDotum Bold" pitchFamily="2" charset="-127"/>
              </a:rPr>
              <a:t>출생여아의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latin typeface="KoPubDotum Bold" pitchFamily="2" charset="-127"/>
                <a:ea typeface="KoPubDotum Bold" pitchFamily="2" charset="-127"/>
              </a:rPr>
              <a:t>생잔율</a:t>
            </a:r>
            <a:endParaRPr lang="en-US" altLang="ko-KR" sz="1200" b="1" dirty="0">
              <a:latin typeface="KoPubDotum Bold" pitchFamily="2" charset="-127"/>
              <a:ea typeface="KoPubDotum Bold" pitchFamily="2" charset="-127"/>
            </a:endParaRP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기대여명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당시의 연령별사망률이 지속된다고 가정할 때 </a:t>
            </a:r>
            <a:r>
              <a:rPr lang="ko-KR" altLang="en-US" sz="1200" b="1" dirty="0">
                <a:solidFill>
                  <a:srgbClr val="00B0F0"/>
                </a:solidFill>
                <a:latin typeface="KoPubDotum Bold" pitchFamily="2" charset="-127"/>
                <a:ea typeface="KoPubDotum Bold" pitchFamily="2" charset="-127"/>
              </a:rPr>
              <a:t>그 연령의 사람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이 앞으로 더 살수 있는 평균 연수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,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KoPubDotum Bold" pitchFamily="2" charset="-127"/>
                <a:ea typeface="KoPubDotum Bold" pitchFamily="2" charset="-127"/>
              </a:rPr>
              <a:t>세대가 아니다</a:t>
            </a:r>
            <a:endParaRPr lang="en-US" altLang="ko-KR" sz="1200" b="1" dirty="0">
              <a:solidFill>
                <a:srgbClr val="FF0000"/>
              </a:solidFill>
              <a:latin typeface="KoPubDotum Bold" pitchFamily="2" charset="-127"/>
              <a:ea typeface="KoPubDotum Bold" pitchFamily="2" charset="-127"/>
            </a:endParaRP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조사망률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한 인구집단의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사망수준을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나타내는 기초적인 지표</a:t>
            </a:r>
            <a:endParaRPr lang="en-US" altLang="ko-KR" sz="1200" b="1" dirty="0">
              <a:solidFill>
                <a:srgbClr val="202124"/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여기서 조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(Crude)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는 이르다가 아니라 </a:t>
            </a:r>
            <a:r>
              <a:rPr lang="ko-KR" altLang="en-US" sz="1200" b="1" dirty="0">
                <a:solidFill>
                  <a:srgbClr val="FF0000"/>
                </a:solidFill>
                <a:latin typeface="KoPubDotum Bold" pitchFamily="2" charset="-127"/>
                <a:ea typeface="KoPubDotum Bold" pitchFamily="2" charset="-127"/>
              </a:rPr>
              <a:t>가공되지 않은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이라는 뜻임</a:t>
            </a:r>
            <a:endParaRPr lang="en-US" altLang="ko-KR" sz="1200" b="1" dirty="0">
              <a:solidFill>
                <a:srgbClr val="202124"/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평균수명보다 일찍 사망하는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인구비율을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지칭하는 용어는 </a:t>
            </a:r>
            <a:r>
              <a:rPr lang="ko-KR" altLang="en-US" sz="1200" b="1" dirty="0">
                <a:solidFill>
                  <a:srgbClr val="FF0000"/>
                </a:solidFill>
                <a:latin typeface="KoPubDotum Bold" pitchFamily="2" charset="-127"/>
                <a:ea typeface="KoPubDotum Bold" pitchFamily="2" charset="-127"/>
              </a:rPr>
              <a:t>없다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A366DA-8813-A542-A557-E0B823F49E96}"/>
              </a:ext>
            </a:extLst>
          </p:cNvPr>
          <p:cNvSpPr txBox="1"/>
          <p:nvPr/>
        </p:nvSpPr>
        <p:spPr>
          <a:xfrm>
            <a:off x="828383" y="65820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C2BE1-A332-614D-86E0-0F2ED2C34095}"/>
              </a:ext>
            </a:extLst>
          </p:cNvPr>
          <p:cNvSpPr txBox="1"/>
          <p:nvPr/>
        </p:nvSpPr>
        <p:spPr>
          <a:xfrm>
            <a:off x="828382" y="252910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83BD6F-D7BC-8241-A637-BBED88C0363A}"/>
              </a:ext>
            </a:extLst>
          </p:cNvPr>
          <p:cNvSpPr/>
          <p:nvPr/>
        </p:nvSpPr>
        <p:spPr>
          <a:xfrm>
            <a:off x="1000163" y="1439944"/>
            <a:ext cx="336988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90432-ABDC-8642-89E2-D1D75839E432}"/>
              </a:ext>
            </a:extLst>
          </p:cNvPr>
          <p:cNvSpPr/>
          <p:nvPr/>
        </p:nvSpPr>
        <p:spPr>
          <a:xfrm>
            <a:off x="932845" y="3937683"/>
            <a:ext cx="2881829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C0DECDFC-34C5-7D41-9535-DD510B20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6" y="1093914"/>
            <a:ext cx="3469538" cy="190733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70DF1E8-8E29-2546-A29C-BCDB46B80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2391"/>
            <a:ext cx="3818867" cy="1232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11F714-497A-C24F-B79C-244FE143308B}"/>
              </a:ext>
            </a:extLst>
          </p:cNvPr>
          <p:cNvSpPr txBox="1"/>
          <p:nvPr/>
        </p:nvSpPr>
        <p:spPr>
          <a:xfrm>
            <a:off x="6096000" y="96931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FAA75-9654-BB4E-90AF-75F48028482C}"/>
              </a:ext>
            </a:extLst>
          </p:cNvPr>
          <p:cNvSpPr txBox="1"/>
          <p:nvPr/>
        </p:nvSpPr>
        <p:spPr>
          <a:xfrm>
            <a:off x="1041556" y="84085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BEEA45-4D06-7D48-B901-25F00451C52F}"/>
              </a:ext>
            </a:extLst>
          </p:cNvPr>
          <p:cNvSpPr/>
          <p:nvPr/>
        </p:nvSpPr>
        <p:spPr>
          <a:xfrm>
            <a:off x="1224556" y="2765231"/>
            <a:ext cx="68839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B96D7A-7883-5B42-B463-B514A1015F9D}"/>
              </a:ext>
            </a:extLst>
          </p:cNvPr>
          <p:cNvSpPr/>
          <p:nvPr/>
        </p:nvSpPr>
        <p:spPr>
          <a:xfrm>
            <a:off x="6296764" y="1868769"/>
            <a:ext cx="256113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256605-0815-044A-ABEE-43CE15B58B80}"/>
              </a:ext>
            </a:extLst>
          </p:cNvPr>
          <p:cNvSpPr/>
          <p:nvPr/>
        </p:nvSpPr>
        <p:spPr>
          <a:xfrm>
            <a:off x="1224556" y="1240727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316DA9-7BE9-9D45-900C-E50EC543B15B}"/>
              </a:ext>
            </a:extLst>
          </p:cNvPr>
          <p:cNvSpPr/>
          <p:nvPr/>
        </p:nvSpPr>
        <p:spPr>
          <a:xfrm>
            <a:off x="1224555" y="1461035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DA174DA-2A9E-8C42-B801-CEFDD24EEE15}"/>
              </a:ext>
            </a:extLst>
          </p:cNvPr>
          <p:cNvSpPr/>
          <p:nvPr/>
        </p:nvSpPr>
        <p:spPr>
          <a:xfrm>
            <a:off x="1224554" y="1750464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9B898-3E33-414A-9ABB-CC70B68581D2}"/>
              </a:ext>
            </a:extLst>
          </p:cNvPr>
          <p:cNvSpPr txBox="1"/>
          <p:nvPr/>
        </p:nvSpPr>
        <p:spPr>
          <a:xfrm>
            <a:off x="3191608" y="5005444"/>
            <a:ext cx="5808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조출생율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조사망율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같은 조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(Crude)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붙은 용어는 가공되지 않았다는 것을 의미한다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따라서 두가지 특징을 가지는데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기본이 되는 자료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라는 점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그리고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세부적인 판단 및 정교한 판단을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하는데는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근거가 빈약한 지표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라는 점이다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en-US" altLang="ko-KR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8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조출생률보다는 일반출산율이 정교한 지표이다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43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조사망률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보다는 표준화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조사망률이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정교한 지표이다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B0F92D-BC3E-F746-B108-02DA2E904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9" y="988847"/>
            <a:ext cx="3781005" cy="134229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38FAAC5-60D4-8943-A0F3-E57EE245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71" y="988847"/>
            <a:ext cx="3429426" cy="159159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B8C35B6-5DB7-5549-B641-0479C21FE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67" y="988847"/>
            <a:ext cx="3613150" cy="1161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98DF-62CD-0849-A5FD-2EBAB210ACF8}"/>
              </a:ext>
            </a:extLst>
          </p:cNvPr>
          <p:cNvSpPr txBox="1"/>
          <p:nvPr/>
        </p:nvSpPr>
        <p:spPr>
          <a:xfrm>
            <a:off x="359039" y="131486"/>
            <a:ext cx="151464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2.4.1.4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인구피라미드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3F879-683F-6B42-A029-A5B7B8C1CADD}"/>
              </a:ext>
            </a:extLst>
          </p:cNvPr>
          <p:cNvSpPr txBox="1"/>
          <p:nvPr/>
        </p:nvSpPr>
        <p:spPr>
          <a:xfrm>
            <a:off x="359039" y="71184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38BBF-18BB-7A40-9312-65AC8B82F180}"/>
              </a:ext>
            </a:extLst>
          </p:cNvPr>
          <p:cNvSpPr txBox="1"/>
          <p:nvPr/>
        </p:nvSpPr>
        <p:spPr>
          <a:xfrm>
            <a:off x="4472467" y="71184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3F51F7-C4BB-CD4E-87D0-3EF63B56FD14}"/>
              </a:ext>
            </a:extLst>
          </p:cNvPr>
          <p:cNvSpPr txBox="1"/>
          <p:nvPr/>
        </p:nvSpPr>
        <p:spPr>
          <a:xfrm>
            <a:off x="8205371" y="71184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D1EFD0-7A24-984A-B27B-F0FCF47B6752}"/>
              </a:ext>
            </a:extLst>
          </p:cNvPr>
          <p:cNvSpPr/>
          <p:nvPr/>
        </p:nvSpPr>
        <p:spPr>
          <a:xfrm>
            <a:off x="557203" y="1940588"/>
            <a:ext cx="3613150" cy="3482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1BDEE8-1B72-774C-9662-AEB3018D240C}"/>
              </a:ext>
            </a:extLst>
          </p:cNvPr>
          <p:cNvSpPr/>
          <p:nvPr/>
        </p:nvSpPr>
        <p:spPr>
          <a:xfrm>
            <a:off x="9828222" y="2192637"/>
            <a:ext cx="768720" cy="18592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E2F7EC-41B3-2840-9A60-CB72D2CA8904}"/>
              </a:ext>
            </a:extLst>
          </p:cNvPr>
          <p:cNvSpPr/>
          <p:nvPr/>
        </p:nvSpPr>
        <p:spPr>
          <a:xfrm>
            <a:off x="4658913" y="1521492"/>
            <a:ext cx="3015315" cy="21194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43A106-F135-7E45-9404-42EE0A1D2996}"/>
              </a:ext>
            </a:extLst>
          </p:cNvPr>
          <p:cNvSpPr/>
          <p:nvPr/>
        </p:nvSpPr>
        <p:spPr>
          <a:xfrm>
            <a:off x="8418040" y="1188558"/>
            <a:ext cx="191458" cy="1914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984428B-4F94-6241-BE91-B7E37B1E4CC7}"/>
              </a:ext>
            </a:extLst>
          </p:cNvPr>
          <p:cNvSpPr/>
          <p:nvPr/>
        </p:nvSpPr>
        <p:spPr>
          <a:xfrm>
            <a:off x="8418040" y="1347980"/>
            <a:ext cx="191458" cy="1914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DB6A79C-74CB-4A44-9C85-058D5AF98071}"/>
              </a:ext>
            </a:extLst>
          </p:cNvPr>
          <p:cNvSpPr/>
          <p:nvPr/>
        </p:nvSpPr>
        <p:spPr>
          <a:xfrm>
            <a:off x="8418040" y="1804786"/>
            <a:ext cx="191458" cy="1914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D0EE38-DAB9-2349-8173-C500BB4D399F}"/>
              </a:ext>
            </a:extLst>
          </p:cNvPr>
          <p:cNvSpPr txBox="1"/>
          <p:nvPr/>
        </p:nvSpPr>
        <p:spPr>
          <a:xfrm>
            <a:off x="3191608" y="5592154"/>
            <a:ext cx="5808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 피라미드는 피라미드형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후진국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)-&gt;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중진국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)-&gt;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주발형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선진국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으로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바뀌게 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7EA6B9E-B6AD-5D4D-9448-D5B92BD3122B}"/>
              </a:ext>
            </a:extLst>
          </p:cNvPr>
          <p:cNvGrpSpPr/>
          <p:nvPr/>
        </p:nvGrpSpPr>
        <p:grpSpPr>
          <a:xfrm>
            <a:off x="967580" y="2946042"/>
            <a:ext cx="2141584" cy="1703443"/>
            <a:chOff x="3144188" y="2609453"/>
            <a:chExt cx="2141584" cy="1703443"/>
          </a:xfrm>
        </p:grpSpPr>
        <p:pic>
          <p:nvPicPr>
            <p:cNvPr id="4098" name="Picture 2" descr="주발(周鉢)과 사발(沙鉢)을 구별 못하는 사이버 세대 : 네이버 블로그">
              <a:extLst>
                <a:ext uri="{FF2B5EF4-FFF2-40B4-BE49-F238E27FC236}">
                  <a16:creationId xmlns:a16="http://schemas.microsoft.com/office/drawing/2014/main" id="{77133A9F-0214-DF4C-9EE4-237A751C9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188" y="2609453"/>
              <a:ext cx="2141584" cy="1425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EC9A31-5ECE-8B47-B147-519B2CB5E3F1}"/>
                </a:ext>
              </a:extLst>
            </p:cNvPr>
            <p:cNvSpPr txBox="1"/>
            <p:nvPr/>
          </p:nvSpPr>
          <p:spPr>
            <a:xfrm>
              <a:off x="3987995" y="4035897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200" b="1" dirty="0">
                  <a:latin typeface="KoPubDotum Bold" pitchFamily="2" charset="-127"/>
                  <a:ea typeface="KoPubDotum Bold" pitchFamily="2" charset="-127"/>
                </a:rPr>
                <a:t>주발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02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42B370-F288-2441-BE67-8BC69D79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86" y="1767809"/>
            <a:ext cx="3363318" cy="1368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DA795-182F-8542-A530-0663D54ABDDC}"/>
              </a:ext>
            </a:extLst>
          </p:cNvPr>
          <p:cNvSpPr txBox="1"/>
          <p:nvPr/>
        </p:nvSpPr>
        <p:spPr>
          <a:xfrm>
            <a:off x="1724786" y="149081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3AB6C-6AF7-044E-A440-648586FAB598}"/>
              </a:ext>
            </a:extLst>
          </p:cNvPr>
          <p:cNvSpPr txBox="1"/>
          <p:nvPr/>
        </p:nvSpPr>
        <p:spPr>
          <a:xfrm>
            <a:off x="2884983" y="1521588"/>
            <a:ext cx="1182134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연습문제 </a:t>
            </a:r>
            <a:r>
              <a: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B487F-E681-B745-A4FA-220B3D9C2F92}"/>
              </a:ext>
            </a:extLst>
          </p:cNvPr>
          <p:cNvSpPr txBox="1"/>
          <p:nvPr/>
        </p:nvSpPr>
        <p:spPr>
          <a:xfrm>
            <a:off x="3191608" y="5592154"/>
            <a:ext cx="5808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보통 조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시리즈의 답을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구할때는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연앙인구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ore-KR" sz="1200" b="1" dirty="0">
                <a:latin typeface="KoPubDotum Bold" pitchFamily="2" charset="-127"/>
                <a:ea typeface="KoPubDotum Bold" pitchFamily="2" charset="-127"/>
              </a:rPr>
              <a:t>×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1000</a:t>
            </a:r>
            <a:r>
              <a:rPr lang="ko-KR" altLang="en-US" sz="1200" b="1" dirty="0" err="1">
                <a:latin typeface="KoPubDotum Bold" pitchFamily="2" charset="-127"/>
                <a:ea typeface="KoPubDotum Bold" pitchFamily="2" charset="-127"/>
              </a:rPr>
              <a:t>으로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구한다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.</a:t>
            </a:r>
          </a:p>
          <a:p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보통은 천분율을 사용하기에 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1000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을 곱한다 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=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인구 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1000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명당</a:t>
            </a:r>
            <a:endParaRPr lang="en-US" altLang="ko-KR" sz="1200" b="1" dirty="0">
              <a:latin typeface="KoPubDotum Bold" pitchFamily="2" charset="-127"/>
              <a:ea typeface="KoPubDotum Bold" pitchFamily="2" charset="-127"/>
            </a:endParaRPr>
          </a:p>
          <a:p>
            <a:r>
              <a:rPr lang="en-US" altLang="ko-KR" sz="1200" b="1" i="0" dirty="0">
                <a:effectLst/>
                <a:latin typeface="KoPubDotum Bold" pitchFamily="2" charset="-127"/>
                <a:ea typeface="KoPubDotum Bold" pitchFamily="2" charset="-127"/>
              </a:rPr>
              <a:t>ex) </a:t>
            </a:r>
            <a:r>
              <a:rPr lang="ko-KR" altLang="en-US" sz="1200" b="1" i="0" dirty="0" err="1">
                <a:effectLst/>
                <a:latin typeface="KoPubDotum Bold" pitchFamily="2" charset="-127"/>
                <a:ea typeface="KoPubDotum Bold" pitchFamily="2" charset="-127"/>
              </a:rPr>
              <a:t>조혼인율</a:t>
            </a:r>
            <a:r>
              <a:rPr lang="en-US" altLang="ko-KR" sz="1200" b="1" i="0" dirty="0">
                <a:effectLst/>
                <a:latin typeface="KoPubDotum Bold" pitchFamily="2" charset="-127"/>
                <a:ea typeface="KoPubDotum Bold" pitchFamily="2" charset="-127"/>
              </a:rPr>
              <a:t>,</a:t>
            </a:r>
            <a:r>
              <a:rPr lang="ko-KR" altLang="en-US" sz="1200" b="1" i="0" dirty="0">
                <a:effectLst/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i="0" dirty="0" err="1">
                <a:effectLst/>
                <a:latin typeface="KoPubDotum Bold" pitchFamily="2" charset="-127"/>
                <a:ea typeface="KoPubDotum Bold" pitchFamily="2" charset="-127"/>
              </a:rPr>
              <a:t>조이혼율</a:t>
            </a:r>
            <a:r>
              <a:rPr lang="en-US" altLang="ko-KR" sz="1200" b="1" i="0" dirty="0">
                <a:effectLst/>
                <a:latin typeface="KoPubDotum Bold" pitchFamily="2" charset="-127"/>
                <a:ea typeface="KoPubDotum Bold" pitchFamily="2" charset="-127"/>
              </a:rPr>
              <a:t>,</a:t>
            </a:r>
            <a:r>
              <a:rPr lang="ko-KR" altLang="en-US" sz="1200" b="1" i="0" dirty="0">
                <a:effectLst/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i="0" dirty="0" err="1">
                <a:effectLst/>
                <a:latin typeface="KoPubDotum Bold" pitchFamily="2" charset="-127"/>
                <a:ea typeface="KoPubDotum Bold" pitchFamily="2" charset="-127"/>
              </a:rPr>
              <a:t>조사망률</a:t>
            </a:r>
            <a:r>
              <a:rPr lang="en-US" altLang="ko-KR" sz="1200" b="1" i="0" dirty="0">
                <a:effectLst/>
                <a:latin typeface="KoPubDotum Bold" pitchFamily="2" charset="-127"/>
                <a:ea typeface="KoPubDotum Bold" pitchFamily="2" charset="-127"/>
              </a:rPr>
              <a:t>,</a:t>
            </a:r>
            <a:r>
              <a:rPr lang="ko-KR" altLang="en-US" sz="1200" b="1" i="0" dirty="0">
                <a:effectLst/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i="0" dirty="0" err="1">
                <a:effectLst/>
                <a:latin typeface="KoPubDotum Bold" pitchFamily="2" charset="-127"/>
                <a:ea typeface="KoPubDotum Bold" pitchFamily="2" charset="-127"/>
              </a:rPr>
              <a:t>조출생률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7AC81-909D-DF4D-A9D6-690F451C8C4D}"/>
              </a:ext>
            </a:extLst>
          </p:cNvPr>
          <p:cNvSpPr/>
          <p:nvPr/>
        </p:nvSpPr>
        <p:spPr>
          <a:xfrm>
            <a:off x="1875510" y="2344495"/>
            <a:ext cx="1675503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2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7163FAB-0E1F-3446-9EB7-E2CD53F706E9}"/>
              </a:ext>
            </a:extLst>
          </p:cNvPr>
          <p:cNvGrpSpPr/>
          <p:nvPr/>
        </p:nvGrpSpPr>
        <p:grpSpPr>
          <a:xfrm>
            <a:off x="4067731" y="619562"/>
            <a:ext cx="4056537" cy="5618876"/>
            <a:chOff x="3365250" y="477302"/>
            <a:chExt cx="4056537" cy="5618876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BF036426-83FE-0740-A23D-B97EC639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50" y="477302"/>
              <a:ext cx="3296110" cy="1521282"/>
            </a:xfrm>
            <a:prstGeom prst="rect">
              <a:avLst/>
            </a:prstGeom>
          </p:spPr>
        </p:pic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949D4A22-79D6-F441-8CF2-1433AF984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010" y="1880778"/>
              <a:ext cx="3713777" cy="421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85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의미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/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가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 한 나라 또는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일정한 지역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내에서 사는 사람들의 수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사람이 집단이며 인구통계는 이러한 인구 집단에 관한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수량적 자료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나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인구정태통계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시점에서 전체 또는 특정 인구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사회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경제적 계층의 인구규모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구조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분포와 이들의 특성 등에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r>
                  <a:rPr lang="ko-KR" altLang="en-US" sz="1400" dirty="0" err="1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인구동태통계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인구변동을 일으키는 요인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출생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사망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이동에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다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𝐴𝑆𝐹𝑅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f>
                        <m:fPr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fPr>
                        <m:num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모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(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어머니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)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의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출생아수</m:t>
                          </m:r>
                        </m:num>
                        <m:den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해당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여자인구</m:t>
                          </m:r>
                        </m:den>
                      </m:f>
                      <m:r>
                        <a:rPr lang="en-US" altLang="ko-KR" sz="1800" i="1" spc="-25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×1000</m:t>
                      </m:r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𝑇𝐹𝑅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nary>
                        <m:naryPr>
                          <m:chr m:val="∑"/>
                          <m:grow m:val="on"/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naryPr>
                        <m: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𝑎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=15</m:t>
                          </m:r>
                        </m:sub>
                        <m:sup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49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spc="-25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바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(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𝐴𝑆𝐹𝑅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/</m:t>
                          </m:r>
                          <m:r>
                            <a:rPr lang="en-US" altLang="ko-KR" sz="1800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1000</m:t>
                          </m:r>
                        </m:e>
                      </m:nary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ASFR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연령별 출산율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TFR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합계 출산율이다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합계출산율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출생여아비</a:t>
                </a:r>
                <a:endParaRPr lang="en-US" altLang="ko-KR" sz="14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순재생산율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출생여아의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생잔율</a:t>
                </a:r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blipFill>
                <a:blip r:embed="rId2"/>
                <a:stretch>
                  <a:fillRect l="-270" t="-410" b="-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6E53775C-EC6F-4195-B4AB-33C24712C243}"/>
              </a:ext>
            </a:extLst>
          </p:cNvPr>
          <p:cNvGrpSpPr/>
          <p:nvPr/>
        </p:nvGrpSpPr>
        <p:grpSpPr>
          <a:xfrm>
            <a:off x="672755" y="2150062"/>
            <a:ext cx="3131384" cy="2557876"/>
            <a:chOff x="1118232" y="2066356"/>
            <a:chExt cx="3131384" cy="25578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F000C6-50E8-47BF-905F-26493CB5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234" y="2343356"/>
              <a:ext cx="3131382" cy="16345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E8F47B-75E2-4870-860F-D305D66D2B0F}"/>
                </a:ext>
              </a:extLst>
            </p:cNvPr>
            <p:cNvSpPr txBox="1"/>
            <p:nvPr/>
          </p:nvSpPr>
          <p:spPr>
            <a:xfrm>
              <a:off x="1118233" y="2066356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2019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12151D-5D2A-4F6C-81B5-E73788B7B4AC}"/>
                </a:ext>
              </a:extLst>
            </p:cNvPr>
            <p:cNvSpPr txBox="1"/>
            <p:nvPr/>
          </p:nvSpPr>
          <p:spPr>
            <a:xfrm>
              <a:off x="1118232" y="3977901"/>
              <a:ext cx="2961399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나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2.2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인구통계의 종류</a:t>
              </a:r>
              <a:endParaRPr lang="en-US" altLang="ko-KR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다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2.4.2.1.(3)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합계출산율 지표를 확인</a:t>
              </a:r>
              <a:endPara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2.4.2.1.(4)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재생산율 지표를 확인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4D9847-52EB-417B-91E9-94C825E2DCE9}"/>
                </a:ext>
              </a:extLst>
            </p:cNvPr>
            <p:cNvSpPr/>
            <p:nvPr/>
          </p:nvSpPr>
          <p:spPr>
            <a:xfrm>
              <a:off x="2608387" y="3640794"/>
              <a:ext cx="492367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48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08DC25C-0046-49D7-A8F5-CEF64DF37FB7}"/>
              </a:ext>
            </a:extLst>
          </p:cNvPr>
          <p:cNvGrpSpPr/>
          <p:nvPr/>
        </p:nvGrpSpPr>
        <p:grpSpPr>
          <a:xfrm>
            <a:off x="4022867" y="2164744"/>
            <a:ext cx="4146266" cy="2528512"/>
            <a:chOff x="4311934" y="2202314"/>
            <a:chExt cx="4146266" cy="25285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3886DB-AF98-43F9-8065-2A3802C8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934" y="2479313"/>
              <a:ext cx="4146266" cy="13979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D40B9F-91B0-462C-BE74-83AB9BFCF0E3}"/>
                </a:ext>
              </a:extLst>
            </p:cNvPr>
            <p:cNvSpPr txBox="1"/>
            <p:nvPr/>
          </p:nvSpPr>
          <p:spPr>
            <a:xfrm>
              <a:off x="4311934" y="2202314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2016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C14D99-4AFB-49B5-B7CF-2AD3334E11FF}"/>
                </a:ext>
              </a:extLst>
            </p:cNvPr>
            <p:cNvSpPr txBox="1"/>
            <p:nvPr/>
          </p:nvSpPr>
          <p:spPr>
            <a:xfrm>
              <a:off x="4617813" y="4453827"/>
              <a:ext cx="353450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주민등록인구는 상주인구를 정확하게 나타내지 않는다</a:t>
              </a:r>
              <a:r>
                <a:rPr lang="en-US" altLang="ko-KR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9E76D1-E679-48C1-ABFB-851AC2A5844C}"/>
                </a:ext>
              </a:extLst>
            </p:cNvPr>
            <p:cNvSpPr/>
            <p:nvPr/>
          </p:nvSpPr>
          <p:spPr>
            <a:xfrm>
              <a:off x="4515237" y="2951570"/>
              <a:ext cx="3739660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03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종류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72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5B6748-6C0C-48E9-BB25-C0CF3106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09" y="1546814"/>
            <a:ext cx="4307030" cy="2017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87ABE0-30F1-480E-86C5-1D1BF24FC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22" y="1269815"/>
            <a:ext cx="3640016" cy="643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E0CF84-3C51-419C-A0E1-8084C154BEE1}"/>
              </a:ext>
            </a:extLst>
          </p:cNvPr>
          <p:cNvSpPr txBox="1"/>
          <p:nvPr/>
        </p:nvSpPr>
        <p:spPr>
          <a:xfrm>
            <a:off x="1630709" y="126981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C2139-8101-4BB7-ABCD-E8B4ABC420B0}"/>
              </a:ext>
            </a:extLst>
          </p:cNvPr>
          <p:cNvSpPr txBox="1"/>
          <p:nvPr/>
        </p:nvSpPr>
        <p:spPr>
          <a:xfrm>
            <a:off x="6298022" y="99281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1C36EF-9146-43E4-A87C-85AF290FDC4D}"/>
              </a:ext>
            </a:extLst>
          </p:cNvPr>
          <p:cNvSpPr/>
          <p:nvPr/>
        </p:nvSpPr>
        <p:spPr>
          <a:xfrm>
            <a:off x="1857909" y="3119154"/>
            <a:ext cx="4021213" cy="3801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F1ADA9-CF74-4E36-BAF3-EDE720E47EE3}"/>
              </a:ext>
            </a:extLst>
          </p:cNvPr>
          <p:cNvSpPr/>
          <p:nvPr/>
        </p:nvSpPr>
        <p:spPr>
          <a:xfrm>
            <a:off x="8466792" y="1710430"/>
            <a:ext cx="80303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55B5C-93B1-4741-90FC-E812C412DD4C}"/>
              </a:ext>
            </a:extLst>
          </p:cNvPr>
          <p:cNvSpPr txBox="1"/>
          <p:nvPr/>
        </p:nvSpPr>
        <p:spPr>
          <a:xfrm>
            <a:off x="6298022" y="2691498"/>
            <a:ext cx="5808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쉽게말해서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인구변동 통계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제외 하고 전부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관한 통계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47CE1-BDE9-465E-8002-2E6EAC4AE7B4}"/>
              </a:ext>
            </a:extLst>
          </p:cNvPr>
          <p:cNvSpPr txBox="1"/>
          <p:nvPr/>
        </p:nvSpPr>
        <p:spPr>
          <a:xfrm>
            <a:off x="1751200" y="4078014"/>
            <a:ext cx="45163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1, 2, 3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인구정태통계와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속성이 유사하지 않다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주민등록전산자료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가족관계등록신고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전입신고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출입국전산자료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행정자치부와 각 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도가 담당하고 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통계청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174850-754B-3741-BF7F-985D334B7F45}"/>
              </a:ext>
            </a:extLst>
          </p:cNvPr>
          <p:cNvSpPr/>
          <p:nvPr/>
        </p:nvSpPr>
        <p:spPr>
          <a:xfrm>
            <a:off x="6298022" y="5603325"/>
            <a:ext cx="4516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조출생률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특정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1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년간의 총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출생아수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/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당해연도의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연앙인구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× 1,000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출생률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조출생률과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같다</a:t>
            </a:r>
            <a:endParaRPr lang="ko-Kore-KR" altLang="en-US" sz="1200" b="1" dirty="0">
              <a:latin typeface="KoPubDotum Bold" pitchFamily="2" charset="-127"/>
              <a:ea typeface="KoPubDotum Bold" pitchFamily="2" charset="-127"/>
            </a:endParaRPr>
          </a:p>
        </p:txBody>
      </p:sp>
      <p:pic>
        <p:nvPicPr>
          <p:cNvPr id="1026" name="Picture 2" descr="조출생률은 해당연도의 총 출생아수를 해당연도의 연앙인구로 나누고 1,000을 곱하여 산출한다">
            <a:extLst>
              <a:ext uri="{FF2B5EF4-FFF2-40B4-BE49-F238E27FC236}">
                <a16:creationId xmlns:a16="http://schemas.microsoft.com/office/drawing/2014/main" id="{E430385B-C6D9-024F-8CC1-BCCEA317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53" y="3309246"/>
            <a:ext cx="2850661" cy="21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2.3.1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센서스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263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5E00CD-0218-44C9-8333-D6B2AC65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9" y="355177"/>
            <a:ext cx="4051940" cy="12225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16544C-BCC3-44F3-BFFB-64FA6F920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02" y="355176"/>
            <a:ext cx="4051940" cy="1371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15CC74-D248-44EE-84F4-8693827F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2" y="3483771"/>
            <a:ext cx="3958156" cy="1707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56E38B-1C7D-47DE-8120-160BFAFE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47" y="3501339"/>
            <a:ext cx="3800249" cy="1707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77467E-97CD-4736-BD92-DB7B39A95421}"/>
              </a:ext>
            </a:extLst>
          </p:cNvPr>
          <p:cNvSpPr txBox="1"/>
          <p:nvPr/>
        </p:nvSpPr>
        <p:spPr>
          <a:xfrm>
            <a:off x="250429" y="7817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2BF44-0C63-42F0-B290-648BFEDD57B8}"/>
              </a:ext>
            </a:extLst>
          </p:cNvPr>
          <p:cNvSpPr txBox="1"/>
          <p:nvPr/>
        </p:nvSpPr>
        <p:spPr>
          <a:xfrm>
            <a:off x="6310302" y="13026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E0F9B-91FC-4CE2-AAB7-6783AFF838E4}"/>
              </a:ext>
            </a:extLst>
          </p:cNvPr>
          <p:cNvSpPr txBox="1"/>
          <p:nvPr/>
        </p:nvSpPr>
        <p:spPr>
          <a:xfrm>
            <a:off x="297320" y="320677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5234F-3EEE-4355-8D9A-B14C1C15BFA6}"/>
              </a:ext>
            </a:extLst>
          </p:cNvPr>
          <p:cNvSpPr txBox="1"/>
          <p:nvPr/>
        </p:nvSpPr>
        <p:spPr>
          <a:xfrm>
            <a:off x="6436146" y="322434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FAF4E3-4A4E-4B52-B1C9-6B312DCB3F83}"/>
              </a:ext>
            </a:extLst>
          </p:cNvPr>
          <p:cNvSpPr/>
          <p:nvPr/>
        </p:nvSpPr>
        <p:spPr>
          <a:xfrm>
            <a:off x="468926" y="768126"/>
            <a:ext cx="130712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C747C-8452-479C-A1A8-8F58A81E3C65}"/>
              </a:ext>
            </a:extLst>
          </p:cNvPr>
          <p:cNvSpPr txBox="1"/>
          <p:nvPr/>
        </p:nvSpPr>
        <p:spPr>
          <a:xfrm>
            <a:off x="3099137" y="189108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규정한 </a:t>
            </a:r>
            <a:r>
              <a:rPr lang="ko-KR" altLang="en-US" sz="1200" dirty="0" err="1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인구주택센서스의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기본원칙</a:t>
            </a:r>
            <a:endParaRPr lang="en-US" altLang="ko-KR" sz="1200" dirty="0">
              <a:solidFill>
                <a:srgbClr val="00B0F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개인별조사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거처는 개별적으로 조사되어야 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영역 내의 보편성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조사하기로 정의된 영역 내의 모든 사람과 거처를 중복없이 조사한다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동시성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조사기준 시점을 정하여 동시에 모든 인구와 거처를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조사하여야한다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주기성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시계열 비교가 가능하도록 일정한 주기로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실시되어야한다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7EAEF7-6695-4912-8667-182C22864410}"/>
              </a:ext>
            </a:extLst>
          </p:cNvPr>
          <p:cNvSpPr/>
          <p:nvPr/>
        </p:nvSpPr>
        <p:spPr>
          <a:xfrm>
            <a:off x="6553202" y="925594"/>
            <a:ext cx="175846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22B325-317E-4813-B030-5A15BB0EFF63}"/>
              </a:ext>
            </a:extLst>
          </p:cNvPr>
          <p:cNvSpPr/>
          <p:nvPr/>
        </p:nvSpPr>
        <p:spPr>
          <a:xfrm>
            <a:off x="498232" y="4120926"/>
            <a:ext cx="209703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ECE069-040C-4CD3-8997-B8171AC5C006}"/>
              </a:ext>
            </a:extLst>
          </p:cNvPr>
          <p:cNvSpPr/>
          <p:nvPr/>
        </p:nvSpPr>
        <p:spPr>
          <a:xfrm>
            <a:off x="6601888" y="4812571"/>
            <a:ext cx="3634508" cy="3514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ABD7EA-A097-421A-B33F-6F4B5C3C5DA9}"/>
              </a:ext>
            </a:extLst>
          </p:cNvPr>
          <p:cNvSpPr txBox="1"/>
          <p:nvPr/>
        </p:nvSpPr>
        <p:spPr>
          <a:xfrm>
            <a:off x="140678" y="5375390"/>
            <a:ext cx="5808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기본적인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하며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출산력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인구이동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경제활동 등의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면접조사방법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배포조사방법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우편조사방법 등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 주소지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조사한다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조사단위는 가구이고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가구의 정의는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한사람 또는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두사람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모여서 생계를 같이하는 단위이므로 형제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명은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일반가구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3BB8B-19ED-488F-83EB-80731FEBF3FE}"/>
              </a:ext>
            </a:extLst>
          </p:cNvPr>
          <p:cNvSpPr txBox="1"/>
          <p:nvPr/>
        </p:nvSpPr>
        <p:spPr>
          <a:xfrm>
            <a:off x="6242538" y="5358165"/>
            <a:ext cx="58087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조사기준일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대한민국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영토 내에 상주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한국국적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인구를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취업이나 취직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조사대상에서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외한다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체류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8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5598</TotalTime>
  <Words>875</Words>
  <Application>Microsoft Macintosh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바탕</vt:lpstr>
      <vt:lpstr>KoPub돋움체 Bold</vt:lpstr>
      <vt:lpstr>KoPubDotum Bold</vt:lpstr>
      <vt:lpstr>KoPubWorld돋움체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110</cp:revision>
  <dcterms:created xsi:type="dcterms:W3CDTF">2021-10-15T17:06:23Z</dcterms:created>
  <dcterms:modified xsi:type="dcterms:W3CDTF">2021-11-28T13:44:24Z</dcterms:modified>
</cp:coreProperties>
</file>