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8" r:id="rId7"/>
    <p:sldId id="260" r:id="rId8"/>
    <p:sldId id="261" r:id="rId9"/>
    <p:sldId id="262" r:id="rId10"/>
    <p:sldId id="267" r:id="rId11"/>
    <p:sldId id="270" r:id="rId12"/>
    <p:sldId id="271" r:id="rId13"/>
    <p:sldId id="27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58" autoAdjust="0"/>
    <p:restoredTop sz="94660"/>
  </p:normalViewPr>
  <p:slideViewPr>
    <p:cSldViewPr snapToGrid="0">
      <p:cViewPr varScale="1">
        <p:scale>
          <a:sx n="227" d="100"/>
          <a:sy n="227" d="100"/>
        </p:scale>
        <p:origin x="4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68434-D33D-4A21-B7A9-EC6A02C49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B9DFDA-04C9-4BA3-B6B9-4B5D90F92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1D8A3-C7F9-4348-84D1-85B29F23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37E8B-ABF6-4EE9-9F13-8E9F8E02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DA26D-011F-4401-B58C-90999F7B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6F13B-40CC-46D4-9B1C-000F7E6F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66F1E6-E06E-4687-BCED-36374077D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1D13B-2F73-417D-8DDA-291831FF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6A3BF-9DA1-41BC-AE65-81D7DF0B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96EE-174C-4922-B8E5-50DF123B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1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4B981-3837-4B3B-88F9-F520BA31A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DD612C-0FA1-43A7-A925-427419CF0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9351E-6911-40A6-A356-F21C4BD8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2EF59-4A79-49CB-9EBB-5F4F0C34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754DF-4AA8-41E6-94F8-E561CD82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1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C2312-F1F5-4928-9437-B202C8A4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5BAC7-1A93-4EC0-9768-7E5C9550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41019-925A-451D-8F84-2DB41351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308F1-47FD-4C77-9715-3AB38F97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50BDB-B7B0-44D6-8105-4EE84CDB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4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60704-B272-47FD-A728-BD4358A2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D9693F-405C-4A8E-997E-F4867E79D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52AEE-A874-4D05-860F-F9C84D0E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010BF-76BA-421A-AC5C-7F3AE1E4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CD8D1-48E3-4069-AC2D-01AA4C61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3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C5B61-3A4D-490F-B091-C8EF2FE3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20369-D592-48B8-A98E-E709D81B1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0039E5-D448-453C-A46C-37034F3C3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AD2AF-6B1A-4295-9E08-53198361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964A97-FB6E-4B5D-AF74-F5E559C0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EB6FC-C601-495F-A065-24BEB4D6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95883-F649-467E-A191-0AC78995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BDFAB-8439-49A8-9F8D-DB8BE7529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7D47E-5252-49EB-8F7C-67AF23C41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1729CD-26D1-45AF-8CFB-4EFF11FFE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4117CB-7124-4B39-9987-BCE80CF83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1A526A-36DA-4142-B30A-BB3EE4A1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CDBBD2-99EB-4F64-9E9E-16BE1D27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861450-B4EE-4CD0-849F-63598325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8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FDFE3-2A19-40DE-B11F-DBCCEEAE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B99187-FB9A-4B9C-A082-2DBB90D8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1BE6D0-01DC-4052-9533-8D0DAB98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29847B-F073-4C9E-8E38-E93E2D99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5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FD8093-1DD3-4E54-8154-666D24D3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D3ACD1-2C3C-4E70-9167-F8533088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BF5C9-97E1-4B62-A5EA-E3AB0937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32102-E625-4D62-900D-F57723A0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D7BFC-ACE8-44B6-B4A2-945183F0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FDA6A-5FED-4279-A915-BDDBE859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606BC-9885-4A38-8DB4-3144FAA6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245652-E608-4F5F-BCA7-DC0615AC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16455-248B-460F-853D-C532BAD3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4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A79D3-11C1-41F0-8D66-420FC757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940CD-4894-4591-89DC-F52C41F99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63D9C8-DF95-43CB-8554-2FD199B71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4CD84-4490-4187-B33B-83CD0813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B4F21-9E19-4CD4-BBC7-A89078AF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3CA405-C8A5-4861-AE43-43278F15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3AD866-BF64-4848-9D6D-C5EB83AE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9A0F8-14B6-4646-B431-9CB6A927C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B5A8A-8BBA-410F-B610-B0CF00048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D91D8-0AEC-4011-B9A2-28CCE99346D9}" type="datetimeFigureOut">
              <a:rPr lang="ko-KR" altLang="en-US" smtClean="0"/>
              <a:t>2021. 11. 26.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72A2F-90CA-4668-9446-F72064144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C818A-C046-4621-95E0-EEC27FA2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3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62DD7-FB39-49A4-817B-FEC41D986E55}"/>
              </a:ext>
            </a:extLst>
          </p:cNvPr>
          <p:cNvSpPr txBox="1"/>
          <p:nvPr/>
        </p:nvSpPr>
        <p:spPr>
          <a:xfrm>
            <a:off x="3499338" y="3075057"/>
            <a:ext cx="5193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 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국가통계제도</a:t>
            </a:r>
          </a:p>
        </p:txBody>
      </p:sp>
    </p:spTree>
    <p:extLst>
      <p:ext uri="{BB962C8B-B14F-4D97-AF65-F5344CB8AC3E}">
        <p14:creationId xmlns:p14="http://schemas.microsoft.com/office/powerpoint/2010/main" val="42198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C087F3-927C-476A-BB79-A75B491174A3}"/>
              </a:ext>
            </a:extLst>
          </p:cNvPr>
          <p:cNvSpPr txBox="1"/>
          <p:nvPr/>
        </p:nvSpPr>
        <p:spPr>
          <a:xfrm>
            <a:off x="560207" y="452614"/>
            <a:ext cx="229620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 정책 및 조정기구에 대한 문제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EA66C6-7E03-4A59-9EC9-F313095D7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07" y="1405346"/>
            <a:ext cx="3692433" cy="19039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639E7F-6FB9-476E-9B46-E3D93F8D2075}"/>
              </a:ext>
            </a:extLst>
          </p:cNvPr>
          <p:cNvSpPr txBox="1"/>
          <p:nvPr/>
        </p:nvSpPr>
        <p:spPr>
          <a:xfrm>
            <a:off x="560207" y="112834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246721-9CAF-4093-BBC0-CFE44D36E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07" y="3984990"/>
            <a:ext cx="3692433" cy="19039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CF400F-F67A-41A7-8227-AA9612697A3E}"/>
              </a:ext>
            </a:extLst>
          </p:cNvPr>
          <p:cNvSpPr txBox="1"/>
          <p:nvPr/>
        </p:nvSpPr>
        <p:spPr>
          <a:xfrm>
            <a:off x="560206" y="371209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1500D2-31CA-4272-B57A-AD373E0E318B}"/>
              </a:ext>
            </a:extLst>
          </p:cNvPr>
          <p:cNvSpPr/>
          <p:nvPr/>
        </p:nvSpPr>
        <p:spPr>
          <a:xfrm>
            <a:off x="759488" y="2575445"/>
            <a:ext cx="1705037" cy="14162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1F3564-4138-4130-92D2-FC37372141B3}"/>
              </a:ext>
            </a:extLst>
          </p:cNvPr>
          <p:cNvSpPr/>
          <p:nvPr/>
        </p:nvSpPr>
        <p:spPr>
          <a:xfrm>
            <a:off x="759488" y="5174954"/>
            <a:ext cx="1705037" cy="14162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B0B594-B191-4BAE-8A11-D4F25DBEC4FB}"/>
              </a:ext>
            </a:extLst>
          </p:cNvPr>
          <p:cNvSpPr txBox="1"/>
          <p:nvPr/>
        </p:nvSpPr>
        <p:spPr>
          <a:xfrm>
            <a:off x="6096000" y="2357301"/>
            <a:ext cx="3614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분산형 통계제도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에서는 특정 기관에게 시켜서 통계업무를 종합적으로 조정하는 </a:t>
            </a:r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통계조정기능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수행하고 있다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이는 중복을 방지하고 수급을 조화시키며 통계가 상호관련성을 갖도록 한다</a:t>
            </a:r>
          </a:p>
        </p:txBody>
      </p:sp>
    </p:spTree>
    <p:extLst>
      <p:ext uri="{BB962C8B-B14F-4D97-AF65-F5344CB8AC3E}">
        <p14:creationId xmlns:p14="http://schemas.microsoft.com/office/powerpoint/2010/main" val="342591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7DDD22-41A5-4485-B387-25C11A961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14587"/>
            <a:ext cx="4536962" cy="18874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B2F97-C176-46A4-82D1-98BCBDCCF618}"/>
              </a:ext>
            </a:extLst>
          </p:cNvPr>
          <p:cNvSpPr txBox="1"/>
          <p:nvPr/>
        </p:nvSpPr>
        <p:spPr>
          <a:xfrm>
            <a:off x="1219200" y="213758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EF1279-2038-425A-815D-B4B8424B8C50}"/>
              </a:ext>
            </a:extLst>
          </p:cNvPr>
          <p:cNvSpPr/>
          <p:nvPr/>
        </p:nvSpPr>
        <p:spPr>
          <a:xfrm>
            <a:off x="1447464" y="3849189"/>
            <a:ext cx="555507" cy="22614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20AA0-FF95-4972-8009-B52561AB469F}"/>
              </a:ext>
            </a:extLst>
          </p:cNvPr>
          <p:cNvSpPr txBox="1"/>
          <p:nvPr/>
        </p:nvSpPr>
        <p:spPr>
          <a:xfrm>
            <a:off x="1219201" y="1775366"/>
            <a:ext cx="101019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연습문제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0DA6D-C4C9-4526-8C7C-5A57785A4DA2}"/>
              </a:ext>
            </a:extLst>
          </p:cNvPr>
          <p:cNvSpPr txBox="1"/>
          <p:nvPr/>
        </p:nvSpPr>
        <p:spPr>
          <a:xfrm>
            <a:off x="6609806" y="2921167"/>
            <a:ext cx="2969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경우에 우리나라 통계법에서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국가통계를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통계라고 한다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답안의 설명은 조사통계이다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endParaRPr lang="en-US" altLang="ko-KR" sz="1200" dirty="0">
              <a:solidFill>
                <a:srgbClr val="C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는 틀렸는데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제대로된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설명은 없다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경우에는 세세분류별로 알고 싶다면 전수조사가 적절하다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전수조사를 해야 이를 규합해서 세세분류를 정할 수 있기 때문에</a:t>
            </a:r>
          </a:p>
        </p:txBody>
      </p:sp>
    </p:spTree>
    <p:extLst>
      <p:ext uri="{BB962C8B-B14F-4D97-AF65-F5344CB8AC3E}">
        <p14:creationId xmlns:p14="http://schemas.microsoft.com/office/powerpoint/2010/main" val="3279146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613392"/>
            <a:ext cx="59846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1.3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우리나라의 통계제도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1.3.1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개관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1.3.2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국가통계의 생산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1.3.3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통계정책 및 조정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9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CB9B97-326F-4DF6-8A3E-870DF8B53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31" y="964223"/>
            <a:ext cx="3693134" cy="17986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101900-C9CE-4657-A90D-5B63CEF06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31" y="3710354"/>
            <a:ext cx="3693134" cy="16855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2D2A0D-9058-4749-A72A-74EE505C2C43}"/>
              </a:ext>
            </a:extLst>
          </p:cNvPr>
          <p:cNvSpPr txBox="1"/>
          <p:nvPr/>
        </p:nvSpPr>
        <p:spPr>
          <a:xfrm>
            <a:off x="1260231" y="68722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2C07E-66AB-4DF7-BAE0-C18EAF639CAB}"/>
              </a:ext>
            </a:extLst>
          </p:cNvPr>
          <p:cNvSpPr txBox="1"/>
          <p:nvPr/>
        </p:nvSpPr>
        <p:spPr>
          <a:xfrm>
            <a:off x="1260230" y="3433355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16B99F-8698-49D2-8E37-4EED43686695}"/>
              </a:ext>
            </a:extLst>
          </p:cNvPr>
          <p:cNvSpPr/>
          <p:nvPr/>
        </p:nvSpPr>
        <p:spPr>
          <a:xfrm>
            <a:off x="1418156" y="2536735"/>
            <a:ext cx="445813" cy="22614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6F1491-76F2-470E-A9F4-94645CF674DF}"/>
              </a:ext>
            </a:extLst>
          </p:cNvPr>
          <p:cNvSpPr/>
          <p:nvPr/>
        </p:nvSpPr>
        <p:spPr>
          <a:xfrm>
            <a:off x="3106799" y="5040923"/>
            <a:ext cx="415986" cy="1910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6BC0E92-8CC7-4529-B0EC-FFFC039B64C3}"/>
              </a:ext>
            </a:extLst>
          </p:cNvPr>
          <p:cNvSpPr/>
          <p:nvPr/>
        </p:nvSpPr>
        <p:spPr>
          <a:xfrm>
            <a:off x="1451198" y="1361998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652D086-3491-4896-A7BE-032ABF809EFF}"/>
              </a:ext>
            </a:extLst>
          </p:cNvPr>
          <p:cNvSpPr/>
          <p:nvPr/>
        </p:nvSpPr>
        <p:spPr>
          <a:xfrm>
            <a:off x="1433613" y="1555429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92B761A-99A3-4769-8AE1-54CAF9C63B4D}"/>
              </a:ext>
            </a:extLst>
          </p:cNvPr>
          <p:cNvSpPr/>
          <p:nvPr/>
        </p:nvSpPr>
        <p:spPr>
          <a:xfrm>
            <a:off x="1418156" y="1842415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A3F1A90-ABA9-4A80-9DCE-560703EB49AB}"/>
              </a:ext>
            </a:extLst>
          </p:cNvPr>
          <p:cNvSpPr/>
          <p:nvPr/>
        </p:nvSpPr>
        <p:spPr>
          <a:xfrm>
            <a:off x="1433612" y="4075016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FF3BCD0-0E19-4546-9375-A322A263D097}"/>
              </a:ext>
            </a:extLst>
          </p:cNvPr>
          <p:cNvSpPr/>
          <p:nvPr/>
        </p:nvSpPr>
        <p:spPr>
          <a:xfrm>
            <a:off x="1433611" y="4397462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80B16E-7FE3-48A1-9F61-9088575E95A4}"/>
              </a:ext>
            </a:extLst>
          </p:cNvPr>
          <p:cNvSpPr txBox="1"/>
          <p:nvPr/>
        </p:nvSpPr>
        <p:spPr>
          <a:xfrm>
            <a:off x="6019798" y="1003104"/>
            <a:ext cx="5040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우리나라에서는 민간기관에서 통계를 작성하고 있다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1.3.2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국가통계의 생산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통계청은 국가 기본통계의 작성 및 통계조정 기능을 가지고 있다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1.3.1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개관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당연한 이야기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1.3.4.6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쉬어가는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코너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</a:p>
          <a:p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라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책에 설명은 없는데 모든 정부부처가 가지지는 않을 거라는 것은 알 수 있음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DAA974-9DCA-4B26-9956-13C249B46689}"/>
              </a:ext>
            </a:extLst>
          </p:cNvPr>
          <p:cNvSpPr txBox="1"/>
          <p:nvPr/>
        </p:nvSpPr>
        <p:spPr>
          <a:xfrm>
            <a:off x="6019798" y="3823566"/>
            <a:ext cx="5040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통계청은 국가 기본통계의 작성 및 통계조정 기능을 가지고 있다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1.3.1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개관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당연한 이야기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1.3.4.6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쉬어가는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코너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</a:p>
          <a:p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국가통계위원회의 기능에 통계품질 진단 및 개선 이야기가 있긴 하지만 국무총리실과 관련된 이야기는 없다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1.3.3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통계정책 및 조정</a:t>
            </a:r>
          </a:p>
        </p:txBody>
      </p:sp>
    </p:spTree>
    <p:extLst>
      <p:ext uri="{BB962C8B-B14F-4D97-AF65-F5344CB8AC3E}">
        <p14:creationId xmlns:p14="http://schemas.microsoft.com/office/powerpoint/2010/main" val="3678968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921168"/>
            <a:ext cx="598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1.3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우리나라의 통계제도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1.3.4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표준분류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9197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55265D-98DB-42FE-8DB9-E3F5EBCFD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7" y="359334"/>
            <a:ext cx="3493477" cy="10694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8A875C-E095-43EE-86AC-850546431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" y="1840828"/>
            <a:ext cx="2790093" cy="9968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AF12C2-7BFD-46C6-BCDF-A24610043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" y="3099897"/>
            <a:ext cx="3135465" cy="19119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75C0EE-D13D-4600-8AA9-EBA919836E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" y="5429234"/>
            <a:ext cx="3696005" cy="10694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A109971-94DC-4803-9D12-F5E4D0EB03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343" y="416325"/>
            <a:ext cx="3649219" cy="13394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E5B191A-CE2F-42D9-9A7D-AEA0BCA9B0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343" y="2119731"/>
            <a:ext cx="3701706" cy="9968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4BF381-228E-471D-AB7E-1EFC203E7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343" y="3624652"/>
            <a:ext cx="2887000" cy="9807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862BA1-CA4D-4082-8587-D408ACB306C7}"/>
              </a:ext>
            </a:extLst>
          </p:cNvPr>
          <p:cNvSpPr txBox="1"/>
          <p:nvPr/>
        </p:nvSpPr>
        <p:spPr>
          <a:xfrm>
            <a:off x="451339" y="13932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75370A-7D3F-4678-9353-0708844724CA}"/>
              </a:ext>
            </a:extLst>
          </p:cNvPr>
          <p:cNvSpPr txBox="1"/>
          <p:nvPr/>
        </p:nvSpPr>
        <p:spPr>
          <a:xfrm>
            <a:off x="451338" y="1560822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048053-A0AE-4230-A364-23AAFD5A14E1}"/>
              </a:ext>
            </a:extLst>
          </p:cNvPr>
          <p:cNvSpPr txBox="1"/>
          <p:nvPr/>
        </p:nvSpPr>
        <p:spPr>
          <a:xfrm>
            <a:off x="451338" y="5152439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3F4095-3C63-4FC6-A58F-4E5E69560A7A}"/>
              </a:ext>
            </a:extLst>
          </p:cNvPr>
          <p:cNvSpPr txBox="1"/>
          <p:nvPr/>
        </p:nvSpPr>
        <p:spPr>
          <a:xfrm>
            <a:off x="4147344" y="13932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CE7AEC-5BD3-490E-8659-207E977D2BA6}"/>
              </a:ext>
            </a:extLst>
          </p:cNvPr>
          <p:cNvSpPr txBox="1"/>
          <p:nvPr/>
        </p:nvSpPr>
        <p:spPr>
          <a:xfrm>
            <a:off x="451338" y="287518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8BED6C-87CB-4FD2-8D0E-675146EB50FE}"/>
              </a:ext>
            </a:extLst>
          </p:cNvPr>
          <p:cNvSpPr txBox="1"/>
          <p:nvPr/>
        </p:nvSpPr>
        <p:spPr>
          <a:xfrm>
            <a:off x="4147344" y="1894319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BECE94-6384-41C6-A2F7-9C2C5B149E7B}"/>
              </a:ext>
            </a:extLst>
          </p:cNvPr>
          <p:cNvSpPr txBox="1"/>
          <p:nvPr/>
        </p:nvSpPr>
        <p:spPr>
          <a:xfrm>
            <a:off x="4147344" y="334203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9EDAAAE-411A-4AFB-9B23-D1659BEC112E}"/>
              </a:ext>
            </a:extLst>
          </p:cNvPr>
          <p:cNvSpPr/>
          <p:nvPr/>
        </p:nvSpPr>
        <p:spPr>
          <a:xfrm>
            <a:off x="720971" y="1233823"/>
            <a:ext cx="1072660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7716016-572A-4063-9CBD-D798ED896813}"/>
              </a:ext>
            </a:extLst>
          </p:cNvPr>
          <p:cNvSpPr/>
          <p:nvPr/>
        </p:nvSpPr>
        <p:spPr>
          <a:xfrm>
            <a:off x="720971" y="2062534"/>
            <a:ext cx="1236783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A311C6-CB6E-4AA1-B688-96C2C05E7BE5}"/>
              </a:ext>
            </a:extLst>
          </p:cNvPr>
          <p:cNvSpPr/>
          <p:nvPr/>
        </p:nvSpPr>
        <p:spPr>
          <a:xfrm>
            <a:off x="609601" y="6151529"/>
            <a:ext cx="750275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3AACB6-64F2-4EA3-A7B3-5012C48D3F5F}"/>
              </a:ext>
            </a:extLst>
          </p:cNvPr>
          <p:cNvSpPr/>
          <p:nvPr/>
        </p:nvSpPr>
        <p:spPr>
          <a:xfrm>
            <a:off x="623578" y="4843451"/>
            <a:ext cx="662352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3DBE6A-CF98-4CF8-AC28-0D9C1B705253}"/>
              </a:ext>
            </a:extLst>
          </p:cNvPr>
          <p:cNvSpPr/>
          <p:nvPr/>
        </p:nvSpPr>
        <p:spPr>
          <a:xfrm>
            <a:off x="4308729" y="1368638"/>
            <a:ext cx="750275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53FC99-7D03-40CC-AD69-2FFA7FCD4F34}"/>
              </a:ext>
            </a:extLst>
          </p:cNvPr>
          <p:cNvSpPr/>
          <p:nvPr/>
        </p:nvSpPr>
        <p:spPr>
          <a:xfrm>
            <a:off x="4308729" y="2708133"/>
            <a:ext cx="750275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3B58BFF-B615-48F6-84F9-9D67F88419E5}"/>
              </a:ext>
            </a:extLst>
          </p:cNvPr>
          <p:cNvSpPr/>
          <p:nvPr/>
        </p:nvSpPr>
        <p:spPr>
          <a:xfrm>
            <a:off x="4379067" y="4422500"/>
            <a:ext cx="1242645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469199-C48B-458E-B00F-EDA1165C9166}"/>
              </a:ext>
            </a:extLst>
          </p:cNvPr>
          <p:cNvSpPr txBox="1"/>
          <p:nvPr/>
        </p:nvSpPr>
        <p:spPr>
          <a:xfrm>
            <a:off x="8971885" y="1514397"/>
            <a:ext cx="2887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통계기준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시간적 또는 공간적으로 일관되게 사용되도록 표준화된 정의체계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가지 기준이 있음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통계용어의 정리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통계조사의 </a:t>
            </a:r>
            <a:r>
              <a:rPr lang="ko-KR" altLang="en-US" sz="1200" dirty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조사단위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조사항목의 </a:t>
            </a:r>
            <a:r>
              <a:rPr lang="ko-KR" altLang="en-US" sz="1200" dirty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개념과 범위를 명확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히 하는 것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표준분류의 설정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어떤 현상의 </a:t>
            </a:r>
            <a:r>
              <a:rPr lang="ko-KR" altLang="en-US" sz="1200" dirty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집합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전체를 </a:t>
            </a:r>
            <a:r>
              <a:rPr lang="ko-KR" altLang="en-US" sz="1200" dirty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유사성과 차이성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 의거하여 </a:t>
            </a:r>
            <a:r>
              <a:rPr lang="ko-KR" altLang="en-US" sz="1200" dirty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동일한 부분집단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으로 분할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통계기법의 표준화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통계자료를 작성 분석하고 </a:t>
            </a:r>
            <a:r>
              <a:rPr lang="ko-KR" altLang="en-US" sz="1200" dirty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처리하는 기법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</a:t>
            </a:r>
            <a:r>
              <a:rPr lang="ko-KR" altLang="en-US" sz="1200" dirty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표준화</a:t>
            </a:r>
            <a:endParaRPr lang="en-US" altLang="ko-KR" sz="1200" dirty="0">
              <a:solidFill>
                <a:srgbClr val="FF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1200" dirty="0">
              <a:solidFill>
                <a:srgbClr val="FF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표준분류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통계기준중의 하나로 모든 통계작성에 </a:t>
            </a:r>
            <a:r>
              <a:rPr lang="ko-KR" altLang="en-US" sz="1200" dirty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통일적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으로 들어가야함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604380-E44F-4504-96CF-B89BF71B8104}"/>
              </a:ext>
            </a:extLst>
          </p:cNvPr>
          <p:cNvSpPr/>
          <p:nvPr/>
        </p:nvSpPr>
        <p:spPr>
          <a:xfrm>
            <a:off x="5123483" y="643856"/>
            <a:ext cx="1089748" cy="15748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17EABA-AC8F-4D41-A9AD-5BB1A0F9DA88}"/>
              </a:ext>
            </a:extLst>
          </p:cNvPr>
          <p:cNvSpPr/>
          <p:nvPr/>
        </p:nvSpPr>
        <p:spPr>
          <a:xfrm>
            <a:off x="5240714" y="2367148"/>
            <a:ext cx="1089748" cy="15748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59237CF-9CCB-4846-81B8-8F039B4FA2DA}"/>
              </a:ext>
            </a:extLst>
          </p:cNvPr>
          <p:cNvSpPr/>
          <p:nvPr/>
        </p:nvSpPr>
        <p:spPr>
          <a:xfrm>
            <a:off x="1395545" y="579379"/>
            <a:ext cx="515317" cy="15748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0E12CA-64FF-4BCB-814D-1646710D1147}"/>
              </a:ext>
            </a:extLst>
          </p:cNvPr>
          <p:cNvSpPr/>
          <p:nvPr/>
        </p:nvSpPr>
        <p:spPr>
          <a:xfrm>
            <a:off x="2497055" y="3351469"/>
            <a:ext cx="451299" cy="15748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4750D76-84FE-4D25-958E-45193EB6DCD9}"/>
              </a:ext>
            </a:extLst>
          </p:cNvPr>
          <p:cNvSpPr/>
          <p:nvPr/>
        </p:nvSpPr>
        <p:spPr>
          <a:xfrm>
            <a:off x="2210298" y="3773917"/>
            <a:ext cx="433256" cy="15748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9801BE7-6293-4172-8412-0DAD14A3AA55}"/>
              </a:ext>
            </a:extLst>
          </p:cNvPr>
          <p:cNvSpPr/>
          <p:nvPr/>
        </p:nvSpPr>
        <p:spPr>
          <a:xfrm>
            <a:off x="1209592" y="4222236"/>
            <a:ext cx="320270" cy="15748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9152D7-F882-4AFA-BFB1-B301CD404F74}"/>
              </a:ext>
            </a:extLst>
          </p:cNvPr>
          <p:cNvSpPr/>
          <p:nvPr/>
        </p:nvSpPr>
        <p:spPr>
          <a:xfrm>
            <a:off x="3236067" y="5450317"/>
            <a:ext cx="350736" cy="15748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847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C5DF9E-F2D5-473C-8E96-306BB5F2C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8" y="410707"/>
            <a:ext cx="3634803" cy="16989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76F3A3-1DC0-425F-9F07-338F227FE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9" y="2591076"/>
            <a:ext cx="3634801" cy="1888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AA429B-CADE-4715-BFF5-96E34334993A}"/>
              </a:ext>
            </a:extLst>
          </p:cNvPr>
          <p:cNvSpPr txBox="1"/>
          <p:nvPr/>
        </p:nvSpPr>
        <p:spPr>
          <a:xfrm>
            <a:off x="192269" y="133709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D7CF17-6668-42FD-9255-B2C20AE40F60}"/>
              </a:ext>
            </a:extLst>
          </p:cNvPr>
          <p:cNvSpPr txBox="1"/>
          <p:nvPr/>
        </p:nvSpPr>
        <p:spPr>
          <a:xfrm>
            <a:off x="192269" y="230999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FD0345-5AA3-4F27-9178-F4EB0602D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636" y="410707"/>
            <a:ext cx="3749464" cy="16948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98A3E83-DD0C-4240-AA90-173496F91E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9" y="4961234"/>
            <a:ext cx="3630233" cy="10877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17979E-F388-443D-8B24-882AE52A462F}"/>
              </a:ext>
            </a:extLst>
          </p:cNvPr>
          <p:cNvSpPr txBox="1"/>
          <p:nvPr/>
        </p:nvSpPr>
        <p:spPr>
          <a:xfrm>
            <a:off x="192268" y="4688315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DC03D-4DAD-4C79-80CA-AF3CF2B4B0F9}"/>
              </a:ext>
            </a:extLst>
          </p:cNvPr>
          <p:cNvSpPr txBox="1"/>
          <p:nvPr/>
        </p:nvSpPr>
        <p:spPr>
          <a:xfrm>
            <a:off x="4113636" y="13370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EF13D66-3325-4EE4-BAC5-FF128C876C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637" y="2652604"/>
            <a:ext cx="3749464" cy="11936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D502FB-14B3-4977-88E3-34F89BA851CA}"/>
              </a:ext>
            </a:extLst>
          </p:cNvPr>
          <p:cNvSpPr txBox="1"/>
          <p:nvPr/>
        </p:nvSpPr>
        <p:spPr>
          <a:xfrm>
            <a:off x="4113636" y="237342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6EF75A2-7579-454A-826A-0CE828C344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636" y="4937092"/>
            <a:ext cx="3749464" cy="15102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0E4C7E9-B594-4F66-9B96-E1384087D3FF}"/>
              </a:ext>
            </a:extLst>
          </p:cNvPr>
          <p:cNvSpPr txBox="1"/>
          <p:nvPr/>
        </p:nvSpPr>
        <p:spPr>
          <a:xfrm>
            <a:off x="4113635" y="465719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15A7D3-B8FB-4E17-8250-69F1132C4102}"/>
              </a:ext>
            </a:extLst>
          </p:cNvPr>
          <p:cNvSpPr/>
          <p:nvPr/>
        </p:nvSpPr>
        <p:spPr>
          <a:xfrm>
            <a:off x="398585" y="1649867"/>
            <a:ext cx="3423917" cy="34891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07CE29-9FBB-46D3-8005-1E1FA0AC46F6}"/>
              </a:ext>
            </a:extLst>
          </p:cNvPr>
          <p:cNvSpPr/>
          <p:nvPr/>
        </p:nvSpPr>
        <p:spPr>
          <a:xfrm>
            <a:off x="398584" y="4308280"/>
            <a:ext cx="1137139" cy="16993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D858397-CFDE-4184-8188-1A6D4F35A7AD}"/>
              </a:ext>
            </a:extLst>
          </p:cNvPr>
          <p:cNvSpPr/>
          <p:nvPr/>
        </p:nvSpPr>
        <p:spPr>
          <a:xfrm>
            <a:off x="398584" y="5332670"/>
            <a:ext cx="1137139" cy="15959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05AE92-2D92-4E26-9C5E-C959924F7AE2}"/>
              </a:ext>
            </a:extLst>
          </p:cNvPr>
          <p:cNvSpPr/>
          <p:nvPr/>
        </p:nvSpPr>
        <p:spPr>
          <a:xfrm>
            <a:off x="4325817" y="1750996"/>
            <a:ext cx="1137138" cy="14814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4366C5-BDD1-44C2-97DE-F57A1F4BBBD0}"/>
              </a:ext>
            </a:extLst>
          </p:cNvPr>
          <p:cNvSpPr/>
          <p:nvPr/>
        </p:nvSpPr>
        <p:spPr>
          <a:xfrm>
            <a:off x="4384041" y="3588416"/>
            <a:ext cx="1131667" cy="16296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083EFCF-7420-42AE-88BF-BDDA16EBDF21}"/>
              </a:ext>
            </a:extLst>
          </p:cNvPr>
          <p:cNvSpPr/>
          <p:nvPr/>
        </p:nvSpPr>
        <p:spPr>
          <a:xfrm>
            <a:off x="4308232" y="5805697"/>
            <a:ext cx="1195754" cy="20238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93D07B-A6DE-4EA7-A92C-55E9A3ACA3B9}"/>
              </a:ext>
            </a:extLst>
          </p:cNvPr>
          <p:cNvSpPr/>
          <p:nvPr/>
        </p:nvSpPr>
        <p:spPr>
          <a:xfrm>
            <a:off x="4906109" y="5179352"/>
            <a:ext cx="609599" cy="18712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A98667-7133-43D7-ADE6-5593873806B5}"/>
              </a:ext>
            </a:extLst>
          </p:cNvPr>
          <p:cNvSpPr/>
          <p:nvPr/>
        </p:nvSpPr>
        <p:spPr>
          <a:xfrm>
            <a:off x="4911973" y="2647821"/>
            <a:ext cx="474782" cy="18712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2C9C7-C15D-4380-9878-17A811139864}"/>
              </a:ext>
            </a:extLst>
          </p:cNvPr>
          <p:cNvSpPr txBox="1"/>
          <p:nvPr/>
        </p:nvSpPr>
        <p:spPr>
          <a:xfrm>
            <a:off x="5889150" y="1610854"/>
            <a:ext cx="211601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1.3.4.2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한국표준직업분류 제일 밑에 추가적으로 있는 내용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DFA5F1A-B001-4D5B-B1F4-805BB597D092}"/>
              </a:ext>
            </a:extLst>
          </p:cNvPr>
          <p:cNvSpPr/>
          <p:nvPr/>
        </p:nvSpPr>
        <p:spPr>
          <a:xfrm>
            <a:off x="923196" y="4964331"/>
            <a:ext cx="1245573" cy="18712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A08276-9622-432A-9F45-FCE49A85EC5B}"/>
              </a:ext>
            </a:extLst>
          </p:cNvPr>
          <p:cNvSpPr/>
          <p:nvPr/>
        </p:nvSpPr>
        <p:spPr>
          <a:xfrm>
            <a:off x="4589586" y="996621"/>
            <a:ext cx="252045" cy="18712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26FD17-70C9-4A50-BF42-C17F8DA9225B}"/>
              </a:ext>
            </a:extLst>
          </p:cNvPr>
          <p:cNvSpPr/>
          <p:nvPr/>
        </p:nvSpPr>
        <p:spPr>
          <a:xfrm>
            <a:off x="2438401" y="2846392"/>
            <a:ext cx="633045" cy="18712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90D50C-A616-4B51-B2C6-BD52410DD7F6}"/>
              </a:ext>
            </a:extLst>
          </p:cNvPr>
          <p:cNvSpPr/>
          <p:nvPr/>
        </p:nvSpPr>
        <p:spPr>
          <a:xfrm>
            <a:off x="2887230" y="1607146"/>
            <a:ext cx="369776" cy="1955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22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309F0B-0F13-4201-AB6D-73ED5E6F9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6" y="1992495"/>
            <a:ext cx="4303287" cy="1787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90A034-4719-46BE-BA37-977095DC9FC0}"/>
              </a:ext>
            </a:extLst>
          </p:cNvPr>
          <p:cNvSpPr txBox="1"/>
          <p:nvPr/>
        </p:nvSpPr>
        <p:spPr>
          <a:xfrm>
            <a:off x="690835" y="1715495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78764-2F3B-406E-9AB7-B878DA316F00}"/>
              </a:ext>
            </a:extLst>
          </p:cNvPr>
          <p:cNvSpPr txBox="1"/>
          <p:nvPr/>
        </p:nvSpPr>
        <p:spPr>
          <a:xfrm>
            <a:off x="690835" y="4092797"/>
            <a:ext cx="447580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1.3.4.6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한국표준목적별지출분류의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아래에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쉬어가는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코너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나옴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A45BB-D6A3-4D40-9AE0-0C22AED2621B}"/>
              </a:ext>
            </a:extLst>
          </p:cNvPr>
          <p:cNvSpPr txBox="1"/>
          <p:nvPr/>
        </p:nvSpPr>
        <p:spPr>
          <a:xfrm>
            <a:off x="792480" y="4781006"/>
            <a:ext cx="4667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중앙 통계기관이 가져야할 주요 특징으로 </a:t>
            </a:r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중립성</a:t>
            </a:r>
            <a:r>
              <a:rPr lang="en-US" altLang="ko-KR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독립성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등이 요구된다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하지만 다른 나라들을 보면 현실적으로 이를 충족시키기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어려운게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 결과를 바탕으로 정책이 실행되는 경우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 많기 때문이다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4C75B1-585D-4BCF-A54D-C36A8BF9A2C9}"/>
              </a:ext>
            </a:extLst>
          </p:cNvPr>
          <p:cNvSpPr/>
          <p:nvPr/>
        </p:nvSpPr>
        <p:spPr>
          <a:xfrm>
            <a:off x="918030" y="2920843"/>
            <a:ext cx="2156096" cy="18811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69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921168"/>
            <a:ext cx="598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1.1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국가 통계의 의미와 유형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1.1.2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국가통계의 유형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410B80-E9A4-462F-83EE-8E1F069FF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2" y="390641"/>
            <a:ext cx="3267567" cy="1918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4E7B34-DDF2-4C18-8FC6-0E1FBB96D7DC}"/>
              </a:ext>
            </a:extLst>
          </p:cNvPr>
          <p:cNvSpPr txBox="1"/>
          <p:nvPr/>
        </p:nvSpPr>
        <p:spPr>
          <a:xfrm>
            <a:off x="101842" y="10550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E13B7D-193E-4E52-A137-C8A5EBDB1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409" y="374371"/>
            <a:ext cx="3553986" cy="1131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B12CC2-0E21-451C-B20B-FC53F055D75C}"/>
              </a:ext>
            </a:extLst>
          </p:cNvPr>
          <p:cNvSpPr txBox="1"/>
          <p:nvPr/>
        </p:nvSpPr>
        <p:spPr>
          <a:xfrm>
            <a:off x="3369409" y="10550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F457F77-7634-4F20-AFAF-CDD06C7EF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95" y="390641"/>
            <a:ext cx="3486637" cy="1076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C50940-42B5-403C-88B1-6201C82E05CB}"/>
              </a:ext>
            </a:extLst>
          </p:cNvPr>
          <p:cNvSpPr txBox="1"/>
          <p:nvPr/>
        </p:nvSpPr>
        <p:spPr>
          <a:xfrm>
            <a:off x="6923395" y="113642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C325670-203E-4ED4-9A78-64FDA7EDB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29" y="1782685"/>
            <a:ext cx="3267567" cy="12716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7721DA-8649-4F90-ABD6-5E3AAE099AA4}"/>
              </a:ext>
            </a:extLst>
          </p:cNvPr>
          <p:cNvSpPr txBox="1"/>
          <p:nvPr/>
        </p:nvSpPr>
        <p:spPr>
          <a:xfrm>
            <a:off x="7032928" y="150568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F4796A-4CA4-40F0-87E6-912111F70FD7}"/>
              </a:ext>
            </a:extLst>
          </p:cNvPr>
          <p:cNvSpPr txBox="1"/>
          <p:nvPr/>
        </p:nvSpPr>
        <p:spPr>
          <a:xfrm>
            <a:off x="298939" y="3634383"/>
            <a:ext cx="114944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u="sng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통계조사로 수집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하는가 </a:t>
            </a:r>
            <a:r>
              <a:rPr lang="ko-KR" altLang="en-US" sz="1400" i="1" u="sng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행정보고를 통해 수집된 자료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이용하는가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 -&gt;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조사하는가 이미 있는 데이터를 쓰는가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조사통계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분석대상이 되는 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집단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대상으로 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통계조사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실시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-&gt;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조사표 상의 기록에 의하여 작성된 통계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업무통계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단체가 법령에 의거하여 개인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및 단체가 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제출한 서류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보고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신고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등록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신청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-&gt;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사후적으로 집계하여 작성한 통계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400" i="1" u="sng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통계작성방법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따라 </a:t>
            </a:r>
            <a:r>
              <a:rPr lang="ko-KR" altLang="en-US" sz="1400" i="1" u="sng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통계조사로 직접 얻어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지는가 </a:t>
            </a:r>
            <a:r>
              <a:rPr lang="ko-KR" altLang="en-US" sz="1400" i="1" u="sng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자료값으로</a:t>
            </a:r>
            <a:r>
              <a:rPr lang="ko-KR" altLang="en-US" sz="1400" i="1" u="sng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얻어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내는가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 -&gt;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직접적인가 부수적인가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차통계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기초통계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 : 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통계조사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결과로 직접 얻어진 통계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-&gt;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집단이나 개체의 특성을 전체적으로 나타냄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차통계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가공통계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 : 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차통계에서 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연산을 통해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 얻어진 통계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-&gt;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대푯값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지수등을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나타냄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우리나라 통계법에서 </a:t>
            </a:r>
            <a:r>
              <a:rPr lang="ko-KR" altLang="en-US" sz="1400" i="1" u="sng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정부승인 통계의 요건을 충족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하는가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</a:p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지정통계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정부승인통계중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통계법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17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조를 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충족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 통계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일반통계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지정통계 </a:t>
            </a:r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이외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통계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45F67A-3A05-4F1C-9866-6FB0A0126959}"/>
              </a:ext>
            </a:extLst>
          </p:cNvPr>
          <p:cNvSpPr/>
          <p:nvPr/>
        </p:nvSpPr>
        <p:spPr>
          <a:xfrm>
            <a:off x="7268308" y="2254465"/>
            <a:ext cx="2385646" cy="2769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C6CCB7-34BC-4F68-B6C9-5034D1DDEA4B}"/>
              </a:ext>
            </a:extLst>
          </p:cNvPr>
          <p:cNvSpPr/>
          <p:nvPr/>
        </p:nvSpPr>
        <p:spPr>
          <a:xfrm>
            <a:off x="7162800" y="787144"/>
            <a:ext cx="2491153" cy="2769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3E2EE7-96FD-4B8B-8588-9E08B554FF3E}"/>
              </a:ext>
            </a:extLst>
          </p:cNvPr>
          <p:cNvSpPr/>
          <p:nvPr/>
        </p:nvSpPr>
        <p:spPr>
          <a:xfrm>
            <a:off x="3578471" y="1087973"/>
            <a:ext cx="1362807" cy="1839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53C819B-C0EE-42F2-96C3-71A922391096}"/>
              </a:ext>
            </a:extLst>
          </p:cNvPr>
          <p:cNvSpPr/>
          <p:nvPr/>
        </p:nvSpPr>
        <p:spPr>
          <a:xfrm>
            <a:off x="298940" y="1800271"/>
            <a:ext cx="1166446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5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F7A2BAE-0C67-4200-A756-1EADEC517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27" y="992331"/>
            <a:ext cx="3553986" cy="1674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F44734-231B-437D-9450-A21FEB79A52D}"/>
              </a:ext>
            </a:extLst>
          </p:cNvPr>
          <p:cNvSpPr txBox="1"/>
          <p:nvPr/>
        </p:nvSpPr>
        <p:spPr>
          <a:xfrm>
            <a:off x="4491338" y="75094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74B9BE-555A-44C8-BF11-1DB3160CD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36" y="1103031"/>
            <a:ext cx="3298634" cy="15578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ED272A-7E7C-4030-A6DE-0D6CBD390670}"/>
              </a:ext>
            </a:extLst>
          </p:cNvPr>
          <p:cNvSpPr txBox="1"/>
          <p:nvPr/>
        </p:nvSpPr>
        <p:spPr>
          <a:xfrm>
            <a:off x="470336" y="826032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9BE863-ADA9-47D8-BC2A-5082AD872FDC}"/>
              </a:ext>
            </a:extLst>
          </p:cNvPr>
          <p:cNvSpPr/>
          <p:nvPr/>
        </p:nvSpPr>
        <p:spPr>
          <a:xfrm>
            <a:off x="2039817" y="2269194"/>
            <a:ext cx="439614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C6EBE5-C6F2-4AE6-95A6-32D095CDB81D}"/>
              </a:ext>
            </a:extLst>
          </p:cNvPr>
          <p:cNvSpPr/>
          <p:nvPr/>
        </p:nvSpPr>
        <p:spPr>
          <a:xfrm>
            <a:off x="6227766" y="2304364"/>
            <a:ext cx="439614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2C21E0-AF59-4600-B38A-97D7BD7B7443}"/>
              </a:ext>
            </a:extLst>
          </p:cNvPr>
          <p:cNvSpPr txBox="1"/>
          <p:nvPr/>
        </p:nvSpPr>
        <p:spPr>
          <a:xfrm>
            <a:off x="914400" y="3606499"/>
            <a:ext cx="67876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해당 설명은 지정통계에 가깝긴 하지만 지정통계도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아닌게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지정통계는 정부승인을 받은 것이다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일반통계도 정부승인을 받은 것이다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따라서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2018, 2015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둘다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아니다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나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차통계와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차통계는 통계 작성 방법에 따라 나뉜다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차통계와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차통계는 다른 말로 기초통계와 가공통계이다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ko-KR" altLang="en-US" sz="14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우리나라는 분산형 통계제도이다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0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533630-89F0-4B1D-B8AC-6AA4A5EB3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70" y="1178515"/>
            <a:ext cx="3851423" cy="27751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619B43-2B03-4DCE-A7FE-02793A06F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05" y="1178515"/>
            <a:ext cx="4248951" cy="2775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4267FF-E3E9-4DAF-839C-10BF24107B12}"/>
              </a:ext>
            </a:extLst>
          </p:cNvPr>
          <p:cNvSpPr txBox="1"/>
          <p:nvPr/>
        </p:nvSpPr>
        <p:spPr>
          <a:xfrm>
            <a:off x="1558970" y="90151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DFBCF-BDD1-438C-B636-BA48564237CA}"/>
              </a:ext>
            </a:extLst>
          </p:cNvPr>
          <p:cNvSpPr txBox="1"/>
          <p:nvPr/>
        </p:nvSpPr>
        <p:spPr>
          <a:xfrm>
            <a:off x="5937205" y="913920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62096A-504F-4AFD-8FCA-D52781FF3370}"/>
              </a:ext>
            </a:extLst>
          </p:cNvPr>
          <p:cNvSpPr/>
          <p:nvPr/>
        </p:nvSpPr>
        <p:spPr>
          <a:xfrm>
            <a:off x="1734144" y="3741279"/>
            <a:ext cx="439614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19BCF4-3652-4DF5-9CAE-DB00E80A93EE}"/>
              </a:ext>
            </a:extLst>
          </p:cNvPr>
          <p:cNvSpPr/>
          <p:nvPr/>
        </p:nvSpPr>
        <p:spPr>
          <a:xfrm>
            <a:off x="6162452" y="3771759"/>
            <a:ext cx="439614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EEC246-4119-46F9-A7C7-AF083E566AB3}"/>
              </a:ext>
            </a:extLst>
          </p:cNvPr>
          <p:cNvSpPr txBox="1"/>
          <p:nvPr/>
        </p:nvSpPr>
        <p:spPr>
          <a:xfrm>
            <a:off x="1471749" y="4641669"/>
            <a:ext cx="37533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전수조사와 표본조사로 나뉜다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세분화된 상세한 통계를 작성하고자 할 경우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총조사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센서스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 같은 전수조사를 실시한다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경상적인 동향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시간의 움직임은 표본조사를 실시한다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라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모집단 역할의 통계조사는 전수조사를 실시한다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ECF3A03-D966-4605-95CE-9DD2418B674A}"/>
              </a:ext>
            </a:extLst>
          </p:cNvPr>
          <p:cNvSpPr/>
          <p:nvPr/>
        </p:nvSpPr>
        <p:spPr>
          <a:xfrm>
            <a:off x="1756500" y="1828460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6A9B5A3-D437-468D-9385-B050A70AE195}"/>
              </a:ext>
            </a:extLst>
          </p:cNvPr>
          <p:cNvSpPr/>
          <p:nvPr/>
        </p:nvSpPr>
        <p:spPr>
          <a:xfrm>
            <a:off x="1743629" y="2175547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195DDDF-4373-4A60-9340-3EB862AF9C57}"/>
              </a:ext>
            </a:extLst>
          </p:cNvPr>
          <p:cNvSpPr/>
          <p:nvPr/>
        </p:nvSpPr>
        <p:spPr>
          <a:xfrm>
            <a:off x="1743628" y="2698042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5D1937-FA17-4077-A5FC-EEAAD0934F18}"/>
              </a:ext>
            </a:extLst>
          </p:cNvPr>
          <p:cNvSpPr txBox="1"/>
          <p:nvPr/>
        </p:nvSpPr>
        <p:spPr>
          <a:xfrm>
            <a:off x="5852160" y="4876800"/>
            <a:ext cx="4415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통계조사를 실시해서 작성한 통계가 조사통계이다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나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모든 개체를 대상으로 하는 조사를 전수조사라고 한다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상세한 통계를 작성하고자 할 때 전수조사를 실시한다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라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모집단의 역할을 하는 통계조사는 전수조사를 실시한다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1BC101-37FD-4CCF-9646-44D1B45E27F6}"/>
              </a:ext>
            </a:extLst>
          </p:cNvPr>
          <p:cNvSpPr/>
          <p:nvPr/>
        </p:nvSpPr>
        <p:spPr>
          <a:xfrm>
            <a:off x="6162452" y="1392101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9446480-D2EB-4A43-92FD-0CFAA4A8E8FC}"/>
              </a:ext>
            </a:extLst>
          </p:cNvPr>
          <p:cNvSpPr/>
          <p:nvPr/>
        </p:nvSpPr>
        <p:spPr>
          <a:xfrm>
            <a:off x="6162451" y="2045361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42B723C-BDE2-4C09-8CFB-D4790B3643E0}"/>
              </a:ext>
            </a:extLst>
          </p:cNvPr>
          <p:cNvSpPr/>
          <p:nvPr/>
        </p:nvSpPr>
        <p:spPr>
          <a:xfrm>
            <a:off x="6162451" y="2451744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86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981E0E-8C76-4F67-9880-EBE6B867C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2" y="1980111"/>
            <a:ext cx="4441371" cy="22900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BA409E-ED10-4330-988E-3D7493752E13}"/>
              </a:ext>
            </a:extLst>
          </p:cNvPr>
          <p:cNvSpPr txBox="1"/>
          <p:nvPr/>
        </p:nvSpPr>
        <p:spPr>
          <a:xfrm>
            <a:off x="548713" y="1703112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8BBACF9-D24C-409B-9446-77040D710E27}"/>
              </a:ext>
            </a:extLst>
          </p:cNvPr>
          <p:cNvSpPr/>
          <p:nvPr/>
        </p:nvSpPr>
        <p:spPr>
          <a:xfrm>
            <a:off x="789849" y="2443702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98A7B7F-DB72-4C21-BD25-C29F3EDF7D31}"/>
              </a:ext>
            </a:extLst>
          </p:cNvPr>
          <p:cNvSpPr/>
          <p:nvPr/>
        </p:nvSpPr>
        <p:spPr>
          <a:xfrm>
            <a:off x="789849" y="2646109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EF73CA7-7AD2-4824-A0FB-94583BED358E}"/>
              </a:ext>
            </a:extLst>
          </p:cNvPr>
          <p:cNvSpPr/>
          <p:nvPr/>
        </p:nvSpPr>
        <p:spPr>
          <a:xfrm>
            <a:off x="789849" y="2864780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A0439D-A30E-4FB5-BD9E-F63C4D110AE2}"/>
              </a:ext>
            </a:extLst>
          </p:cNvPr>
          <p:cNvSpPr/>
          <p:nvPr/>
        </p:nvSpPr>
        <p:spPr>
          <a:xfrm>
            <a:off x="751786" y="3829368"/>
            <a:ext cx="528374" cy="17657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8D6E2-7694-413A-86C4-3DA123901777}"/>
              </a:ext>
            </a:extLst>
          </p:cNvPr>
          <p:cNvSpPr txBox="1"/>
          <p:nvPr/>
        </p:nvSpPr>
        <p:spPr>
          <a:xfrm>
            <a:off x="548713" y="1332817"/>
            <a:ext cx="3298393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1.1.2.2 1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차통계와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차통계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아래에 그림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1-1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392457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921168"/>
            <a:ext cx="598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1.2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국가통계제도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1.2.1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국가통계제도의 유형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94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3A3A7A-BA33-4298-80E4-633BD623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51" y="1366897"/>
            <a:ext cx="3134082" cy="16890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9EA610-840C-45F5-AE74-38BB43BB9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053" y="1488383"/>
            <a:ext cx="3193495" cy="14461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877B7B-35B0-44A5-9BF2-D016E69CC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51" y="3494151"/>
            <a:ext cx="3403004" cy="14461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1C0573-144C-4133-ADA6-6B30F1C98E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86" y="3611011"/>
            <a:ext cx="3134082" cy="14507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8224DE-917A-43DE-BA5A-97ACAA394152}"/>
              </a:ext>
            </a:extLst>
          </p:cNvPr>
          <p:cNvSpPr txBox="1"/>
          <p:nvPr/>
        </p:nvSpPr>
        <p:spPr>
          <a:xfrm>
            <a:off x="422951" y="108989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C20553-4293-492F-B130-D0C0387336F3}"/>
              </a:ext>
            </a:extLst>
          </p:cNvPr>
          <p:cNvSpPr txBox="1"/>
          <p:nvPr/>
        </p:nvSpPr>
        <p:spPr>
          <a:xfrm>
            <a:off x="8550053" y="121138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1FA584-3FEB-4736-A10E-86064D8BEE04}"/>
              </a:ext>
            </a:extLst>
          </p:cNvPr>
          <p:cNvSpPr txBox="1"/>
          <p:nvPr/>
        </p:nvSpPr>
        <p:spPr>
          <a:xfrm>
            <a:off x="422951" y="3214839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F0BBE7-527F-4AF6-8F17-0B0853ED7D0C}"/>
              </a:ext>
            </a:extLst>
          </p:cNvPr>
          <p:cNvSpPr txBox="1"/>
          <p:nvPr/>
        </p:nvSpPr>
        <p:spPr>
          <a:xfrm>
            <a:off x="8712086" y="3334012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5F2282-07B1-4805-AF6D-EB640AA39E43}"/>
              </a:ext>
            </a:extLst>
          </p:cNvPr>
          <p:cNvSpPr/>
          <p:nvPr/>
        </p:nvSpPr>
        <p:spPr>
          <a:xfrm>
            <a:off x="586155" y="2863330"/>
            <a:ext cx="380998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BEE143-0751-471B-8BF6-51D4FDD44255}"/>
              </a:ext>
            </a:extLst>
          </p:cNvPr>
          <p:cNvSpPr/>
          <p:nvPr/>
        </p:nvSpPr>
        <p:spPr>
          <a:xfrm>
            <a:off x="8712086" y="2311160"/>
            <a:ext cx="380998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05EAA7-612E-4C3E-AA9B-A0783CD7D627}"/>
              </a:ext>
            </a:extLst>
          </p:cNvPr>
          <p:cNvSpPr/>
          <p:nvPr/>
        </p:nvSpPr>
        <p:spPr>
          <a:xfrm>
            <a:off x="650632" y="4762469"/>
            <a:ext cx="380998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0D799F-82A7-465E-8DDE-68C7CF03DE6E}"/>
              </a:ext>
            </a:extLst>
          </p:cNvPr>
          <p:cNvSpPr/>
          <p:nvPr/>
        </p:nvSpPr>
        <p:spPr>
          <a:xfrm>
            <a:off x="10208409" y="4643631"/>
            <a:ext cx="380998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709818-69E4-4CC3-A31A-30F398627CC1}"/>
              </a:ext>
            </a:extLst>
          </p:cNvPr>
          <p:cNvSpPr txBox="1"/>
          <p:nvPr/>
        </p:nvSpPr>
        <p:spPr>
          <a:xfrm>
            <a:off x="4091355" y="1366897"/>
            <a:ext cx="365253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집중형과 분산형을 합친 것을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절충형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이라고 하는데 두개로 이야기할 땐 분산형의 일종으로 본다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비교성은 시간적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지역 간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국가 간의 비교가 가능해야 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(1.2.3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국제기구와 통계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우리나라는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분산형 통계제도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집중형 통계제도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통계수요에 신속하지 못하고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분산형 통계제도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통계수요에 신속하게 대응할 수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집중형 통계제도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단일 통계기관의 자료를 집중적으로 축적하여 이용자에게 자료를 체계적으로 공급할 수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집중형 통계제도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특정 부처의 영향으로부터 자유롭고 정치적으로 중립이 되어 통계의 객관성을 확보할 수 있다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반면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분산형 통계제도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여러 기관에서 따로 작성하여 객관성 확보가 힘들다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집중형 통계제도는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통계전문가가 데이터를 수집하는데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분산형 통계제도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이가 보장되지 않아 집중적으로 활용하기 어렵다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F3A6FF8-52BF-485A-8931-572BA4BA1682}"/>
              </a:ext>
            </a:extLst>
          </p:cNvPr>
          <p:cNvCxnSpPr>
            <a:cxnSpLocks/>
          </p:cNvCxnSpPr>
          <p:nvPr/>
        </p:nvCxnSpPr>
        <p:spPr>
          <a:xfrm flipV="1">
            <a:off x="3481754" y="1602321"/>
            <a:ext cx="744415" cy="10550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4C9DA71-C40B-44B4-B512-94E69BD38CC4}"/>
              </a:ext>
            </a:extLst>
          </p:cNvPr>
          <p:cNvCxnSpPr>
            <a:cxnSpLocks/>
          </p:cNvCxnSpPr>
          <p:nvPr/>
        </p:nvCxnSpPr>
        <p:spPr>
          <a:xfrm flipV="1">
            <a:off x="3417277" y="2065382"/>
            <a:ext cx="744415" cy="29307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5B29A7F-0488-406F-B233-171AB609FD0F}"/>
              </a:ext>
            </a:extLst>
          </p:cNvPr>
          <p:cNvCxnSpPr>
            <a:cxnSpLocks/>
          </p:cNvCxnSpPr>
          <p:nvPr/>
        </p:nvCxnSpPr>
        <p:spPr>
          <a:xfrm>
            <a:off x="3453747" y="2574151"/>
            <a:ext cx="70794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A2E1DF8-8A6E-43EE-9DE6-9F547BC05A1C}"/>
              </a:ext>
            </a:extLst>
          </p:cNvPr>
          <p:cNvCxnSpPr>
            <a:cxnSpLocks/>
          </p:cNvCxnSpPr>
          <p:nvPr/>
        </p:nvCxnSpPr>
        <p:spPr>
          <a:xfrm flipV="1">
            <a:off x="3759406" y="3161490"/>
            <a:ext cx="398498" cy="7214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6C0E2EF-6CD4-4E08-9BBC-8D01D341887A}"/>
              </a:ext>
            </a:extLst>
          </p:cNvPr>
          <p:cNvCxnSpPr>
            <a:cxnSpLocks/>
          </p:cNvCxnSpPr>
          <p:nvPr/>
        </p:nvCxnSpPr>
        <p:spPr>
          <a:xfrm flipH="1">
            <a:off x="7643446" y="1878405"/>
            <a:ext cx="1113693" cy="117757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AAD5C57-971A-4077-A74F-0DAD76828BE6}"/>
              </a:ext>
            </a:extLst>
          </p:cNvPr>
          <p:cNvCxnSpPr>
            <a:cxnSpLocks/>
          </p:cNvCxnSpPr>
          <p:nvPr/>
        </p:nvCxnSpPr>
        <p:spPr>
          <a:xfrm flipH="1" flipV="1">
            <a:off x="7567246" y="3161490"/>
            <a:ext cx="1372523" cy="86164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7A6423A-0445-43AD-94EC-BB2B5B10EB9B}"/>
              </a:ext>
            </a:extLst>
          </p:cNvPr>
          <p:cNvCxnSpPr>
            <a:cxnSpLocks/>
          </p:cNvCxnSpPr>
          <p:nvPr/>
        </p:nvCxnSpPr>
        <p:spPr>
          <a:xfrm flipV="1">
            <a:off x="3691452" y="3161490"/>
            <a:ext cx="466452" cy="101049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2C77994-90F6-4FC2-95C1-A745619FBFA9}"/>
              </a:ext>
            </a:extLst>
          </p:cNvPr>
          <p:cNvCxnSpPr>
            <a:cxnSpLocks/>
          </p:cNvCxnSpPr>
          <p:nvPr/>
        </p:nvCxnSpPr>
        <p:spPr>
          <a:xfrm flipH="1">
            <a:off x="7643446" y="2061399"/>
            <a:ext cx="1144569" cy="103667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65FEFB9-B3FC-4BD6-91F0-B266F0F08B08}"/>
              </a:ext>
            </a:extLst>
          </p:cNvPr>
          <p:cNvCxnSpPr>
            <a:cxnSpLocks/>
          </p:cNvCxnSpPr>
          <p:nvPr/>
        </p:nvCxnSpPr>
        <p:spPr>
          <a:xfrm flipV="1">
            <a:off x="3759406" y="3161490"/>
            <a:ext cx="415800" cy="11814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DF87D94-3711-4DEC-8AF3-C8A0DE94DE30}"/>
              </a:ext>
            </a:extLst>
          </p:cNvPr>
          <p:cNvCxnSpPr>
            <a:cxnSpLocks/>
          </p:cNvCxnSpPr>
          <p:nvPr/>
        </p:nvCxnSpPr>
        <p:spPr>
          <a:xfrm flipH="1">
            <a:off x="7612571" y="2183231"/>
            <a:ext cx="1175444" cy="149190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B88BC93-3C7C-45F8-851F-99DC19825AFB}"/>
              </a:ext>
            </a:extLst>
          </p:cNvPr>
          <p:cNvCxnSpPr>
            <a:cxnSpLocks/>
          </p:cNvCxnSpPr>
          <p:nvPr/>
        </p:nvCxnSpPr>
        <p:spPr>
          <a:xfrm flipH="1">
            <a:off x="7696422" y="4217207"/>
            <a:ext cx="1206163" cy="4602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9EC6486-055F-4212-B356-3E879151785D}"/>
              </a:ext>
            </a:extLst>
          </p:cNvPr>
          <p:cNvCxnSpPr>
            <a:cxnSpLocks/>
          </p:cNvCxnSpPr>
          <p:nvPr/>
        </p:nvCxnSpPr>
        <p:spPr>
          <a:xfrm flipH="1">
            <a:off x="7696422" y="4445167"/>
            <a:ext cx="1206163" cy="61658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DC149D5F-3957-4250-BA39-7CA772670248}"/>
              </a:ext>
            </a:extLst>
          </p:cNvPr>
          <p:cNvSpPr/>
          <p:nvPr/>
        </p:nvSpPr>
        <p:spPr>
          <a:xfrm>
            <a:off x="604990" y="2218417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598F4C4-0866-4103-8DBD-DCA4F528F762}"/>
              </a:ext>
            </a:extLst>
          </p:cNvPr>
          <p:cNvSpPr/>
          <p:nvPr/>
        </p:nvSpPr>
        <p:spPr>
          <a:xfrm>
            <a:off x="8883629" y="3817982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9AC745E-6737-4F49-B953-DB02A7076FC1}"/>
              </a:ext>
            </a:extLst>
          </p:cNvPr>
          <p:cNvSpPr/>
          <p:nvPr/>
        </p:nvSpPr>
        <p:spPr>
          <a:xfrm>
            <a:off x="617683" y="4002865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3DA8A32-E246-4F2E-8365-B1DDC2C2291B}"/>
              </a:ext>
            </a:extLst>
          </p:cNvPr>
          <p:cNvSpPr/>
          <p:nvPr/>
        </p:nvSpPr>
        <p:spPr>
          <a:xfrm>
            <a:off x="617682" y="4184796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C63B049-B7BA-4742-9F5E-F5BBF09D4B2C}"/>
              </a:ext>
            </a:extLst>
          </p:cNvPr>
          <p:cNvSpPr/>
          <p:nvPr/>
        </p:nvSpPr>
        <p:spPr>
          <a:xfrm>
            <a:off x="589552" y="2469828"/>
            <a:ext cx="260371" cy="2603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27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6CC285-15AF-4B28-A334-B8A3E2FCA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31" y="2192371"/>
            <a:ext cx="4273845" cy="1236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192D7C-E3AE-4B52-977C-6A79ED9CEAEB}"/>
              </a:ext>
            </a:extLst>
          </p:cNvPr>
          <p:cNvSpPr txBox="1"/>
          <p:nvPr/>
        </p:nvSpPr>
        <p:spPr>
          <a:xfrm>
            <a:off x="879231" y="1915372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0E6E99-333D-4B0C-84BC-8FEE7BD6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15" y="2109975"/>
            <a:ext cx="3591266" cy="16628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C0F4D2-0FC6-4199-B616-F29598EFE681}"/>
              </a:ext>
            </a:extLst>
          </p:cNvPr>
          <p:cNvSpPr txBox="1"/>
          <p:nvPr/>
        </p:nvSpPr>
        <p:spPr>
          <a:xfrm>
            <a:off x="5697415" y="1868145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D254BF-8ADC-4040-91C7-57BF9774D685}"/>
              </a:ext>
            </a:extLst>
          </p:cNvPr>
          <p:cNvSpPr/>
          <p:nvPr/>
        </p:nvSpPr>
        <p:spPr>
          <a:xfrm>
            <a:off x="1107832" y="2810577"/>
            <a:ext cx="1254368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7922E3-6ACF-4919-B7A2-903C8E843732}"/>
              </a:ext>
            </a:extLst>
          </p:cNvPr>
          <p:cNvSpPr/>
          <p:nvPr/>
        </p:nvSpPr>
        <p:spPr>
          <a:xfrm>
            <a:off x="5905501" y="3045038"/>
            <a:ext cx="3383180" cy="2769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17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790</Words>
  <Application>Microsoft Macintosh PowerPoint</Application>
  <PresentationFormat>와이드스크린</PresentationFormat>
  <Paragraphs>124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KoPub돋움체 Bold</vt:lpstr>
      <vt:lpstr>KoPubWorld돋움체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태정</dc:creator>
  <cp:lastModifiedBy>김 태정</cp:lastModifiedBy>
  <cp:revision>56</cp:revision>
  <dcterms:created xsi:type="dcterms:W3CDTF">2021-10-15T17:06:23Z</dcterms:created>
  <dcterms:modified xsi:type="dcterms:W3CDTF">2021-11-26T14:08:25Z</dcterms:modified>
</cp:coreProperties>
</file>