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4" r:id="rId5"/>
    <p:sldId id="277" r:id="rId6"/>
    <p:sldId id="280" r:id="rId7"/>
    <p:sldId id="281" r:id="rId8"/>
    <p:sldId id="275" r:id="rId9"/>
    <p:sldId id="276" r:id="rId10"/>
    <p:sldId id="282" r:id="rId11"/>
    <p:sldId id="283" r:id="rId12"/>
    <p:sldId id="278" r:id="rId13"/>
    <p:sldId id="27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68434-D33D-4A21-B7A9-EC6A02C49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B9DFDA-04C9-4BA3-B6B9-4B5D90F92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1D8A3-C7F9-4348-84D1-85B29F23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37E8B-ABF6-4EE9-9F13-8E9F8E02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DA26D-011F-4401-B58C-90999F7B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6F13B-40CC-46D4-9B1C-000F7E6F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66F1E6-E06E-4687-BCED-36374077D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1D13B-2F73-417D-8DDA-291831FF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6A3BF-9DA1-41BC-AE65-81D7DF0B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B96EE-174C-4922-B8E5-50DF123B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1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4B981-3837-4B3B-88F9-F520BA31A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DD612C-0FA1-43A7-A925-427419CF0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9351E-6911-40A6-A356-F21C4BD8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2EF59-4A79-49CB-9EBB-5F4F0C34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754DF-4AA8-41E6-94F8-E561CD82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1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C2312-F1F5-4928-9437-B202C8A4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5BAC7-1A93-4EC0-9768-7E5C9550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41019-925A-451D-8F84-2DB41351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308F1-47FD-4C77-9715-3AB38F97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50BDB-B7B0-44D6-8105-4EE84CDB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64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60704-B272-47FD-A728-BD4358A2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D9693F-405C-4A8E-997E-F4867E79D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52AEE-A874-4D05-860F-F9C84D0E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010BF-76BA-421A-AC5C-7F3AE1E4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CD8D1-48E3-4069-AC2D-01AA4C61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3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C5B61-3A4D-490F-B091-C8EF2FE3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20369-D592-48B8-A98E-E709D81B1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0039E5-D448-453C-A46C-37034F3C3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EAD2AF-6B1A-4295-9E08-53198361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964A97-FB6E-4B5D-AF74-F5E559C0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EB6FC-C601-495F-A065-24BEB4D6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95883-F649-467E-A191-0AC78995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BDFAB-8439-49A8-9F8D-DB8BE7529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F7D47E-5252-49EB-8F7C-67AF23C41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1729CD-26D1-45AF-8CFB-4EFF11FFE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4117CB-7124-4B39-9987-BCE80CF83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1A526A-36DA-4142-B30A-BB3EE4A1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CDBBD2-99EB-4F64-9E9E-16BE1D27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861450-B4EE-4CD0-849F-63598325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98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FDFE3-2A19-40DE-B11F-DBCCEEAE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B99187-FB9A-4B9C-A082-2DBB90D8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1BE6D0-01DC-4052-9533-8D0DAB98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29847B-F073-4C9E-8E38-E93E2D99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5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FD8093-1DD3-4E54-8154-666D24D3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D3ACD1-2C3C-4E70-9167-F8533088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BF5C9-97E1-4B62-A5EA-E3AB0937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5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32102-E625-4D62-900D-F57723A0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D7BFC-ACE8-44B6-B4A2-945183F0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FDA6A-5FED-4279-A915-BDDBE859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606BC-9885-4A38-8DB4-3144FAA6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245652-E608-4F5F-BCA7-DC0615AC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16455-248B-460F-853D-C532BAD3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4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A79D3-11C1-41F0-8D66-420FC757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940CD-4894-4591-89DC-F52C41F99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63D9C8-DF95-43CB-8554-2FD199B71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4CD84-4490-4187-B33B-83CD0813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B4F21-9E19-4CD4-BBC7-A89078AF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3CA405-C8A5-4861-AE43-43278F15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3AD866-BF64-4848-9D6D-C5EB83AE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9A0F8-14B6-4646-B431-9CB6A927C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B5A8A-8BBA-410F-B610-B0CF00048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D91D8-0AEC-4011-B9A2-28CCE99346D9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72A2F-90CA-4668-9446-F72064144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C818A-C046-4621-95E0-EEC27FA2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1D0E-3051-48DD-A59F-45F8FB8D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3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62DD7-FB39-49A4-817B-FEC41D986E55}"/>
              </a:ext>
            </a:extLst>
          </p:cNvPr>
          <p:cNvSpPr txBox="1"/>
          <p:nvPr/>
        </p:nvSpPr>
        <p:spPr>
          <a:xfrm>
            <a:off x="3499338" y="3075057"/>
            <a:ext cx="5193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 </a:t>
            </a:r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</a:t>
            </a:r>
          </a:p>
        </p:txBody>
      </p:sp>
    </p:spTree>
    <p:extLst>
      <p:ext uri="{BB962C8B-B14F-4D97-AF65-F5344CB8AC3E}">
        <p14:creationId xmlns:p14="http://schemas.microsoft.com/office/powerpoint/2010/main" val="42198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921168"/>
            <a:ext cx="598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</a:t>
            </a:r>
            <a:r>
              <a:rPr lang="ko-KR" altLang="en-US" sz="4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자료원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2.3.2 </a:t>
            </a:r>
            <a:r>
              <a:rPr lang="ko-KR" altLang="en-US" sz="2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인구동태신고제도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09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41DCC0-48FE-4F86-B295-920E97D4D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57" y="1622613"/>
            <a:ext cx="4251085" cy="21133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EF6E70-BFA0-4171-B8C3-065F0D275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2789"/>
            <a:ext cx="4541737" cy="2120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B6DB8C-F7E5-4102-9183-711ABB8131A2}"/>
              </a:ext>
            </a:extLst>
          </p:cNvPr>
          <p:cNvSpPr txBox="1"/>
          <p:nvPr/>
        </p:nvSpPr>
        <p:spPr>
          <a:xfrm>
            <a:off x="618957" y="1342456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0D2B0F-CE2F-4B4E-8047-7B63CBAC5C8F}"/>
              </a:ext>
            </a:extLst>
          </p:cNvPr>
          <p:cNvSpPr txBox="1"/>
          <p:nvPr/>
        </p:nvSpPr>
        <p:spPr>
          <a:xfrm>
            <a:off x="6096001" y="1325790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4C39EE-EF45-4169-94C4-F06951CCE9D5}"/>
              </a:ext>
            </a:extLst>
          </p:cNvPr>
          <p:cNvSpPr/>
          <p:nvPr/>
        </p:nvSpPr>
        <p:spPr>
          <a:xfrm>
            <a:off x="798283" y="1878939"/>
            <a:ext cx="3984673" cy="37583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7EDB1D-39B0-423C-A7C1-4734783B550D}"/>
              </a:ext>
            </a:extLst>
          </p:cNvPr>
          <p:cNvSpPr/>
          <p:nvPr/>
        </p:nvSpPr>
        <p:spPr>
          <a:xfrm>
            <a:off x="6257718" y="3199037"/>
            <a:ext cx="4266809" cy="41501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34BB5-5C16-479D-ABC7-BC41771CF6D3}"/>
              </a:ext>
            </a:extLst>
          </p:cNvPr>
          <p:cNvSpPr txBox="1"/>
          <p:nvPr/>
        </p:nvSpPr>
        <p:spPr>
          <a:xfrm>
            <a:off x="489892" y="4416257"/>
            <a:ext cx="45092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 err="1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인구추계기법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적용한 것은 인구분석통계의 </a:t>
            </a:r>
            <a:r>
              <a:rPr lang="ko-KR" altLang="en-US" sz="1200" b="0" i="0" dirty="0" err="1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장래인구추계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인구동태신고제도는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일정한 지역의 표본이 아니라 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모든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동태사건이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신고되어야함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완전성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전수조사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신고의무자가 통계청에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제출하는게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아니라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행정관청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읍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면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동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제출하고 통계청은 이 신고내용을 바탕으로 작성한다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014EE4-4B7F-423E-805B-D1E67DA49766}"/>
              </a:ext>
            </a:extLst>
          </p:cNvPr>
          <p:cNvSpPr txBox="1"/>
          <p:nvPr/>
        </p:nvSpPr>
        <p:spPr>
          <a:xfrm>
            <a:off x="5922600" y="4416257"/>
            <a:ext cx="48885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인구동태신고는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일정한 시점이나 일정한 지역이 아닌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일정한 기간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790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921168"/>
            <a:ext cx="598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</a:t>
            </a:r>
            <a:r>
              <a:rPr lang="ko-KR" altLang="en-US" sz="4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자료원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2.3.4 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인구분석통계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8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524358-1535-41C7-A9CB-68B4207BA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0" y="584918"/>
            <a:ext cx="4095729" cy="16335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9742BA-9501-452C-8E94-244F9D15B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778" y="584918"/>
            <a:ext cx="4201237" cy="14842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D628DC-AC5A-4FEC-B6D2-1EA6D822C9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0" y="2778369"/>
            <a:ext cx="4016997" cy="186115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7B26776-C8CE-44C3-9E9B-CB4E60D8B94A}"/>
              </a:ext>
            </a:extLst>
          </p:cNvPr>
          <p:cNvSpPr/>
          <p:nvPr/>
        </p:nvSpPr>
        <p:spPr>
          <a:xfrm>
            <a:off x="2357739" y="1729418"/>
            <a:ext cx="995062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3F96AA-9409-4B64-86E6-D0FD5758D2C5}"/>
              </a:ext>
            </a:extLst>
          </p:cNvPr>
          <p:cNvSpPr/>
          <p:nvPr/>
        </p:nvSpPr>
        <p:spPr>
          <a:xfrm>
            <a:off x="556848" y="4255741"/>
            <a:ext cx="1025768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E10FE8-B3AD-4D7B-8BD9-D7405C443127}"/>
              </a:ext>
            </a:extLst>
          </p:cNvPr>
          <p:cNvSpPr/>
          <p:nvPr/>
        </p:nvSpPr>
        <p:spPr>
          <a:xfrm>
            <a:off x="5070231" y="1729417"/>
            <a:ext cx="2303583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97B145-E2D6-4C24-810F-68CE3029749B}"/>
              </a:ext>
            </a:extLst>
          </p:cNvPr>
          <p:cNvSpPr txBox="1"/>
          <p:nvPr/>
        </p:nvSpPr>
        <p:spPr>
          <a:xfrm>
            <a:off x="3252401" y="5334359"/>
            <a:ext cx="58087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 err="1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코호트요인법</a:t>
            </a:r>
            <a:endParaRPr lang="en-US" altLang="ko-KR" sz="1200" b="0" i="0" dirty="0">
              <a:solidFill>
                <a:srgbClr val="00B0F0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코호트요인법은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인구추계기법중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하나로 가장 대표적인 방법이다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.(0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년간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기준년에서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 인구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=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기준년 인구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 (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출생아수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입국자수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 – (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사망자수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+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출국자수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43776-1440-471C-973A-8AAB85A5BD9A}"/>
              </a:ext>
            </a:extLst>
          </p:cNvPr>
          <p:cNvSpPr txBox="1"/>
          <p:nvPr/>
        </p:nvSpPr>
        <p:spPr>
          <a:xfrm>
            <a:off x="4828365" y="307919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78CAB0-2CA6-4175-9411-C4B6112090B1}"/>
              </a:ext>
            </a:extLst>
          </p:cNvPr>
          <p:cNvSpPr txBox="1"/>
          <p:nvPr/>
        </p:nvSpPr>
        <p:spPr>
          <a:xfrm>
            <a:off x="359040" y="38615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48618A-2C2F-40CB-AE54-BA9258A99C89}"/>
              </a:ext>
            </a:extLst>
          </p:cNvPr>
          <p:cNvSpPr txBox="1"/>
          <p:nvPr/>
        </p:nvSpPr>
        <p:spPr>
          <a:xfrm>
            <a:off x="359039" y="2506527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2017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</p:spTree>
    <p:extLst>
      <p:ext uri="{BB962C8B-B14F-4D97-AF65-F5344CB8AC3E}">
        <p14:creationId xmlns:p14="http://schemas.microsoft.com/office/powerpoint/2010/main" val="168648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6C345E-9310-45DC-B99B-95934A985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45" y="1437997"/>
            <a:ext cx="3296110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3075057"/>
            <a:ext cx="5984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2.1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의미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D6D36-CDA3-4256-8A37-59475A66C5BD}"/>
                  </a:ext>
                </a:extLst>
              </p:cNvPr>
              <p:cNvSpPr txBox="1"/>
              <p:nvPr/>
            </p:nvSpPr>
            <p:spPr>
              <a:xfrm>
                <a:off x="5045464" y="1715034"/>
                <a:ext cx="6787662" cy="4458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i="1" u="sng" dirty="0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가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– </a:t>
                </a:r>
                <a:r>
                  <a:rPr lang="ko-KR" altLang="en-US" sz="1400" dirty="0">
                    <a:solidFill>
                      <a:srgbClr val="00B0F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일정 시점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에 한 나라 또는 </a:t>
                </a:r>
                <a:r>
                  <a:rPr lang="ko-KR" altLang="en-US" sz="1400" dirty="0">
                    <a:solidFill>
                      <a:srgbClr val="00B0F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일정한 지역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내에서 사는 사람들의 수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즉 사람이 집단이며 인구통계는 이러한 인구 집단에 관한 </a:t>
                </a:r>
                <a:r>
                  <a:rPr lang="ko-KR" altLang="en-US" sz="1400" dirty="0">
                    <a:solidFill>
                      <a:srgbClr val="00B0F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수량적 자료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이다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</a:t>
                </a:r>
              </a:p>
              <a:p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i="1" u="sng" dirty="0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나</a:t>
                </a:r>
                <a:endParaRPr lang="en-US" altLang="ko-KR" sz="1400" i="1" u="sng" dirty="0">
                  <a:solidFill>
                    <a:srgbClr val="C0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dirty="0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인구정태통계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–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일정 시점에서 전체 또는 특정 인구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사회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경제적 계층의 인구규모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구조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분포와 이들의 특성 등에 관한 통계이다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</a:t>
                </a:r>
              </a:p>
              <a:p>
                <a:r>
                  <a:rPr lang="ko-KR" altLang="en-US" sz="1400" dirty="0" err="1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인구동태통계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–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인구변동을 일으키는 요인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즉 출생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사망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이동에 관한 통계이다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</a:t>
                </a:r>
              </a:p>
              <a:p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i="1" u="sng" dirty="0">
                    <a:solidFill>
                      <a:srgbClr val="C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다</a:t>
                </a:r>
                <a:endParaRPr lang="en-US" altLang="ko-KR" sz="1400" i="1" u="sng" dirty="0">
                  <a:solidFill>
                    <a:srgbClr val="C0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pc="-25" smtClean="0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𝐴𝑆𝐹𝑅</m:t>
                      </m:r>
                      <m:r>
                        <a:rPr lang="en-US" altLang="ko-KR" sz="1800" i="1" spc="-25" smtClean="0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= </m:t>
                      </m:r>
                      <m:f>
                        <m:fPr>
                          <m:ctrlP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</m:ctrlPr>
                        </m:fPr>
                        <m:num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모</m:t>
                          </m:r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(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어머니</m:t>
                          </m:r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)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의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  <m:t> 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연령별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  <m:t> 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출생아수</m:t>
                          </m:r>
                        </m:num>
                        <m:den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해당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  <m:t> 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연령별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  <m:t> </m:t>
                          </m:r>
                          <m: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여자인구</m:t>
                          </m:r>
                        </m:den>
                      </m:f>
                      <m:r>
                        <a:rPr lang="en-US" altLang="ko-KR" sz="1800" i="1" spc="-25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×1000</m:t>
                      </m:r>
                    </m:oMath>
                  </m:oMathPara>
                </a14:m>
                <a:endParaRPr lang="ko-KR" altLang="ko-KR" sz="18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endParaRPr>
              </a:p>
              <a:p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pc="-25" smtClean="0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𝑇𝐹𝑅</m:t>
                      </m:r>
                      <m:r>
                        <a:rPr lang="en-US" altLang="ko-KR" sz="1800" i="1" spc="-25" smtClean="0">
                          <a:effectLst/>
                          <a:latin typeface="Cambria Math" panose="02040503050406030204" pitchFamily="18" charset="0"/>
                          <a:ea typeface="돋움체" panose="020B0609000101010101" pitchFamily="49" charset="-127"/>
                          <a:cs typeface="바탕" panose="02030600000101010101" pitchFamily="18" charset="-127"/>
                        </a:rPr>
                        <m:t>= </m:t>
                      </m:r>
                      <m:nary>
                        <m:naryPr>
                          <m:chr m:val="∑"/>
                          <m:grow m:val="on"/>
                          <m:ctrlPr>
                            <a:rPr lang="ko-KR" altLang="ko-KR" sz="1800" i="1" spc="-25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바탕" panose="02030600000101010101" pitchFamily="18" charset="-127"/>
                            </a:rPr>
                          </m:ctrlPr>
                        </m:naryPr>
                        <m:sub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𝑎</m:t>
                          </m:r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Cambria Math" panose="02040503050406030204" pitchFamily="18" charset="0"/>
                            </a:rPr>
                            <m:t>=15</m:t>
                          </m:r>
                        </m:sub>
                        <m:sup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Cambria Math" panose="02040503050406030204" pitchFamily="18" charset="0"/>
                            </a:rPr>
                            <m:t>49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800" i="1" spc="-25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바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spc="-25">
                                  <a:effectLst/>
                                  <a:latin typeface="Cambria Math" panose="02040503050406030204" pitchFamily="18" charset="0"/>
                                  <a:ea typeface="돋움체" panose="020B0609000101010101" pitchFamily="49" charset="-127"/>
                                  <a:cs typeface="바탕" panose="02030600000101010101" pitchFamily="18" charset="-127"/>
                                </a:rPr>
                                <m:t>(</m:t>
                              </m:r>
                              <m:r>
                                <a:rPr lang="en-US" altLang="ko-KR" sz="1800" i="1" spc="-25">
                                  <a:effectLst/>
                                  <a:latin typeface="Cambria Math" panose="02040503050406030204" pitchFamily="18" charset="0"/>
                                  <a:ea typeface="돋움체" panose="020B0609000101010101" pitchFamily="49" charset="-127"/>
                                  <a:cs typeface="바탕" panose="02030600000101010101" pitchFamily="18" charset="-127"/>
                                </a:rPr>
                                <m:t>𝐴𝑆𝐹𝑅</m:t>
                              </m:r>
                              <m:r>
                                <a:rPr lang="en-US" altLang="ko-KR" sz="1800" i="1" spc="-25">
                                  <a:effectLst/>
                                  <a:latin typeface="Cambria Math" panose="02040503050406030204" pitchFamily="18" charset="0"/>
                                  <a:ea typeface="돋움체" panose="020B0609000101010101" pitchFamily="49" charset="-127"/>
                                  <a:cs typeface="바탕" panose="02030600000101010101" pitchFamily="18" charset="-127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ko-KR" sz="1800" i="1" spc="-25">
                                  <a:effectLst/>
                                  <a:latin typeface="Cambria Math" panose="02040503050406030204" pitchFamily="18" charset="0"/>
                                  <a:ea typeface="돋움체" panose="020B0609000101010101" pitchFamily="49" charset="-127"/>
                                  <a:cs typeface="바탕" panose="02030600000101010101" pitchFamily="18" charset="-127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sz="1800" i="1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/</m:t>
                          </m:r>
                          <m:r>
                            <a:rPr lang="en-US" altLang="ko-KR" sz="1800" spc="-25">
                              <a:effectLst/>
                              <a:latin typeface="Cambria Math" panose="02040503050406030204" pitchFamily="18" charset="0"/>
                              <a:ea typeface="돋움체" panose="020B0609000101010101" pitchFamily="49" charset="-127"/>
                              <a:cs typeface="바탕" panose="02030600000101010101" pitchFamily="18" charset="-127"/>
                            </a:rPr>
                            <m:t>1000</m:t>
                          </m:r>
                        </m:e>
                      </m:nary>
                    </m:oMath>
                  </m:oMathPara>
                </a14:m>
                <a:endParaRPr lang="ko-KR" altLang="ko-KR" sz="1800" dirty="0">
                  <a:effectLst/>
                  <a:latin typeface="바탕" panose="02030600000101010101" pitchFamily="18" charset="-127"/>
                  <a:ea typeface="바탕" panose="02030600000101010101" pitchFamily="18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ASFR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은 연령별 출산율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, TFR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은 합계 출산율이다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</a:t>
                </a:r>
              </a:p>
              <a:p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총재생산율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=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합계출산율 </a:t>
                </a:r>
                <a:r>
                  <a:rPr lang="en-US" altLang="ko-KR" sz="1400" b="0" i="0" dirty="0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×</a:t>
                </a:r>
                <a:r>
                  <a:rPr lang="ko-KR" altLang="en-US" sz="1400" b="0" i="0" dirty="0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ko-KR" altLang="en-US" sz="1400" b="0" i="0" dirty="0" err="1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출생여아비</a:t>
                </a:r>
                <a:endParaRPr lang="en-US" altLang="ko-KR" sz="1400" b="0" i="0" dirty="0"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순재생산율 </a:t>
                </a:r>
                <a:r>
                  <a:rPr lang="en-US" altLang="ko-KR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= </a:t>
                </a:r>
                <a:r>
                  <a:rPr lang="ko-KR" altLang="en-US" sz="1400" dirty="0"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총재생산율 </a:t>
                </a:r>
                <a:r>
                  <a:rPr lang="en-US" altLang="ko-KR" sz="1400" b="0" i="0" dirty="0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× </a:t>
                </a:r>
                <a:r>
                  <a:rPr lang="ko-KR" altLang="en-US" sz="1400" b="0" i="0" dirty="0" err="1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출생여아의</a:t>
                </a:r>
                <a:r>
                  <a:rPr lang="ko-KR" altLang="en-US" sz="1400" b="0" i="0" dirty="0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lang="ko-KR" altLang="en-US" sz="1400" b="0" i="0" dirty="0" err="1">
                    <a:effectLst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생잔율</a:t>
                </a:r>
                <a:endParaRPr lang="en-US" altLang="ko-KR" sz="14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D6D36-CDA3-4256-8A37-59475A66C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464" y="1715034"/>
                <a:ext cx="6787662" cy="4458528"/>
              </a:xfrm>
              <a:prstGeom prst="rect">
                <a:avLst/>
              </a:prstGeom>
              <a:blipFill>
                <a:blip r:embed="rId2"/>
                <a:stretch>
                  <a:fillRect l="-270" t="-410" b="-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6E53775C-EC6F-4195-B4AB-33C24712C243}"/>
              </a:ext>
            </a:extLst>
          </p:cNvPr>
          <p:cNvGrpSpPr/>
          <p:nvPr/>
        </p:nvGrpSpPr>
        <p:grpSpPr>
          <a:xfrm>
            <a:off x="672755" y="2150062"/>
            <a:ext cx="3131384" cy="2557876"/>
            <a:chOff x="1118232" y="2066356"/>
            <a:chExt cx="3131384" cy="25578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FF000C6-50E8-47BF-905F-26493CB57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234" y="2343356"/>
              <a:ext cx="3131382" cy="163454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E8F47B-75E2-4870-860F-D305D66D2B0F}"/>
                </a:ext>
              </a:extLst>
            </p:cNvPr>
            <p:cNvSpPr txBox="1"/>
            <p:nvPr/>
          </p:nvSpPr>
          <p:spPr>
            <a:xfrm>
              <a:off x="1118233" y="2066356"/>
              <a:ext cx="2097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2019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년도 </a:t>
              </a:r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학기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12151D-5D2A-4F6C-81B5-E73788B7B4AC}"/>
                </a:ext>
              </a:extLst>
            </p:cNvPr>
            <p:cNvSpPr txBox="1"/>
            <p:nvPr/>
          </p:nvSpPr>
          <p:spPr>
            <a:xfrm>
              <a:off x="1118232" y="3977901"/>
              <a:ext cx="2961399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C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나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– 2.2 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인구통계의 종류</a:t>
              </a:r>
              <a:endParaRPr lang="en-US" altLang="ko-KR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rgbClr val="C0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다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– 2.4.2.1.(3) 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합계출산율 지표를 확인</a:t>
              </a:r>
              <a:endPara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en-US" altLang="ko-KR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2.4.2.1.(4) </a:t>
              </a:r>
              <a:r>
                <a:rPr lang="ko-KR" altLang="en-US" sz="1200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재생산율 지표를 확인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C4D9847-52EB-417B-91E9-94C825E2DCE9}"/>
                </a:ext>
              </a:extLst>
            </p:cNvPr>
            <p:cNvSpPr/>
            <p:nvPr/>
          </p:nvSpPr>
          <p:spPr>
            <a:xfrm>
              <a:off x="2608387" y="3640794"/>
              <a:ext cx="492367" cy="157483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48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08DC25C-0046-49D7-A8F5-CEF64DF37FB7}"/>
              </a:ext>
            </a:extLst>
          </p:cNvPr>
          <p:cNvGrpSpPr/>
          <p:nvPr/>
        </p:nvGrpSpPr>
        <p:grpSpPr>
          <a:xfrm>
            <a:off x="4022867" y="2164744"/>
            <a:ext cx="4146266" cy="2528512"/>
            <a:chOff x="4311934" y="2202314"/>
            <a:chExt cx="4146266" cy="252851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73886DB-AF98-43F9-8065-2A3802C81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1934" y="2479313"/>
              <a:ext cx="4146266" cy="13979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D40B9F-91B0-462C-BE74-83AB9BFCF0E3}"/>
                </a:ext>
              </a:extLst>
            </p:cNvPr>
            <p:cNvSpPr txBox="1"/>
            <p:nvPr/>
          </p:nvSpPr>
          <p:spPr>
            <a:xfrm>
              <a:off x="4311934" y="2202314"/>
              <a:ext cx="2097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2016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년도 </a:t>
              </a:r>
              <a:r>
                <a:rPr lang="en-US" altLang="ko-KR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r>
                <a:rPr lang="ko-KR" altLang="en-US" sz="12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학기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C14D99-4AFB-49B5-B7CF-2AD3334E11FF}"/>
                </a:ext>
              </a:extLst>
            </p:cNvPr>
            <p:cNvSpPr txBox="1"/>
            <p:nvPr/>
          </p:nvSpPr>
          <p:spPr>
            <a:xfrm>
              <a:off x="4617813" y="4453827"/>
              <a:ext cx="353450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b="0" i="0" dirty="0"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주민등록인구는 상주인구를 정확하게 나타내지 않는다</a:t>
              </a:r>
              <a:r>
                <a:rPr lang="en-US" altLang="ko-KR" sz="1200" b="0" i="0" dirty="0">
                  <a:effectLst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.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9E76D1-E679-48C1-ABFB-851AC2A5844C}"/>
                </a:ext>
              </a:extLst>
            </p:cNvPr>
            <p:cNvSpPr/>
            <p:nvPr/>
          </p:nvSpPr>
          <p:spPr>
            <a:xfrm>
              <a:off x="4515237" y="2951570"/>
              <a:ext cx="3739660" cy="157483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003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3075057"/>
            <a:ext cx="5984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2.2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종류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72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25B6748-6C0C-48E9-BB25-C0CF3106A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09" y="1546814"/>
            <a:ext cx="4307030" cy="20176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87ABE0-30F1-480E-86C5-1D1BF24FC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877" y="2074801"/>
            <a:ext cx="3640016" cy="6438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E0CF84-3C51-419C-A0E1-8084C154BEE1}"/>
              </a:ext>
            </a:extLst>
          </p:cNvPr>
          <p:cNvSpPr txBox="1"/>
          <p:nvPr/>
        </p:nvSpPr>
        <p:spPr>
          <a:xfrm>
            <a:off x="1630709" y="1269815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C2139-8101-4BB7-ABCD-E8B4ABC420B0}"/>
              </a:ext>
            </a:extLst>
          </p:cNvPr>
          <p:cNvSpPr txBox="1"/>
          <p:nvPr/>
        </p:nvSpPr>
        <p:spPr>
          <a:xfrm>
            <a:off x="7074877" y="1797802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1C36EF-9146-43E4-A87C-85AF290FDC4D}"/>
              </a:ext>
            </a:extLst>
          </p:cNvPr>
          <p:cNvSpPr/>
          <p:nvPr/>
        </p:nvSpPr>
        <p:spPr>
          <a:xfrm>
            <a:off x="1857909" y="3119154"/>
            <a:ext cx="4021213" cy="3801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F1ADA9-CF74-4E36-BAF3-EDE720E47EE3}"/>
              </a:ext>
            </a:extLst>
          </p:cNvPr>
          <p:cNvSpPr/>
          <p:nvPr/>
        </p:nvSpPr>
        <p:spPr>
          <a:xfrm>
            <a:off x="9243647" y="2515416"/>
            <a:ext cx="803030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55B5C-93B1-4741-90FC-E812C412DD4C}"/>
              </a:ext>
            </a:extLst>
          </p:cNvPr>
          <p:cNvSpPr txBox="1"/>
          <p:nvPr/>
        </p:nvSpPr>
        <p:spPr>
          <a:xfrm>
            <a:off x="6267516" y="4221391"/>
            <a:ext cx="5808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인구정태통계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쉽게말해서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인구변동 통계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제외 하고 전부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출생</a:t>
            </a:r>
            <a:r>
              <a:rPr lang="en-US" altLang="ko-KR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사망</a:t>
            </a:r>
            <a:r>
              <a:rPr lang="en-US" altLang="ko-KR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이동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관한 통계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147CE1-BDE9-465E-8002-2E6EAC4AE7B4}"/>
              </a:ext>
            </a:extLst>
          </p:cNvPr>
          <p:cNvSpPr txBox="1"/>
          <p:nvPr/>
        </p:nvSpPr>
        <p:spPr>
          <a:xfrm>
            <a:off x="1751200" y="4078014"/>
            <a:ext cx="45163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1, 2, 3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인구정태통계와 </a:t>
            </a:r>
            <a:r>
              <a:rPr lang="ko-KR" altLang="en-US" sz="1200" b="0" i="0" dirty="0" err="1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인구동태통계는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속성이 유사하지 않다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인구정태통계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인구주택총조사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주민등록전산자료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장래인구추계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등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가족관계등록신고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전입신고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출입국전산자료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</a:p>
          <a:p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인구정태통계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행정자치부와 각 시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도가 담당하고 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인구동태통계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통계청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94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D8C9B-8D25-4937-BDCF-C250B7D4D721}"/>
              </a:ext>
            </a:extLst>
          </p:cNvPr>
          <p:cNvSpPr txBox="1"/>
          <p:nvPr/>
        </p:nvSpPr>
        <p:spPr>
          <a:xfrm>
            <a:off x="3103684" y="2921168"/>
            <a:ext cx="598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 </a:t>
            </a:r>
            <a:r>
              <a:rPr lang="ko-KR" altLang="en-US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인구통계의 </a:t>
            </a:r>
            <a:r>
              <a:rPr lang="ko-KR" altLang="en-US" sz="4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자료원</a:t>
            </a:r>
            <a:endParaRPr lang="en-US" altLang="ko-KR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2.3.1 </a:t>
            </a:r>
            <a:r>
              <a:rPr lang="ko-KR" altLang="en-US" sz="20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인구주택총조사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센서스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263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5E00CD-0218-44C9-8333-D6B2AC656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29" y="355177"/>
            <a:ext cx="4051940" cy="12225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16544C-BCC3-44F3-BFFB-64FA6F920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302" y="355176"/>
            <a:ext cx="4051940" cy="13710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15CC74-D248-44EE-84F4-8693827FF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22" y="3483771"/>
            <a:ext cx="3958156" cy="17071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056E38B-1C7D-47DE-8120-160BFAFEE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47" y="3501339"/>
            <a:ext cx="3800249" cy="1707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77467E-97CD-4736-BD92-DB7B39A95421}"/>
              </a:ext>
            </a:extLst>
          </p:cNvPr>
          <p:cNvSpPr txBox="1"/>
          <p:nvPr/>
        </p:nvSpPr>
        <p:spPr>
          <a:xfrm>
            <a:off x="250429" y="78178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2019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82BF44-0C63-42F0-B290-648BFEDD57B8}"/>
              </a:ext>
            </a:extLst>
          </p:cNvPr>
          <p:cNvSpPr txBox="1"/>
          <p:nvPr/>
        </p:nvSpPr>
        <p:spPr>
          <a:xfrm>
            <a:off x="6310302" y="130264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2018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DE0F9B-91FC-4CE2-AAB7-6783AFF838E4}"/>
              </a:ext>
            </a:extLst>
          </p:cNvPr>
          <p:cNvSpPr txBox="1"/>
          <p:nvPr/>
        </p:nvSpPr>
        <p:spPr>
          <a:xfrm>
            <a:off x="297320" y="3206772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2016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15234F-3EEE-4355-8D9A-B14C1C15BFA6}"/>
              </a:ext>
            </a:extLst>
          </p:cNvPr>
          <p:cNvSpPr txBox="1"/>
          <p:nvPr/>
        </p:nvSpPr>
        <p:spPr>
          <a:xfrm>
            <a:off x="6436146" y="3224340"/>
            <a:ext cx="209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2015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년도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학기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FAF4E3-4A4E-4B52-B1C9-6B312DCB3F83}"/>
              </a:ext>
            </a:extLst>
          </p:cNvPr>
          <p:cNvSpPr/>
          <p:nvPr/>
        </p:nvSpPr>
        <p:spPr>
          <a:xfrm>
            <a:off x="468926" y="768126"/>
            <a:ext cx="1307120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C747C-8452-479C-A1A8-8F58A81E3C65}"/>
              </a:ext>
            </a:extLst>
          </p:cNvPr>
          <p:cNvSpPr txBox="1"/>
          <p:nvPr/>
        </p:nvSpPr>
        <p:spPr>
          <a:xfrm>
            <a:off x="3099137" y="1891088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UN</a:t>
            </a:r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에서 규정한 </a:t>
            </a:r>
            <a:r>
              <a:rPr lang="ko-KR" altLang="en-US" sz="1200" dirty="0" err="1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인구주택센서스의</a:t>
            </a:r>
            <a:r>
              <a:rPr lang="ko-KR" altLang="en-US" sz="1200" dirty="0">
                <a:solidFill>
                  <a:srgbClr val="00B0F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기본원칙</a:t>
            </a:r>
            <a:endParaRPr lang="en-US" altLang="ko-KR" sz="1200" dirty="0">
              <a:solidFill>
                <a:srgbClr val="00B0F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개인별조사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각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개인과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거처는 개별적으로 조사되어야 한다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명확한 영역 내의 보편성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조사하기로 정의된 영역 내의 모든 사람과 거처를 중복없이 조사한다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동시성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조사기준 시점을 정하여 동시에 모든 인구와 거처를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조사하여야한다</a:t>
            </a:r>
            <a:endParaRPr lang="en-US" altLang="ko-KR" sz="1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명확한 주기성 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시계열 비교가 가능하도록 일정한 주기로 </a:t>
            </a:r>
            <a:r>
              <a:rPr lang="ko-KR" altLang="en-US" sz="1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실시되어야한다</a:t>
            </a:r>
            <a:r>
              <a:rPr lang="en-US" altLang="ko-KR" sz="1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7EAEF7-6695-4912-8667-182C22864410}"/>
              </a:ext>
            </a:extLst>
          </p:cNvPr>
          <p:cNvSpPr/>
          <p:nvPr/>
        </p:nvSpPr>
        <p:spPr>
          <a:xfrm>
            <a:off x="6553202" y="925594"/>
            <a:ext cx="1758460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22B325-317E-4813-B030-5A15BB0EFF63}"/>
              </a:ext>
            </a:extLst>
          </p:cNvPr>
          <p:cNvSpPr/>
          <p:nvPr/>
        </p:nvSpPr>
        <p:spPr>
          <a:xfrm>
            <a:off x="498232" y="4120926"/>
            <a:ext cx="2097031" cy="15748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ECE069-040C-4CD3-8997-B8171AC5C006}"/>
              </a:ext>
            </a:extLst>
          </p:cNvPr>
          <p:cNvSpPr/>
          <p:nvPr/>
        </p:nvSpPr>
        <p:spPr>
          <a:xfrm>
            <a:off x="6601888" y="4812571"/>
            <a:ext cx="3634508" cy="35142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ABD7EA-A097-421A-B33F-6F4B5C3C5DA9}"/>
              </a:ext>
            </a:extLst>
          </p:cNvPr>
          <p:cNvSpPr txBox="1"/>
          <p:nvPr/>
        </p:nvSpPr>
        <p:spPr>
          <a:xfrm>
            <a:off x="140678" y="5375390"/>
            <a:ext cx="58087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기본적인 항목은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전수조사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하며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출산력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인구이동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경제활동 등의 항목은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표본조사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면접조사방법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배포조사방법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우편조사방법 등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 주소지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에서 조사한다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조사단위는 가구이고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가구의 정의는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한사람 또는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두사람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이상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 모여서 생계를 같이하는 단위이므로 형제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명은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일반가구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해외에 취업이나 취학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 한국인은 제외한다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채류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한국인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재외공관에서 근무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 한국인은 포함한다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3BB8B-19ED-488F-83EB-80731FEBF3FE}"/>
              </a:ext>
            </a:extLst>
          </p:cNvPr>
          <p:cNvSpPr txBox="1"/>
          <p:nvPr/>
        </p:nvSpPr>
        <p:spPr>
          <a:xfrm>
            <a:off x="6242538" y="5358165"/>
            <a:ext cx="58087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조사기준일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시 대한민국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영토 내에 상주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한국국적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인구를 의미한다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ko-KR" altLang="en-US" sz="1200" b="0" i="0" dirty="0">
                <a:solidFill>
                  <a:srgbClr val="C0000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b="0" i="0" dirty="0">
                <a:solidFill>
                  <a:srgbClr val="00B0F0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취업이나 취직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 한국인은 조사대상에서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</a:t>
            </a:r>
            <a:r>
              <a:rPr lang="ko-KR" altLang="en-US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외한다</a:t>
            </a:r>
            <a:r>
              <a:rPr lang="en-US" altLang="ko-KR" sz="1200" b="0" i="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채류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한국인은 포함한다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r>
              <a:rPr lang="ko-KR" altLang="en-US" sz="1200" dirty="0">
                <a:solidFill>
                  <a:srgbClr val="C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번 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–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해외에 취업이나 취학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 한국인은 제외한다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단 </a:t>
            </a:r>
            <a:r>
              <a:rPr lang="ko-KR" altLang="en-US" sz="1200" dirty="0" err="1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채류</a:t>
            </a:r>
            <a:r>
              <a:rPr lang="ko-KR" altLang="en-US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중인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한국인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재외공관에서 근무</a:t>
            </a:r>
            <a:r>
              <a:rPr lang="ko-KR" altLang="en-US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하는 한국인은 포함한다</a:t>
            </a:r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200" b="0" i="0" dirty="0"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80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</TotalTime>
  <Words>520</Words>
  <Application>Microsoft Office PowerPoint</Application>
  <PresentationFormat>와이드스크린</PresentationFormat>
  <Paragraphs>70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KoPubWorld돋움체 Bold</vt:lpstr>
      <vt:lpstr>KoPub돋움체 Bold</vt:lpstr>
      <vt:lpstr>맑은 고딕</vt:lpstr>
      <vt:lpstr>바탕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태정</dc:creator>
  <cp:lastModifiedBy>김 태정</cp:lastModifiedBy>
  <cp:revision>74</cp:revision>
  <dcterms:created xsi:type="dcterms:W3CDTF">2021-10-15T17:06:23Z</dcterms:created>
  <dcterms:modified xsi:type="dcterms:W3CDTF">2021-10-24T17:03:18Z</dcterms:modified>
</cp:coreProperties>
</file>