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57" r:id="rId4"/>
    <p:sldId id="300" r:id="rId5"/>
    <p:sldId id="292" r:id="rId6"/>
    <p:sldId id="274" r:id="rId7"/>
    <p:sldId id="299" r:id="rId8"/>
    <p:sldId id="295" r:id="rId9"/>
    <p:sldId id="297" r:id="rId10"/>
    <p:sldId id="298" r:id="rId11"/>
    <p:sldId id="293" r:id="rId12"/>
    <p:sldId id="294" r:id="rId13"/>
    <p:sldId id="29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84" autoAdjust="0"/>
    <p:restoredTop sz="94660"/>
  </p:normalViewPr>
  <p:slideViewPr>
    <p:cSldViewPr snapToGrid="0">
      <p:cViewPr varScale="1">
        <p:scale>
          <a:sx n="227" d="100"/>
          <a:sy n="227" d="100"/>
        </p:scale>
        <p:origin x="2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68434-D33D-4A21-B7A9-EC6A02C49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B9DFDA-04C9-4BA3-B6B9-4B5D90F92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1D8A3-C7F9-4348-84D1-85B29F23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37E8B-ABF6-4EE9-9F13-8E9F8E02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8DA26D-011F-4401-B58C-90999F7B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6F13B-40CC-46D4-9B1C-000F7E6F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66F1E6-E06E-4687-BCED-36374077D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1D13B-2F73-417D-8DDA-291831FF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6A3BF-9DA1-41BC-AE65-81D7DF0B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B96EE-174C-4922-B8E5-50DF123B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91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C4B981-3837-4B3B-88F9-F520BA31A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DD612C-0FA1-43A7-A925-427419CF0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9351E-6911-40A6-A356-F21C4BD8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2EF59-4A79-49CB-9EBB-5F4F0C34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754DF-4AA8-41E6-94F8-E561CD82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1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C2312-F1F5-4928-9437-B202C8A4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5BAC7-1A93-4EC0-9768-7E5C9550D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41019-925A-451D-8F84-2DB41351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0308F1-47FD-4C77-9715-3AB38F97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50BDB-B7B0-44D6-8105-4EE84CDB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64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60704-B272-47FD-A728-BD4358A2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D9693F-405C-4A8E-997E-F4867E79D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52AEE-A874-4D05-860F-F9C84D0E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F010BF-76BA-421A-AC5C-7F3AE1E4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CD8D1-48E3-4069-AC2D-01AA4C61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93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C5B61-3A4D-490F-B091-C8EF2FE3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20369-D592-48B8-A98E-E709D81B1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0039E5-D448-453C-A46C-37034F3C3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AD2AF-6B1A-4295-9E08-53198361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964A97-FB6E-4B5D-AF74-F5E559C0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8EB6FC-C601-495F-A065-24BEB4D6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1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95883-F649-467E-A191-0AC78995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BDFAB-8439-49A8-9F8D-DB8BE7529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F7D47E-5252-49EB-8F7C-67AF23C41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1729CD-26D1-45AF-8CFB-4EFF11FFE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4117CB-7124-4B39-9987-BCE80CF83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1A526A-36DA-4142-B30A-BB3EE4A1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CDBBD2-99EB-4F64-9E9E-16BE1D27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861450-B4EE-4CD0-849F-63598325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98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FDFE3-2A19-40DE-B11F-DBCCEEAE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B99187-FB9A-4B9C-A082-2DBB90D8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1BE6D0-01DC-4052-9533-8D0DAB98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29847B-F073-4C9E-8E38-E93E2D99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15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FD8093-1DD3-4E54-8154-666D24D3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D3ACD1-2C3C-4E70-9167-F8533088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DBF5C9-97E1-4B62-A5EA-E3AB0937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32102-E625-4D62-900D-F57723A02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D7BFC-ACE8-44B6-B4A2-945183F02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5FDA6A-5FED-4279-A915-BDDBE8597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606BC-9885-4A38-8DB4-3144FAA6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245652-E608-4F5F-BCA7-DC0615AC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B16455-248B-460F-853D-C532BAD3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41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A79D3-11C1-41F0-8D66-420FC757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1940CD-4894-4591-89DC-F52C41F99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63D9C8-DF95-43CB-8554-2FD199B71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04CD84-4490-4187-B33B-83CD0813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BB4F21-9E19-4CD4-BBC7-A89078AF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3CA405-C8A5-4861-AE43-43278F15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3AD866-BF64-4848-9D6D-C5EB83AE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9A0F8-14B6-4646-B431-9CB6A927C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B5A8A-8BBA-410F-B610-B0CF00048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D91D8-0AEC-4011-B9A2-28CCE99346D9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72A2F-90CA-4668-9446-F72064144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C818A-C046-4621-95E0-EEC27FA24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03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0F573A-6BE8-8E49-BFD9-1E5ECB83DDBF}"/>
              </a:ext>
            </a:extLst>
          </p:cNvPr>
          <p:cNvSpPr txBox="1"/>
          <p:nvPr/>
        </p:nvSpPr>
        <p:spPr>
          <a:xfrm>
            <a:off x="3499338" y="3075057"/>
            <a:ext cx="5193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</a:t>
            </a:r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 </a:t>
            </a:r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고용</a:t>
            </a:r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인구 통계</a:t>
            </a:r>
          </a:p>
        </p:txBody>
      </p:sp>
    </p:spTree>
    <p:extLst>
      <p:ext uri="{BB962C8B-B14F-4D97-AF65-F5344CB8AC3E}">
        <p14:creationId xmlns:p14="http://schemas.microsoft.com/office/powerpoint/2010/main" val="421980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178E554-8458-6E49-A0C0-B18AAC643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13" y="490120"/>
            <a:ext cx="3437726" cy="1087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D73F7B-0A9C-174F-92A4-CDD025A22099}"/>
              </a:ext>
            </a:extLst>
          </p:cNvPr>
          <p:cNvSpPr txBox="1"/>
          <p:nvPr/>
        </p:nvSpPr>
        <p:spPr>
          <a:xfrm>
            <a:off x="242313" y="213120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1AF137-4107-DA45-BE27-DBCE9C97C5C8}"/>
              </a:ext>
            </a:extLst>
          </p:cNvPr>
          <p:cNvSpPr/>
          <p:nvPr/>
        </p:nvSpPr>
        <p:spPr>
          <a:xfrm>
            <a:off x="404442" y="1243744"/>
            <a:ext cx="2806639" cy="17287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2E02B3-C683-8341-8E2E-19D4D3091C89}"/>
              </a:ext>
            </a:extLst>
          </p:cNvPr>
          <p:cNvSpPr txBox="1"/>
          <p:nvPr/>
        </p:nvSpPr>
        <p:spPr>
          <a:xfrm>
            <a:off x="4905072" y="586282"/>
            <a:ext cx="6787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매월 실시한다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농림어업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은 제외된다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사업체노동력 조사는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가구조사가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아닌 사업체 통계인데 영세 </a:t>
            </a:r>
            <a:r>
              <a:rPr lang="ko-KR" altLang="en-US" sz="1200" i="1" u="sng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자영업자나 무급가족종사자는 파악하기 힘들다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가구조사의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경우에는 자영업자 역시 알 수 있다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사업체 현황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종사자수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임금 및 근로시간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임시 일용 근로자 정보를 알 수 있다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A3FC565C-5811-C24E-B9B1-62CC20A24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76" y="2331556"/>
            <a:ext cx="3851088" cy="11332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1FBC8B-59A3-F846-B35B-30596F52DD99}"/>
              </a:ext>
            </a:extLst>
          </p:cNvPr>
          <p:cNvSpPr txBox="1"/>
          <p:nvPr/>
        </p:nvSpPr>
        <p:spPr>
          <a:xfrm>
            <a:off x="300176" y="2054557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 연습문제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4E7DBB-5D2D-3447-AB1A-D3AFDAC3011D}"/>
              </a:ext>
            </a:extLst>
          </p:cNvPr>
          <p:cNvSpPr/>
          <p:nvPr/>
        </p:nvSpPr>
        <p:spPr>
          <a:xfrm>
            <a:off x="506353" y="3040304"/>
            <a:ext cx="2704728" cy="17287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A3CCDEF6-EB01-C342-B1AB-C90415B09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13" y="4075717"/>
            <a:ext cx="3850551" cy="15987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3EB517-47B6-1047-ABAB-F80119466B4E}"/>
              </a:ext>
            </a:extLst>
          </p:cNvPr>
          <p:cNvSpPr txBox="1"/>
          <p:nvPr/>
        </p:nvSpPr>
        <p:spPr>
          <a:xfrm>
            <a:off x="300175" y="3798718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AF592C-6FBD-5447-BC81-EC94148235B9}"/>
              </a:ext>
            </a:extLst>
          </p:cNvPr>
          <p:cNvSpPr txBox="1"/>
          <p:nvPr/>
        </p:nvSpPr>
        <p:spPr>
          <a:xfrm>
            <a:off x="4905072" y="4367248"/>
            <a:ext cx="678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사업체노동력조사는 매월 실시된다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기업체노동비용조사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와 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고용형태별 근로실태조사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는 매년 실시한다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 err="1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농림어업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제외한 모든 산업을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조사범위로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표본이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만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천인건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맞는데 종사자는 </a:t>
            </a:r>
            <a:r>
              <a:rPr lang="en-US" altLang="ko-KR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이상이다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전체 취업자구조를 파악하려면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가구조사를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실시해야한다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사업체조사로는 알 수 없다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221C72-2743-5D42-9EAB-78A40AB88EDF}"/>
              </a:ext>
            </a:extLst>
          </p:cNvPr>
          <p:cNvSpPr/>
          <p:nvPr/>
        </p:nvSpPr>
        <p:spPr>
          <a:xfrm>
            <a:off x="471076" y="5077602"/>
            <a:ext cx="3680188" cy="35636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714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2747668" y="3075057"/>
            <a:ext cx="6696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3.4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고용</a:t>
            </a:r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임금 통계의 주요 지표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4033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DBB75AA-EB14-1E44-BD97-F80EDCAA9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8" y="1364003"/>
            <a:ext cx="2892717" cy="1394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FAFA07-0546-B648-92C8-40EC1D4041F9}"/>
              </a:ext>
            </a:extLst>
          </p:cNvPr>
          <p:cNvSpPr txBox="1"/>
          <p:nvPr/>
        </p:nvSpPr>
        <p:spPr>
          <a:xfrm>
            <a:off x="310488" y="1087004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865AE2-AC8C-4F44-AB5D-FB3A1606F66E}"/>
              </a:ext>
            </a:extLst>
          </p:cNvPr>
          <p:cNvSpPr/>
          <p:nvPr/>
        </p:nvSpPr>
        <p:spPr>
          <a:xfrm>
            <a:off x="513438" y="1522788"/>
            <a:ext cx="1298533" cy="27699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E7186E-8F36-E54F-A39C-D26E595EF1E8}"/>
              </a:ext>
            </a:extLst>
          </p:cNvPr>
          <p:cNvSpPr txBox="1"/>
          <p:nvPr/>
        </p:nvSpPr>
        <p:spPr>
          <a:xfrm>
            <a:off x="359038" y="131486"/>
            <a:ext cx="169976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3.4.1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가구부문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고용지표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F16586D2-A537-A145-98EF-31C36D5BF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549" y="1310204"/>
            <a:ext cx="2489395" cy="15465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970806-172A-8E4F-AA7F-CBFE5D8E18B4}"/>
              </a:ext>
            </a:extLst>
          </p:cNvPr>
          <p:cNvSpPr txBox="1"/>
          <p:nvPr/>
        </p:nvSpPr>
        <p:spPr>
          <a:xfrm>
            <a:off x="3765550" y="1033206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B75421-DB2A-DA47-BC45-B722DA156BE3}"/>
              </a:ext>
            </a:extLst>
          </p:cNvPr>
          <p:cNvSpPr/>
          <p:nvPr/>
        </p:nvSpPr>
        <p:spPr>
          <a:xfrm>
            <a:off x="3953190" y="2487362"/>
            <a:ext cx="1421014" cy="36938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234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8928A7-81B2-1446-8EAE-410B63FC93AF}"/>
              </a:ext>
            </a:extLst>
          </p:cNvPr>
          <p:cNvSpPr txBox="1"/>
          <p:nvPr/>
        </p:nvSpPr>
        <p:spPr>
          <a:xfrm>
            <a:off x="359037" y="131486"/>
            <a:ext cx="2232697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3.4.2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사업체부문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고용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임금 지표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E0BFD6E-2E3A-5146-BF4F-60FA6F76E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28" y="1222356"/>
            <a:ext cx="3656305" cy="113937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38E13AC-015F-1449-922C-22A96247F6A3}"/>
              </a:ext>
            </a:extLst>
          </p:cNvPr>
          <p:cNvSpPr/>
          <p:nvPr/>
        </p:nvSpPr>
        <p:spPr>
          <a:xfrm>
            <a:off x="636855" y="1606936"/>
            <a:ext cx="1208776" cy="19156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01D52B-4F38-7842-8879-FC8C433B9EE9}"/>
              </a:ext>
            </a:extLst>
          </p:cNvPr>
          <p:cNvSpPr txBox="1"/>
          <p:nvPr/>
        </p:nvSpPr>
        <p:spPr>
          <a:xfrm>
            <a:off x="447229" y="945357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</p:spTree>
    <p:extLst>
      <p:ext uri="{BB962C8B-B14F-4D97-AF65-F5344CB8AC3E}">
        <p14:creationId xmlns:p14="http://schemas.microsoft.com/office/powerpoint/2010/main" val="272514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7163FAB-0E1F-3446-9EB7-E2CD53F706E9}"/>
              </a:ext>
            </a:extLst>
          </p:cNvPr>
          <p:cNvGrpSpPr/>
          <p:nvPr/>
        </p:nvGrpSpPr>
        <p:grpSpPr>
          <a:xfrm>
            <a:off x="4067731" y="619562"/>
            <a:ext cx="4056537" cy="5618876"/>
            <a:chOff x="3365250" y="477302"/>
            <a:chExt cx="4056537" cy="5618876"/>
          </a:xfrm>
        </p:grpSpPr>
        <p:pic>
          <p:nvPicPr>
            <p:cNvPr id="3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BF036426-83FE-0740-A23D-B97EC639E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250" y="477302"/>
              <a:ext cx="3296110" cy="1521282"/>
            </a:xfrm>
            <a:prstGeom prst="rect">
              <a:avLst/>
            </a:prstGeom>
          </p:spPr>
        </p:pic>
        <p:pic>
          <p:nvPicPr>
            <p:cNvPr id="6" name="그림 5" descr="테이블이(가) 표시된 사진&#10;&#10;자동 생성된 설명">
              <a:extLst>
                <a:ext uri="{FF2B5EF4-FFF2-40B4-BE49-F238E27FC236}">
                  <a16:creationId xmlns:a16="http://schemas.microsoft.com/office/drawing/2014/main" id="{949D4A22-79D6-F441-8CF2-1433AF984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8010" y="1880778"/>
              <a:ext cx="3713777" cy="42154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B363E55-B4A5-114F-B934-6287E47C0752}"/>
              </a:ext>
            </a:extLst>
          </p:cNvPr>
          <p:cNvSpPr txBox="1"/>
          <p:nvPr/>
        </p:nvSpPr>
        <p:spPr>
          <a:xfrm>
            <a:off x="8467028" y="3198167"/>
            <a:ext cx="2580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latin typeface="KoPubDotum Bold" pitchFamily="2" charset="-127"/>
                <a:ea typeface="KoPubDotum Bold" pitchFamily="2" charset="-127"/>
              </a:rPr>
              <a:t>과거에는 좀 많이 출제되는데 </a:t>
            </a:r>
            <a:r>
              <a:rPr kumimoji="1" lang="ko-KR" altLang="en-US" sz="1200" b="1" dirty="0" err="1">
                <a:latin typeface="KoPubDotum Bold" pitchFamily="2" charset="-127"/>
                <a:ea typeface="KoPubDotum Bold" pitchFamily="2" charset="-127"/>
              </a:rPr>
              <a:t>최근들어서는</a:t>
            </a:r>
            <a:r>
              <a:rPr kumimoji="1" lang="ko-KR" altLang="en-US" sz="1200" b="1" dirty="0">
                <a:latin typeface="KoPubDotum Bold" pitchFamily="2" charset="-127"/>
                <a:ea typeface="KoPubDotum Bold" pitchFamily="2" charset="-127"/>
              </a:rPr>
              <a:t> 별로 안 중요한지 보통 </a:t>
            </a:r>
            <a:r>
              <a:rPr kumimoji="1" lang="en-US" altLang="ko-KR" sz="1200" b="1" dirty="0">
                <a:latin typeface="KoPubDotum Bold" pitchFamily="2" charset="-127"/>
                <a:ea typeface="KoPubDotum Bold" pitchFamily="2" charset="-127"/>
              </a:rPr>
              <a:t>2</a:t>
            </a:r>
            <a:r>
              <a:rPr kumimoji="1" lang="ko-KR" altLang="en-US" sz="1200" b="1" dirty="0">
                <a:latin typeface="KoPubDotum Bold" pitchFamily="2" charset="-127"/>
                <a:ea typeface="KoPubDotum Bold" pitchFamily="2" charset="-127"/>
              </a:rPr>
              <a:t>문제 정도 출제되는 경향이 있음</a:t>
            </a:r>
            <a:endParaRPr kumimoji="1" lang="ko-Kore-KR" altLang="en-US" sz="1200" b="1" dirty="0">
              <a:latin typeface="KoPubDotum Bold" pitchFamily="2" charset="-127"/>
              <a:ea typeface="KoPub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85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3075057"/>
            <a:ext cx="5984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3.1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고용</a:t>
            </a:r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임금 통계의 의미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9CBDCAF-36C5-0C40-9B35-30726ACA9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84" y="1407752"/>
            <a:ext cx="3600528" cy="1680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D43D75-F5DA-5D44-B87A-59753BD41668}"/>
              </a:ext>
            </a:extLst>
          </p:cNvPr>
          <p:cNvSpPr txBox="1"/>
          <p:nvPr/>
        </p:nvSpPr>
        <p:spPr>
          <a:xfrm>
            <a:off x="920984" y="1130753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89746E-8C64-BE45-826C-59DCA27F0165}"/>
              </a:ext>
            </a:extLst>
          </p:cNvPr>
          <p:cNvSpPr/>
          <p:nvPr/>
        </p:nvSpPr>
        <p:spPr>
          <a:xfrm>
            <a:off x="1117784" y="2901963"/>
            <a:ext cx="3067139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7FB4ED-5DB6-D742-9298-0A1374825042}"/>
              </a:ext>
            </a:extLst>
          </p:cNvPr>
          <p:cNvSpPr txBox="1"/>
          <p:nvPr/>
        </p:nvSpPr>
        <p:spPr>
          <a:xfrm>
            <a:off x="1039909" y="3727779"/>
            <a:ext cx="678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임금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(wages)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와 봉급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(salaries)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포함하고 있다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정액급여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+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초과급여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+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특별급여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근로자에게 노동의 대가이며 기업 입장에서는 비용이다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고용노동부와 통계청에서 실시되고 있다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245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3075057"/>
            <a:ext cx="5984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3.2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고용통계 관련 </a:t>
            </a:r>
            <a:r>
              <a:rPr lang="ko-KR" altLang="en-US" sz="4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가구조사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9A848E1-8B40-864C-8258-9B40F5E8E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7" y="915890"/>
            <a:ext cx="4275186" cy="994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AD6D36-CDA3-4256-8A37-59475A66C5BD}"/>
              </a:ext>
            </a:extLst>
          </p:cNvPr>
          <p:cNvSpPr txBox="1"/>
          <p:nvPr/>
        </p:nvSpPr>
        <p:spPr>
          <a:xfrm>
            <a:off x="5050928" y="1558964"/>
            <a:ext cx="6787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u="sng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51</a:t>
            </a:r>
            <a:r>
              <a:rPr lang="ko-KR" altLang="en-US" sz="1200" i="1" u="sng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문제</a:t>
            </a:r>
            <a:endParaRPr lang="en-US" altLang="ko-KR" sz="1200" i="1" u="sng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시간 미만인 취업자에 대해서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추가취업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희망여부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취업가능성을 물어 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불완전취업자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여부를 파악한다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취업인구비율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과 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고용률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은 같은 뜻이다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경제활동차가율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은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세 이상 인구 중 경제활동인구를 의미한다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산업별 이직률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은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가구조사인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경제활동인구조사가 아니라 사업체조사를 통해서 얻게 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E8F47B-75E2-4870-860F-D305D66D2B0F}"/>
              </a:ext>
            </a:extLst>
          </p:cNvPr>
          <p:cNvSpPr txBox="1"/>
          <p:nvPr/>
        </p:nvSpPr>
        <p:spPr>
          <a:xfrm>
            <a:off x="317637" y="638891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2C637D-D336-444C-A274-94AEF060A45A}"/>
              </a:ext>
            </a:extLst>
          </p:cNvPr>
          <p:cNvSpPr/>
          <p:nvPr/>
        </p:nvSpPr>
        <p:spPr>
          <a:xfrm>
            <a:off x="534363" y="1667804"/>
            <a:ext cx="1152491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05A92613-3482-C44D-B3DF-AB8BDCA0B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39" y="5467195"/>
            <a:ext cx="3237020" cy="10635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04D6B7-69EF-D541-BCB3-450072206335}"/>
              </a:ext>
            </a:extLst>
          </p:cNvPr>
          <p:cNvSpPr txBox="1"/>
          <p:nvPr/>
        </p:nvSpPr>
        <p:spPr>
          <a:xfrm>
            <a:off x="457339" y="5190196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 연습문제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811E87-55DF-B34B-8076-955984BB0F13}"/>
              </a:ext>
            </a:extLst>
          </p:cNvPr>
          <p:cNvSpPr/>
          <p:nvPr/>
        </p:nvSpPr>
        <p:spPr>
          <a:xfrm>
            <a:off x="610897" y="6297850"/>
            <a:ext cx="1686618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CEF03E57-845D-7240-987E-3FB964793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8" y="2240786"/>
            <a:ext cx="3237020" cy="11023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3A77DE-FF6F-6A47-A318-73D80051B3B3}"/>
              </a:ext>
            </a:extLst>
          </p:cNvPr>
          <p:cNvSpPr txBox="1"/>
          <p:nvPr/>
        </p:nvSpPr>
        <p:spPr>
          <a:xfrm>
            <a:off x="317637" y="1963786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 연습문제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9719C7-0FC3-E24D-97D7-C72C8470001C}"/>
              </a:ext>
            </a:extLst>
          </p:cNvPr>
          <p:cNvSpPr/>
          <p:nvPr/>
        </p:nvSpPr>
        <p:spPr>
          <a:xfrm>
            <a:off x="457339" y="2453762"/>
            <a:ext cx="1152491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5DED2C-2892-CF42-908A-4EAB7398E98D}"/>
              </a:ext>
            </a:extLst>
          </p:cNvPr>
          <p:cNvSpPr txBox="1"/>
          <p:nvPr/>
        </p:nvSpPr>
        <p:spPr>
          <a:xfrm>
            <a:off x="359038" y="131486"/>
            <a:ext cx="166610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3.2.2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경제활동인구조사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6B97F8-243B-ED44-BB3C-C48F647BE86F}"/>
              </a:ext>
            </a:extLst>
          </p:cNvPr>
          <p:cNvSpPr txBox="1"/>
          <p:nvPr/>
        </p:nvSpPr>
        <p:spPr>
          <a:xfrm>
            <a:off x="4793441" y="5347183"/>
            <a:ext cx="6787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u="sng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i="1" u="sng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연습문제</a:t>
            </a:r>
            <a:endParaRPr lang="en-US" altLang="ko-KR" sz="1200" i="1" u="sng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조사원이 각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표본가구를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방문하여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세 이상 인구를 대상으로 조사한다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노동력 접근법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은 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노동력조사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로도 불리는데 이는 </a:t>
            </a:r>
            <a:r>
              <a:rPr lang="ko-KR" altLang="en-US" sz="1200" i="1" u="sng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취업자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i="1" u="sng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실업자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i="1" u="sng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비경제활동인구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로 파악한다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경제활동차가율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은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세 이상 인구 중 경제활동인구를 의미한다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사업체 이직률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은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가구조사인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경제활동인구조사가 아니라 사업체조사를 통해서 얻게 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</p:txBody>
      </p:sp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EC13EF8B-B02F-ED4E-AE75-CBC296CB03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8" y="3769781"/>
            <a:ext cx="3594100" cy="11049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128983-8220-724B-A7AD-4654BDE0F4C1}"/>
              </a:ext>
            </a:extLst>
          </p:cNvPr>
          <p:cNvSpPr/>
          <p:nvPr/>
        </p:nvSpPr>
        <p:spPr>
          <a:xfrm>
            <a:off x="597977" y="4502962"/>
            <a:ext cx="1152491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F66B71-2D4A-9A4C-8796-761F7BA9789A}"/>
              </a:ext>
            </a:extLst>
          </p:cNvPr>
          <p:cNvSpPr txBox="1"/>
          <p:nvPr/>
        </p:nvSpPr>
        <p:spPr>
          <a:xfrm>
            <a:off x="396588" y="3494455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</p:spTree>
    <p:extLst>
      <p:ext uri="{BB962C8B-B14F-4D97-AF65-F5344CB8AC3E}">
        <p14:creationId xmlns:p14="http://schemas.microsoft.com/office/powerpoint/2010/main" val="3701487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93D608A-F479-1748-B21C-5791C7F80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98" y="913035"/>
            <a:ext cx="3473480" cy="1674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8EA81D-3D98-0F4E-A0C6-F46EA4FB8FA9}"/>
              </a:ext>
            </a:extLst>
          </p:cNvPr>
          <p:cNvSpPr txBox="1"/>
          <p:nvPr/>
        </p:nvSpPr>
        <p:spPr>
          <a:xfrm>
            <a:off x="493898" y="636036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A13695-80B6-D748-8E0E-CADFD9B80DBA}"/>
              </a:ext>
            </a:extLst>
          </p:cNvPr>
          <p:cNvSpPr/>
          <p:nvPr/>
        </p:nvSpPr>
        <p:spPr>
          <a:xfrm>
            <a:off x="687734" y="2219767"/>
            <a:ext cx="512767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947F0BD-C716-D34E-AC39-89F77259D190}"/>
              </a:ext>
            </a:extLst>
          </p:cNvPr>
          <p:cNvSpPr/>
          <p:nvPr/>
        </p:nvSpPr>
        <p:spPr>
          <a:xfrm>
            <a:off x="714971" y="1275574"/>
            <a:ext cx="211583" cy="211583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2A6B0CA-DBED-C44B-AF60-C33F0A554AAA}"/>
              </a:ext>
            </a:extLst>
          </p:cNvPr>
          <p:cNvSpPr/>
          <p:nvPr/>
        </p:nvSpPr>
        <p:spPr>
          <a:xfrm>
            <a:off x="714972" y="1129740"/>
            <a:ext cx="211583" cy="211583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747187-5EFA-A94D-8424-F43D24EE11E0}"/>
              </a:ext>
            </a:extLst>
          </p:cNvPr>
          <p:cNvSpPr txBox="1"/>
          <p:nvPr/>
        </p:nvSpPr>
        <p:spPr>
          <a:xfrm>
            <a:off x="359038" y="131486"/>
            <a:ext cx="166610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3.2.2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경제활동인구조사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CBC3F-AF36-FB44-9E28-B30605F7716D}"/>
              </a:ext>
            </a:extLst>
          </p:cNvPr>
          <p:cNvSpPr txBox="1"/>
          <p:nvPr/>
        </p:nvSpPr>
        <p:spPr>
          <a:xfrm>
            <a:off x="493898" y="3815703"/>
            <a:ext cx="678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매월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일이 속한 주간이 조사대상기간이다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나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각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표본가구를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방문하여 조사한다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비경제활동인구는 취업자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+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실업자 이다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라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실업자는 적극적 구직활동을 하는 사람이다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035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D0B3488-5364-0448-8023-F9AC498EC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500" y="1185924"/>
            <a:ext cx="3508305" cy="1007513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4479088-2C86-AD4C-8B82-905FB0417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60" y="1274245"/>
            <a:ext cx="3076740" cy="919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577A65-B028-9244-A046-1FB7B98019D7}"/>
              </a:ext>
            </a:extLst>
          </p:cNvPr>
          <p:cNvSpPr txBox="1"/>
          <p:nvPr/>
        </p:nvSpPr>
        <p:spPr>
          <a:xfrm>
            <a:off x="579760" y="997246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A9BA7A-1DB6-864B-9409-893A45A385EE}"/>
              </a:ext>
            </a:extLst>
          </p:cNvPr>
          <p:cNvSpPr/>
          <p:nvPr/>
        </p:nvSpPr>
        <p:spPr>
          <a:xfrm>
            <a:off x="3740150" y="2020560"/>
            <a:ext cx="3306847" cy="17287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4AB100-62D0-0742-AEAF-610BDD6BE062}"/>
              </a:ext>
            </a:extLst>
          </p:cNvPr>
          <p:cNvSpPr txBox="1"/>
          <p:nvPr/>
        </p:nvSpPr>
        <p:spPr>
          <a:xfrm>
            <a:off x="3656500" y="908925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 연습문제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CB7C51-D38C-394C-8356-78E7E891A08F}"/>
              </a:ext>
            </a:extLst>
          </p:cNvPr>
          <p:cNvSpPr/>
          <p:nvPr/>
        </p:nvSpPr>
        <p:spPr>
          <a:xfrm>
            <a:off x="738765" y="1926128"/>
            <a:ext cx="2628060" cy="17287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2E68B3-F4C5-1047-AD8E-8EBF1510ECDA}"/>
              </a:ext>
            </a:extLst>
          </p:cNvPr>
          <p:cNvSpPr txBox="1"/>
          <p:nvPr/>
        </p:nvSpPr>
        <p:spPr>
          <a:xfrm>
            <a:off x="5264100" y="3708779"/>
            <a:ext cx="67876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취업자</a:t>
            </a:r>
            <a:endParaRPr lang="en-US" altLang="ko-KR" sz="12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조사대상주간 수입을 목적으로 </a:t>
            </a:r>
            <a:r>
              <a:rPr lang="en-US" altLang="ko-KR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시간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일한 자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자기에게 직접 이득이 없어도 가족종사자로서 </a:t>
            </a:r>
            <a:r>
              <a:rPr lang="en-US" altLang="ko-KR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18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시간 일한 자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=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무급가족종사자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직업이나 사업체가 있지만 일시 휴직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중인자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실업자</a:t>
            </a:r>
            <a:endParaRPr lang="en-US" altLang="ko-KR" sz="12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적극적인 구직활동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en-US" altLang="ko-KR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주간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 하였으나 수입이 있는 일에 종사하지 못한 종사자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12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비경제활동인구</a:t>
            </a:r>
            <a:endParaRPr lang="en-US" altLang="ko-KR" sz="12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세 이상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인구중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취업자와 실업자를 제외한 인구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예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학생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구직단념자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주부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종교단체나 자선단체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연로자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군입대 대기자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48853EF3-38CF-4545-8D82-17DDB8CA7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306" y="1135746"/>
            <a:ext cx="3713789" cy="17690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10B618-76BD-7F49-B3E0-907DF4D9F8FF}"/>
              </a:ext>
            </a:extLst>
          </p:cNvPr>
          <p:cNvSpPr txBox="1"/>
          <p:nvPr/>
        </p:nvSpPr>
        <p:spPr>
          <a:xfrm>
            <a:off x="7439926" y="861308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362964-F279-0D49-A457-E5E901C264D4}"/>
              </a:ext>
            </a:extLst>
          </p:cNvPr>
          <p:cNvSpPr/>
          <p:nvPr/>
        </p:nvSpPr>
        <p:spPr>
          <a:xfrm>
            <a:off x="7645777" y="2683453"/>
            <a:ext cx="757728" cy="17287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C7F2AD4-319D-B342-92EC-E95D27AED08A}"/>
              </a:ext>
            </a:extLst>
          </p:cNvPr>
          <p:cNvSpPr/>
          <p:nvPr/>
        </p:nvSpPr>
        <p:spPr>
          <a:xfrm>
            <a:off x="7748746" y="1521492"/>
            <a:ext cx="211583" cy="211583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40AADC3-B1B9-A144-BBB0-679EB37AA757}"/>
              </a:ext>
            </a:extLst>
          </p:cNvPr>
          <p:cNvSpPr/>
          <p:nvPr/>
        </p:nvSpPr>
        <p:spPr>
          <a:xfrm>
            <a:off x="7748745" y="1699296"/>
            <a:ext cx="211583" cy="211583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44D467D-053B-2A43-9AFE-FB41922E02DB}"/>
              </a:ext>
            </a:extLst>
          </p:cNvPr>
          <p:cNvSpPr/>
          <p:nvPr/>
        </p:nvSpPr>
        <p:spPr>
          <a:xfrm>
            <a:off x="7748745" y="1873517"/>
            <a:ext cx="211583" cy="211583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CF2BCAEA-7793-554D-8EC3-C9A206962A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60" y="3752846"/>
            <a:ext cx="3599553" cy="240179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82B4FE1-00A6-B145-960B-4C1E3931C948}"/>
              </a:ext>
            </a:extLst>
          </p:cNvPr>
          <p:cNvSpPr txBox="1"/>
          <p:nvPr/>
        </p:nvSpPr>
        <p:spPr>
          <a:xfrm>
            <a:off x="579760" y="3475847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39B68C-B735-9D4B-90FC-F55BE5FA089F}"/>
              </a:ext>
            </a:extLst>
          </p:cNvPr>
          <p:cNvSpPr/>
          <p:nvPr/>
        </p:nvSpPr>
        <p:spPr>
          <a:xfrm>
            <a:off x="738765" y="5745998"/>
            <a:ext cx="757728" cy="17287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650B949-7CD0-0146-BE98-4E2E42AAD0F0}"/>
              </a:ext>
            </a:extLst>
          </p:cNvPr>
          <p:cNvSpPr/>
          <p:nvPr/>
        </p:nvSpPr>
        <p:spPr>
          <a:xfrm>
            <a:off x="799119" y="4142211"/>
            <a:ext cx="211583" cy="211583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4170329-CA39-AB41-87AA-637D5484A755}"/>
              </a:ext>
            </a:extLst>
          </p:cNvPr>
          <p:cNvSpPr/>
          <p:nvPr/>
        </p:nvSpPr>
        <p:spPr>
          <a:xfrm>
            <a:off x="799118" y="4326868"/>
            <a:ext cx="211583" cy="211583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D978538-1765-3B47-982A-A55ACF0F93E3}"/>
              </a:ext>
            </a:extLst>
          </p:cNvPr>
          <p:cNvSpPr/>
          <p:nvPr/>
        </p:nvSpPr>
        <p:spPr>
          <a:xfrm>
            <a:off x="799117" y="4643630"/>
            <a:ext cx="211583" cy="211583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263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2153027" y="3075057"/>
            <a:ext cx="7885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3.3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고용</a:t>
            </a:r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임금 통계 관련 </a:t>
            </a:r>
            <a:r>
              <a:rPr lang="ko-KR" altLang="en-US" sz="4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사업체조사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375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5790</TotalTime>
  <Words>453</Words>
  <Application>Microsoft Macintosh PowerPoint</Application>
  <PresentationFormat>와이드스크린</PresentationFormat>
  <Paragraphs>63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KoPub돋움체 Bold</vt:lpstr>
      <vt:lpstr>KoPubDotum Bold</vt:lpstr>
      <vt:lpstr>KoPubWorld돋움체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태정</dc:creator>
  <cp:lastModifiedBy>김 태정</cp:lastModifiedBy>
  <cp:revision>144</cp:revision>
  <dcterms:created xsi:type="dcterms:W3CDTF">2021-10-15T17:06:23Z</dcterms:created>
  <dcterms:modified xsi:type="dcterms:W3CDTF">2021-11-28T16:57:05Z</dcterms:modified>
</cp:coreProperties>
</file>