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7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087F3-927C-476A-BB79-A75B491174A3}"/>
              </a:ext>
            </a:extLst>
          </p:cNvPr>
          <p:cNvSpPr txBox="1"/>
          <p:nvPr/>
        </p:nvSpPr>
        <p:spPr>
          <a:xfrm>
            <a:off x="560207" y="452614"/>
            <a:ext cx="22962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정책 및 조정기구에 대한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A66C6-7E03-4A59-9EC9-F313095D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1405346"/>
            <a:ext cx="3692433" cy="190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39E7F-6FB9-476E-9B46-E3D93F8D2075}"/>
              </a:ext>
            </a:extLst>
          </p:cNvPr>
          <p:cNvSpPr txBox="1"/>
          <p:nvPr/>
        </p:nvSpPr>
        <p:spPr>
          <a:xfrm>
            <a:off x="560207" y="11283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46721-9CAF-4093-BBC0-CFE44D36E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3984990"/>
            <a:ext cx="3692433" cy="190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F400F-F67A-41A7-8227-AA9612697A3E}"/>
              </a:ext>
            </a:extLst>
          </p:cNvPr>
          <p:cNvSpPr txBox="1"/>
          <p:nvPr/>
        </p:nvSpPr>
        <p:spPr>
          <a:xfrm>
            <a:off x="560206" y="371209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1500D2-31CA-4272-B57A-AD373E0E318B}"/>
              </a:ext>
            </a:extLst>
          </p:cNvPr>
          <p:cNvSpPr/>
          <p:nvPr/>
        </p:nvSpPr>
        <p:spPr>
          <a:xfrm>
            <a:off x="759488" y="2575445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F3564-4138-4130-92D2-FC37372141B3}"/>
              </a:ext>
            </a:extLst>
          </p:cNvPr>
          <p:cNvSpPr/>
          <p:nvPr/>
        </p:nvSpPr>
        <p:spPr>
          <a:xfrm>
            <a:off x="759488" y="5174954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0B594-B191-4BAE-8A11-D4F25DBEC4FB}"/>
              </a:ext>
            </a:extLst>
          </p:cNvPr>
          <p:cNvSpPr txBox="1"/>
          <p:nvPr/>
        </p:nvSpPr>
        <p:spPr>
          <a:xfrm>
            <a:off x="6096000" y="2357301"/>
            <a:ext cx="3614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분산형 통계제도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에서는 특정 기관에게 시켜서 통계업무를 종합적으로 조정하는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통계조정기능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수행하고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이는 중복을 방지하고 수급을 조화시키며 통계가 상호관련성을 갖도록 한다</a:t>
            </a:r>
          </a:p>
        </p:txBody>
      </p:sp>
    </p:spTree>
    <p:extLst>
      <p:ext uri="{BB962C8B-B14F-4D97-AF65-F5344CB8AC3E}">
        <p14:creationId xmlns:p14="http://schemas.microsoft.com/office/powerpoint/2010/main" val="34259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7DDD22-41A5-4485-B387-25C11A96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14587"/>
            <a:ext cx="4536962" cy="188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2F97-C176-46A4-82D1-98BCBDCCF618}"/>
              </a:ext>
            </a:extLst>
          </p:cNvPr>
          <p:cNvSpPr txBox="1"/>
          <p:nvPr/>
        </p:nvSpPr>
        <p:spPr>
          <a:xfrm>
            <a:off x="1219200" y="213758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F1279-2038-425A-815D-B4B8424B8C50}"/>
              </a:ext>
            </a:extLst>
          </p:cNvPr>
          <p:cNvSpPr/>
          <p:nvPr/>
        </p:nvSpPr>
        <p:spPr>
          <a:xfrm>
            <a:off x="1447464" y="3849189"/>
            <a:ext cx="555507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20AA0-FF95-4972-8009-B52561AB469F}"/>
              </a:ext>
            </a:extLst>
          </p:cNvPr>
          <p:cNvSpPr txBox="1"/>
          <p:nvPr/>
        </p:nvSpPr>
        <p:spPr>
          <a:xfrm>
            <a:off x="1219201" y="1775366"/>
            <a:ext cx="101019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연습문제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0DA6D-C4C9-4526-8C7C-5A57785A4DA2}"/>
              </a:ext>
            </a:extLst>
          </p:cNvPr>
          <p:cNvSpPr txBox="1"/>
          <p:nvPr/>
        </p:nvSpPr>
        <p:spPr>
          <a:xfrm>
            <a:off x="6609806" y="2921167"/>
            <a:ext cx="2969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틀렸는데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제대로된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설명은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경우에는 세세분류별로 알고 싶다면 전수조사가 적절하다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전수조사를 해야 이를 규합해서 세세분류를 정할 수 있기 때문에</a:t>
            </a:r>
          </a:p>
        </p:txBody>
      </p:sp>
    </p:spTree>
    <p:extLst>
      <p:ext uri="{BB962C8B-B14F-4D97-AF65-F5344CB8AC3E}">
        <p14:creationId xmlns:p14="http://schemas.microsoft.com/office/powerpoint/2010/main" val="32791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613392"/>
            <a:ext cx="5984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생산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1.3.3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통계정책 및 조정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B9B97-326F-4DF6-8A3E-870DF8B5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964223"/>
            <a:ext cx="3693134" cy="1798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01900-C9CE-4657-A90D-5B63CEF0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3710354"/>
            <a:ext cx="3693134" cy="168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D2A0D-9058-4749-A72A-74EE505C2C43}"/>
              </a:ext>
            </a:extLst>
          </p:cNvPr>
          <p:cNvSpPr txBox="1"/>
          <p:nvPr/>
        </p:nvSpPr>
        <p:spPr>
          <a:xfrm>
            <a:off x="1260231" y="68722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C07E-66AB-4DF7-BAE0-C18EAF639CAB}"/>
              </a:ext>
            </a:extLst>
          </p:cNvPr>
          <p:cNvSpPr txBox="1"/>
          <p:nvPr/>
        </p:nvSpPr>
        <p:spPr>
          <a:xfrm>
            <a:off x="1260230" y="34333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6B99F-8698-49D2-8E37-4EED43686695}"/>
              </a:ext>
            </a:extLst>
          </p:cNvPr>
          <p:cNvSpPr/>
          <p:nvPr/>
        </p:nvSpPr>
        <p:spPr>
          <a:xfrm>
            <a:off x="1418156" y="2536735"/>
            <a:ext cx="445813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6F1491-76F2-470E-A9F4-94645CF674DF}"/>
              </a:ext>
            </a:extLst>
          </p:cNvPr>
          <p:cNvSpPr/>
          <p:nvPr/>
        </p:nvSpPr>
        <p:spPr>
          <a:xfrm>
            <a:off x="3106799" y="5040923"/>
            <a:ext cx="415986" cy="1910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C0E92-8CC7-4529-B0EC-FFFC039B64C3}"/>
              </a:ext>
            </a:extLst>
          </p:cNvPr>
          <p:cNvSpPr/>
          <p:nvPr/>
        </p:nvSpPr>
        <p:spPr>
          <a:xfrm>
            <a:off x="1451198" y="136199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52D086-3491-4896-A7BE-032ABF809EFF}"/>
              </a:ext>
            </a:extLst>
          </p:cNvPr>
          <p:cNvSpPr/>
          <p:nvPr/>
        </p:nvSpPr>
        <p:spPr>
          <a:xfrm>
            <a:off x="1433613" y="155542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2B761A-99A3-4769-8AE1-54CAF9C63B4D}"/>
              </a:ext>
            </a:extLst>
          </p:cNvPr>
          <p:cNvSpPr/>
          <p:nvPr/>
        </p:nvSpPr>
        <p:spPr>
          <a:xfrm>
            <a:off x="1418156" y="184241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3F1A90-ABA9-4A80-9DCE-560703EB49AB}"/>
              </a:ext>
            </a:extLst>
          </p:cNvPr>
          <p:cNvSpPr/>
          <p:nvPr/>
        </p:nvSpPr>
        <p:spPr>
          <a:xfrm>
            <a:off x="1433612" y="407501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F3BCD0-0E19-4546-9375-A322A263D097}"/>
              </a:ext>
            </a:extLst>
          </p:cNvPr>
          <p:cNvSpPr/>
          <p:nvPr/>
        </p:nvSpPr>
        <p:spPr>
          <a:xfrm>
            <a:off x="1433611" y="439746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0B16E-7FE3-48A1-9F61-9088575E95A4}"/>
              </a:ext>
            </a:extLst>
          </p:cNvPr>
          <p:cNvSpPr txBox="1"/>
          <p:nvPr/>
        </p:nvSpPr>
        <p:spPr>
          <a:xfrm>
            <a:off x="6019798" y="1003104"/>
            <a:ext cx="5040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우리나라에서는 민간기관에서 통계를 작성하고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1.3.2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국가통계의 생산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책에 설명은 없는데 모든 정부부처가 가지지는 않을 거라는 것은 알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AA974-9DCA-4B26-9956-13C249B46689}"/>
              </a:ext>
            </a:extLst>
          </p:cNvPr>
          <p:cNvSpPr txBox="1"/>
          <p:nvPr/>
        </p:nvSpPr>
        <p:spPr>
          <a:xfrm>
            <a:off x="6019798" y="3823566"/>
            <a:ext cx="504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국가통계위원회의 기능에 통계품질 진단 및 개선 이야기가 있긴 하지만 국무총리실과 관련된 이야기는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1.3.3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통계정책 및 조정</a:t>
            </a:r>
          </a:p>
        </p:txBody>
      </p:sp>
    </p:spTree>
    <p:extLst>
      <p:ext uri="{BB962C8B-B14F-4D97-AF65-F5344CB8AC3E}">
        <p14:creationId xmlns:p14="http://schemas.microsoft.com/office/powerpoint/2010/main" val="367896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표준분류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1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55265D-98DB-42FE-8DB9-E3F5EBCF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359334"/>
            <a:ext cx="3493477" cy="1069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A875C-E095-43EE-86AC-850546431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840828"/>
            <a:ext cx="2790093" cy="99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AF12C2-7BFD-46C6-BCDF-A2461004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3099897"/>
            <a:ext cx="3135465" cy="1911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5C0EE-D13D-4600-8AA9-EBA919836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5429234"/>
            <a:ext cx="3696005" cy="1069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09971-94DC-4803-9D12-F5E4D0EB0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416325"/>
            <a:ext cx="3649219" cy="1339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5B191A-CE2F-42D9-9A7D-AEA0BCA9B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2119731"/>
            <a:ext cx="3701706" cy="9968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4BF381-228E-471D-AB7E-1EFC203E7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3624652"/>
            <a:ext cx="2887000" cy="980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62BA1-CA4D-4082-8587-D408ACB306C7}"/>
              </a:ext>
            </a:extLst>
          </p:cNvPr>
          <p:cNvSpPr txBox="1"/>
          <p:nvPr/>
        </p:nvSpPr>
        <p:spPr>
          <a:xfrm>
            <a:off x="451339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5370A-7D3F-4678-9353-0708844724CA}"/>
              </a:ext>
            </a:extLst>
          </p:cNvPr>
          <p:cNvSpPr txBox="1"/>
          <p:nvPr/>
        </p:nvSpPr>
        <p:spPr>
          <a:xfrm>
            <a:off x="451338" y="156082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48053-A0AE-4230-A364-23AAFD5A14E1}"/>
              </a:ext>
            </a:extLst>
          </p:cNvPr>
          <p:cNvSpPr txBox="1"/>
          <p:nvPr/>
        </p:nvSpPr>
        <p:spPr>
          <a:xfrm>
            <a:off x="451338" y="51524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F4095-3C63-4FC6-A58F-4E5E69560A7A}"/>
              </a:ext>
            </a:extLst>
          </p:cNvPr>
          <p:cNvSpPr txBox="1"/>
          <p:nvPr/>
        </p:nvSpPr>
        <p:spPr>
          <a:xfrm>
            <a:off x="4147344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E7AEC-5BD3-490E-8659-207E977D2BA6}"/>
              </a:ext>
            </a:extLst>
          </p:cNvPr>
          <p:cNvSpPr txBox="1"/>
          <p:nvPr/>
        </p:nvSpPr>
        <p:spPr>
          <a:xfrm>
            <a:off x="451338" y="28751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BED6C-87CB-4FD2-8D0E-675146EB50FE}"/>
              </a:ext>
            </a:extLst>
          </p:cNvPr>
          <p:cNvSpPr txBox="1"/>
          <p:nvPr/>
        </p:nvSpPr>
        <p:spPr>
          <a:xfrm>
            <a:off x="4147344" y="18943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ECE94-6384-41C6-A2F7-9C2C5B149E7B}"/>
              </a:ext>
            </a:extLst>
          </p:cNvPr>
          <p:cNvSpPr txBox="1"/>
          <p:nvPr/>
        </p:nvSpPr>
        <p:spPr>
          <a:xfrm>
            <a:off x="4147344" y="334203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EDAAAE-411A-4AFB-9B23-D1659BEC112E}"/>
              </a:ext>
            </a:extLst>
          </p:cNvPr>
          <p:cNvSpPr/>
          <p:nvPr/>
        </p:nvSpPr>
        <p:spPr>
          <a:xfrm>
            <a:off x="720971" y="1233823"/>
            <a:ext cx="10726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716016-572A-4063-9CBD-D798ED896813}"/>
              </a:ext>
            </a:extLst>
          </p:cNvPr>
          <p:cNvSpPr/>
          <p:nvPr/>
        </p:nvSpPr>
        <p:spPr>
          <a:xfrm>
            <a:off x="720971" y="2062534"/>
            <a:ext cx="12367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A311C6-CB6E-4AA1-B688-96C2C05E7BE5}"/>
              </a:ext>
            </a:extLst>
          </p:cNvPr>
          <p:cNvSpPr/>
          <p:nvPr/>
        </p:nvSpPr>
        <p:spPr>
          <a:xfrm>
            <a:off x="609601" y="6151529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3AACB6-64F2-4EA3-A7B3-5012C48D3F5F}"/>
              </a:ext>
            </a:extLst>
          </p:cNvPr>
          <p:cNvSpPr/>
          <p:nvPr/>
        </p:nvSpPr>
        <p:spPr>
          <a:xfrm>
            <a:off x="623578" y="4843451"/>
            <a:ext cx="66235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3DBE6A-CF98-4CF8-AC28-0D9C1B705253}"/>
              </a:ext>
            </a:extLst>
          </p:cNvPr>
          <p:cNvSpPr/>
          <p:nvPr/>
        </p:nvSpPr>
        <p:spPr>
          <a:xfrm>
            <a:off x="4308729" y="1368638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3FC99-7D03-40CC-AD69-2FFA7FCD4F34}"/>
              </a:ext>
            </a:extLst>
          </p:cNvPr>
          <p:cNvSpPr/>
          <p:nvPr/>
        </p:nvSpPr>
        <p:spPr>
          <a:xfrm>
            <a:off x="4308729" y="2708133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B58BFF-B615-48F6-84F9-9D67F88419E5}"/>
              </a:ext>
            </a:extLst>
          </p:cNvPr>
          <p:cNvSpPr/>
          <p:nvPr/>
        </p:nvSpPr>
        <p:spPr>
          <a:xfrm>
            <a:off x="4379067" y="4422500"/>
            <a:ext cx="124264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469199-C48B-458E-B00F-EDA1165C9166}"/>
              </a:ext>
            </a:extLst>
          </p:cNvPr>
          <p:cNvSpPr txBox="1"/>
          <p:nvPr/>
        </p:nvSpPr>
        <p:spPr>
          <a:xfrm>
            <a:off x="8971885" y="1514397"/>
            <a:ext cx="288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시간적 또는 공간적으로 일관되게 사용되도록 표준화된 정의체계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기준이 있음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통계용어의 정리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조사단위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조사항목의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개념과 범위를 명확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히 하는 것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표준분류의 설정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현상의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집합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전체를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유사성과 차이성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의거하여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동일한 부분집단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분할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통계기법의 표준화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통계자료를 작성 분석하고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처리하는 기법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표준화</a:t>
            </a:r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통계기준중의 하나로 모든 통계작성에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통일적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들어가야함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604380-E44F-4504-96CF-B89BF71B8104}"/>
              </a:ext>
            </a:extLst>
          </p:cNvPr>
          <p:cNvSpPr/>
          <p:nvPr/>
        </p:nvSpPr>
        <p:spPr>
          <a:xfrm>
            <a:off x="5123483" y="643856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7EABA-AC8F-4D41-A9AD-5BB1A0F9DA88}"/>
              </a:ext>
            </a:extLst>
          </p:cNvPr>
          <p:cNvSpPr/>
          <p:nvPr/>
        </p:nvSpPr>
        <p:spPr>
          <a:xfrm>
            <a:off x="5240714" y="2367148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9237CF-9CCB-4846-81B8-8F039B4FA2DA}"/>
              </a:ext>
            </a:extLst>
          </p:cNvPr>
          <p:cNvSpPr/>
          <p:nvPr/>
        </p:nvSpPr>
        <p:spPr>
          <a:xfrm>
            <a:off x="1395545" y="579379"/>
            <a:ext cx="515317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0E12CA-64FF-4BCB-814D-1646710D1147}"/>
              </a:ext>
            </a:extLst>
          </p:cNvPr>
          <p:cNvSpPr/>
          <p:nvPr/>
        </p:nvSpPr>
        <p:spPr>
          <a:xfrm>
            <a:off x="2497055" y="3351469"/>
            <a:ext cx="451299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50D76-84FE-4D25-958E-45193EB6DCD9}"/>
              </a:ext>
            </a:extLst>
          </p:cNvPr>
          <p:cNvSpPr/>
          <p:nvPr/>
        </p:nvSpPr>
        <p:spPr>
          <a:xfrm>
            <a:off x="2210298" y="3773917"/>
            <a:ext cx="43325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801BE7-6293-4172-8412-0DAD14A3AA55}"/>
              </a:ext>
            </a:extLst>
          </p:cNvPr>
          <p:cNvSpPr/>
          <p:nvPr/>
        </p:nvSpPr>
        <p:spPr>
          <a:xfrm>
            <a:off x="1209592" y="4222236"/>
            <a:ext cx="320270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9152D7-F882-4AFA-BFB1-B301CD404F74}"/>
              </a:ext>
            </a:extLst>
          </p:cNvPr>
          <p:cNvSpPr/>
          <p:nvPr/>
        </p:nvSpPr>
        <p:spPr>
          <a:xfrm>
            <a:off x="3236067" y="5450317"/>
            <a:ext cx="35073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5DF9E-F2D5-473C-8E96-306BB5F2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8" y="410707"/>
            <a:ext cx="3634803" cy="169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6F3A3-1DC0-425F-9F07-338F227F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2591076"/>
            <a:ext cx="3634801" cy="188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A429B-CADE-4715-BFF5-96E34334993A}"/>
              </a:ext>
            </a:extLst>
          </p:cNvPr>
          <p:cNvSpPr txBox="1"/>
          <p:nvPr/>
        </p:nvSpPr>
        <p:spPr>
          <a:xfrm>
            <a:off x="192269" y="13370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7CF17-6668-42FD-9255-B2C20AE40F60}"/>
              </a:ext>
            </a:extLst>
          </p:cNvPr>
          <p:cNvSpPr txBox="1"/>
          <p:nvPr/>
        </p:nvSpPr>
        <p:spPr>
          <a:xfrm>
            <a:off x="192269" y="23099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D0345-5AA3-4F27-9178-F4EB0602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10707"/>
            <a:ext cx="3749464" cy="169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8A3E83-DD0C-4240-AA90-173496F91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4961234"/>
            <a:ext cx="3630233" cy="1087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17979E-F388-443D-8B24-882AE52A462F}"/>
              </a:ext>
            </a:extLst>
          </p:cNvPr>
          <p:cNvSpPr txBox="1"/>
          <p:nvPr/>
        </p:nvSpPr>
        <p:spPr>
          <a:xfrm>
            <a:off x="192268" y="4688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DC03D-4DAD-4C79-80CA-AF3CF2B4B0F9}"/>
              </a:ext>
            </a:extLst>
          </p:cNvPr>
          <p:cNvSpPr txBox="1"/>
          <p:nvPr/>
        </p:nvSpPr>
        <p:spPr>
          <a:xfrm>
            <a:off x="4113636" y="1337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F13D66-3325-4EE4-BAC5-FF128C876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7" y="2652604"/>
            <a:ext cx="3749464" cy="1193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D502FB-14B3-4977-88E3-34F89BA851CA}"/>
              </a:ext>
            </a:extLst>
          </p:cNvPr>
          <p:cNvSpPr txBox="1"/>
          <p:nvPr/>
        </p:nvSpPr>
        <p:spPr>
          <a:xfrm>
            <a:off x="4113636" y="237342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EF75A2-7579-454A-826A-0CE828C34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937092"/>
            <a:ext cx="3749464" cy="1510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E4C7E9-B594-4F66-9B96-E1384087D3FF}"/>
              </a:ext>
            </a:extLst>
          </p:cNvPr>
          <p:cNvSpPr txBox="1"/>
          <p:nvPr/>
        </p:nvSpPr>
        <p:spPr>
          <a:xfrm>
            <a:off x="4113635" y="46571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5A7D3-B8FB-4E17-8250-69F1132C4102}"/>
              </a:ext>
            </a:extLst>
          </p:cNvPr>
          <p:cNvSpPr/>
          <p:nvPr/>
        </p:nvSpPr>
        <p:spPr>
          <a:xfrm>
            <a:off x="398585" y="1649867"/>
            <a:ext cx="3423917" cy="3489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07CE29-9FBB-46D3-8005-1E1FA0AC46F6}"/>
              </a:ext>
            </a:extLst>
          </p:cNvPr>
          <p:cNvSpPr/>
          <p:nvPr/>
        </p:nvSpPr>
        <p:spPr>
          <a:xfrm>
            <a:off x="398584" y="4308280"/>
            <a:ext cx="1137139" cy="1699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858397-CFDE-4184-8188-1A6D4F35A7AD}"/>
              </a:ext>
            </a:extLst>
          </p:cNvPr>
          <p:cNvSpPr/>
          <p:nvPr/>
        </p:nvSpPr>
        <p:spPr>
          <a:xfrm>
            <a:off x="398584" y="5332670"/>
            <a:ext cx="1137139" cy="159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05AE92-2D92-4E26-9C5E-C959924F7AE2}"/>
              </a:ext>
            </a:extLst>
          </p:cNvPr>
          <p:cNvSpPr/>
          <p:nvPr/>
        </p:nvSpPr>
        <p:spPr>
          <a:xfrm>
            <a:off x="4325817" y="1750996"/>
            <a:ext cx="1137138" cy="14814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4366C5-BDD1-44C2-97DE-F57A1F4BBBD0}"/>
              </a:ext>
            </a:extLst>
          </p:cNvPr>
          <p:cNvSpPr/>
          <p:nvPr/>
        </p:nvSpPr>
        <p:spPr>
          <a:xfrm>
            <a:off x="4384041" y="3588416"/>
            <a:ext cx="1131667" cy="162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83EFCF-7420-42AE-88BF-BDDA16EBDF21}"/>
              </a:ext>
            </a:extLst>
          </p:cNvPr>
          <p:cNvSpPr/>
          <p:nvPr/>
        </p:nvSpPr>
        <p:spPr>
          <a:xfrm>
            <a:off x="4308232" y="5805697"/>
            <a:ext cx="1195754" cy="2023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93D07B-A6DE-4EA7-A92C-55E9A3ACA3B9}"/>
              </a:ext>
            </a:extLst>
          </p:cNvPr>
          <p:cNvSpPr/>
          <p:nvPr/>
        </p:nvSpPr>
        <p:spPr>
          <a:xfrm>
            <a:off x="4906109" y="5179352"/>
            <a:ext cx="609599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98667-7133-43D7-ADE6-5593873806B5}"/>
              </a:ext>
            </a:extLst>
          </p:cNvPr>
          <p:cNvSpPr/>
          <p:nvPr/>
        </p:nvSpPr>
        <p:spPr>
          <a:xfrm>
            <a:off x="4911973" y="2647821"/>
            <a:ext cx="474782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2C9C7-C15D-4380-9878-17A811139864}"/>
              </a:ext>
            </a:extLst>
          </p:cNvPr>
          <p:cNvSpPr txBox="1"/>
          <p:nvPr/>
        </p:nvSpPr>
        <p:spPr>
          <a:xfrm>
            <a:off x="5889150" y="1610854"/>
            <a:ext cx="211601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한국표준직업분류 제일 밑에 추가적으로 있는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A5F1A-B001-4D5B-B1F4-805BB597D092}"/>
              </a:ext>
            </a:extLst>
          </p:cNvPr>
          <p:cNvSpPr/>
          <p:nvPr/>
        </p:nvSpPr>
        <p:spPr>
          <a:xfrm>
            <a:off x="923196" y="4964331"/>
            <a:ext cx="1245573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08276-9622-432A-9F45-FCE49A85EC5B}"/>
              </a:ext>
            </a:extLst>
          </p:cNvPr>
          <p:cNvSpPr/>
          <p:nvPr/>
        </p:nvSpPr>
        <p:spPr>
          <a:xfrm>
            <a:off x="4589586" y="996621"/>
            <a:ext cx="252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26FD17-70C9-4A50-BF42-C17F8DA9225B}"/>
              </a:ext>
            </a:extLst>
          </p:cNvPr>
          <p:cNvSpPr/>
          <p:nvPr/>
        </p:nvSpPr>
        <p:spPr>
          <a:xfrm>
            <a:off x="2438401" y="2846392"/>
            <a:ext cx="633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90D50C-A616-4B51-B2C6-BD52410DD7F6}"/>
              </a:ext>
            </a:extLst>
          </p:cNvPr>
          <p:cNvSpPr/>
          <p:nvPr/>
        </p:nvSpPr>
        <p:spPr>
          <a:xfrm>
            <a:off x="2887230" y="1607146"/>
            <a:ext cx="369776" cy="1955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309F0B-0F13-4201-AB6D-73ED5E6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" y="1992495"/>
            <a:ext cx="4303287" cy="1787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0A034-4719-46BE-BA37-977095DC9FC0}"/>
              </a:ext>
            </a:extLst>
          </p:cNvPr>
          <p:cNvSpPr txBox="1"/>
          <p:nvPr/>
        </p:nvSpPr>
        <p:spPr>
          <a:xfrm>
            <a:off x="690835" y="171549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8764-2F3B-406E-9AB7-B878DA316F00}"/>
              </a:ext>
            </a:extLst>
          </p:cNvPr>
          <p:cNvSpPr txBox="1"/>
          <p:nvPr/>
        </p:nvSpPr>
        <p:spPr>
          <a:xfrm>
            <a:off x="690835" y="4092797"/>
            <a:ext cx="443050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한국표준목적별지출분류의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나옴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A45BB-D6A3-4D40-9AE0-0C22AED2621B}"/>
              </a:ext>
            </a:extLst>
          </p:cNvPr>
          <p:cNvSpPr txBox="1"/>
          <p:nvPr/>
        </p:nvSpPr>
        <p:spPr>
          <a:xfrm>
            <a:off x="792480" y="4781006"/>
            <a:ext cx="466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중앙 통계기관이 가져야할 주요 특징으로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중립성</a:t>
            </a:r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독립성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등이 요구된다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하지만 다른 나라들을 보면 현실적으로 이를 충족시키기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어려운게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결과를 바탕으로 정책이 실행되는 경우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많기 때문이다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C75B1-585D-4BCF-A54D-C36A8BF9A2C9}"/>
              </a:ext>
            </a:extLst>
          </p:cNvPr>
          <p:cNvSpPr/>
          <p:nvPr/>
        </p:nvSpPr>
        <p:spPr>
          <a:xfrm>
            <a:off x="918030" y="2920843"/>
            <a:ext cx="2156096" cy="1881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통계의 의미와 유형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410B80-E9A4-462F-83EE-8E1F069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" y="390641"/>
            <a:ext cx="3267567" cy="1918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E7B34-DDF2-4C18-8FC6-0E1FBB96D7DC}"/>
              </a:ext>
            </a:extLst>
          </p:cNvPr>
          <p:cNvSpPr txBox="1"/>
          <p:nvPr/>
        </p:nvSpPr>
        <p:spPr>
          <a:xfrm>
            <a:off x="101842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E13B7D-193E-4E52-A137-C8A5EBDB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9" y="374371"/>
            <a:ext cx="3553986" cy="1131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12CC2-0E21-451C-B20B-FC53F055D75C}"/>
              </a:ext>
            </a:extLst>
          </p:cNvPr>
          <p:cNvSpPr txBox="1"/>
          <p:nvPr/>
        </p:nvSpPr>
        <p:spPr>
          <a:xfrm>
            <a:off x="3369409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457F77-7634-4F20-AFAF-CDD06C7E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95" y="390641"/>
            <a:ext cx="3486637" cy="10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C50940-42B5-403C-88B1-6201C82E05CB}"/>
              </a:ext>
            </a:extLst>
          </p:cNvPr>
          <p:cNvSpPr txBox="1"/>
          <p:nvPr/>
        </p:nvSpPr>
        <p:spPr>
          <a:xfrm>
            <a:off x="6923395" y="11364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25670-203E-4ED4-9A78-64FDA7ED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1782685"/>
            <a:ext cx="3267567" cy="127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7721DA-8649-4F90-ABD6-5E3AAE099AA4}"/>
              </a:ext>
            </a:extLst>
          </p:cNvPr>
          <p:cNvSpPr txBox="1"/>
          <p:nvPr/>
        </p:nvSpPr>
        <p:spPr>
          <a:xfrm>
            <a:off x="7032928" y="15056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4796A-4CA4-40F0-87E6-912111F70FD7}"/>
              </a:ext>
            </a:extLst>
          </p:cNvPr>
          <p:cNvSpPr txBox="1"/>
          <p:nvPr/>
        </p:nvSpPr>
        <p:spPr>
          <a:xfrm>
            <a:off x="298939" y="3634383"/>
            <a:ext cx="11494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수집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행정보고를 통해 수집된 자료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조사하는가 이미 있는 데이터를 쓰는가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분석대상이 되는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대상으로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실시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조사표 상의 기록에 의하여 작성된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업무통계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단체가 법령에 의거하여 개인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단체가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제출한 서류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신청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사후적으로 집계하여 작성한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통계작성방법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따라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직접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지는가 </a:t>
            </a:r>
            <a:r>
              <a:rPr lang="ko-KR" altLang="en-US" sz="14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자료값으로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직접적인가 부수적인가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결과로 직접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집단이나 개체의 특성을 전체적으로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가공통계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차통계에서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연산을 통해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대푯값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지수등을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 통계법에서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 통계의 요건을 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정부승인통계중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통계법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17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조를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이외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5F67A-3A05-4F1C-9866-6FB0A0126959}"/>
              </a:ext>
            </a:extLst>
          </p:cNvPr>
          <p:cNvSpPr/>
          <p:nvPr/>
        </p:nvSpPr>
        <p:spPr>
          <a:xfrm>
            <a:off x="7268308" y="2254465"/>
            <a:ext cx="2385646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6CCB7-34BC-4F68-B6C9-5034D1DDEA4B}"/>
              </a:ext>
            </a:extLst>
          </p:cNvPr>
          <p:cNvSpPr/>
          <p:nvPr/>
        </p:nvSpPr>
        <p:spPr>
          <a:xfrm>
            <a:off x="7162800" y="787144"/>
            <a:ext cx="249115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E2EE7-96FD-4B8B-8588-9E08B554FF3E}"/>
              </a:ext>
            </a:extLst>
          </p:cNvPr>
          <p:cNvSpPr/>
          <p:nvPr/>
        </p:nvSpPr>
        <p:spPr>
          <a:xfrm>
            <a:off x="3578471" y="1087973"/>
            <a:ext cx="1362807" cy="183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3C819B-C0EE-42F2-96C3-71A922391096}"/>
              </a:ext>
            </a:extLst>
          </p:cNvPr>
          <p:cNvSpPr/>
          <p:nvPr/>
        </p:nvSpPr>
        <p:spPr>
          <a:xfrm>
            <a:off x="298940" y="1800271"/>
            <a:ext cx="1166446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7A2BAE-0C67-4200-A756-1EADEC51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27" y="992331"/>
            <a:ext cx="3553986" cy="167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44734-231B-437D-9450-A21FEB79A52D}"/>
              </a:ext>
            </a:extLst>
          </p:cNvPr>
          <p:cNvSpPr txBox="1"/>
          <p:nvPr/>
        </p:nvSpPr>
        <p:spPr>
          <a:xfrm>
            <a:off x="4491338" y="7509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4B9BE-555A-44C8-BF11-1DB3160C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6" y="1103031"/>
            <a:ext cx="3298634" cy="1557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D272A-7E7C-4030-A6DE-0D6CBD390670}"/>
              </a:ext>
            </a:extLst>
          </p:cNvPr>
          <p:cNvSpPr txBox="1"/>
          <p:nvPr/>
        </p:nvSpPr>
        <p:spPr>
          <a:xfrm>
            <a:off x="470336" y="82603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BE863-ADA9-47D8-BC2A-5082AD872FDC}"/>
              </a:ext>
            </a:extLst>
          </p:cNvPr>
          <p:cNvSpPr/>
          <p:nvPr/>
        </p:nvSpPr>
        <p:spPr>
          <a:xfrm>
            <a:off x="2039817" y="226919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6EBE5-C6F2-4AE6-95A6-32D095CDB81D}"/>
              </a:ext>
            </a:extLst>
          </p:cNvPr>
          <p:cNvSpPr/>
          <p:nvPr/>
        </p:nvSpPr>
        <p:spPr>
          <a:xfrm>
            <a:off x="6227766" y="230436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C21E0-AF59-4600-B38A-97D7BD7B7443}"/>
              </a:ext>
            </a:extLst>
          </p:cNvPr>
          <p:cNvSpPr txBox="1"/>
          <p:nvPr/>
        </p:nvSpPr>
        <p:spPr>
          <a:xfrm>
            <a:off x="914400" y="3606499"/>
            <a:ext cx="6787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설명은 지정통계에 가깝긴 하지만 지정통계도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아닌게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지정통계는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일반통계도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2018, 2015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둘다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아니다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통계 작성 방법에 따라 나뉜다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다른 말로 기초통계와 가공통계이다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분산형 통계제도이다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33630-89F0-4B1D-B8AC-6AA4A5EB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0" y="1178515"/>
            <a:ext cx="3851423" cy="2775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619B43-2B03-4DCE-A7FE-02793A06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5" y="1178515"/>
            <a:ext cx="4248951" cy="277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267FF-E3E9-4DAF-839C-10BF24107B12}"/>
              </a:ext>
            </a:extLst>
          </p:cNvPr>
          <p:cNvSpPr txBox="1"/>
          <p:nvPr/>
        </p:nvSpPr>
        <p:spPr>
          <a:xfrm>
            <a:off x="1558970" y="9015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DFBCF-BDD1-438C-B636-BA48564237CA}"/>
              </a:ext>
            </a:extLst>
          </p:cNvPr>
          <p:cNvSpPr txBox="1"/>
          <p:nvPr/>
        </p:nvSpPr>
        <p:spPr>
          <a:xfrm>
            <a:off x="5937205" y="9139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2096A-504F-4AFD-8FCA-D52781FF3370}"/>
              </a:ext>
            </a:extLst>
          </p:cNvPr>
          <p:cNvSpPr/>
          <p:nvPr/>
        </p:nvSpPr>
        <p:spPr>
          <a:xfrm>
            <a:off x="1734144" y="374127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9BCF4-3652-4DF5-9CAE-DB00E80A93EE}"/>
              </a:ext>
            </a:extLst>
          </p:cNvPr>
          <p:cNvSpPr/>
          <p:nvPr/>
        </p:nvSpPr>
        <p:spPr>
          <a:xfrm>
            <a:off x="6162452" y="377175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EC246-4119-46F9-A7C7-AF083E566AB3}"/>
              </a:ext>
            </a:extLst>
          </p:cNvPr>
          <p:cNvSpPr txBox="1"/>
          <p:nvPr/>
        </p:nvSpPr>
        <p:spPr>
          <a:xfrm>
            <a:off x="1471749" y="4641669"/>
            <a:ext cx="3753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전수조사와 표본조사로 나뉜다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세분화된 상세한 통계를 작성하고자 할 경우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총조사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센서스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같은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경상적인 동향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시간의 움직임은 표본조사를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 역할의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CF3A03-D966-4605-95CE-9DD2418B674A}"/>
              </a:ext>
            </a:extLst>
          </p:cNvPr>
          <p:cNvSpPr/>
          <p:nvPr/>
        </p:nvSpPr>
        <p:spPr>
          <a:xfrm>
            <a:off x="1756500" y="182846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A9B5A3-D437-468D-9385-B050A70AE195}"/>
              </a:ext>
            </a:extLst>
          </p:cNvPr>
          <p:cNvSpPr/>
          <p:nvPr/>
        </p:nvSpPr>
        <p:spPr>
          <a:xfrm>
            <a:off x="1743629" y="217554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95DDDF-4373-4A60-9340-3EB862AF9C57}"/>
              </a:ext>
            </a:extLst>
          </p:cNvPr>
          <p:cNvSpPr/>
          <p:nvPr/>
        </p:nvSpPr>
        <p:spPr>
          <a:xfrm>
            <a:off x="1743628" y="269804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D1937-FA17-4077-A5FC-EEAAD0934F18}"/>
              </a:ext>
            </a:extLst>
          </p:cNvPr>
          <p:cNvSpPr txBox="1"/>
          <p:nvPr/>
        </p:nvSpPr>
        <p:spPr>
          <a:xfrm>
            <a:off x="5852160" y="4876800"/>
            <a:ext cx="441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통계조사를 실시해서 작성한 통계가 조사통계이다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개체를 대상으로 하는 조사를 전수조사라고 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상세한 통계를 작성하고자 할 때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모집단의 역할을 하는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1BC101-37FD-4CCF-9646-44D1B45E27F6}"/>
              </a:ext>
            </a:extLst>
          </p:cNvPr>
          <p:cNvSpPr/>
          <p:nvPr/>
        </p:nvSpPr>
        <p:spPr>
          <a:xfrm>
            <a:off x="6162452" y="139210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446480-D2EB-4A43-92FD-0CFAA4A8E8FC}"/>
              </a:ext>
            </a:extLst>
          </p:cNvPr>
          <p:cNvSpPr/>
          <p:nvPr/>
        </p:nvSpPr>
        <p:spPr>
          <a:xfrm>
            <a:off x="6162451" y="204536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2B723C-BDE2-4C09-8CFB-D4790B3643E0}"/>
              </a:ext>
            </a:extLst>
          </p:cNvPr>
          <p:cNvSpPr/>
          <p:nvPr/>
        </p:nvSpPr>
        <p:spPr>
          <a:xfrm>
            <a:off x="6162451" y="24517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981E0E-8C76-4F67-9880-EBE6B867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980111"/>
            <a:ext cx="4441371" cy="229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A409E-ED10-4330-988E-3D7493752E13}"/>
              </a:ext>
            </a:extLst>
          </p:cNvPr>
          <p:cNvSpPr txBox="1"/>
          <p:nvPr/>
        </p:nvSpPr>
        <p:spPr>
          <a:xfrm>
            <a:off x="548713" y="17031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BBACF9-D24C-409B-9446-77040D710E27}"/>
              </a:ext>
            </a:extLst>
          </p:cNvPr>
          <p:cNvSpPr/>
          <p:nvPr/>
        </p:nvSpPr>
        <p:spPr>
          <a:xfrm>
            <a:off x="789849" y="244370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8A7B7F-DB72-4C21-BD25-C29F3EDF7D31}"/>
              </a:ext>
            </a:extLst>
          </p:cNvPr>
          <p:cNvSpPr/>
          <p:nvPr/>
        </p:nvSpPr>
        <p:spPr>
          <a:xfrm>
            <a:off x="789849" y="264610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F73CA7-7AD2-4824-A0FB-94583BED358E}"/>
              </a:ext>
            </a:extLst>
          </p:cNvPr>
          <p:cNvSpPr/>
          <p:nvPr/>
        </p:nvSpPr>
        <p:spPr>
          <a:xfrm>
            <a:off x="789849" y="286478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A0439D-A30E-4FB5-BD9E-F63C4D110AE2}"/>
              </a:ext>
            </a:extLst>
          </p:cNvPr>
          <p:cNvSpPr/>
          <p:nvPr/>
        </p:nvSpPr>
        <p:spPr>
          <a:xfrm>
            <a:off x="751786" y="3829368"/>
            <a:ext cx="528374" cy="1765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8D6E2-7694-413A-86C4-3DA123901777}"/>
              </a:ext>
            </a:extLst>
          </p:cNvPr>
          <p:cNvSpPr txBox="1"/>
          <p:nvPr/>
        </p:nvSpPr>
        <p:spPr>
          <a:xfrm>
            <a:off x="548713" y="1332817"/>
            <a:ext cx="32983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1.1.2.2 1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그림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1-1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924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9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3A3A7A-BA33-4298-80E4-633BD623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1366897"/>
            <a:ext cx="3134082" cy="168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EA610-840C-45F5-AE74-38BB43BB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53" y="1488383"/>
            <a:ext cx="3193495" cy="1446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77B7B-35B0-44A5-9BF2-D016E69C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3494151"/>
            <a:ext cx="3403004" cy="1446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1C0573-144C-4133-ADA6-6B30F1C9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6" y="3611011"/>
            <a:ext cx="3134082" cy="1450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8224DE-917A-43DE-BA5A-97ACAA394152}"/>
              </a:ext>
            </a:extLst>
          </p:cNvPr>
          <p:cNvSpPr txBox="1"/>
          <p:nvPr/>
        </p:nvSpPr>
        <p:spPr>
          <a:xfrm>
            <a:off x="422951" y="10898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0553-4293-492F-B130-D0C0387336F3}"/>
              </a:ext>
            </a:extLst>
          </p:cNvPr>
          <p:cNvSpPr txBox="1"/>
          <p:nvPr/>
        </p:nvSpPr>
        <p:spPr>
          <a:xfrm>
            <a:off x="8550053" y="12113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FA584-3FEB-4736-A10E-86064D8BEE04}"/>
              </a:ext>
            </a:extLst>
          </p:cNvPr>
          <p:cNvSpPr txBox="1"/>
          <p:nvPr/>
        </p:nvSpPr>
        <p:spPr>
          <a:xfrm>
            <a:off x="422951" y="32148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0BBE7-527F-4AF6-8F17-0B0853ED7D0C}"/>
              </a:ext>
            </a:extLst>
          </p:cNvPr>
          <p:cNvSpPr txBox="1"/>
          <p:nvPr/>
        </p:nvSpPr>
        <p:spPr>
          <a:xfrm>
            <a:off x="8712086" y="33340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F2282-07B1-4805-AF6D-EB640AA39E43}"/>
              </a:ext>
            </a:extLst>
          </p:cNvPr>
          <p:cNvSpPr/>
          <p:nvPr/>
        </p:nvSpPr>
        <p:spPr>
          <a:xfrm>
            <a:off x="586155" y="286333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EE143-0751-471B-8BF6-51D4FDD44255}"/>
              </a:ext>
            </a:extLst>
          </p:cNvPr>
          <p:cNvSpPr/>
          <p:nvPr/>
        </p:nvSpPr>
        <p:spPr>
          <a:xfrm>
            <a:off x="8712086" y="231116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05EAA7-612E-4C3E-AA9B-A0783CD7D627}"/>
              </a:ext>
            </a:extLst>
          </p:cNvPr>
          <p:cNvSpPr/>
          <p:nvPr/>
        </p:nvSpPr>
        <p:spPr>
          <a:xfrm>
            <a:off x="650632" y="4762469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0D799F-82A7-465E-8DDE-68C7CF03DE6E}"/>
              </a:ext>
            </a:extLst>
          </p:cNvPr>
          <p:cNvSpPr/>
          <p:nvPr/>
        </p:nvSpPr>
        <p:spPr>
          <a:xfrm>
            <a:off x="10208409" y="4643631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09818-69E4-4CC3-A31A-30F398627CC1}"/>
              </a:ext>
            </a:extLst>
          </p:cNvPr>
          <p:cNvSpPr txBox="1"/>
          <p:nvPr/>
        </p:nvSpPr>
        <p:spPr>
          <a:xfrm>
            <a:off x="4091355" y="1366897"/>
            <a:ext cx="3652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집중형과 분산형을 합친 것을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절충형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이라고 하는데 두개로 이야기할 땐 분산형의 일종으로 본다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비교성은 시간적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 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간의 비교가 가능해야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(1.2.3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국제기구와 통계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통계수요에 신속하지 못하고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통계수요에 신속하게 대응할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단일 통계기관의 자료를 집중적으로 축적하여 이용자에게 자료를 체계적으로 공급할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특정 부처의 영향으로부터 자유롭고 정치적으로 중립이 되어 통계의 객관성을 확보할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반면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여러 기관에서 따로 작성하여 객관성 확보가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통계전문가가 데이터를 수집하는데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이가 보장되지 않아 집중적으로 활용하기 어렵다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3A6FF8-52BF-485A-8931-572BA4BA1682}"/>
              </a:ext>
            </a:extLst>
          </p:cNvPr>
          <p:cNvCxnSpPr>
            <a:cxnSpLocks/>
          </p:cNvCxnSpPr>
          <p:nvPr/>
        </p:nvCxnSpPr>
        <p:spPr>
          <a:xfrm flipV="1">
            <a:off x="3481754" y="1602321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C9DA71-C40B-44B4-B512-94E69BD38CC4}"/>
              </a:ext>
            </a:extLst>
          </p:cNvPr>
          <p:cNvCxnSpPr>
            <a:cxnSpLocks/>
          </p:cNvCxnSpPr>
          <p:nvPr/>
        </p:nvCxnSpPr>
        <p:spPr>
          <a:xfrm flipV="1">
            <a:off x="3417277" y="2065382"/>
            <a:ext cx="744415" cy="2930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B29A7F-0488-406F-B233-171AB609FD0F}"/>
              </a:ext>
            </a:extLst>
          </p:cNvPr>
          <p:cNvCxnSpPr>
            <a:cxnSpLocks/>
          </p:cNvCxnSpPr>
          <p:nvPr/>
        </p:nvCxnSpPr>
        <p:spPr>
          <a:xfrm>
            <a:off x="3453747" y="2574151"/>
            <a:ext cx="70794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B01A6-F982-48C2-B2D8-13FE18AD65C5}"/>
              </a:ext>
            </a:extLst>
          </p:cNvPr>
          <p:cNvCxnSpPr>
            <a:cxnSpLocks/>
          </p:cNvCxnSpPr>
          <p:nvPr/>
        </p:nvCxnSpPr>
        <p:spPr>
          <a:xfrm flipV="1">
            <a:off x="3634154" y="1754721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E1DF8-8A6E-43EE-9DE6-9F547BC05A1C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398498" cy="7214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C0E2EF-6CD4-4E08-9BBC-8D01D341887A}"/>
              </a:ext>
            </a:extLst>
          </p:cNvPr>
          <p:cNvCxnSpPr>
            <a:cxnSpLocks/>
          </p:cNvCxnSpPr>
          <p:nvPr/>
        </p:nvCxnSpPr>
        <p:spPr>
          <a:xfrm flipH="1">
            <a:off x="7643446" y="1878405"/>
            <a:ext cx="1113693" cy="11775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D5C57-971A-4077-A74F-0DAD76828BE6}"/>
              </a:ext>
            </a:extLst>
          </p:cNvPr>
          <p:cNvCxnSpPr>
            <a:cxnSpLocks/>
          </p:cNvCxnSpPr>
          <p:nvPr/>
        </p:nvCxnSpPr>
        <p:spPr>
          <a:xfrm flipH="1" flipV="1">
            <a:off x="7567246" y="3161490"/>
            <a:ext cx="1372523" cy="8616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A6423A-0445-43AD-94EC-BB2B5B10EB9B}"/>
              </a:ext>
            </a:extLst>
          </p:cNvPr>
          <p:cNvCxnSpPr>
            <a:cxnSpLocks/>
          </p:cNvCxnSpPr>
          <p:nvPr/>
        </p:nvCxnSpPr>
        <p:spPr>
          <a:xfrm flipV="1">
            <a:off x="3691452" y="3161490"/>
            <a:ext cx="466452" cy="10104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C77994-90F6-4FC2-95C1-A745619FBFA9}"/>
              </a:ext>
            </a:extLst>
          </p:cNvPr>
          <p:cNvCxnSpPr>
            <a:cxnSpLocks/>
          </p:cNvCxnSpPr>
          <p:nvPr/>
        </p:nvCxnSpPr>
        <p:spPr>
          <a:xfrm flipH="1">
            <a:off x="7643446" y="2061399"/>
            <a:ext cx="1144569" cy="10366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FEFB9-B3FC-4BD6-91F0-B266F0F08B08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415800" cy="11814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DF87D94-3711-4DEC-8AF3-C8A0DE94DE30}"/>
              </a:ext>
            </a:extLst>
          </p:cNvPr>
          <p:cNvCxnSpPr>
            <a:cxnSpLocks/>
          </p:cNvCxnSpPr>
          <p:nvPr/>
        </p:nvCxnSpPr>
        <p:spPr>
          <a:xfrm flipH="1">
            <a:off x="7612571" y="2183231"/>
            <a:ext cx="1175444" cy="14919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88BC93-3C7C-45F8-851F-99DC19825AFB}"/>
              </a:ext>
            </a:extLst>
          </p:cNvPr>
          <p:cNvCxnSpPr>
            <a:cxnSpLocks/>
          </p:cNvCxnSpPr>
          <p:nvPr/>
        </p:nvCxnSpPr>
        <p:spPr>
          <a:xfrm flipH="1">
            <a:off x="7696422" y="4217207"/>
            <a:ext cx="1206163" cy="460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EC6486-055F-4212-B356-3E879151785D}"/>
              </a:ext>
            </a:extLst>
          </p:cNvPr>
          <p:cNvCxnSpPr>
            <a:cxnSpLocks/>
          </p:cNvCxnSpPr>
          <p:nvPr/>
        </p:nvCxnSpPr>
        <p:spPr>
          <a:xfrm flipH="1">
            <a:off x="7696422" y="4445167"/>
            <a:ext cx="1206163" cy="6165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C149D5F-3957-4250-BA39-7CA772670248}"/>
              </a:ext>
            </a:extLst>
          </p:cNvPr>
          <p:cNvSpPr/>
          <p:nvPr/>
        </p:nvSpPr>
        <p:spPr>
          <a:xfrm>
            <a:off x="604990" y="221841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598F4C4-0866-4103-8DBD-DCA4F528F762}"/>
              </a:ext>
            </a:extLst>
          </p:cNvPr>
          <p:cNvSpPr/>
          <p:nvPr/>
        </p:nvSpPr>
        <p:spPr>
          <a:xfrm>
            <a:off x="8883629" y="381798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9AC745E-6737-4F49-B953-DB02A7076FC1}"/>
              </a:ext>
            </a:extLst>
          </p:cNvPr>
          <p:cNvSpPr/>
          <p:nvPr/>
        </p:nvSpPr>
        <p:spPr>
          <a:xfrm>
            <a:off x="617683" y="400286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3DA8A32-E246-4F2E-8365-B1DDC2C2291B}"/>
              </a:ext>
            </a:extLst>
          </p:cNvPr>
          <p:cNvSpPr/>
          <p:nvPr/>
        </p:nvSpPr>
        <p:spPr>
          <a:xfrm>
            <a:off x="617682" y="418479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C63B049-B7BA-4742-9F5E-F5BBF09D4B2C}"/>
              </a:ext>
            </a:extLst>
          </p:cNvPr>
          <p:cNvSpPr/>
          <p:nvPr/>
        </p:nvSpPr>
        <p:spPr>
          <a:xfrm>
            <a:off x="589552" y="246982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CC285-15AF-4B28-A334-B8A3E2F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192371"/>
            <a:ext cx="4273845" cy="1236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92D7C-E3AE-4B52-977C-6A79ED9CEAEB}"/>
              </a:ext>
            </a:extLst>
          </p:cNvPr>
          <p:cNvSpPr txBox="1"/>
          <p:nvPr/>
        </p:nvSpPr>
        <p:spPr>
          <a:xfrm>
            <a:off x="879231" y="19153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E6E99-333D-4B0C-84BC-8FEE7BD6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109975"/>
            <a:ext cx="3591266" cy="1662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0F4D2-0FC6-4199-B616-F29598EFE681}"/>
              </a:ext>
            </a:extLst>
          </p:cNvPr>
          <p:cNvSpPr txBox="1"/>
          <p:nvPr/>
        </p:nvSpPr>
        <p:spPr>
          <a:xfrm>
            <a:off x="5697415" y="186814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D254BF-8ADC-4040-91C7-57BF9774D685}"/>
              </a:ext>
            </a:extLst>
          </p:cNvPr>
          <p:cNvSpPr/>
          <p:nvPr/>
        </p:nvSpPr>
        <p:spPr>
          <a:xfrm>
            <a:off x="1107832" y="2810577"/>
            <a:ext cx="12543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922E3-6ACF-4919-B7A2-903C8E843732}"/>
              </a:ext>
            </a:extLst>
          </p:cNvPr>
          <p:cNvSpPr/>
          <p:nvPr/>
        </p:nvSpPr>
        <p:spPr>
          <a:xfrm>
            <a:off x="5905501" y="3045038"/>
            <a:ext cx="3383180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779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KoPubWorld돋움체 Bold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53</cp:revision>
  <dcterms:created xsi:type="dcterms:W3CDTF">2021-10-15T17:06:23Z</dcterms:created>
  <dcterms:modified xsi:type="dcterms:W3CDTF">2021-10-16T08:38:07Z</dcterms:modified>
</cp:coreProperties>
</file>