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72" r:id="rId2"/>
    <p:sldId id="280" r:id="rId3"/>
    <p:sldId id="274" r:id="rId4"/>
    <p:sldId id="275" r:id="rId5"/>
    <p:sldId id="273" r:id="rId6"/>
    <p:sldId id="276" r:id="rId7"/>
    <p:sldId id="277" r:id="rId8"/>
    <p:sldId id="278" r:id="rId9"/>
    <p:sldId id="279"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9" r:id="rId23"/>
    <p:sldId id="271" r:id="rId24"/>
    <p:sldId id="281" r:id="rId25"/>
    <p:sldId id="282" r:id="rId26"/>
    <p:sldId id="268" r:id="rId27"/>
    <p:sldId id="270"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48" d="100"/>
          <a:sy n="48" d="100"/>
        </p:scale>
        <p:origin x="1142" y="48"/>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2020/11/22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2020/11/22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2020/11/22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1F574-397E-4152-8F17-F1D75E18A72C}"/>
              </a:ext>
            </a:extLst>
          </p:cNvPr>
          <p:cNvSpPr>
            <a:spLocks noGrp="1"/>
          </p:cNvSpPr>
          <p:nvPr>
            <p:ph type="title"/>
          </p:nvPr>
        </p:nvSpPr>
        <p:spPr>
          <a:xfrm>
            <a:off x="618517" y="2103437"/>
            <a:ext cx="10515600" cy="1325563"/>
          </a:xfrm>
        </p:spPr>
        <p:txBody>
          <a:bodyPr>
            <a:normAutofit fontScale="90000"/>
          </a:bodyPr>
          <a:lstStyle/>
          <a:p>
            <a:pPr algn="ctr"/>
            <a:r>
              <a:rPr lang="en-US" altLang="zh-CN" sz="6700" dirty="0"/>
              <a:t>BFC</a:t>
            </a:r>
            <a:r>
              <a:rPr lang="zh-CN" altLang="en-US" sz="6700" dirty="0"/>
              <a:t>布局</a:t>
            </a:r>
            <a:br>
              <a:rPr lang="en-US" altLang="zh-CN" dirty="0"/>
            </a:br>
            <a:endParaRPr lang="zh-CN" altLang="en-US" dirty="0"/>
          </a:p>
        </p:txBody>
      </p:sp>
    </p:spTree>
    <p:extLst>
      <p:ext uri="{BB962C8B-B14F-4D97-AF65-F5344CB8AC3E}">
        <p14:creationId xmlns:p14="http://schemas.microsoft.com/office/powerpoint/2010/main" val="96614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Grid布局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基本概念 网格布局</a:t>
            </a:r>
          </a:p>
        </p:txBody>
      </p:sp>
      <p:sp>
        <p:nvSpPr>
          <p:cNvPr id="3" name="内容占位符 2"/>
          <p:cNvSpPr>
            <a:spLocks noGrp="1"/>
          </p:cNvSpPr>
          <p:nvPr>
            <p:ph idx="1"/>
          </p:nvPr>
        </p:nvSpPr>
        <p:spPr/>
        <p:txBody>
          <a:bodyPr/>
          <a:lstStyle/>
          <a:p>
            <a:r>
              <a:rPr lang="zh-CN" altLang="en-US" sz="2800"/>
              <a:t>容器和项目</a:t>
            </a:r>
          </a:p>
          <a:p>
            <a:pPr lvl="1"/>
            <a:r>
              <a:rPr lang="zh-CN" altLang="en-US" sz="2800"/>
              <a:t>项目仅能为最顶级子元素</a:t>
            </a:r>
            <a:r>
              <a:rPr lang="en-US" altLang="zh-CN" sz="2800"/>
              <a:t>	</a:t>
            </a:r>
            <a:endParaRPr lang="zh-CN" altLang="en-US" sz="2800"/>
          </a:p>
          <a:p>
            <a:r>
              <a:rPr lang="zh-CN" altLang="en-US" sz="2800"/>
              <a:t>兼容性是个问题：部分浏览器在部分语法问题上依然存在不兼容现象</a:t>
            </a:r>
          </a:p>
          <a:p>
            <a:r>
              <a:rPr lang="zh-CN" altLang="en-US" sz="2800"/>
              <a:t>注意，设为网格布局以后，容器子元素（项目）的float、display: inline-block、display: table-cell、vertical-align和column-*等设置都将失效。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309495" y="722630"/>
            <a:ext cx="6428105" cy="5654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a:t>
            </a:r>
          </a:p>
        </p:txBody>
      </p:sp>
      <p:pic>
        <p:nvPicPr>
          <p:cNvPr id="4" name="内容占位符 3" descr="2"/>
          <p:cNvPicPr>
            <a:picLocks noGrp="1" noChangeAspect="1"/>
          </p:cNvPicPr>
          <p:nvPr>
            <p:ph idx="1"/>
          </p:nvPr>
        </p:nvPicPr>
        <p:blipFill>
          <a:blip r:embed="rId2"/>
          <a:stretch>
            <a:fillRect/>
          </a:stretch>
        </p:blipFill>
        <p:spPr>
          <a:xfrm>
            <a:off x="473075" y="1584325"/>
            <a:ext cx="5006975" cy="4612640"/>
          </a:xfrm>
          <a:prstGeom prst="rect">
            <a:avLst/>
          </a:prstGeom>
        </p:spPr>
      </p:pic>
      <p:pic>
        <p:nvPicPr>
          <p:cNvPr id="5" name="内容占位符 3" descr="1"/>
          <p:cNvPicPr>
            <a:picLocks noChangeAspect="1"/>
          </p:cNvPicPr>
          <p:nvPr/>
        </p:nvPicPr>
        <p:blipFill>
          <a:blip r:embed="rId3"/>
          <a:stretch>
            <a:fillRect/>
          </a:stretch>
        </p:blipFill>
        <p:spPr>
          <a:xfrm>
            <a:off x="6668135" y="1780540"/>
            <a:ext cx="4267200" cy="4219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3" descr="bg2019032510"/>
          <p:cNvPicPr>
            <a:picLocks noGrp="1" noChangeAspect="1"/>
          </p:cNvPicPr>
          <p:nvPr>
            <p:ph idx="1"/>
          </p:nvPr>
        </p:nvPicPr>
        <p:blipFill>
          <a:blip r:embed="rId2"/>
          <a:stretch>
            <a:fillRect/>
          </a:stretch>
        </p:blipFill>
        <p:spPr>
          <a:xfrm>
            <a:off x="710565" y="2539365"/>
            <a:ext cx="4552950" cy="3486150"/>
          </a:xfrm>
          <a:prstGeom prst="rect">
            <a:avLst/>
          </a:prstGeom>
        </p:spPr>
      </p:pic>
      <p:pic>
        <p:nvPicPr>
          <p:cNvPr id="7" name="内容占位符 3" descr="bg2019032529"/>
          <p:cNvPicPr>
            <a:picLocks noChangeAspect="1"/>
          </p:cNvPicPr>
          <p:nvPr/>
        </p:nvPicPr>
        <p:blipFill>
          <a:blip r:embed="rId3"/>
          <a:stretch>
            <a:fillRect/>
          </a:stretch>
        </p:blipFill>
        <p:spPr>
          <a:xfrm>
            <a:off x="6880225" y="1673860"/>
            <a:ext cx="3342640"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descr="1_bg2019032501"/>
          <p:cNvPicPr>
            <a:picLocks noGrp="1" noChangeAspect="1"/>
          </p:cNvPicPr>
          <p:nvPr>
            <p:ph idx="1"/>
          </p:nvPr>
        </p:nvPicPr>
        <p:blipFill>
          <a:blip r:embed="rId2"/>
          <a:stretch>
            <a:fillRect/>
          </a:stretch>
        </p:blipFill>
        <p:spPr>
          <a:xfrm>
            <a:off x="2133600" y="2237740"/>
            <a:ext cx="7543800" cy="3400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a:t>基本语法</a:t>
            </a:r>
          </a:p>
        </p:txBody>
      </p:sp>
      <p:sp>
        <p:nvSpPr>
          <p:cNvPr id="5" name="内容占位符 4"/>
          <p:cNvSpPr>
            <a:spLocks noGrp="1"/>
          </p:cNvSpPr>
          <p:nvPr>
            <p:ph idx="1"/>
          </p:nvPr>
        </p:nvSpPr>
        <p:spPr>
          <a:xfrm>
            <a:off x="647700" y="1825625"/>
            <a:ext cx="10515600" cy="2122170"/>
          </a:xfrm>
        </p:spPr>
        <p:txBody>
          <a:bodyPr/>
          <a:lstStyle/>
          <a:p>
            <a:r>
              <a:rPr lang="zh-CN" altLang="en-US" sz="4000"/>
              <a:t>容器属性</a:t>
            </a:r>
          </a:p>
          <a:p>
            <a:r>
              <a:rPr lang="zh-CN" altLang="en-US" sz="4000"/>
              <a:t>项目属性</a:t>
            </a:r>
          </a:p>
        </p:txBody>
      </p:sp>
      <p:sp>
        <p:nvSpPr>
          <p:cNvPr id="6" name="文本框 5"/>
          <p:cNvSpPr txBox="1"/>
          <p:nvPr/>
        </p:nvSpPr>
        <p:spPr>
          <a:xfrm>
            <a:off x="1471295" y="4110355"/>
            <a:ext cx="8868410" cy="1170305"/>
          </a:xfrm>
          <a:prstGeom prst="rect">
            <a:avLst/>
          </a:prstGeom>
          <a:noFill/>
        </p:spPr>
        <p:txBody>
          <a:bodyPr wrap="square" rtlCol="0">
            <a:spAutoFit/>
          </a:bodyPr>
          <a:lstStyle/>
          <a:p>
            <a:r>
              <a:rPr lang="en-US" altLang="zh-CN" sz="3600" baseline="30000"/>
              <a:t>.box{</a:t>
            </a:r>
          </a:p>
          <a:p>
            <a:r>
              <a:rPr lang="en-US" altLang="zh-CN" sz="3600" baseline="30000"/>
              <a:t>	display: grid;</a:t>
            </a:r>
          </a:p>
          <a:p>
            <a:r>
              <a:rPr lang="en-US" altLang="zh-CN" sz="3600" baseline="300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a:t>容器属性</a:t>
            </a:r>
          </a:p>
        </p:txBody>
      </p:sp>
      <p:sp>
        <p:nvSpPr>
          <p:cNvPr id="3" name="内容占位符 2"/>
          <p:cNvSpPr>
            <a:spLocks noGrp="1"/>
          </p:cNvSpPr>
          <p:nvPr>
            <p:ph idx="1"/>
          </p:nvPr>
        </p:nvSpPr>
        <p:spPr>
          <a:xfrm>
            <a:off x="647700" y="1253490"/>
            <a:ext cx="10515600" cy="5217160"/>
          </a:xfrm>
        </p:spPr>
        <p:txBody>
          <a:bodyPr>
            <a:normAutofit fontScale="92500" lnSpcReduction="10000"/>
          </a:bodyPr>
          <a:lstStyle/>
          <a:p>
            <a:r>
              <a:rPr lang="en-US" altLang="zh-CN" sz="2800" dirty="0">
                <a:solidFill>
                  <a:srgbClr val="FF0000"/>
                </a:solidFill>
              </a:rPr>
              <a:t>grid-template-columns  </a:t>
            </a:r>
            <a:r>
              <a:rPr lang="zh-CN" altLang="en-US" sz="2800" dirty="0">
                <a:solidFill>
                  <a:srgbClr val="FF0000"/>
                </a:solidFill>
              </a:rPr>
              <a:t>列</a:t>
            </a:r>
            <a:endParaRPr lang="en-US" altLang="zh-CN" sz="2800" dirty="0">
              <a:solidFill>
                <a:srgbClr val="FF0000"/>
              </a:solidFill>
            </a:endParaRPr>
          </a:p>
          <a:p>
            <a:r>
              <a:rPr lang="en-US" altLang="zh-CN" sz="2800" dirty="0">
                <a:solidFill>
                  <a:srgbClr val="FF0000"/>
                </a:solidFill>
              </a:rPr>
              <a:t>grid-template-rows	</a:t>
            </a:r>
            <a:r>
              <a:rPr lang="zh-CN" altLang="en-US" sz="2800" dirty="0">
                <a:solidFill>
                  <a:srgbClr val="FF0000"/>
                </a:solidFill>
              </a:rPr>
              <a:t>行</a:t>
            </a:r>
            <a:endParaRPr lang="en-US" altLang="zh-CN" sz="2800" dirty="0">
              <a:solidFill>
                <a:srgbClr val="FF0000"/>
              </a:solidFill>
            </a:endParaRPr>
          </a:p>
          <a:p>
            <a:r>
              <a:rPr lang="en-US" altLang="zh-CN" sz="2800" dirty="0">
                <a:solidFill>
                  <a:srgbClr val="FF0000"/>
                </a:solidFill>
              </a:rPr>
              <a:t>grid-gap</a:t>
            </a:r>
            <a:r>
              <a:rPr lang="en-US" altLang="en-US" sz="2800" dirty="0">
                <a:solidFill>
                  <a:srgbClr val="FF0000"/>
                </a:solidFill>
              </a:rPr>
              <a:t> &lt;grid-row-gap&gt; &lt;grid-column-gap&gt;	</a:t>
            </a:r>
            <a:r>
              <a:rPr lang="zh-CN" altLang="en-US" sz="2800" dirty="0">
                <a:solidFill>
                  <a:srgbClr val="FF0000"/>
                </a:solidFill>
              </a:rPr>
              <a:t>间距</a:t>
            </a:r>
            <a:endParaRPr lang="en-US" altLang="zh-CN" sz="2800" dirty="0">
              <a:solidFill>
                <a:srgbClr val="FF0000"/>
              </a:solidFill>
            </a:endParaRPr>
          </a:p>
          <a:p>
            <a:pPr lvl="1"/>
            <a:r>
              <a:rPr lang="en-US" altLang="zh-CN" sz="2800" dirty="0"/>
              <a:t>grid-row-gap 		</a:t>
            </a:r>
            <a:r>
              <a:rPr lang="zh-CN" altLang="en-US" sz="2800" dirty="0"/>
              <a:t>行距</a:t>
            </a:r>
            <a:endParaRPr lang="en-US" altLang="zh-CN" sz="2800" dirty="0"/>
          </a:p>
          <a:p>
            <a:pPr lvl="1"/>
            <a:r>
              <a:rPr lang="en-US" altLang="zh-CN" sz="2800" dirty="0"/>
              <a:t>grid-column-gap	</a:t>
            </a:r>
            <a:r>
              <a:rPr lang="zh-CN" altLang="en-US" sz="2800" dirty="0"/>
              <a:t>列距</a:t>
            </a:r>
            <a:endParaRPr lang="en-US" altLang="zh-CN" sz="2800" dirty="0"/>
          </a:p>
          <a:p>
            <a:pPr lvl="0"/>
            <a:r>
              <a:rPr lang="en-US" altLang="zh-CN" sz="2800" dirty="0">
                <a:solidFill>
                  <a:srgbClr val="FF0000"/>
                </a:solidFill>
              </a:rPr>
              <a:t>grid-template-areas	</a:t>
            </a:r>
            <a:r>
              <a:rPr lang="zh-CN" altLang="en-US" sz="2800" dirty="0">
                <a:solidFill>
                  <a:srgbClr val="FF0000"/>
                </a:solidFill>
              </a:rPr>
              <a:t>区域</a:t>
            </a:r>
            <a:r>
              <a:rPr lang="en-US" altLang="zh-CN" sz="2800" dirty="0"/>
              <a:t>	</a:t>
            </a:r>
          </a:p>
          <a:p>
            <a:pPr lvl="0"/>
            <a:r>
              <a:rPr sz="2800" dirty="0">
                <a:solidFill>
                  <a:srgbClr val="FF0000"/>
                </a:solidFill>
              </a:rPr>
              <a:t>place-items: &lt;align-items&gt; &lt;justify-items&gt;</a:t>
            </a:r>
            <a:r>
              <a:rPr lang="en-US" sz="2800" dirty="0">
                <a:solidFill>
                  <a:srgbClr val="FF0000"/>
                </a:solidFill>
              </a:rPr>
              <a:t>	   </a:t>
            </a:r>
            <a:r>
              <a:rPr lang="zh-CN" altLang="en-US" sz="2400" b="0" i="0" dirty="0">
                <a:solidFill>
                  <a:srgbClr val="111111"/>
                </a:solidFill>
                <a:effectLst/>
                <a:latin typeface="Georgia" panose="02040502050405020303" pitchFamily="18" charset="0"/>
              </a:rPr>
              <a:t>设置单元格内容的水平位置</a:t>
            </a:r>
            <a:r>
              <a:rPr lang="en-US" sz="2800" dirty="0">
                <a:solidFill>
                  <a:srgbClr val="FF0000"/>
                </a:solidFill>
              </a:rPr>
              <a:t>	</a:t>
            </a:r>
            <a:endParaRPr sz="2800" dirty="0">
              <a:solidFill>
                <a:srgbClr val="FF0000"/>
              </a:solidFill>
            </a:endParaRPr>
          </a:p>
          <a:p>
            <a:pPr lvl="1"/>
            <a:r>
              <a:rPr lang="en-US" altLang="zh-CN" sz="2800" dirty="0"/>
              <a:t>justify-items		</a:t>
            </a:r>
            <a:r>
              <a:rPr lang="zh-CN" altLang="en-US" sz="2800" dirty="0"/>
              <a:t>水平</a:t>
            </a:r>
            <a:endParaRPr lang="en-US" altLang="zh-CN" sz="2800" dirty="0"/>
          </a:p>
          <a:p>
            <a:pPr lvl="1"/>
            <a:r>
              <a:rPr lang="en-US" altLang="zh-CN" sz="2800" dirty="0"/>
              <a:t>align-items		</a:t>
            </a:r>
            <a:r>
              <a:rPr lang="zh-CN" altLang="en-US" sz="2800" dirty="0"/>
              <a:t>垂直</a:t>
            </a:r>
            <a:endParaRPr lang="en-US" altLang="en-US" sz="2800" dirty="0"/>
          </a:p>
          <a:p>
            <a:pPr lvl="0"/>
            <a:r>
              <a:rPr lang="en-US" altLang="en-US" sz="3110" dirty="0">
                <a:solidFill>
                  <a:srgbClr val="FF0000"/>
                </a:solidFill>
              </a:rPr>
              <a:t>place-content: &lt;align-content&gt; &lt;justify-content&gt;	</a:t>
            </a:r>
          </a:p>
          <a:p>
            <a:pPr lvl="1"/>
            <a:r>
              <a:rPr lang="en-US" altLang="en-US" sz="2795" dirty="0"/>
              <a:t>align-content		</a:t>
            </a:r>
            <a:r>
              <a:rPr lang="zh-CN" altLang="en-US" sz="2400" b="0" i="0" dirty="0">
                <a:solidFill>
                  <a:srgbClr val="111111"/>
                </a:solidFill>
                <a:effectLst/>
                <a:latin typeface="Georgia" panose="02040502050405020303" pitchFamily="18" charset="0"/>
              </a:rPr>
              <a:t>整个内容区域在容器里面的水平位置</a:t>
            </a:r>
            <a:endParaRPr lang="en-US" altLang="en-US" sz="2795" dirty="0"/>
          </a:p>
          <a:p>
            <a:pPr lvl="1"/>
            <a:r>
              <a:rPr lang="en-US" altLang="en-US" sz="2795" dirty="0"/>
              <a:t>justify-content</a:t>
            </a:r>
          </a:p>
          <a:p>
            <a:pPr lvl="0"/>
            <a:endParaRPr lang="en-US" altLang="en-US" sz="3110" dirty="0"/>
          </a:p>
        </p:txBody>
      </p:sp>
      <p:sp>
        <p:nvSpPr>
          <p:cNvPr id="4" name="文本框 3">
            <a:extLst>
              <a:ext uri="{FF2B5EF4-FFF2-40B4-BE49-F238E27FC236}">
                <a16:creationId xmlns:a16="http://schemas.microsoft.com/office/drawing/2014/main" id="{F94B1642-E213-4748-8D22-C51C9B193319}"/>
              </a:ext>
            </a:extLst>
          </p:cNvPr>
          <p:cNvSpPr txBox="1"/>
          <p:nvPr/>
        </p:nvSpPr>
        <p:spPr>
          <a:xfrm>
            <a:off x="6356215" y="258445"/>
            <a:ext cx="5188085" cy="212365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auto-fill </a:t>
            </a:r>
            <a:r>
              <a:rPr lang="zh-CN" altLang="en-US" sz="2400" dirty="0"/>
              <a:t>关键字</a:t>
            </a:r>
            <a:endParaRPr lang="en-US" altLang="zh-CN" sz="2400" dirty="0"/>
          </a:p>
          <a:p>
            <a:pPr marL="285750" indent="-285750">
              <a:buFont typeface="Arial" panose="020B0604020202020204" pitchFamily="34" charset="0"/>
              <a:buChar char="•"/>
            </a:pPr>
            <a:r>
              <a:rPr lang="en-US" altLang="zh-CN" sz="2400" dirty="0"/>
              <a:t>repeat</a:t>
            </a:r>
          </a:p>
          <a:p>
            <a:pPr marL="285750" indent="-285750">
              <a:buFont typeface="Arial" panose="020B0604020202020204" pitchFamily="34" charset="0"/>
              <a:buChar char="•"/>
            </a:pPr>
            <a:r>
              <a:rPr lang="en-US" altLang="zh-CN" sz="2400" dirty="0" err="1"/>
              <a:t>fr</a:t>
            </a:r>
            <a:r>
              <a:rPr lang="en-US" altLang="zh-CN" sz="2400" dirty="0"/>
              <a:t>    </a:t>
            </a:r>
            <a:r>
              <a:rPr lang="zh-CN" altLang="en-US" sz="2400" dirty="0"/>
              <a:t>（</a:t>
            </a:r>
            <a:r>
              <a:rPr lang="en-US" altLang="zh-CN" sz="2400" dirty="0"/>
              <a:t>fraction </a:t>
            </a:r>
            <a:r>
              <a:rPr lang="zh-CN" altLang="en-US" sz="2400" dirty="0"/>
              <a:t>的缩写，意为</a:t>
            </a:r>
            <a:r>
              <a:rPr lang="en-US" altLang="zh-CN" sz="2400" dirty="0"/>
              <a:t>"</a:t>
            </a:r>
            <a:r>
              <a:rPr lang="zh-CN" altLang="en-US" sz="2400" dirty="0"/>
              <a:t>片段</a:t>
            </a:r>
            <a:r>
              <a:rPr lang="en-US" altLang="zh-CN" sz="2400" dirty="0"/>
              <a:t>"</a:t>
            </a:r>
            <a:r>
              <a:rPr lang="zh-CN" altLang="en-US" sz="2400" dirty="0"/>
              <a:t>）</a:t>
            </a:r>
            <a:endParaRPr lang="en-US" altLang="zh-CN" sz="2400" dirty="0"/>
          </a:p>
          <a:p>
            <a:pPr marL="285750" indent="-285750">
              <a:buFont typeface="Arial" panose="020B0604020202020204" pitchFamily="34" charset="0"/>
              <a:buChar char="•"/>
            </a:pPr>
            <a:r>
              <a:rPr lang="en-US" altLang="zh-CN" sz="2400" dirty="0"/>
              <a:t>Auto</a:t>
            </a:r>
          </a:p>
          <a:p>
            <a:pPr marL="285750" indent="-285750">
              <a:buFont typeface="Arial" panose="020B0604020202020204" pitchFamily="34" charset="0"/>
              <a:buChar char="•"/>
            </a:pPr>
            <a:endParaRPr lang="en-US" altLang="zh-CN" dirty="0"/>
          </a:p>
          <a:p>
            <a:r>
              <a:rPr lang="zh-CN" alt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a:t>项目属性</a:t>
            </a:r>
          </a:p>
        </p:txBody>
      </p:sp>
      <p:sp>
        <p:nvSpPr>
          <p:cNvPr id="3" name="内容占位符 2"/>
          <p:cNvSpPr>
            <a:spLocks noGrp="1"/>
          </p:cNvSpPr>
          <p:nvPr>
            <p:ph idx="1"/>
          </p:nvPr>
        </p:nvSpPr>
        <p:spPr>
          <a:xfrm>
            <a:off x="647700" y="1388110"/>
            <a:ext cx="10515600" cy="4351338"/>
          </a:xfrm>
        </p:spPr>
        <p:txBody>
          <a:bodyPr>
            <a:noAutofit/>
          </a:bodyPr>
          <a:lstStyle/>
          <a:p>
            <a:r>
              <a:rPr lang="zh-CN" altLang="en-US" sz="2400" dirty="0">
                <a:solidFill>
                  <a:srgbClr val="FF0000"/>
                </a:solidFill>
              </a:rPr>
              <a:t>grid-column</a:t>
            </a:r>
            <a:r>
              <a:rPr lang="en-US" altLang="zh-CN" sz="2400" dirty="0">
                <a:solidFill>
                  <a:srgbClr val="FF0000"/>
                </a:solidFill>
              </a:rPr>
              <a:t>: &lt;start-line&gt; / &lt;end-line&gt;</a:t>
            </a:r>
          </a:p>
          <a:p>
            <a:pPr lvl="1"/>
            <a:r>
              <a:rPr lang="zh-CN" altLang="en-US" sz="2400" dirty="0"/>
              <a:t>grid-column-start</a:t>
            </a:r>
            <a:r>
              <a:rPr lang="en-US" altLang="zh-CN" sz="2400" dirty="0"/>
              <a:t>		</a:t>
            </a:r>
            <a:r>
              <a:rPr lang="zh-CN" altLang="en-US" sz="2400" dirty="0"/>
              <a:t>项目的位置列开始网格线</a:t>
            </a:r>
          </a:p>
          <a:p>
            <a:pPr lvl="1"/>
            <a:r>
              <a:rPr lang="zh-CN" altLang="en-US" sz="2400" dirty="0"/>
              <a:t>grid-column-end</a:t>
            </a:r>
            <a:r>
              <a:rPr lang="en-US" altLang="zh-CN" sz="2400" dirty="0"/>
              <a:t>		</a:t>
            </a:r>
            <a:r>
              <a:rPr lang="zh-CN" altLang="en-US" sz="2400" b="0" i="0" dirty="0">
                <a:solidFill>
                  <a:srgbClr val="111111"/>
                </a:solidFill>
                <a:effectLst/>
                <a:latin typeface="Georgia" panose="02040502050405020303" pitchFamily="18" charset="0"/>
              </a:rPr>
              <a:t>项目的位置列结束网格线</a:t>
            </a:r>
            <a:endParaRPr lang="en-US" altLang="zh-CN" sz="2400" dirty="0">
              <a:solidFill>
                <a:srgbClr val="111111"/>
              </a:solidFill>
              <a:latin typeface="Georgia" panose="02040502050405020303" pitchFamily="18" charset="0"/>
            </a:endParaRPr>
          </a:p>
          <a:p>
            <a:r>
              <a:rPr lang="zh-CN" altLang="en-US" sz="2400" dirty="0">
                <a:solidFill>
                  <a:srgbClr val="FF0000"/>
                </a:solidFill>
              </a:rPr>
              <a:t>grid-row</a:t>
            </a:r>
            <a:r>
              <a:rPr lang="en-US" altLang="zh-CN" sz="2400" dirty="0">
                <a:solidFill>
                  <a:srgbClr val="FF0000"/>
                </a:solidFill>
              </a:rPr>
              <a:t>: &lt;start-line&gt; / &lt;end-line&gt;;	</a:t>
            </a:r>
            <a:endParaRPr lang="zh-CN" altLang="en-US" sz="2400" dirty="0">
              <a:solidFill>
                <a:srgbClr val="FF0000"/>
              </a:solidFill>
            </a:endParaRPr>
          </a:p>
          <a:p>
            <a:pPr lvl="1"/>
            <a:r>
              <a:rPr lang="zh-CN" altLang="en-US" sz="2400" dirty="0"/>
              <a:t>grid-row-start</a:t>
            </a:r>
            <a:r>
              <a:rPr lang="en-US" altLang="zh-CN" sz="2400" dirty="0"/>
              <a:t>			</a:t>
            </a:r>
            <a:r>
              <a:rPr lang="zh-CN" altLang="en-US" sz="2400" b="0" i="0" dirty="0">
                <a:solidFill>
                  <a:srgbClr val="111111"/>
                </a:solidFill>
                <a:effectLst/>
                <a:latin typeface="Georgia" panose="02040502050405020303" pitchFamily="18" charset="0"/>
              </a:rPr>
              <a:t>项目的位置行开始网格线</a:t>
            </a:r>
            <a:endParaRPr lang="zh-CN" altLang="en-US" sz="2400" dirty="0"/>
          </a:p>
          <a:p>
            <a:pPr lvl="1"/>
            <a:r>
              <a:rPr lang="zh-CN" altLang="en-US" sz="2400" dirty="0"/>
              <a:t>grid-row-end</a:t>
            </a:r>
            <a:r>
              <a:rPr lang="en-US" altLang="zh-CN" sz="2400" dirty="0"/>
              <a:t>			</a:t>
            </a:r>
            <a:r>
              <a:rPr lang="zh-CN" altLang="en-US" sz="2400" b="0" i="0" dirty="0">
                <a:solidFill>
                  <a:srgbClr val="111111"/>
                </a:solidFill>
                <a:effectLst/>
                <a:latin typeface="Georgia" panose="02040502050405020303" pitchFamily="18" charset="0"/>
              </a:rPr>
              <a:t>项目的位置行开始网格线</a:t>
            </a:r>
            <a:endParaRPr lang="en-US" altLang="zh-CN" sz="2400" dirty="0">
              <a:solidFill>
                <a:srgbClr val="111111"/>
              </a:solidFill>
              <a:latin typeface="Georgia" panose="02040502050405020303" pitchFamily="18" charset="0"/>
            </a:endParaRPr>
          </a:p>
          <a:p>
            <a:r>
              <a:rPr lang="zh-CN" altLang="en-US" sz="2400" dirty="0">
                <a:solidFill>
                  <a:srgbClr val="FF0000"/>
                </a:solidFill>
              </a:rPr>
              <a:t>place-self</a:t>
            </a:r>
          </a:p>
          <a:p>
            <a:pPr lvl="1"/>
            <a:r>
              <a:rPr lang="zh-CN" altLang="en-US" sz="2400" dirty="0"/>
              <a:t>grid-area</a:t>
            </a:r>
            <a:r>
              <a:rPr lang="en-US" altLang="zh-CN" sz="2400" dirty="0"/>
              <a:t>				</a:t>
            </a:r>
            <a:r>
              <a:rPr lang="zh-CN" altLang="en-US" sz="2400" b="0" i="0" dirty="0">
                <a:solidFill>
                  <a:srgbClr val="111111"/>
                </a:solidFill>
                <a:effectLst/>
                <a:latin typeface="Georgia" panose="02040502050405020303" pitchFamily="18" charset="0"/>
              </a:rPr>
              <a:t>指定项目区域</a:t>
            </a:r>
            <a:endParaRPr lang="zh-CN" altLang="en-US" sz="2400" dirty="0"/>
          </a:p>
          <a:p>
            <a:pPr lvl="1"/>
            <a:r>
              <a:rPr lang="zh-CN" altLang="en-US" sz="2400" dirty="0"/>
              <a:t>justify-self </a:t>
            </a:r>
            <a:r>
              <a:rPr lang="en-US" altLang="zh-CN" sz="2400" dirty="0"/>
              <a:t>				</a:t>
            </a:r>
            <a:r>
              <a:rPr lang="zh-CN" altLang="en-US" sz="2400" b="0" i="0" dirty="0">
                <a:solidFill>
                  <a:srgbClr val="111111"/>
                </a:solidFill>
                <a:effectLst/>
                <a:latin typeface="Georgia" panose="02040502050405020303" pitchFamily="18" charset="0"/>
              </a:rPr>
              <a:t>设置单元格内容的水平位置</a:t>
            </a:r>
            <a:endParaRPr lang="zh-CN" altLang="en-US" sz="2400" dirty="0"/>
          </a:p>
          <a:p>
            <a:pPr lvl="1"/>
            <a:r>
              <a:rPr lang="zh-CN" altLang="en-US" sz="2400" dirty="0"/>
              <a:t>align-self</a:t>
            </a:r>
            <a:r>
              <a:rPr lang="en-US" altLang="zh-CN" sz="2400" dirty="0"/>
              <a:t>	</a:t>
            </a:r>
            <a:r>
              <a:rPr lang="en-US" altLang="zh-CN" sz="1900" dirty="0"/>
              <a:t>			</a:t>
            </a:r>
            <a:r>
              <a:rPr lang="zh-CN" altLang="en-US" sz="2400" b="0" i="0" dirty="0">
                <a:solidFill>
                  <a:srgbClr val="111111"/>
                </a:solidFill>
                <a:effectLst/>
                <a:latin typeface="Georgia" panose="02040502050405020303" pitchFamily="18" charset="0"/>
              </a:rPr>
              <a:t>设置单元格内容的垂直位置</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520" y="2686685"/>
            <a:ext cx="10515600" cy="1325563"/>
          </a:xfrm>
        </p:spPr>
        <p:txBody>
          <a:bodyPr/>
          <a:lstStyle/>
          <a:p>
            <a:pPr algn="ctr"/>
            <a:r>
              <a:rPr lang="en-US" altLang="zh-CN" sz="7200" dirty="0"/>
              <a:t>Flex </a:t>
            </a:r>
            <a:r>
              <a:rPr lang="zh-CN" altLang="en-US" sz="7200" dirty="0"/>
              <a:t>布局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779D-1F09-4189-8164-1E085B0D3D8B}"/>
              </a:ext>
            </a:extLst>
          </p:cNvPr>
          <p:cNvSpPr>
            <a:spLocks noGrp="1"/>
          </p:cNvSpPr>
          <p:nvPr>
            <p:ph type="title"/>
          </p:nvPr>
        </p:nvSpPr>
        <p:spPr/>
        <p:txBody>
          <a:bodyPr>
            <a:normAutofit/>
          </a:bodyPr>
          <a:lstStyle/>
          <a:p>
            <a:r>
              <a:rPr lang="zh-CN" altLang="en-US" sz="3200" dirty="0"/>
              <a:t>介绍</a:t>
            </a:r>
          </a:p>
        </p:txBody>
      </p:sp>
      <p:sp>
        <p:nvSpPr>
          <p:cNvPr id="3" name="内容占位符 2">
            <a:extLst>
              <a:ext uri="{FF2B5EF4-FFF2-40B4-BE49-F238E27FC236}">
                <a16:creationId xmlns:a16="http://schemas.microsoft.com/office/drawing/2014/main" id="{2A047641-A2E4-4C1F-B3BC-8210637934D1}"/>
              </a:ext>
            </a:extLst>
          </p:cNvPr>
          <p:cNvSpPr>
            <a:spLocks noGrp="1"/>
          </p:cNvSpPr>
          <p:nvPr>
            <p:ph idx="1"/>
          </p:nvPr>
        </p:nvSpPr>
        <p:spPr/>
        <p:txBody>
          <a:bodyPr/>
          <a:lstStyle/>
          <a:p>
            <a:pPr algn="l"/>
            <a:r>
              <a:rPr lang="en-US" altLang="zh-CN" sz="2400" b="0" i="0" dirty="0">
                <a:solidFill>
                  <a:srgbClr val="333333"/>
                </a:solidFill>
                <a:effectLst/>
                <a:latin typeface="Helvetica Neue"/>
              </a:rPr>
              <a:t>BFC(Block formatting context)</a:t>
            </a:r>
            <a:r>
              <a:rPr lang="zh-CN" altLang="en-US" sz="2400" b="0" i="0" dirty="0">
                <a:solidFill>
                  <a:srgbClr val="333333"/>
                </a:solidFill>
                <a:effectLst/>
                <a:latin typeface="Helvetica Neue"/>
              </a:rPr>
              <a:t>直译为</a:t>
            </a:r>
            <a:r>
              <a:rPr lang="en-US" altLang="zh-CN" sz="2400" b="0" i="0" dirty="0">
                <a:solidFill>
                  <a:srgbClr val="333333"/>
                </a:solidFill>
                <a:effectLst/>
                <a:latin typeface="Helvetica Neue"/>
              </a:rPr>
              <a:t>"</a:t>
            </a:r>
            <a:r>
              <a:rPr lang="zh-CN" altLang="en-US" sz="2400" b="0" i="0" dirty="0">
                <a:solidFill>
                  <a:srgbClr val="333333"/>
                </a:solidFill>
                <a:effectLst/>
                <a:latin typeface="Helvetica Neue"/>
              </a:rPr>
              <a:t>块级格式化上下文</a:t>
            </a:r>
            <a:r>
              <a:rPr lang="en-US" altLang="zh-CN" sz="2400" b="0" i="0" dirty="0">
                <a:solidFill>
                  <a:srgbClr val="333333"/>
                </a:solidFill>
                <a:effectLst/>
                <a:latin typeface="Helvetica Neue"/>
              </a:rPr>
              <a:t>"</a:t>
            </a:r>
            <a:r>
              <a:rPr lang="zh-CN" altLang="en-US" sz="2400" b="0" i="0" dirty="0">
                <a:solidFill>
                  <a:srgbClr val="333333"/>
                </a:solidFill>
                <a:effectLst/>
                <a:latin typeface="Helvetica Neue"/>
              </a:rPr>
              <a:t>。它是一个独立的渲染区域，只有</a:t>
            </a:r>
            <a:r>
              <a:rPr lang="en-US" altLang="zh-CN" sz="2400" b="0" i="0" dirty="0">
                <a:solidFill>
                  <a:srgbClr val="333333"/>
                </a:solidFill>
                <a:effectLst/>
                <a:latin typeface="Helvetica Neue"/>
              </a:rPr>
              <a:t>Block-level box</a:t>
            </a:r>
            <a:r>
              <a:rPr lang="zh-CN" altLang="en-US" sz="2400" b="0" i="0" dirty="0">
                <a:solidFill>
                  <a:srgbClr val="333333"/>
                </a:solidFill>
                <a:effectLst/>
                <a:latin typeface="Helvetica Neue"/>
              </a:rPr>
              <a:t>（块级元素）参与， 它规定了内部的</a:t>
            </a:r>
            <a:r>
              <a:rPr lang="en-US" altLang="zh-CN" sz="2400" b="0" i="0" dirty="0">
                <a:solidFill>
                  <a:srgbClr val="333333"/>
                </a:solidFill>
                <a:effectLst/>
                <a:latin typeface="Helvetica Neue"/>
              </a:rPr>
              <a:t>Block-level Box</a:t>
            </a:r>
            <a:r>
              <a:rPr lang="zh-CN" altLang="en-US" sz="2400" b="0" i="0" dirty="0">
                <a:solidFill>
                  <a:srgbClr val="333333"/>
                </a:solidFill>
                <a:effectLst/>
                <a:latin typeface="Helvetica Neue"/>
              </a:rPr>
              <a:t>如何布局，并且与这个区域外部毫不相干</a:t>
            </a:r>
            <a:r>
              <a:rPr lang="en-US" altLang="zh-CN" sz="2400" b="0" i="0" dirty="0">
                <a:solidFill>
                  <a:srgbClr val="333333"/>
                </a:solidFill>
                <a:effectLst/>
                <a:latin typeface="Helvetica Neue"/>
              </a:rPr>
              <a:t>.</a:t>
            </a:r>
          </a:p>
          <a:p>
            <a:pPr algn="l"/>
            <a:r>
              <a:rPr lang="zh-CN" altLang="en-US" sz="2400" b="0" i="0" dirty="0">
                <a:solidFill>
                  <a:srgbClr val="333333"/>
                </a:solidFill>
                <a:effectLst/>
                <a:latin typeface="Helvetica Neue"/>
              </a:rPr>
              <a:t>通俗地来说：创建了 </a:t>
            </a:r>
            <a:r>
              <a:rPr lang="en-US" altLang="zh-CN" sz="2400" b="0" i="0" dirty="0">
                <a:solidFill>
                  <a:srgbClr val="333333"/>
                </a:solidFill>
                <a:effectLst/>
                <a:latin typeface="Helvetica Neue"/>
              </a:rPr>
              <a:t>BFC</a:t>
            </a:r>
            <a:r>
              <a:rPr lang="zh-CN" altLang="en-US" sz="2400" b="0" i="0" dirty="0">
                <a:solidFill>
                  <a:srgbClr val="333333"/>
                </a:solidFill>
                <a:effectLst/>
                <a:latin typeface="Helvetica Neue"/>
              </a:rPr>
              <a:t>的元素就是一个独立的盒子，里面的子元素不会在布局上</a:t>
            </a:r>
            <a:br>
              <a:rPr lang="zh-CN" altLang="en-US" sz="2400" b="0" i="0" dirty="0">
                <a:solidFill>
                  <a:srgbClr val="333333"/>
                </a:solidFill>
                <a:effectLst/>
                <a:latin typeface="Helvetica Neue"/>
              </a:rPr>
            </a:br>
            <a:r>
              <a:rPr lang="zh-CN" altLang="en-US" sz="2400" b="0" i="0" dirty="0">
                <a:solidFill>
                  <a:srgbClr val="333333"/>
                </a:solidFill>
                <a:effectLst/>
                <a:latin typeface="Helvetica Neue"/>
              </a:rPr>
              <a:t>影响外面的元素（里面怎么布局都不会影响外部），</a:t>
            </a:r>
            <a:r>
              <a:rPr lang="en-US" altLang="zh-CN" sz="2400" b="0" i="0" dirty="0">
                <a:solidFill>
                  <a:srgbClr val="333333"/>
                </a:solidFill>
                <a:effectLst/>
                <a:latin typeface="Helvetica Neue"/>
              </a:rPr>
              <a:t>BFC</a:t>
            </a:r>
            <a:r>
              <a:rPr lang="zh-CN" altLang="en-US" sz="2400" b="0" i="0" dirty="0">
                <a:solidFill>
                  <a:srgbClr val="333333"/>
                </a:solidFill>
                <a:effectLst/>
                <a:latin typeface="Helvetica Neue"/>
              </a:rPr>
              <a:t>任然属于文档中的普通流</a:t>
            </a:r>
          </a:p>
          <a:p>
            <a:endParaRPr lang="zh-CN" altLang="en-US" dirty="0"/>
          </a:p>
        </p:txBody>
      </p:sp>
    </p:spTree>
    <p:extLst>
      <p:ext uri="{BB962C8B-B14F-4D97-AF65-F5344CB8AC3E}">
        <p14:creationId xmlns:p14="http://schemas.microsoft.com/office/powerpoint/2010/main" val="148028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基本概念</a:t>
            </a:r>
          </a:p>
        </p:txBody>
      </p:sp>
      <p:sp>
        <p:nvSpPr>
          <p:cNvPr id="3" name="内容占位符 2"/>
          <p:cNvSpPr>
            <a:spLocks noGrp="1"/>
          </p:cNvSpPr>
          <p:nvPr>
            <p:ph idx="1"/>
          </p:nvPr>
        </p:nvSpPr>
        <p:spPr/>
        <p:txBody>
          <a:bodyPr>
            <a:normAutofit/>
          </a:bodyPr>
          <a:lstStyle/>
          <a:p>
            <a:r>
              <a:rPr lang="zh-CN" altLang="en-US" sz="2800" dirty="0"/>
              <a:t>容器和项目</a:t>
            </a:r>
            <a:r>
              <a:rPr lang="en-US" altLang="zh-CN" sz="2800" dirty="0"/>
              <a:t>	</a:t>
            </a:r>
          </a:p>
          <a:p>
            <a:r>
              <a:rPr lang="en-US" altLang="zh-CN" sz="2800" dirty="0" err="1"/>
              <a:t>水平的主轴（main</a:t>
            </a:r>
            <a:r>
              <a:rPr lang="en-US" altLang="zh-CN" sz="2800" dirty="0"/>
              <a:t> </a:t>
            </a:r>
            <a:r>
              <a:rPr lang="en-US" altLang="zh-CN" sz="2800" dirty="0" err="1"/>
              <a:t>axis）和垂直的交叉轴（cross</a:t>
            </a:r>
            <a:r>
              <a:rPr lang="en-US" altLang="zh-CN" sz="2800" dirty="0"/>
              <a:t> axis）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bg2015071004"/>
          <p:cNvPicPr>
            <a:picLocks noGrp="1" noChangeAspect="1"/>
          </p:cNvPicPr>
          <p:nvPr>
            <p:ph idx="1"/>
          </p:nvPr>
        </p:nvPicPr>
        <p:blipFill>
          <a:blip r:embed="rId2"/>
          <a:stretch>
            <a:fillRect/>
          </a:stretch>
        </p:blipFill>
        <p:spPr>
          <a:xfrm>
            <a:off x="1577975" y="727075"/>
            <a:ext cx="8822055" cy="4859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a:t>目标</a:t>
            </a:r>
          </a:p>
        </p:txBody>
      </p:sp>
      <p:pic>
        <p:nvPicPr>
          <p:cNvPr id="4" name="内容占位符 3" descr="bg2015071323"/>
          <p:cNvPicPr>
            <a:picLocks noGrp="1" noChangeAspect="1"/>
          </p:cNvPicPr>
          <p:nvPr>
            <p:ph idx="1"/>
          </p:nvPr>
        </p:nvPicPr>
        <p:blipFill>
          <a:blip r:embed="rId2"/>
          <a:stretch>
            <a:fillRect/>
          </a:stretch>
        </p:blipFill>
        <p:spPr>
          <a:xfrm>
            <a:off x="161925" y="1981200"/>
            <a:ext cx="6713220" cy="4351655"/>
          </a:xfrm>
          <a:prstGeom prst="rect">
            <a:avLst/>
          </a:prstGeom>
        </p:spPr>
      </p:pic>
      <p:pic>
        <p:nvPicPr>
          <p:cNvPr id="5" name="图片 4" descr="截图录屏_选择区域_20201108163701"/>
          <p:cNvPicPr>
            <a:picLocks noChangeAspect="1"/>
          </p:cNvPicPr>
          <p:nvPr/>
        </p:nvPicPr>
        <p:blipFill>
          <a:blip r:embed="rId3"/>
          <a:stretch>
            <a:fillRect/>
          </a:stretch>
        </p:blipFill>
        <p:spPr>
          <a:xfrm>
            <a:off x="7217410" y="2087245"/>
            <a:ext cx="4924425" cy="39528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A3BC119-3711-4B18-9390-E4623373BB2E}"/>
              </a:ext>
            </a:extLst>
          </p:cNvPr>
          <p:cNvPicPr>
            <a:picLocks noChangeAspect="1"/>
          </p:cNvPicPr>
          <p:nvPr/>
        </p:nvPicPr>
        <p:blipFill>
          <a:blip r:embed="rId2"/>
          <a:stretch>
            <a:fillRect/>
          </a:stretch>
        </p:blipFill>
        <p:spPr>
          <a:xfrm>
            <a:off x="433607" y="1787652"/>
            <a:ext cx="4744112" cy="4191585"/>
          </a:xfrm>
          <a:prstGeom prst="rect">
            <a:avLst/>
          </a:prstGeom>
        </p:spPr>
      </p:pic>
      <p:pic>
        <p:nvPicPr>
          <p:cNvPr id="8" name="图片 7">
            <a:extLst>
              <a:ext uri="{FF2B5EF4-FFF2-40B4-BE49-F238E27FC236}">
                <a16:creationId xmlns:a16="http://schemas.microsoft.com/office/drawing/2014/main" id="{638DF4B7-3237-4EF8-BD13-89BC5736BDF8}"/>
              </a:ext>
            </a:extLst>
          </p:cNvPr>
          <p:cNvPicPr>
            <a:picLocks noChangeAspect="1"/>
          </p:cNvPicPr>
          <p:nvPr/>
        </p:nvPicPr>
        <p:blipFill>
          <a:blip r:embed="rId3"/>
          <a:stretch>
            <a:fillRect/>
          </a:stretch>
        </p:blipFill>
        <p:spPr>
          <a:xfrm>
            <a:off x="6096000" y="1787652"/>
            <a:ext cx="4915586" cy="3010320"/>
          </a:xfrm>
          <a:prstGeom prst="rect">
            <a:avLst/>
          </a:prstGeom>
        </p:spPr>
      </p:pic>
      <p:sp>
        <p:nvSpPr>
          <p:cNvPr id="2" name="文本框 1">
            <a:extLst>
              <a:ext uri="{FF2B5EF4-FFF2-40B4-BE49-F238E27FC236}">
                <a16:creationId xmlns:a16="http://schemas.microsoft.com/office/drawing/2014/main" id="{84EC44CD-515A-433A-893E-70120122D17D}"/>
              </a:ext>
            </a:extLst>
          </p:cNvPr>
          <p:cNvSpPr txBox="1"/>
          <p:nvPr/>
        </p:nvSpPr>
        <p:spPr>
          <a:xfrm>
            <a:off x="433607" y="641760"/>
            <a:ext cx="4876800" cy="1077218"/>
          </a:xfrm>
          <a:prstGeom prst="rect">
            <a:avLst/>
          </a:prstGeom>
          <a:noFill/>
        </p:spPr>
        <p:txBody>
          <a:bodyPr wrap="square" rtlCol="0">
            <a:spAutoFit/>
          </a:bodyPr>
          <a:lstStyle/>
          <a:p>
            <a:pPr algn="ctr"/>
            <a:r>
              <a:rPr lang="zh-CN" altLang="en-US" sz="3200" b="1" dirty="0"/>
              <a:t>结合数据选择器完成下图，布局对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9DE7C61-14E9-421F-A118-0D2F19CB27AE}"/>
              </a:ext>
            </a:extLst>
          </p:cNvPr>
          <p:cNvPicPr>
            <a:picLocks noChangeAspect="1"/>
          </p:cNvPicPr>
          <p:nvPr/>
        </p:nvPicPr>
        <p:blipFill>
          <a:blip r:embed="rId2"/>
          <a:stretch>
            <a:fillRect/>
          </a:stretch>
        </p:blipFill>
        <p:spPr>
          <a:xfrm>
            <a:off x="1446179" y="0"/>
            <a:ext cx="9144000" cy="6858000"/>
          </a:xfrm>
          <a:prstGeom prst="rect">
            <a:avLst/>
          </a:prstGeom>
        </p:spPr>
      </p:pic>
    </p:spTree>
    <p:extLst>
      <p:ext uri="{BB962C8B-B14F-4D97-AF65-F5344CB8AC3E}">
        <p14:creationId xmlns:p14="http://schemas.microsoft.com/office/powerpoint/2010/main" val="210484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955F55-DEE3-4086-B03B-E631BE29C298}"/>
              </a:ext>
            </a:extLst>
          </p:cNvPr>
          <p:cNvPicPr>
            <a:picLocks noChangeAspect="1"/>
          </p:cNvPicPr>
          <p:nvPr/>
        </p:nvPicPr>
        <p:blipFill>
          <a:blip r:embed="rId2"/>
          <a:stretch>
            <a:fillRect/>
          </a:stretch>
        </p:blipFill>
        <p:spPr>
          <a:xfrm>
            <a:off x="1846314" y="-143761"/>
            <a:ext cx="7487695" cy="3677163"/>
          </a:xfrm>
          <a:prstGeom prst="rect">
            <a:avLst/>
          </a:prstGeom>
        </p:spPr>
      </p:pic>
      <p:pic>
        <p:nvPicPr>
          <p:cNvPr id="8" name="图片 7">
            <a:extLst>
              <a:ext uri="{FF2B5EF4-FFF2-40B4-BE49-F238E27FC236}">
                <a16:creationId xmlns:a16="http://schemas.microsoft.com/office/drawing/2014/main" id="{36E5CA92-CFD6-4425-8700-B3CFC5C0B923}"/>
              </a:ext>
            </a:extLst>
          </p:cNvPr>
          <p:cNvPicPr>
            <a:picLocks noChangeAspect="1"/>
          </p:cNvPicPr>
          <p:nvPr/>
        </p:nvPicPr>
        <p:blipFill>
          <a:blip r:embed="rId3"/>
          <a:stretch>
            <a:fillRect/>
          </a:stretch>
        </p:blipFill>
        <p:spPr>
          <a:xfrm>
            <a:off x="778214" y="3429000"/>
            <a:ext cx="10836612" cy="3532288"/>
          </a:xfrm>
          <a:prstGeom prst="rect">
            <a:avLst/>
          </a:prstGeom>
        </p:spPr>
      </p:pic>
      <p:sp>
        <p:nvSpPr>
          <p:cNvPr id="2" name="文本框 1">
            <a:extLst>
              <a:ext uri="{FF2B5EF4-FFF2-40B4-BE49-F238E27FC236}">
                <a16:creationId xmlns:a16="http://schemas.microsoft.com/office/drawing/2014/main" id="{D8FF8BE3-0C86-4634-94A4-F6F3210CFEAD}"/>
              </a:ext>
            </a:extLst>
          </p:cNvPr>
          <p:cNvSpPr txBox="1"/>
          <p:nvPr/>
        </p:nvSpPr>
        <p:spPr>
          <a:xfrm>
            <a:off x="529389" y="737937"/>
            <a:ext cx="850232" cy="2062103"/>
          </a:xfrm>
          <a:prstGeom prst="rect">
            <a:avLst/>
          </a:prstGeom>
          <a:noFill/>
        </p:spPr>
        <p:txBody>
          <a:bodyPr wrap="square" rtlCol="0">
            <a:spAutoFit/>
          </a:bodyPr>
          <a:lstStyle/>
          <a:p>
            <a:r>
              <a:rPr lang="zh-CN" altLang="en-US" sz="3200" dirty="0"/>
              <a:t>自我提高</a:t>
            </a:r>
          </a:p>
        </p:txBody>
      </p:sp>
      <p:cxnSp>
        <p:nvCxnSpPr>
          <p:cNvPr id="4" name="直接箭头连接符 3">
            <a:extLst>
              <a:ext uri="{FF2B5EF4-FFF2-40B4-BE49-F238E27FC236}">
                <a16:creationId xmlns:a16="http://schemas.microsoft.com/office/drawing/2014/main" id="{E5970C17-6A65-41C2-9927-9A319C50C078}"/>
              </a:ext>
            </a:extLst>
          </p:cNvPr>
          <p:cNvCxnSpPr>
            <a:cxnSpLocks/>
          </p:cNvCxnSpPr>
          <p:nvPr/>
        </p:nvCxnSpPr>
        <p:spPr>
          <a:xfrm>
            <a:off x="978568" y="3160295"/>
            <a:ext cx="529390" cy="190901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363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容器</a:t>
            </a:r>
          </a:p>
        </p:txBody>
      </p:sp>
      <p:sp>
        <p:nvSpPr>
          <p:cNvPr id="3" name="内容占位符 2"/>
          <p:cNvSpPr>
            <a:spLocks noGrp="1"/>
          </p:cNvSpPr>
          <p:nvPr>
            <p:ph idx="1"/>
          </p:nvPr>
        </p:nvSpPr>
        <p:spPr/>
        <p:txBody>
          <a:bodyPr>
            <a:normAutofit lnSpcReduction="10000"/>
          </a:bodyPr>
          <a:lstStyle/>
          <a:p>
            <a:r>
              <a:rPr lang="en-US" altLang="zh-CN" sz="3200" dirty="0">
                <a:solidFill>
                  <a:srgbClr val="FF0000"/>
                </a:solidFill>
              </a:rPr>
              <a:t>flex-wrap</a:t>
            </a:r>
            <a:r>
              <a:rPr lang="en-US" altLang="en-US" sz="3200" dirty="0"/>
              <a:t> 			</a:t>
            </a:r>
            <a:r>
              <a:rPr lang="zh-CN" altLang="en-US" sz="2800" b="0" i="0" dirty="0">
                <a:solidFill>
                  <a:srgbClr val="111111"/>
                </a:solidFill>
                <a:effectLst/>
                <a:latin typeface="Georgia" panose="02040502050405020303" pitchFamily="18" charset="0"/>
              </a:rPr>
              <a:t>如何换行</a:t>
            </a:r>
            <a:endParaRPr lang="en-US" altLang="en-US" sz="3200" dirty="0"/>
          </a:p>
          <a:p>
            <a:pPr lvl="1"/>
            <a:r>
              <a:rPr lang="en-US" altLang="en-US" sz="2160" dirty="0" err="1"/>
              <a:t>nowrap</a:t>
            </a:r>
            <a:r>
              <a:rPr lang="en-US" altLang="en-US" sz="2160" dirty="0"/>
              <a:t> | wrap | wrap-reverse;</a:t>
            </a:r>
          </a:p>
          <a:p>
            <a:r>
              <a:rPr lang="en-US" altLang="zh-CN" sz="3200" dirty="0">
                <a:solidFill>
                  <a:srgbClr val="FF0000"/>
                </a:solidFill>
              </a:rPr>
              <a:t>justify-content</a:t>
            </a:r>
            <a:r>
              <a:rPr lang="en-US" altLang="en-US" sz="3200" dirty="0"/>
              <a:t> 		</a:t>
            </a:r>
            <a:r>
              <a:rPr lang="zh-CN" altLang="en-US" sz="2800" b="0" i="0" dirty="0">
                <a:solidFill>
                  <a:srgbClr val="111111"/>
                </a:solidFill>
                <a:effectLst/>
                <a:latin typeface="Georgia" panose="02040502050405020303" pitchFamily="18" charset="0"/>
              </a:rPr>
              <a:t>在主轴上的对齐方式</a:t>
            </a:r>
            <a:endParaRPr lang="en-US" altLang="en-US" sz="3200" dirty="0"/>
          </a:p>
          <a:p>
            <a:pPr lvl="1"/>
            <a:r>
              <a:rPr lang="en-US" altLang="en-US" sz="2160" dirty="0"/>
              <a:t>flex-start | flex-end | center | space-between | space-around;</a:t>
            </a:r>
          </a:p>
          <a:p>
            <a:r>
              <a:rPr lang="en-US" altLang="zh-CN" sz="3200" dirty="0">
                <a:solidFill>
                  <a:srgbClr val="FF0000"/>
                </a:solidFill>
              </a:rPr>
              <a:t>align-items</a:t>
            </a:r>
            <a:r>
              <a:rPr lang="en-US" altLang="zh-CN" sz="3200" dirty="0"/>
              <a:t>			</a:t>
            </a:r>
            <a:r>
              <a:rPr lang="zh-CN" altLang="en-US" sz="2800" dirty="0">
                <a:solidFill>
                  <a:srgbClr val="111111"/>
                </a:solidFill>
                <a:latin typeface="Georgia" panose="02040502050405020303" pitchFamily="18" charset="0"/>
              </a:rPr>
              <a:t>纵</a:t>
            </a:r>
            <a:r>
              <a:rPr lang="zh-CN" altLang="en-US" sz="2800" b="0" i="0" dirty="0">
                <a:solidFill>
                  <a:srgbClr val="111111"/>
                </a:solidFill>
                <a:effectLst/>
                <a:latin typeface="Georgia" panose="02040502050405020303" pitchFamily="18" charset="0"/>
              </a:rPr>
              <a:t>轴上如何对齐</a:t>
            </a:r>
            <a:endParaRPr lang="en-US" altLang="zh-CN" sz="3200" dirty="0"/>
          </a:p>
          <a:p>
            <a:pPr lvl="1"/>
            <a:r>
              <a:rPr lang="en-US" altLang="zh-CN" sz="2400" dirty="0"/>
              <a:t>flex-start | flex-end | center | baseline | stretch;</a:t>
            </a:r>
          </a:p>
          <a:p>
            <a:r>
              <a:rPr lang="en-US" altLang="zh-CN" sz="3200" dirty="0">
                <a:solidFill>
                  <a:srgbClr val="FF0000"/>
                </a:solidFill>
              </a:rPr>
              <a:t>flex-direction</a:t>
            </a:r>
            <a:r>
              <a:rPr lang="en-US" altLang="zh-CN" sz="3200" dirty="0"/>
              <a:t> 			</a:t>
            </a:r>
            <a:r>
              <a:rPr lang="zh-CN" altLang="en-US" sz="2800" b="0" i="0" dirty="0">
                <a:solidFill>
                  <a:srgbClr val="111111"/>
                </a:solidFill>
                <a:effectLst/>
                <a:latin typeface="Georgia" panose="02040502050405020303" pitchFamily="18" charset="0"/>
              </a:rPr>
              <a:t>决定主轴的方向</a:t>
            </a:r>
            <a:endParaRPr lang="en-US" altLang="zh-CN" sz="3200" dirty="0"/>
          </a:p>
          <a:p>
            <a:pPr lvl="1"/>
            <a:r>
              <a:rPr lang="en-US" altLang="zh-CN" sz="2400" dirty="0"/>
              <a:t>row | row-reverse | column | column-reverse;</a:t>
            </a:r>
            <a:endParaRPr lang="en-US" altLang="zh-CN" sz="2880" dirty="0"/>
          </a:p>
          <a:p>
            <a:r>
              <a:rPr lang="en-US" altLang="zh-CN" sz="3200" dirty="0">
                <a:solidFill>
                  <a:srgbClr val="FF0000"/>
                </a:solidFill>
              </a:rPr>
              <a:t>align-content			</a:t>
            </a:r>
            <a:r>
              <a:rPr lang="zh-CN" altLang="en-US" sz="2800" b="0" i="0" dirty="0">
                <a:solidFill>
                  <a:srgbClr val="111111"/>
                </a:solidFill>
                <a:effectLst/>
                <a:latin typeface="Georgia" panose="02040502050405020303" pitchFamily="18" charset="0"/>
              </a:rPr>
              <a:t>多根轴线</a:t>
            </a:r>
            <a:r>
              <a:rPr lang="en-US" altLang="zh-CN" sz="2800" b="0" i="0" dirty="0">
                <a:solidFill>
                  <a:srgbClr val="111111"/>
                </a:solidFill>
                <a:effectLst/>
                <a:latin typeface="Georgia" panose="02040502050405020303" pitchFamily="18" charset="0"/>
              </a:rPr>
              <a:t>main</a:t>
            </a:r>
            <a:r>
              <a:rPr lang="zh-CN" altLang="en-US" sz="2800" b="0" i="0" dirty="0">
                <a:solidFill>
                  <a:srgbClr val="111111"/>
                </a:solidFill>
                <a:effectLst/>
                <a:latin typeface="Georgia" panose="02040502050405020303" pitchFamily="18" charset="0"/>
              </a:rPr>
              <a:t>的对齐方式</a:t>
            </a:r>
            <a:endParaRPr lang="en-US" altLang="zh-CN" sz="3200" dirty="0"/>
          </a:p>
          <a:p>
            <a:pPr lvl="1"/>
            <a:r>
              <a:rPr lang="en-US" altLang="zh-CN" sz="2400" dirty="0"/>
              <a:t>flex-start | flex-end | center | space-between | space-around | stretch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项目</a:t>
            </a:r>
          </a:p>
        </p:txBody>
      </p:sp>
      <p:sp>
        <p:nvSpPr>
          <p:cNvPr id="3" name="内容占位符 2"/>
          <p:cNvSpPr>
            <a:spLocks noGrp="1"/>
          </p:cNvSpPr>
          <p:nvPr>
            <p:ph idx="1"/>
          </p:nvPr>
        </p:nvSpPr>
        <p:spPr>
          <a:xfrm>
            <a:off x="647700" y="1815465"/>
            <a:ext cx="10515600" cy="4351338"/>
          </a:xfrm>
        </p:spPr>
        <p:txBody>
          <a:bodyPr/>
          <a:lstStyle/>
          <a:p>
            <a:r>
              <a:rPr lang="en-US" altLang="zh-CN" sz="3200" dirty="0">
                <a:solidFill>
                  <a:srgbClr val="FF0000"/>
                </a:solidFill>
              </a:rPr>
              <a:t>flex</a:t>
            </a:r>
            <a:r>
              <a:rPr lang="en-US" altLang="zh-CN" sz="3200" dirty="0"/>
              <a:t> &lt;'flex-grow'&gt; &lt;'flex-shrink'&gt;? || &lt;'flex-</a:t>
            </a:r>
            <a:r>
              <a:rPr lang="en-US" altLang="zh-CN" sz="3200" dirty="0" err="1"/>
              <a:t>basis'</a:t>
            </a:r>
            <a:r>
              <a:rPr lang="en-US" altLang="zh-CN" sz="3200" dirty="0"/>
              <a:t>&gt;</a:t>
            </a:r>
          </a:p>
          <a:p>
            <a:pPr lvl="1"/>
            <a:r>
              <a:rPr lang="en-US" altLang="zh-CN" sz="2400" dirty="0"/>
              <a:t>flex-grow   </a:t>
            </a:r>
            <a:r>
              <a:rPr lang="zh-CN" altLang="en-US" sz="2400" dirty="0"/>
              <a:t>放大</a:t>
            </a:r>
            <a:endParaRPr lang="en-US" altLang="zh-CN" sz="2400" dirty="0"/>
          </a:p>
          <a:p>
            <a:pPr lvl="1"/>
            <a:r>
              <a:rPr lang="zh-CN" altLang="en-US" sz="2400" dirty="0"/>
              <a:t>flex-shrink</a:t>
            </a:r>
            <a:r>
              <a:rPr lang="en-US" altLang="zh-CN" sz="2400" dirty="0"/>
              <a:t> </a:t>
            </a:r>
            <a:r>
              <a:rPr lang="zh-CN" altLang="en-US" sz="2400" dirty="0"/>
              <a:t>缩小</a:t>
            </a:r>
          </a:p>
          <a:p>
            <a:pPr lvl="1"/>
            <a:r>
              <a:rPr lang="zh-CN" altLang="en-US" sz="2400" dirty="0"/>
              <a:t>flex-basis</a:t>
            </a:r>
            <a:r>
              <a:rPr lang="en-US" altLang="zh-CN" sz="2400" dirty="0"/>
              <a:t>  </a:t>
            </a:r>
            <a:r>
              <a:rPr lang="zh-CN" altLang="en-US" sz="2400" dirty="0"/>
              <a:t>占主轴空间</a:t>
            </a:r>
          </a:p>
          <a:p>
            <a:pPr lvl="0"/>
            <a:r>
              <a:rPr lang="en-US" altLang="zh-CN" sz="3200" dirty="0">
                <a:solidFill>
                  <a:srgbClr val="FF0000"/>
                </a:solidFill>
              </a:rPr>
              <a:t>Order				</a:t>
            </a:r>
            <a:r>
              <a:rPr lang="zh-CN" altLang="en-US" sz="2800" b="0" i="0" dirty="0">
                <a:solidFill>
                  <a:srgbClr val="111111"/>
                </a:solidFill>
                <a:effectLst/>
                <a:latin typeface="Georgia" panose="02040502050405020303" pitchFamily="18" charset="0"/>
              </a:rPr>
              <a:t>定义项目的排列顺序</a:t>
            </a:r>
            <a:endParaRPr lang="en-US" altLang="zh-CN" sz="3200" dirty="0">
              <a:solidFill>
                <a:srgbClr val="FF0000"/>
              </a:solidFill>
            </a:endParaRPr>
          </a:p>
          <a:p>
            <a:pPr lvl="0"/>
            <a:r>
              <a:rPr lang="en-US" altLang="zh-CN" sz="3200" dirty="0">
                <a:solidFill>
                  <a:srgbClr val="FF0000"/>
                </a:solidFill>
              </a:rPr>
              <a:t>align-self 			</a:t>
            </a:r>
            <a:r>
              <a:rPr lang="zh-CN" altLang="en-US" sz="2800" b="0" i="0" dirty="0">
                <a:solidFill>
                  <a:srgbClr val="111111"/>
                </a:solidFill>
                <a:effectLst/>
                <a:latin typeface="Georgia" panose="02040502050405020303" pitchFamily="18" charset="0"/>
              </a:rPr>
              <a:t>允许单个项目有与其他项目不一样的对齐方式</a:t>
            </a:r>
            <a:r>
              <a:rPr lang="en-US" altLang="zh-CN" sz="2800" b="0" i="0" dirty="0">
                <a:solidFill>
                  <a:srgbClr val="111111"/>
                </a:solidFill>
                <a:effectLst/>
                <a:latin typeface="Georgia" panose="02040502050405020303" pitchFamily="18" charset="0"/>
              </a:rPr>
              <a:t>(</a:t>
            </a:r>
            <a:r>
              <a:rPr lang="zh-CN" altLang="en-US" sz="2800" b="0" i="0" dirty="0">
                <a:solidFill>
                  <a:srgbClr val="111111"/>
                </a:solidFill>
                <a:effectLst/>
                <a:latin typeface="Georgia" panose="02040502050405020303" pitchFamily="18" charset="0"/>
              </a:rPr>
              <a:t>覆盖总体设置</a:t>
            </a:r>
            <a:r>
              <a:rPr lang="en-US" altLang="zh-CN" sz="2800" b="0" i="0" dirty="0">
                <a:solidFill>
                  <a:srgbClr val="111111"/>
                </a:solidFill>
                <a:effectLst/>
                <a:latin typeface="Georgia" panose="02040502050405020303" pitchFamily="18" charset="0"/>
              </a:rPr>
              <a:t>)</a:t>
            </a:r>
            <a:endParaRPr lang="en-US" altLang="zh-CN"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70DA8-D143-4037-8ADB-E654F6F417F7}"/>
              </a:ext>
            </a:extLst>
          </p:cNvPr>
          <p:cNvSpPr>
            <a:spLocks noGrp="1"/>
          </p:cNvSpPr>
          <p:nvPr>
            <p:ph type="title"/>
          </p:nvPr>
        </p:nvSpPr>
        <p:spPr/>
        <p:txBody>
          <a:bodyPr>
            <a:normAutofit/>
          </a:bodyPr>
          <a:lstStyle/>
          <a:p>
            <a:r>
              <a:rPr lang="zh-CN" altLang="en-US" sz="3200" dirty="0"/>
              <a:t>触发形成</a:t>
            </a:r>
          </a:p>
        </p:txBody>
      </p:sp>
      <p:sp>
        <p:nvSpPr>
          <p:cNvPr id="3" name="内容占位符 2">
            <a:extLst>
              <a:ext uri="{FF2B5EF4-FFF2-40B4-BE49-F238E27FC236}">
                <a16:creationId xmlns:a16="http://schemas.microsoft.com/office/drawing/2014/main" id="{FFF4F797-C8BE-48F8-BDF5-E108EF45678E}"/>
              </a:ext>
            </a:extLst>
          </p:cNvPr>
          <p:cNvSpPr>
            <a:spLocks noGrp="1"/>
          </p:cNvSpPr>
          <p:nvPr>
            <p:ph idx="1"/>
          </p:nvPr>
        </p:nvSpPr>
        <p:spPr/>
        <p:txBody>
          <a:bodyPr/>
          <a:lstStyle/>
          <a:p>
            <a:r>
              <a:rPr lang="zh-CN" altLang="en-US" sz="3200" b="0" i="0" dirty="0">
                <a:solidFill>
                  <a:srgbClr val="333333"/>
                </a:solidFill>
                <a:effectLst/>
                <a:latin typeface="Helvetica Neue"/>
              </a:rPr>
              <a:t>根元素</a:t>
            </a:r>
          </a:p>
          <a:p>
            <a:r>
              <a:rPr lang="en-US" altLang="zh-CN" sz="3200" b="0" i="0" dirty="0">
                <a:solidFill>
                  <a:srgbClr val="333333"/>
                </a:solidFill>
                <a:effectLst/>
                <a:latin typeface="Helvetica Neue"/>
              </a:rPr>
              <a:t>float</a:t>
            </a:r>
            <a:r>
              <a:rPr lang="zh-CN" altLang="en-US" sz="3200" b="0" i="0" dirty="0">
                <a:solidFill>
                  <a:srgbClr val="333333"/>
                </a:solidFill>
                <a:effectLst/>
                <a:latin typeface="Helvetica Neue"/>
              </a:rPr>
              <a:t>属性不为</a:t>
            </a:r>
            <a:r>
              <a:rPr lang="en-US" altLang="zh-CN" sz="3200" b="0" i="0" dirty="0">
                <a:solidFill>
                  <a:srgbClr val="333333"/>
                </a:solidFill>
                <a:effectLst/>
                <a:latin typeface="Helvetica Neue"/>
              </a:rPr>
              <a:t>none</a:t>
            </a:r>
          </a:p>
          <a:p>
            <a:r>
              <a:rPr lang="en-US" altLang="zh-CN" sz="3200" b="0" i="0" dirty="0">
                <a:solidFill>
                  <a:srgbClr val="333333"/>
                </a:solidFill>
                <a:effectLst/>
                <a:latin typeface="Helvetica Neue"/>
              </a:rPr>
              <a:t>position</a:t>
            </a:r>
            <a:r>
              <a:rPr lang="zh-CN" altLang="en-US" sz="3200" b="0" i="0" dirty="0">
                <a:solidFill>
                  <a:srgbClr val="333333"/>
                </a:solidFill>
                <a:effectLst/>
                <a:latin typeface="Helvetica Neue"/>
              </a:rPr>
              <a:t>不为</a:t>
            </a:r>
            <a:r>
              <a:rPr lang="en-US" altLang="zh-CN" sz="3200" b="0" i="0" dirty="0">
                <a:solidFill>
                  <a:srgbClr val="333333"/>
                </a:solidFill>
                <a:effectLst/>
                <a:latin typeface="Helvetica Neue"/>
              </a:rPr>
              <a:t>static</a:t>
            </a:r>
            <a:r>
              <a:rPr lang="zh-CN" altLang="en-US" sz="3200" b="0" i="0" dirty="0">
                <a:solidFill>
                  <a:srgbClr val="333333"/>
                </a:solidFill>
                <a:effectLst/>
                <a:latin typeface="Helvetica Neue"/>
              </a:rPr>
              <a:t>和</a:t>
            </a:r>
            <a:r>
              <a:rPr lang="en-US" altLang="zh-CN" sz="3200" b="0" i="0" dirty="0">
                <a:solidFill>
                  <a:srgbClr val="333333"/>
                </a:solidFill>
                <a:effectLst/>
                <a:latin typeface="Helvetica Neue"/>
              </a:rPr>
              <a:t>relative</a:t>
            </a:r>
          </a:p>
          <a:p>
            <a:r>
              <a:rPr lang="en-US" altLang="zh-CN" sz="3200" b="0" i="0" dirty="0">
                <a:solidFill>
                  <a:srgbClr val="333333"/>
                </a:solidFill>
                <a:effectLst/>
                <a:latin typeface="Helvetica Neue"/>
              </a:rPr>
              <a:t>overflow</a:t>
            </a:r>
            <a:r>
              <a:rPr lang="zh-CN" altLang="en-US" sz="3200" b="0" i="0" dirty="0">
                <a:solidFill>
                  <a:srgbClr val="333333"/>
                </a:solidFill>
                <a:effectLst/>
                <a:latin typeface="Helvetica Neue"/>
              </a:rPr>
              <a:t>不为</a:t>
            </a:r>
            <a:r>
              <a:rPr lang="en-US" altLang="zh-CN" sz="3200" b="0" i="0" dirty="0">
                <a:solidFill>
                  <a:srgbClr val="333333"/>
                </a:solidFill>
                <a:effectLst/>
                <a:latin typeface="Helvetica Neue"/>
              </a:rPr>
              <a:t>visible</a:t>
            </a:r>
          </a:p>
          <a:p>
            <a:r>
              <a:rPr lang="en-US" altLang="zh-CN" sz="3200" b="0" i="0" dirty="0">
                <a:solidFill>
                  <a:srgbClr val="333333"/>
                </a:solidFill>
                <a:effectLst/>
                <a:latin typeface="Helvetica Neue"/>
              </a:rPr>
              <a:t>display</a:t>
            </a:r>
            <a:r>
              <a:rPr lang="zh-CN" altLang="en-US" sz="3200" b="0" i="0" dirty="0">
                <a:solidFill>
                  <a:srgbClr val="333333"/>
                </a:solidFill>
                <a:effectLst/>
                <a:latin typeface="Helvetica Neue"/>
              </a:rPr>
              <a:t>为</a:t>
            </a:r>
            <a:r>
              <a:rPr lang="en-US" altLang="zh-CN" sz="3200" b="0" i="0" dirty="0">
                <a:solidFill>
                  <a:srgbClr val="333333"/>
                </a:solidFill>
                <a:effectLst/>
                <a:latin typeface="Helvetica Neue"/>
              </a:rPr>
              <a:t>inline-block, table-cell, table-caption, flex, inline-flex</a:t>
            </a:r>
          </a:p>
          <a:p>
            <a:endParaRPr lang="zh-CN" altLang="en-US" dirty="0"/>
          </a:p>
        </p:txBody>
      </p:sp>
    </p:spTree>
    <p:extLst>
      <p:ext uri="{BB962C8B-B14F-4D97-AF65-F5344CB8AC3E}">
        <p14:creationId xmlns:p14="http://schemas.microsoft.com/office/powerpoint/2010/main" val="76816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00250-F250-411E-91CC-2E3CC68E5EB7}"/>
              </a:ext>
            </a:extLst>
          </p:cNvPr>
          <p:cNvSpPr>
            <a:spLocks noGrp="1"/>
          </p:cNvSpPr>
          <p:nvPr>
            <p:ph type="title"/>
          </p:nvPr>
        </p:nvSpPr>
        <p:spPr/>
        <p:txBody>
          <a:bodyPr>
            <a:normAutofit/>
          </a:bodyPr>
          <a:lstStyle/>
          <a:p>
            <a:r>
              <a:rPr lang="zh-CN" altLang="en-US" sz="3200" dirty="0"/>
              <a:t>实例以及应用场景</a:t>
            </a:r>
          </a:p>
        </p:txBody>
      </p:sp>
      <p:sp>
        <p:nvSpPr>
          <p:cNvPr id="3" name="内容占位符 2">
            <a:extLst>
              <a:ext uri="{FF2B5EF4-FFF2-40B4-BE49-F238E27FC236}">
                <a16:creationId xmlns:a16="http://schemas.microsoft.com/office/drawing/2014/main" id="{E4339AEE-DDC9-4534-A307-11BBF27680A2}"/>
              </a:ext>
            </a:extLst>
          </p:cNvPr>
          <p:cNvSpPr>
            <a:spLocks noGrp="1"/>
          </p:cNvSpPr>
          <p:nvPr>
            <p:ph idx="1"/>
          </p:nvPr>
        </p:nvSpPr>
        <p:spPr/>
        <p:txBody>
          <a:bodyPr/>
          <a:lstStyle/>
          <a:p>
            <a:pPr marL="457200" indent="-457200">
              <a:buFont typeface="+mj-lt"/>
              <a:buAutoNum type="arabicPeriod"/>
            </a:pPr>
            <a:r>
              <a:rPr lang="zh-CN" altLang="en-US" sz="3200" dirty="0"/>
              <a:t>触发形成</a:t>
            </a:r>
            <a:endParaRPr lang="en-US" altLang="zh-CN" sz="3200" dirty="0"/>
          </a:p>
          <a:p>
            <a:pPr marL="457200" indent="-457200">
              <a:buFont typeface="+mj-lt"/>
              <a:buAutoNum type="arabicPeriod"/>
            </a:pPr>
            <a:r>
              <a:rPr lang="zh-CN" altLang="en-US" sz="3200" dirty="0"/>
              <a:t>防止外边重叠</a:t>
            </a:r>
            <a:endParaRPr lang="en-US" altLang="zh-CN" sz="3200" dirty="0"/>
          </a:p>
          <a:p>
            <a:pPr marL="457200" indent="-457200">
              <a:buFont typeface="+mj-lt"/>
              <a:buAutoNum type="arabicPeriod"/>
            </a:pPr>
            <a:r>
              <a:rPr lang="zh-CN" altLang="en-US" sz="3200" dirty="0"/>
              <a:t>清除浮动</a:t>
            </a:r>
            <a:endParaRPr lang="en-US" altLang="zh-CN" sz="3200" dirty="0"/>
          </a:p>
          <a:p>
            <a:pPr marL="457200" indent="-457200">
              <a:buFont typeface="+mj-lt"/>
              <a:buAutoNum type="arabicPeriod"/>
            </a:pPr>
            <a:r>
              <a:rPr lang="zh-CN" altLang="en-US" sz="3200" dirty="0"/>
              <a:t>防止文字环绕</a:t>
            </a:r>
            <a:endParaRPr lang="en-US" altLang="zh-CN" sz="3200" dirty="0"/>
          </a:p>
          <a:p>
            <a:pPr marL="457200" indent="-457200">
              <a:buFont typeface="+mj-lt"/>
              <a:buAutoNum type="arabicPeriod"/>
            </a:pPr>
            <a:endParaRPr lang="zh-CN" altLang="en-US" dirty="0"/>
          </a:p>
        </p:txBody>
      </p:sp>
    </p:spTree>
    <p:extLst>
      <p:ext uri="{BB962C8B-B14F-4D97-AF65-F5344CB8AC3E}">
        <p14:creationId xmlns:p14="http://schemas.microsoft.com/office/powerpoint/2010/main" val="138880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0D890-2B48-4D45-9C3B-26C2EECD2574}"/>
              </a:ext>
            </a:extLst>
          </p:cNvPr>
          <p:cNvSpPr>
            <a:spLocks noGrp="1"/>
          </p:cNvSpPr>
          <p:nvPr>
            <p:ph type="title"/>
          </p:nvPr>
        </p:nvSpPr>
        <p:spPr>
          <a:xfrm>
            <a:off x="838200" y="2865458"/>
            <a:ext cx="10515600" cy="1325563"/>
          </a:xfrm>
        </p:spPr>
        <p:txBody>
          <a:bodyPr>
            <a:normAutofit/>
          </a:bodyPr>
          <a:lstStyle/>
          <a:p>
            <a:pPr algn="ctr"/>
            <a:r>
              <a:rPr lang="en-US" altLang="zh-CN" sz="6000" dirty="0"/>
              <a:t>IFC</a:t>
            </a:r>
            <a:r>
              <a:rPr lang="zh-CN" altLang="en-US" sz="6000" dirty="0"/>
              <a:t>布局</a:t>
            </a:r>
          </a:p>
        </p:txBody>
      </p:sp>
    </p:spTree>
    <p:extLst>
      <p:ext uri="{BB962C8B-B14F-4D97-AF65-F5344CB8AC3E}">
        <p14:creationId xmlns:p14="http://schemas.microsoft.com/office/powerpoint/2010/main" val="154669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B26A0-F922-4595-803D-E3E69F4A68B5}"/>
              </a:ext>
            </a:extLst>
          </p:cNvPr>
          <p:cNvSpPr>
            <a:spLocks noGrp="1"/>
          </p:cNvSpPr>
          <p:nvPr>
            <p:ph type="title"/>
          </p:nvPr>
        </p:nvSpPr>
        <p:spPr/>
        <p:txBody>
          <a:bodyPr>
            <a:normAutofit/>
          </a:bodyPr>
          <a:lstStyle/>
          <a:p>
            <a:r>
              <a:rPr lang="zh-CN" altLang="en-US" sz="3200" dirty="0"/>
              <a:t>触发形成</a:t>
            </a:r>
          </a:p>
        </p:txBody>
      </p:sp>
      <p:sp>
        <p:nvSpPr>
          <p:cNvPr id="3" name="内容占位符 2">
            <a:extLst>
              <a:ext uri="{FF2B5EF4-FFF2-40B4-BE49-F238E27FC236}">
                <a16:creationId xmlns:a16="http://schemas.microsoft.com/office/drawing/2014/main" id="{E7BDDBA3-7E7B-4416-AA1D-38FC8BEF3142}"/>
              </a:ext>
            </a:extLst>
          </p:cNvPr>
          <p:cNvSpPr>
            <a:spLocks noGrp="1"/>
          </p:cNvSpPr>
          <p:nvPr>
            <p:ph idx="1"/>
          </p:nvPr>
        </p:nvSpPr>
        <p:spPr/>
        <p:txBody>
          <a:bodyPr/>
          <a:lstStyle/>
          <a:p>
            <a:pPr marL="0" indent="0" algn="l">
              <a:buNone/>
            </a:pPr>
            <a:r>
              <a:rPr lang="en-US" altLang="zh-CN" sz="2800" b="0" i="0" dirty="0">
                <a:solidFill>
                  <a:srgbClr val="333333"/>
                </a:solidFill>
                <a:effectLst/>
                <a:latin typeface="Helvetica Neue"/>
              </a:rPr>
              <a:t>IFC(Inline Formatting Contexts)</a:t>
            </a:r>
            <a:r>
              <a:rPr lang="zh-CN" altLang="en-US" sz="2800" b="0" i="0" dirty="0">
                <a:solidFill>
                  <a:srgbClr val="333333"/>
                </a:solidFill>
                <a:effectLst/>
                <a:latin typeface="Helvetica Neue"/>
              </a:rPr>
              <a:t>即内联排版上下文，也可称为内联格式化上下文。用来规定内联级盒子的格式化规则。</a:t>
            </a:r>
            <a:endParaRPr lang="en-US" altLang="zh-CN" sz="2800" b="0" i="0" dirty="0">
              <a:solidFill>
                <a:srgbClr val="333333"/>
              </a:solidFill>
              <a:effectLst/>
              <a:latin typeface="Helvetica Neue"/>
            </a:endParaRPr>
          </a:p>
          <a:p>
            <a:pPr marL="0" indent="0" algn="l">
              <a:buNone/>
            </a:pPr>
            <a:endParaRPr lang="en-US" altLang="zh-CN" sz="2800" dirty="0">
              <a:solidFill>
                <a:srgbClr val="333333"/>
              </a:solidFill>
              <a:latin typeface="Helvetica Neue"/>
            </a:endParaRPr>
          </a:p>
          <a:p>
            <a:pPr marL="0" indent="0" algn="l">
              <a:buNone/>
            </a:pPr>
            <a:r>
              <a:rPr lang="zh-CN" altLang="en-US" sz="2800" b="0" i="0" dirty="0">
                <a:solidFill>
                  <a:srgbClr val="333333"/>
                </a:solidFill>
                <a:effectLst/>
                <a:latin typeface="Helvetica Neue"/>
              </a:rPr>
              <a:t>符合以下条件即会生成一个</a:t>
            </a:r>
            <a:r>
              <a:rPr lang="en-US" altLang="zh-CN" sz="2800" b="0" i="0" dirty="0">
                <a:solidFill>
                  <a:srgbClr val="333333"/>
                </a:solidFill>
                <a:effectLst/>
                <a:latin typeface="Helvetica Neue"/>
              </a:rPr>
              <a:t>IFC</a:t>
            </a:r>
          </a:p>
          <a:p>
            <a:pPr algn="l">
              <a:buFont typeface="Arial" panose="020B0604020202020204" pitchFamily="34" charset="0"/>
              <a:buChar char="•"/>
            </a:pPr>
            <a:r>
              <a:rPr lang="zh-CN" altLang="en-US" sz="2800" b="0" i="0" dirty="0">
                <a:solidFill>
                  <a:srgbClr val="333333"/>
                </a:solidFill>
                <a:effectLst/>
                <a:latin typeface="Helvetica Neue"/>
              </a:rPr>
              <a:t>块级元素中仅包含内联级别元素</a:t>
            </a:r>
          </a:p>
          <a:p>
            <a:pPr algn="l"/>
            <a:r>
              <a:rPr lang="zh-CN" altLang="en-US" sz="2800" b="0" i="0" dirty="0">
                <a:solidFill>
                  <a:srgbClr val="333333"/>
                </a:solidFill>
                <a:effectLst/>
                <a:latin typeface="Helvetica Neue"/>
              </a:rPr>
              <a:t>形成条件非常简单，需要注意的是当</a:t>
            </a:r>
            <a:r>
              <a:rPr lang="en-US" altLang="zh-CN" sz="2800" b="0" i="0" dirty="0">
                <a:solidFill>
                  <a:srgbClr val="333333"/>
                </a:solidFill>
                <a:effectLst/>
                <a:latin typeface="Helvetica Neue"/>
              </a:rPr>
              <a:t>IFC</a:t>
            </a:r>
            <a:r>
              <a:rPr lang="zh-CN" altLang="en-US" sz="2800" b="0" i="0" dirty="0">
                <a:solidFill>
                  <a:srgbClr val="333333"/>
                </a:solidFill>
                <a:effectLst/>
                <a:latin typeface="Helvetica Neue"/>
              </a:rPr>
              <a:t>中有块级元素插入时，会产生两个匿名块将父元素分割开来，产生两个</a:t>
            </a:r>
            <a:r>
              <a:rPr lang="en-US" altLang="zh-CN" sz="2800" b="0" i="0" dirty="0">
                <a:solidFill>
                  <a:srgbClr val="333333"/>
                </a:solidFill>
                <a:effectLst/>
                <a:latin typeface="Helvetica Neue"/>
              </a:rPr>
              <a:t>IFC</a:t>
            </a:r>
            <a:r>
              <a:rPr lang="zh-CN" altLang="en-US" sz="2800" b="0" i="0" dirty="0">
                <a:solidFill>
                  <a:srgbClr val="333333"/>
                </a:solidFill>
                <a:effectLst/>
                <a:latin typeface="Helvetica Neue"/>
              </a:rPr>
              <a:t>，这里不做过多介绍。</a:t>
            </a:r>
          </a:p>
          <a:p>
            <a:endParaRPr lang="zh-CN" altLang="en-US" dirty="0"/>
          </a:p>
        </p:txBody>
      </p:sp>
    </p:spTree>
    <p:extLst>
      <p:ext uri="{BB962C8B-B14F-4D97-AF65-F5344CB8AC3E}">
        <p14:creationId xmlns:p14="http://schemas.microsoft.com/office/powerpoint/2010/main" val="244523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240D0-1DDF-416B-AF29-E74D720DE9EB}"/>
              </a:ext>
            </a:extLst>
          </p:cNvPr>
          <p:cNvSpPr>
            <a:spLocks noGrp="1"/>
          </p:cNvSpPr>
          <p:nvPr>
            <p:ph type="title"/>
          </p:nvPr>
        </p:nvSpPr>
        <p:spPr/>
        <p:txBody>
          <a:bodyPr>
            <a:normAutofit/>
          </a:bodyPr>
          <a:lstStyle/>
          <a:p>
            <a:r>
              <a:rPr lang="zh-CN" altLang="en-US" sz="3200" dirty="0"/>
              <a:t>特征</a:t>
            </a:r>
          </a:p>
        </p:txBody>
      </p:sp>
      <p:sp>
        <p:nvSpPr>
          <p:cNvPr id="3" name="内容占位符 2">
            <a:extLst>
              <a:ext uri="{FF2B5EF4-FFF2-40B4-BE49-F238E27FC236}">
                <a16:creationId xmlns:a16="http://schemas.microsoft.com/office/drawing/2014/main" id="{42CCC93E-DFB1-43C1-89B9-0E81C7B17286}"/>
              </a:ext>
            </a:extLst>
          </p:cNvPr>
          <p:cNvSpPr>
            <a:spLocks noGrp="1"/>
          </p:cNvSpPr>
          <p:nvPr>
            <p:ph idx="1"/>
          </p:nvPr>
        </p:nvSpPr>
        <p:spPr>
          <a:xfrm>
            <a:off x="647700" y="1360087"/>
            <a:ext cx="10515600" cy="5239468"/>
          </a:xfrm>
        </p:spPr>
        <p:txBody>
          <a:bodyPr>
            <a:noAutofit/>
          </a:bodyPr>
          <a:lstStyle/>
          <a:p>
            <a:pPr algn="l">
              <a:buFont typeface="+mj-lt"/>
              <a:buAutoNum type="arabicPeriod"/>
            </a:pPr>
            <a:r>
              <a:rPr lang="zh-CN" altLang="en-US" sz="2400" b="0" i="0" dirty="0">
                <a:solidFill>
                  <a:srgbClr val="333333"/>
                </a:solidFill>
                <a:effectLst/>
                <a:latin typeface="Helvetica Neue"/>
              </a:rPr>
              <a:t>内部的</a:t>
            </a:r>
            <a:r>
              <a:rPr lang="en-US" altLang="zh-CN" sz="2400" b="0" i="0" dirty="0">
                <a:solidFill>
                  <a:srgbClr val="333333"/>
                </a:solidFill>
                <a:effectLst/>
                <a:latin typeface="Helvetica Neue"/>
              </a:rPr>
              <a:t>Boxes</a:t>
            </a:r>
            <a:r>
              <a:rPr lang="zh-CN" altLang="en-US" sz="2400" b="0" i="0" dirty="0">
                <a:solidFill>
                  <a:srgbClr val="333333"/>
                </a:solidFill>
                <a:effectLst/>
                <a:latin typeface="Helvetica Neue"/>
              </a:rPr>
              <a:t>会在水平方向，一个接一个地放置。</a:t>
            </a:r>
          </a:p>
          <a:p>
            <a:pPr algn="l">
              <a:buFont typeface="+mj-lt"/>
              <a:buAutoNum type="arabicPeriod"/>
            </a:pPr>
            <a:r>
              <a:rPr lang="zh-CN" altLang="en-US" sz="2400" b="0" i="0" dirty="0">
                <a:solidFill>
                  <a:srgbClr val="333333"/>
                </a:solidFill>
                <a:effectLst/>
                <a:latin typeface="Helvetica Neue"/>
              </a:rPr>
              <a:t>这些</a:t>
            </a:r>
            <a:r>
              <a:rPr lang="en-US" altLang="zh-CN" sz="2400" b="0" i="0" dirty="0">
                <a:solidFill>
                  <a:srgbClr val="333333"/>
                </a:solidFill>
                <a:effectLst/>
                <a:latin typeface="Helvetica Neue"/>
              </a:rPr>
              <a:t>Boxes</a:t>
            </a:r>
            <a:r>
              <a:rPr lang="zh-CN" altLang="en-US" sz="2400" b="0" i="0" dirty="0">
                <a:solidFill>
                  <a:srgbClr val="333333"/>
                </a:solidFill>
                <a:effectLst/>
                <a:latin typeface="Helvetica Neue"/>
              </a:rPr>
              <a:t>垂直方向的起点从包含块盒子的顶部开始。</a:t>
            </a:r>
          </a:p>
          <a:p>
            <a:pPr algn="l">
              <a:buFont typeface="+mj-lt"/>
              <a:buAutoNum type="arabicPeriod"/>
            </a:pPr>
            <a:r>
              <a:rPr lang="zh-CN" altLang="en-US" sz="2400" b="0" i="0" dirty="0">
                <a:solidFill>
                  <a:srgbClr val="333333"/>
                </a:solidFill>
                <a:effectLst/>
                <a:latin typeface="Helvetica Neue"/>
              </a:rPr>
              <a:t>摆放这些</a:t>
            </a:r>
            <a:r>
              <a:rPr lang="en-US" altLang="zh-CN" sz="2400" b="0" i="0" dirty="0">
                <a:solidFill>
                  <a:srgbClr val="333333"/>
                </a:solidFill>
                <a:effectLst/>
                <a:latin typeface="Helvetica Neue"/>
              </a:rPr>
              <a:t>Boxes</a:t>
            </a:r>
            <a:r>
              <a:rPr lang="zh-CN" altLang="en-US" sz="2400" b="0" i="0" dirty="0">
                <a:solidFill>
                  <a:srgbClr val="333333"/>
                </a:solidFill>
                <a:effectLst/>
                <a:latin typeface="Helvetica Neue"/>
              </a:rPr>
              <a:t>的时候，它们在水平方向上的外边距、边框、内边距所占用的空间都会被考虑在内。</a:t>
            </a:r>
          </a:p>
          <a:p>
            <a:pPr algn="l">
              <a:buFont typeface="+mj-lt"/>
              <a:buAutoNum type="arabicPeriod"/>
            </a:pPr>
            <a:r>
              <a:rPr lang="zh-CN" altLang="en-US" sz="2400" b="0" i="0" dirty="0">
                <a:solidFill>
                  <a:srgbClr val="333333"/>
                </a:solidFill>
                <a:effectLst/>
                <a:latin typeface="Helvetica Neue"/>
              </a:rPr>
              <a:t>在垂直方向上，这些框可能会以不同形式来对齐（</a:t>
            </a:r>
            <a:r>
              <a:rPr lang="en-US" altLang="zh-CN" sz="2400" b="0" i="0" dirty="0">
                <a:solidFill>
                  <a:srgbClr val="333333"/>
                </a:solidFill>
                <a:effectLst/>
                <a:latin typeface="Helvetica Neue"/>
              </a:rPr>
              <a:t>vertical-align</a:t>
            </a:r>
            <a:r>
              <a:rPr lang="zh-CN" altLang="en-US" sz="2400" b="0" i="0" dirty="0">
                <a:solidFill>
                  <a:srgbClr val="333333"/>
                </a:solidFill>
                <a:effectLst/>
                <a:latin typeface="Helvetica Neue"/>
              </a:rPr>
              <a:t>）：它们可能会使用底部或顶部对齐，也可能通过其内部的文本基线（</a:t>
            </a:r>
            <a:r>
              <a:rPr lang="en-US" altLang="zh-CN" sz="2400" b="0" i="0" dirty="0">
                <a:solidFill>
                  <a:srgbClr val="333333"/>
                </a:solidFill>
                <a:effectLst/>
                <a:latin typeface="Helvetica Neue"/>
              </a:rPr>
              <a:t>baseline</a:t>
            </a:r>
            <a:r>
              <a:rPr lang="zh-CN" altLang="en-US" sz="2400" b="0" i="0" dirty="0">
                <a:solidFill>
                  <a:srgbClr val="333333"/>
                </a:solidFill>
                <a:effectLst/>
                <a:latin typeface="Helvetica Neue"/>
              </a:rPr>
              <a:t>）对齐。</a:t>
            </a:r>
          </a:p>
          <a:p>
            <a:pPr algn="l">
              <a:buFont typeface="+mj-lt"/>
              <a:buAutoNum type="arabicPeriod"/>
            </a:pPr>
            <a:r>
              <a:rPr lang="zh-CN" altLang="en-US" sz="2400" b="0" i="0" dirty="0">
                <a:solidFill>
                  <a:srgbClr val="333333"/>
                </a:solidFill>
                <a:effectLst/>
                <a:latin typeface="Helvetica Neue"/>
              </a:rPr>
              <a:t>能把在一行上的框都完全包含进去的一个矩形区域，被称为该行的行框（</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）。行框的宽度是由包含块（</a:t>
            </a:r>
            <a:r>
              <a:rPr lang="en-US" altLang="zh-CN" sz="2400" b="0" i="0" dirty="0">
                <a:solidFill>
                  <a:srgbClr val="333333"/>
                </a:solidFill>
                <a:effectLst/>
                <a:latin typeface="Helvetica Neue"/>
              </a:rPr>
              <a:t>containing box</a:t>
            </a:r>
            <a:r>
              <a:rPr lang="zh-CN" altLang="en-US" sz="2400" b="0" i="0" dirty="0">
                <a:solidFill>
                  <a:srgbClr val="333333"/>
                </a:solidFill>
                <a:effectLst/>
                <a:latin typeface="Helvetica Neue"/>
              </a:rPr>
              <a:t>）和存在的浮动来决定。</a:t>
            </a:r>
          </a:p>
          <a:p>
            <a:pPr algn="l">
              <a:buFont typeface="+mj-lt"/>
              <a:buAutoNum type="arabicPeriod"/>
            </a:pPr>
            <a:r>
              <a:rPr lang="en-US" altLang="zh-CN" sz="2400" b="0" i="0" dirty="0">
                <a:solidFill>
                  <a:srgbClr val="333333"/>
                </a:solidFill>
                <a:effectLst/>
                <a:latin typeface="Helvetica Neue"/>
              </a:rPr>
              <a:t>IFC</a:t>
            </a:r>
            <a:r>
              <a:rPr lang="zh-CN" altLang="en-US" sz="2400" b="0" i="0" dirty="0">
                <a:solidFill>
                  <a:srgbClr val="333333"/>
                </a:solidFill>
                <a:effectLst/>
                <a:latin typeface="Helvetica Neue"/>
              </a:rPr>
              <a:t>中的</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一般左右边都贴紧其包含块，但是会因为</a:t>
            </a:r>
            <a:r>
              <a:rPr lang="en-US" altLang="zh-CN" sz="2400" b="0" i="0" dirty="0">
                <a:solidFill>
                  <a:srgbClr val="333333"/>
                </a:solidFill>
                <a:effectLst/>
                <a:latin typeface="Helvetica Neue"/>
              </a:rPr>
              <a:t>float</a:t>
            </a:r>
            <a:r>
              <a:rPr lang="zh-CN" altLang="en-US" sz="2400" b="0" i="0" dirty="0">
                <a:solidFill>
                  <a:srgbClr val="333333"/>
                </a:solidFill>
                <a:effectLst/>
                <a:latin typeface="Helvetica Neue"/>
              </a:rPr>
              <a:t>元素的存在发生变化。</a:t>
            </a:r>
            <a:r>
              <a:rPr lang="en-US" altLang="zh-CN" sz="2400" b="0" i="0" dirty="0">
                <a:solidFill>
                  <a:srgbClr val="333333"/>
                </a:solidFill>
                <a:effectLst/>
                <a:latin typeface="Helvetica Neue"/>
              </a:rPr>
              <a:t>float</a:t>
            </a:r>
            <a:r>
              <a:rPr lang="zh-CN" altLang="en-US" sz="2400" b="0" i="0" dirty="0">
                <a:solidFill>
                  <a:srgbClr val="333333"/>
                </a:solidFill>
                <a:effectLst/>
                <a:latin typeface="Helvetica Neue"/>
              </a:rPr>
              <a:t>元素会位于</a:t>
            </a:r>
            <a:r>
              <a:rPr lang="en-US" altLang="zh-CN" sz="2400" b="0" i="0" dirty="0">
                <a:solidFill>
                  <a:srgbClr val="333333"/>
                </a:solidFill>
                <a:effectLst/>
                <a:latin typeface="Helvetica Neue"/>
              </a:rPr>
              <a:t>IFC</a:t>
            </a:r>
            <a:r>
              <a:rPr lang="zh-CN" altLang="en-US" sz="2400" b="0" i="0" dirty="0">
                <a:solidFill>
                  <a:srgbClr val="333333"/>
                </a:solidFill>
                <a:effectLst/>
                <a:latin typeface="Helvetica Neue"/>
              </a:rPr>
              <a:t>与与</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之间，使得</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宽度缩短。</a:t>
            </a:r>
          </a:p>
        </p:txBody>
      </p:sp>
    </p:spTree>
    <p:extLst>
      <p:ext uri="{BB962C8B-B14F-4D97-AF65-F5344CB8AC3E}">
        <p14:creationId xmlns:p14="http://schemas.microsoft.com/office/powerpoint/2010/main" val="76770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04C8C-5BFC-469A-A3F9-67BF94D219CA}"/>
              </a:ext>
            </a:extLst>
          </p:cNvPr>
          <p:cNvSpPr>
            <a:spLocks noGrp="1"/>
          </p:cNvSpPr>
          <p:nvPr>
            <p:ph type="title"/>
          </p:nvPr>
        </p:nvSpPr>
        <p:spPr/>
        <p:txBody>
          <a:bodyPr>
            <a:normAutofit/>
          </a:bodyPr>
          <a:lstStyle/>
          <a:p>
            <a:r>
              <a:rPr lang="zh-CN" altLang="en-US" sz="3200" dirty="0"/>
              <a:t>特征</a:t>
            </a:r>
          </a:p>
        </p:txBody>
      </p:sp>
      <p:sp>
        <p:nvSpPr>
          <p:cNvPr id="3" name="内容占位符 2">
            <a:extLst>
              <a:ext uri="{FF2B5EF4-FFF2-40B4-BE49-F238E27FC236}">
                <a16:creationId xmlns:a16="http://schemas.microsoft.com/office/drawing/2014/main" id="{756437FE-3C4F-4E7C-AC90-64D6ABB9432C}"/>
              </a:ext>
            </a:extLst>
          </p:cNvPr>
          <p:cNvSpPr>
            <a:spLocks noGrp="1"/>
          </p:cNvSpPr>
          <p:nvPr>
            <p:ph idx="1"/>
          </p:nvPr>
        </p:nvSpPr>
        <p:spPr/>
        <p:txBody>
          <a:bodyPr/>
          <a:lstStyle/>
          <a:p>
            <a:pPr marL="0" indent="0">
              <a:buNone/>
            </a:pPr>
            <a:r>
              <a:rPr lang="en-US" altLang="zh-CN" sz="2400" dirty="0">
                <a:solidFill>
                  <a:srgbClr val="333333"/>
                </a:solidFill>
                <a:latin typeface="Helvetica Neue"/>
              </a:rPr>
              <a:t>8. </a:t>
            </a:r>
            <a:r>
              <a:rPr lang="en-US" altLang="zh-CN" sz="2400" b="0" i="0" dirty="0">
                <a:solidFill>
                  <a:srgbClr val="333333"/>
                </a:solidFill>
                <a:effectLst/>
                <a:latin typeface="Helvetica Neue"/>
              </a:rPr>
              <a:t>IFC</a:t>
            </a:r>
            <a:r>
              <a:rPr lang="zh-CN" altLang="en-US" sz="2400" b="0" i="0" dirty="0">
                <a:solidFill>
                  <a:srgbClr val="333333"/>
                </a:solidFill>
                <a:effectLst/>
                <a:latin typeface="Helvetica Neue"/>
              </a:rPr>
              <a:t>中的</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高度由</a:t>
            </a:r>
            <a:r>
              <a:rPr lang="en-US" altLang="zh-CN" sz="2400" b="0" i="0" dirty="0">
                <a:solidFill>
                  <a:srgbClr val="333333"/>
                </a:solidFill>
                <a:effectLst/>
                <a:latin typeface="Helvetica Neue"/>
              </a:rPr>
              <a:t>CSS</a:t>
            </a:r>
            <a:r>
              <a:rPr lang="zh-CN" altLang="en-US" sz="2400" b="0" i="0" dirty="0">
                <a:solidFill>
                  <a:srgbClr val="333333"/>
                </a:solidFill>
                <a:effectLst/>
                <a:latin typeface="Helvetica Neue"/>
              </a:rPr>
              <a:t>行高计算规则来确定，同个</a:t>
            </a:r>
            <a:r>
              <a:rPr lang="en-US" altLang="zh-CN" sz="2400" b="0" i="0" dirty="0">
                <a:solidFill>
                  <a:srgbClr val="333333"/>
                </a:solidFill>
                <a:effectLst/>
                <a:latin typeface="Helvetica Neue"/>
              </a:rPr>
              <a:t>IFC</a:t>
            </a:r>
            <a:r>
              <a:rPr lang="zh-CN" altLang="en-US" sz="2400" b="0" i="0" dirty="0">
                <a:solidFill>
                  <a:srgbClr val="333333"/>
                </a:solidFill>
                <a:effectLst/>
                <a:latin typeface="Helvetica Neue"/>
              </a:rPr>
              <a:t>下的多个</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高度可能会不同（比如一行包含了较高的图片，而另一行只有文本）。</a:t>
            </a:r>
            <a:endParaRPr lang="en-US" altLang="zh-CN" sz="2400" b="0" i="0" dirty="0">
              <a:solidFill>
                <a:srgbClr val="333333"/>
              </a:solidFill>
              <a:effectLst/>
              <a:latin typeface="Helvetica Neue"/>
            </a:endParaRPr>
          </a:p>
          <a:p>
            <a:pPr marL="0" indent="0" algn="l">
              <a:buNone/>
            </a:pPr>
            <a:r>
              <a:rPr lang="en-US" altLang="zh-CN" sz="2400" dirty="0">
                <a:solidFill>
                  <a:srgbClr val="333333"/>
                </a:solidFill>
                <a:latin typeface="Helvetica Neue"/>
              </a:rPr>
              <a:t>9. </a:t>
            </a:r>
            <a:r>
              <a:rPr lang="zh-CN" altLang="en-US" sz="2400" b="0" i="0" dirty="0">
                <a:solidFill>
                  <a:srgbClr val="333333"/>
                </a:solidFill>
                <a:effectLst/>
                <a:latin typeface="Helvetica Neue"/>
              </a:rPr>
              <a:t>当</a:t>
            </a:r>
            <a:r>
              <a:rPr lang="en-US" altLang="zh-CN" sz="2400" b="0" i="0" dirty="0">
                <a:solidFill>
                  <a:srgbClr val="333333"/>
                </a:solidFill>
                <a:effectLst/>
                <a:latin typeface="Helvetica Neue"/>
              </a:rPr>
              <a:t>inline-level boxes</a:t>
            </a:r>
            <a:r>
              <a:rPr lang="zh-CN" altLang="en-US" sz="2400" b="0" i="0" dirty="0">
                <a:solidFill>
                  <a:srgbClr val="333333"/>
                </a:solidFill>
                <a:effectLst/>
                <a:latin typeface="Helvetica Neue"/>
              </a:rPr>
              <a:t>的总宽度少于包含它们的</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时，其水平渲染规则由‘</a:t>
            </a:r>
            <a:r>
              <a:rPr lang="en-US" altLang="zh-CN" sz="2400" b="0" i="0" dirty="0">
                <a:solidFill>
                  <a:srgbClr val="333333"/>
                </a:solidFill>
                <a:effectLst/>
                <a:latin typeface="Helvetica Neue"/>
              </a:rPr>
              <a:t>text-align’</a:t>
            </a:r>
            <a:r>
              <a:rPr lang="zh-CN" altLang="en-US" sz="2400" b="0" i="0" dirty="0">
                <a:solidFill>
                  <a:srgbClr val="333333"/>
                </a:solidFill>
                <a:effectLst/>
                <a:latin typeface="Helvetica Neue"/>
              </a:rPr>
              <a:t>属性来确定，如果取值为‘</a:t>
            </a:r>
            <a:r>
              <a:rPr lang="en-US" altLang="zh-CN" sz="2400" b="0" i="0" dirty="0">
                <a:solidFill>
                  <a:srgbClr val="333333"/>
                </a:solidFill>
                <a:effectLst/>
                <a:latin typeface="Helvetica Neue"/>
              </a:rPr>
              <a:t>justify’</a:t>
            </a:r>
            <a:r>
              <a:rPr lang="zh-CN" altLang="en-US" sz="2400" b="0" i="0" dirty="0">
                <a:solidFill>
                  <a:srgbClr val="333333"/>
                </a:solidFill>
                <a:effectLst/>
                <a:latin typeface="Helvetica Neue"/>
              </a:rPr>
              <a:t>，那么浏览器会对</a:t>
            </a:r>
            <a:r>
              <a:rPr lang="en-US" altLang="zh-CN" sz="2400" b="0" i="0" dirty="0">
                <a:solidFill>
                  <a:srgbClr val="333333"/>
                </a:solidFill>
                <a:effectLst/>
                <a:latin typeface="Helvetica Neue"/>
              </a:rPr>
              <a:t>inline-boxes</a:t>
            </a:r>
            <a:r>
              <a:rPr lang="zh-CN" altLang="en-US" sz="2400" b="0" i="0" dirty="0">
                <a:solidFill>
                  <a:srgbClr val="333333"/>
                </a:solidFill>
                <a:effectLst/>
                <a:latin typeface="Helvetica Neue"/>
              </a:rPr>
              <a:t>（注意不是</a:t>
            </a:r>
            <a:r>
              <a:rPr lang="en-US" altLang="zh-CN" sz="2400" b="0" i="0" dirty="0">
                <a:solidFill>
                  <a:srgbClr val="333333"/>
                </a:solidFill>
                <a:effectLst/>
                <a:latin typeface="Helvetica Neue"/>
              </a:rPr>
              <a:t>inline-table </a:t>
            </a:r>
            <a:r>
              <a:rPr lang="zh-CN" altLang="en-US" sz="2400" b="0" i="0" dirty="0">
                <a:solidFill>
                  <a:srgbClr val="333333"/>
                </a:solidFill>
                <a:effectLst/>
                <a:latin typeface="Helvetica Neue"/>
              </a:rPr>
              <a:t>和 </a:t>
            </a:r>
            <a:r>
              <a:rPr lang="en-US" altLang="zh-CN" sz="2400" b="0" i="0" dirty="0">
                <a:solidFill>
                  <a:srgbClr val="333333"/>
                </a:solidFill>
                <a:effectLst/>
                <a:latin typeface="Helvetica Neue"/>
              </a:rPr>
              <a:t>inline-block boxes</a:t>
            </a:r>
            <a:r>
              <a:rPr lang="zh-CN" altLang="en-US" sz="2400" b="0" i="0" dirty="0">
                <a:solidFill>
                  <a:srgbClr val="333333"/>
                </a:solidFill>
                <a:effectLst/>
                <a:latin typeface="Helvetica Neue"/>
              </a:rPr>
              <a:t>）中的文字和空格做出拉伸。</a:t>
            </a:r>
          </a:p>
          <a:p>
            <a:pPr marL="0" indent="0" algn="l">
              <a:buNone/>
            </a:pPr>
            <a:r>
              <a:rPr lang="en-US" altLang="zh-CN" sz="2400" b="0" i="0" dirty="0">
                <a:solidFill>
                  <a:srgbClr val="333333"/>
                </a:solidFill>
                <a:effectLst/>
                <a:latin typeface="Helvetica Neue"/>
              </a:rPr>
              <a:t>10. </a:t>
            </a:r>
            <a:r>
              <a:rPr lang="zh-CN" altLang="en-US" sz="2400" b="0" i="0" dirty="0">
                <a:solidFill>
                  <a:srgbClr val="333333"/>
                </a:solidFill>
                <a:effectLst/>
                <a:latin typeface="Helvetica Neue"/>
              </a:rPr>
              <a:t>当一个</a:t>
            </a:r>
            <a:r>
              <a:rPr lang="en-US" altLang="zh-CN" sz="2400" b="0" i="0" dirty="0">
                <a:solidFill>
                  <a:srgbClr val="333333"/>
                </a:solidFill>
                <a:effectLst/>
                <a:latin typeface="Helvetica Neue"/>
              </a:rPr>
              <a:t>inline box</a:t>
            </a:r>
            <a:r>
              <a:rPr lang="zh-CN" altLang="en-US" sz="2400" b="0" i="0" dirty="0">
                <a:solidFill>
                  <a:srgbClr val="333333"/>
                </a:solidFill>
                <a:effectLst/>
                <a:latin typeface="Helvetica Neue"/>
              </a:rPr>
              <a:t>超过</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的宽度时，它会被分割成多个</a:t>
            </a:r>
            <a:r>
              <a:rPr lang="en-US" altLang="zh-CN" sz="2400" b="0" i="0" dirty="0">
                <a:solidFill>
                  <a:srgbClr val="333333"/>
                </a:solidFill>
                <a:effectLst/>
                <a:latin typeface="Helvetica Neue"/>
              </a:rPr>
              <a:t>boxes</a:t>
            </a:r>
            <a:r>
              <a:rPr lang="zh-CN" altLang="en-US" sz="2400" b="0" i="0" dirty="0">
                <a:solidFill>
                  <a:srgbClr val="333333"/>
                </a:solidFill>
                <a:effectLst/>
                <a:latin typeface="Helvetica Neue"/>
              </a:rPr>
              <a:t>，这些</a:t>
            </a:r>
            <a:r>
              <a:rPr lang="en-US" altLang="zh-CN" sz="2400" b="0" i="0" dirty="0">
                <a:solidFill>
                  <a:srgbClr val="333333"/>
                </a:solidFill>
                <a:effectLst/>
                <a:latin typeface="Helvetica Neue"/>
              </a:rPr>
              <a:t>boxes</a:t>
            </a:r>
            <a:r>
              <a:rPr lang="zh-CN" altLang="en-US" sz="2400" b="0" i="0" dirty="0">
                <a:solidFill>
                  <a:srgbClr val="333333"/>
                </a:solidFill>
                <a:effectLst/>
                <a:latin typeface="Helvetica Neue"/>
              </a:rPr>
              <a:t>被分布在多个</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里。如果一个</a:t>
            </a:r>
            <a:r>
              <a:rPr lang="en-US" altLang="zh-CN" sz="2400" b="0" i="0" dirty="0">
                <a:solidFill>
                  <a:srgbClr val="333333"/>
                </a:solidFill>
                <a:effectLst/>
                <a:latin typeface="Helvetica Neue"/>
              </a:rPr>
              <a:t>inline box</a:t>
            </a:r>
            <a:r>
              <a:rPr lang="zh-CN" altLang="en-US" sz="2400" b="0" i="0" dirty="0">
                <a:solidFill>
                  <a:srgbClr val="333333"/>
                </a:solidFill>
                <a:effectLst/>
                <a:latin typeface="Helvetica Neue"/>
              </a:rPr>
              <a:t>不能被分割（比如只包含单个字符，或</a:t>
            </a:r>
            <a:r>
              <a:rPr lang="en-US" altLang="zh-CN" sz="2400" b="0" i="0" dirty="0">
                <a:solidFill>
                  <a:srgbClr val="333333"/>
                </a:solidFill>
                <a:effectLst/>
                <a:latin typeface="Helvetica Neue"/>
              </a:rPr>
              <a:t>word-breaking</a:t>
            </a:r>
            <a:r>
              <a:rPr lang="zh-CN" altLang="en-US" sz="2400" b="0" i="0" dirty="0">
                <a:solidFill>
                  <a:srgbClr val="333333"/>
                </a:solidFill>
                <a:effectLst/>
                <a:latin typeface="Helvetica Neue"/>
              </a:rPr>
              <a:t>机制被禁用，或该行内框受</a:t>
            </a:r>
            <a:r>
              <a:rPr lang="en-US" altLang="zh-CN" sz="2400" b="0" i="0" dirty="0">
                <a:solidFill>
                  <a:srgbClr val="333333"/>
                </a:solidFill>
                <a:effectLst/>
                <a:latin typeface="Helvetica Neue"/>
              </a:rPr>
              <a:t>white-space</a:t>
            </a:r>
            <a:r>
              <a:rPr lang="zh-CN" altLang="en-US" sz="2400" b="0" i="0" dirty="0">
                <a:solidFill>
                  <a:srgbClr val="333333"/>
                </a:solidFill>
                <a:effectLst/>
                <a:latin typeface="Helvetica Neue"/>
              </a:rPr>
              <a:t>属性值为</a:t>
            </a:r>
            <a:r>
              <a:rPr lang="en-US" altLang="zh-CN" sz="2400" b="0" i="0" dirty="0" err="1">
                <a:solidFill>
                  <a:srgbClr val="333333"/>
                </a:solidFill>
                <a:effectLst/>
                <a:latin typeface="Helvetica Neue"/>
              </a:rPr>
              <a:t>nowrap</a:t>
            </a:r>
            <a:r>
              <a:rPr lang="zh-CN" altLang="en-US" sz="2400" b="0" i="0" dirty="0">
                <a:solidFill>
                  <a:srgbClr val="333333"/>
                </a:solidFill>
                <a:effectLst/>
                <a:latin typeface="Helvetica Neue"/>
              </a:rPr>
              <a:t>或</a:t>
            </a:r>
            <a:r>
              <a:rPr lang="en-US" altLang="zh-CN" sz="2400" b="0" i="0" dirty="0">
                <a:solidFill>
                  <a:srgbClr val="333333"/>
                </a:solidFill>
                <a:effectLst/>
                <a:latin typeface="Helvetica Neue"/>
              </a:rPr>
              <a:t>pre</a:t>
            </a:r>
            <a:r>
              <a:rPr lang="zh-CN" altLang="en-US" sz="2400" b="0" i="0" dirty="0">
                <a:solidFill>
                  <a:srgbClr val="333333"/>
                </a:solidFill>
                <a:effectLst/>
                <a:latin typeface="Helvetica Neue"/>
              </a:rPr>
              <a:t>的影响），那么这个</a:t>
            </a:r>
            <a:r>
              <a:rPr lang="en-US" altLang="zh-CN" sz="2400" b="0" i="0" dirty="0">
                <a:solidFill>
                  <a:srgbClr val="333333"/>
                </a:solidFill>
                <a:effectLst/>
                <a:latin typeface="Helvetica Neue"/>
              </a:rPr>
              <a:t>inline box</a:t>
            </a:r>
            <a:r>
              <a:rPr lang="zh-CN" altLang="en-US" sz="2400" b="0" i="0" dirty="0">
                <a:solidFill>
                  <a:srgbClr val="333333"/>
                </a:solidFill>
                <a:effectLst/>
                <a:latin typeface="Helvetica Neue"/>
              </a:rPr>
              <a:t>将溢出这个</a:t>
            </a:r>
            <a:r>
              <a:rPr lang="en-US" altLang="zh-CN" sz="2400" b="0" i="0" dirty="0">
                <a:solidFill>
                  <a:srgbClr val="333333"/>
                </a:solidFill>
                <a:effectLst/>
                <a:latin typeface="Helvetica Neue"/>
              </a:rPr>
              <a:t>line box</a:t>
            </a:r>
            <a:r>
              <a:rPr lang="zh-CN" altLang="en-US" sz="2400" b="0" i="0" dirty="0">
                <a:solidFill>
                  <a:srgbClr val="333333"/>
                </a:solidFill>
                <a:effectLst/>
                <a:latin typeface="Helvetica Neue"/>
              </a:rPr>
              <a:t>。</a:t>
            </a:r>
          </a:p>
          <a:p>
            <a:endParaRPr lang="zh-CN" altLang="en-US" dirty="0"/>
          </a:p>
        </p:txBody>
      </p:sp>
    </p:spTree>
    <p:extLst>
      <p:ext uri="{BB962C8B-B14F-4D97-AF65-F5344CB8AC3E}">
        <p14:creationId xmlns:p14="http://schemas.microsoft.com/office/powerpoint/2010/main" val="401234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C01B8-4AD0-4023-A083-C53E26E81127}"/>
              </a:ext>
            </a:extLst>
          </p:cNvPr>
          <p:cNvSpPr>
            <a:spLocks noGrp="1"/>
          </p:cNvSpPr>
          <p:nvPr>
            <p:ph type="title"/>
          </p:nvPr>
        </p:nvSpPr>
        <p:spPr/>
        <p:txBody>
          <a:bodyPr>
            <a:normAutofit/>
          </a:bodyPr>
          <a:lstStyle/>
          <a:p>
            <a:r>
              <a:rPr lang="zh-CN" altLang="en-US" sz="3200" dirty="0"/>
              <a:t>对特征的部分应用</a:t>
            </a:r>
          </a:p>
        </p:txBody>
      </p:sp>
      <p:sp>
        <p:nvSpPr>
          <p:cNvPr id="3" name="内容占位符 2">
            <a:extLst>
              <a:ext uri="{FF2B5EF4-FFF2-40B4-BE49-F238E27FC236}">
                <a16:creationId xmlns:a16="http://schemas.microsoft.com/office/drawing/2014/main" id="{DF542DC3-18B1-40E6-965B-4F8162688304}"/>
              </a:ext>
            </a:extLst>
          </p:cNvPr>
          <p:cNvSpPr>
            <a:spLocks noGrp="1"/>
          </p:cNvSpPr>
          <p:nvPr>
            <p:ph idx="1"/>
          </p:nvPr>
        </p:nvSpPr>
        <p:spPr/>
        <p:txBody>
          <a:bodyPr>
            <a:normAutofit/>
          </a:bodyPr>
          <a:lstStyle/>
          <a:p>
            <a:pPr marL="457200" indent="-457200">
              <a:buFont typeface="+mj-lt"/>
              <a:buAutoNum type="arabicPeriod"/>
            </a:pPr>
            <a:r>
              <a:rPr lang="en-US" altLang="zh-CN" sz="2800" dirty="0"/>
              <a:t>Margin </a:t>
            </a:r>
            <a:r>
              <a:rPr lang="zh-CN" altLang="en-US" sz="2800" dirty="0"/>
              <a:t>失效</a:t>
            </a:r>
            <a:endParaRPr lang="en-US" altLang="zh-CN" sz="2800" dirty="0"/>
          </a:p>
          <a:p>
            <a:pPr marL="457200" indent="-457200">
              <a:buFont typeface="+mj-lt"/>
              <a:buAutoNum type="arabicPeriod"/>
            </a:pPr>
            <a:r>
              <a:rPr lang="zh-CN" altLang="en-US" sz="2800" dirty="0"/>
              <a:t>文本居中</a:t>
            </a:r>
            <a:endParaRPr lang="en-US" altLang="zh-CN" sz="2800" dirty="0"/>
          </a:p>
          <a:p>
            <a:pPr marL="457200" indent="-457200">
              <a:buFont typeface="+mj-lt"/>
              <a:buAutoNum type="arabicPeriod"/>
            </a:pPr>
            <a:r>
              <a:rPr lang="zh-CN" altLang="en-US" sz="2800" dirty="0"/>
              <a:t>浮动占位和宽度计算</a:t>
            </a:r>
            <a:endParaRPr lang="en-US" altLang="zh-CN" sz="2800" dirty="0"/>
          </a:p>
          <a:p>
            <a:pPr marL="457200" indent="-457200">
              <a:buFont typeface="+mj-lt"/>
              <a:buAutoNum type="arabicPeriod"/>
            </a:pPr>
            <a:r>
              <a:rPr lang="zh-CN" altLang="en-US" sz="2800" dirty="0"/>
              <a:t>行高</a:t>
            </a:r>
            <a:endParaRPr lang="en-US" altLang="zh-CN" sz="2800" dirty="0"/>
          </a:p>
          <a:p>
            <a:pPr marL="457200" indent="-457200">
              <a:buFont typeface="+mj-lt"/>
              <a:buAutoNum type="arabicPeriod"/>
            </a:pPr>
            <a:r>
              <a:rPr lang="zh-CN" altLang="en-US" sz="2800" dirty="0"/>
              <a:t>内容割裂</a:t>
            </a:r>
            <a:endParaRPr lang="en-US" altLang="zh-CN" sz="2800" dirty="0"/>
          </a:p>
          <a:p>
            <a:pPr marL="457200" indent="-457200">
              <a:buFont typeface="+mj-lt"/>
              <a:buAutoNum type="arabicPeriod"/>
            </a:pPr>
            <a:endParaRPr lang="en-US" altLang="zh-CN" sz="2800" dirty="0"/>
          </a:p>
          <a:p>
            <a:pPr marL="0" marR="0" indent="0">
              <a:spcBef>
                <a:spcPts val="0"/>
              </a:spcBef>
              <a:spcAft>
                <a:spcPts val="0"/>
              </a:spcAft>
              <a:buNone/>
            </a:pPr>
            <a:r>
              <a:rPr lang="zh-CN" altLang="zh-CN" sz="2400" b="1" dirty="0">
                <a:effectLst/>
                <a:ea typeface="Microsoft YaHei" panose="020B0503020204020204" pitchFamily="34" charset="-122"/>
              </a:rPr>
              <a:t>注意：</a:t>
            </a:r>
            <a:endParaRPr lang="zh-CN" altLang="zh-CN" sz="2400" dirty="0">
              <a:effectLst/>
              <a:ea typeface="Microsoft YaHei" panose="020B0503020204020204" pitchFamily="34" charset="-122"/>
            </a:endParaRPr>
          </a:p>
          <a:p>
            <a:pPr marL="0" marR="0">
              <a:spcBef>
                <a:spcPts val="0"/>
              </a:spcBef>
              <a:spcAft>
                <a:spcPts val="0"/>
              </a:spcAft>
            </a:pPr>
            <a:r>
              <a:rPr lang="zh-CN" altLang="zh-CN" sz="2400" dirty="0">
                <a:effectLst/>
                <a:ea typeface="Microsoft YaHei" panose="020B0503020204020204" pitchFamily="34" charset="-122"/>
              </a:rPr>
              <a:t>在 IFC 的环境中，是不能存在块级元素的，如果将块级元素插入到 IFC 中，那么此 IFC 将会被破坏掉变成 BFC，而块级元素前的元素或文本和块级元素后的元素或文本将会各自自动产生一个匿名块盒其包围。</a:t>
            </a:r>
          </a:p>
          <a:p>
            <a:pPr marL="457200" indent="-457200">
              <a:buFont typeface="+mj-lt"/>
              <a:buAutoNum type="arabicPeriod"/>
            </a:pPr>
            <a:endParaRPr lang="zh-CN" altLang="en-US" sz="2800" dirty="0"/>
          </a:p>
        </p:txBody>
      </p:sp>
    </p:spTree>
    <p:extLst>
      <p:ext uri="{BB962C8B-B14F-4D97-AF65-F5344CB8AC3E}">
        <p14:creationId xmlns:p14="http://schemas.microsoft.com/office/powerpoint/2010/main" val="6386797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1167</Words>
  <Application>Microsoft Office PowerPoint</Application>
  <PresentationFormat>宽屏</PresentationFormat>
  <Paragraphs>110</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Helvetica Neue</vt:lpstr>
      <vt:lpstr>宋体</vt:lpstr>
      <vt:lpstr>Arial</vt:lpstr>
      <vt:lpstr>Arial Black</vt:lpstr>
      <vt:lpstr>Calibri</vt:lpstr>
      <vt:lpstr>Georgia</vt:lpstr>
      <vt:lpstr>Office 主题​​</vt:lpstr>
      <vt:lpstr>BFC布局 </vt:lpstr>
      <vt:lpstr>介绍</vt:lpstr>
      <vt:lpstr>触发形成</vt:lpstr>
      <vt:lpstr>实例以及应用场景</vt:lpstr>
      <vt:lpstr>IFC布局</vt:lpstr>
      <vt:lpstr>触发形成</vt:lpstr>
      <vt:lpstr>特征</vt:lpstr>
      <vt:lpstr>特征</vt:lpstr>
      <vt:lpstr>对特征的部分应用</vt:lpstr>
      <vt:lpstr>Grid布局</vt:lpstr>
      <vt:lpstr>基本概念 网格布局</vt:lpstr>
      <vt:lpstr>PowerPoint 演示文稿</vt:lpstr>
      <vt:lpstr>目标</vt:lpstr>
      <vt:lpstr>PowerPoint 演示文稿</vt:lpstr>
      <vt:lpstr>PowerPoint 演示文稿</vt:lpstr>
      <vt:lpstr>基本语法</vt:lpstr>
      <vt:lpstr>容器属性</vt:lpstr>
      <vt:lpstr>项目属性</vt:lpstr>
      <vt:lpstr>Flex 布局</vt:lpstr>
      <vt:lpstr>基本概念</vt:lpstr>
      <vt:lpstr>PowerPoint 演示文稿</vt:lpstr>
      <vt:lpstr>目标</vt:lpstr>
      <vt:lpstr>PowerPoint 演示文稿</vt:lpstr>
      <vt:lpstr>PowerPoint 演示文稿</vt:lpstr>
      <vt:lpstr>PowerPoint 演示文稿</vt:lpstr>
      <vt:lpstr>容器</vt:lpstr>
      <vt:lpstr>项目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BFC布局 </dc:title>
  <dc:creator>lightning</dc:creator>
  <cp:lastModifiedBy>杨 汶昊</cp:lastModifiedBy>
  <cp:revision>17</cp:revision>
  <dcterms:created xsi:type="dcterms:W3CDTF">2020-11-22T02:05:08Z</dcterms:created>
  <dcterms:modified xsi:type="dcterms:W3CDTF">2020-11-22T13:08:14Z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