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86" r:id="rId6"/>
    <p:sldId id="264" r:id="rId7"/>
    <p:sldId id="269" r:id="rId8"/>
    <p:sldId id="268" r:id="rId9"/>
    <p:sldId id="270" r:id="rId10"/>
    <p:sldId id="265" r:id="rId11"/>
    <p:sldId id="273" r:id="rId12"/>
    <p:sldId id="287" r:id="rId13"/>
    <p:sldId id="288" r:id="rId14"/>
    <p:sldId id="289" r:id="rId15"/>
    <p:sldId id="274" r:id="rId16"/>
    <p:sldId id="267" r:id="rId17"/>
    <p:sldId id="275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492" autoAdjust="0"/>
  </p:normalViewPr>
  <p:slideViewPr>
    <p:cSldViewPr snapToGrid="0">
      <p:cViewPr varScale="1">
        <p:scale>
          <a:sx n="114" d="100"/>
          <a:sy n="114" d="100"/>
        </p:scale>
        <p:origin x="60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36CD-8F5C-6396-859A-71B96DA22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F0DDD-0433-5B86-860F-9C188823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044F6-474E-CC7D-28E8-2901DEE4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1169F-5096-6FE7-8E50-9D010DC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366E-3FD6-395D-F49F-D845612C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49B9-EDCF-259F-4C3A-0945BBE1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F00CC-3917-47AA-0C6D-6CFF1654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A2857-9E64-837C-9385-CEB7620B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E78D0-9841-B94F-5199-015E3FDC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FA97C-F6CE-1A12-EAF5-B659E37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FA0C31-CF84-0D0B-368F-627EDFCA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76FF6-A0BF-7625-C2DC-37051E82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0BA2D-E69A-5780-40B7-5825EE32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4366-0D0B-7B7B-3DDD-E37A591D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4DBB4-3FD7-19CF-ED65-6E3A310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DD069-15D4-77A3-D612-62B00DA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3C6C-C501-6F78-9A0D-A6842B4B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A281-5422-E351-9498-BEB2F2C0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3278-F4BC-1620-FEAC-2AC9A3AF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40B0A-261E-90BC-8889-60E3612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AD07-4220-2D8B-E7B1-D724A55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1AD8B-1B53-CCC1-D66D-CB303E15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7AB9-5F72-F588-496B-71605A80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0A9B-3B4B-EF3F-30DE-88ACE49A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C6763-4495-C9B6-D861-0920B73A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8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BB8F-428D-BA55-9C9E-22D2DD88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EDA2-CCBD-E396-94C1-30C94AC83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552378-B347-9307-7ED0-CF29AC10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0C3AB-0CE6-5D8E-B2A1-E1AEDFCC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DDA58-04EF-7175-ED47-C785F9D2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2528A-3F0E-48F9-8AA9-AC2DEE2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6C930-8F1A-F78C-8F9A-913A71C5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86048-E673-2E22-3A76-5A5F5B6C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FCDFB-312C-D946-F666-3402E0E91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95B61-8912-AABC-7498-838C33B2A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91874-92C4-28CE-8A58-BB2F38B7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5F5803-EA34-2239-3158-DAF3B384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21DD8-03D1-29C3-169A-09FF0D9C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4B8DE-8814-4454-5CD6-975BD81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F398-5BBD-9D04-F3FE-0D8A240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AB7AD8-F80B-39B4-0E9B-24B5AE11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A0509-4EFB-08C6-DD4F-5A5E2B5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A5C40-721E-A7A1-FCAC-CAC1009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E4953-9CB8-91AD-6959-768BAC18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26A34-B8AC-90D3-C07C-AEA67E8C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95896-205E-5011-3412-7867E0B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3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ED88-57BF-6EEF-78F3-EB42B775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E1487-34D0-53C5-7467-8B2FEA1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E6613-0050-974A-4817-79F914CA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5D5E7-DAE8-22FA-D1FA-89AF88A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AFDA6-2D4A-85EB-B417-4E39B1C8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F2E9-AB3F-6D83-052B-5887B7B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495F-C579-09C9-DEAF-C922CB95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9D91B6-C99A-5BCE-6FE7-DC94D7EEC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1542-5B09-9BF9-2184-8EC9CA7C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FF9D1-DE4C-4224-8112-DEFB8E3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5A476-0660-272F-CC4B-94D322A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30C6F-7ACC-DC28-2941-FA66A3AF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261C9-F905-695E-B6E8-DD5818B7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BC77F-BADD-F912-4FB1-68ED3444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B426A-4FE1-461E-C886-D2B03F86A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9539-5122-4FDA-B71F-E33FAA4C253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4761B-4977-9DA3-472D-D957A20EC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C432B-5D17-4746-F646-B618EA92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3E3FA-5389-62A2-F353-8FC4A3C2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A46290-7D9E-AF1B-C3A9-AE90BED7A060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전자공학종합설계</a:t>
            </a:r>
            <a:endParaRPr lang="en-US" altLang="ko-KR" sz="6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중간발표</a:t>
            </a:r>
            <a:r>
              <a:rPr lang="en-US" altLang="ko-K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(5/30)</a:t>
            </a:r>
          </a:p>
        </p:txBody>
      </p:sp>
      <p:sp>
        <p:nvSpPr>
          <p:cNvPr id="87" name="Rectangle: Rounded Corners 8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327D46-2D8F-B5D3-0627-2F55F4C8E971}"/>
              </a:ext>
            </a:extLst>
          </p:cNvPr>
          <p:cNvSpPr txBox="1"/>
          <p:nvPr/>
        </p:nvSpPr>
        <p:spPr>
          <a:xfrm>
            <a:off x="404553" y="5733273"/>
            <a:ext cx="48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Team PNP	Members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박병준</a:t>
            </a:r>
            <a:r>
              <a:rPr lang="en-US" altLang="ko-KR" dirty="0"/>
              <a:t>, </a:t>
            </a:r>
            <a:r>
              <a:rPr lang="ko-KR" altLang="en-US" dirty="0"/>
              <a:t>박선우</a:t>
            </a:r>
          </a:p>
        </p:txBody>
      </p:sp>
    </p:spTree>
    <p:extLst>
      <p:ext uri="{BB962C8B-B14F-4D97-AF65-F5344CB8AC3E}">
        <p14:creationId xmlns:p14="http://schemas.microsoft.com/office/powerpoint/2010/main" val="222888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이번 주 진행상황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7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636763-CD79-B079-7AB7-41063226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7" y="1082741"/>
            <a:ext cx="5579413" cy="3553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47A8CB-1CBE-B6FB-21B8-03EA6D25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8" y="4871960"/>
            <a:ext cx="5621972" cy="1142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AC5E82-1ECE-D673-1B18-C4CD4513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357" y="655607"/>
            <a:ext cx="4955715" cy="574709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F14C1B-349F-5470-73F2-FD15463265CF}"/>
              </a:ext>
            </a:extLst>
          </p:cNvPr>
          <p:cNvSpPr/>
          <p:nvPr/>
        </p:nvSpPr>
        <p:spPr>
          <a:xfrm>
            <a:off x="0" y="315096"/>
            <a:ext cx="3380763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</a:t>
            </a:r>
            <a:r>
              <a:rPr lang="en-US" altLang="ko-KR" sz="2400" b="1" dirty="0" err="1"/>
              <a:t>OpenMIC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120244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3D888-DA9C-2B43-EC53-EF853E22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2" y="0"/>
            <a:ext cx="684147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71AA79-1E12-0839-C98D-0F9C1053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" y="4580389"/>
            <a:ext cx="5021816" cy="22776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830A74-B3EC-BD16-7119-62572DCB2742}"/>
              </a:ext>
            </a:extLst>
          </p:cNvPr>
          <p:cNvSpPr/>
          <p:nvPr/>
        </p:nvSpPr>
        <p:spPr>
          <a:xfrm>
            <a:off x="0" y="315096"/>
            <a:ext cx="3682767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분류기에 학습시키기</a:t>
            </a:r>
          </a:p>
        </p:txBody>
      </p:sp>
    </p:spTree>
    <p:extLst>
      <p:ext uri="{BB962C8B-B14F-4D97-AF65-F5344CB8AC3E}">
        <p14:creationId xmlns:p14="http://schemas.microsoft.com/office/powerpoint/2010/main" val="318839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4BAFC8-9BCB-1A26-4A5D-DF5FB053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1" y="0"/>
            <a:ext cx="3663616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0B49AB-08D8-BC93-9385-58471EA8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41" y="0"/>
            <a:ext cx="3542717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FC075E-0C0E-1331-A5A6-99A7F9FD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880" y="0"/>
            <a:ext cx="3741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C47B13-08DF-62D7-EB56-86E0294A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4"/>
          <a:stretch/>
        </p:blipFill>
        <p:spPr>
          <a:xfrm>
            <a:off x="2452179" y="1602296"/>
            <a:ext cx="7287642" cy="48669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BBC5D2-22AD-E5D8-72EF-52F64038E86D}"/>
              </a:ext>
            </a:extLst>
          </p:cNvPr>
          <p:cNvSpPr/>
          <p:nvPr/>
        </p:nvSpPr>
        <p:spPr>
          <a:xfrm>
            <a:off x="0" y="315096"/>
            <a:ext cx="3682767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실제 음악에 테스트</a:t>
            </a:r>
          </a:p>
        </p:txBody>
      </p:sp>
    </p:spTree>
    <p:extLst>
      <p:ext uri="{BB962C8B-B14F-4D97-AF65-F5344CB8AC3E}">
        <p14:creationId xmlns:p14="http://schemas.microsoft.com/office/powerpoint/2010/main" val="225366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A68D1A-65AE-06D1-6A96-C8857608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50" y="2544331"/>
            <a:ext cx="6793250" cy="21839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CC4BCF-E2EB-7AC1-1F14-5E62E7011F02}"/>
              </a:ext>
            </a:extLst>
          </p:cNvPr>
          <p:cNvSpPr/>
          <p:nvPr/>
        </p:nvSpPr>
        <p:spPr>
          <a:xfrm>
            <a:off x="0" y="315096"/>
            <a:ext cx="3212983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아쉬운 점</a:t>
            </a:r>
            <a:r>
              <a:rPr lang="en-US" altLang="ko-KR" sz="2400" b="1" dirty="0"/>
              <a:t> + </a:t>
            </a:r>
            <a:r>
              <a:rPr lang="ko-KR" altLang="en-US" sz="2400" b="1" dirty="0"/>
              <a:t>한계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6036E-F10D-BB95-00B9-67E73F1D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7" y="1229698"/>
            <a:ext cx="5601482" cy="1314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0DAD1-B41A-FE49-B7AC-DD1A8FC9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17" y="2795641"/>
            <a:ext cx="502037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4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다음 주 계획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6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4189C8-6F5C-4C1E-CE13-23E1000E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862277"/>
            <a:ext cx="9497750" cy="3620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C125C2-2B8E-0A96-5ADB-39EEC9B37FA4}"/>
              </a:ext>
            </a:extLst>
          </p:cNvPr>
          <p:cNvSpPr txBox="1"/>
          <p:nvPr/>
        </p:nvSpPr>
        <p:spPr>
          <a:xfrm>
            <a:off x="140369" y="5959323"/>
            <a:ext cx="119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ileron Bold" panose="00000800000000000000"/>
              </a:rPr>
              <a:t>Reference - </a:t>
            </a:r>
            <a:r>
              <a:rPr lang="en-US" altLang="ko-KR" sz="1400" dirty="0">
                <a:latin typeface="Aileron Bold" panose="00000800000000000000"/>
              </a:rPr>
              <a:t>Siddharth </a:t>
            </a:r>
            <a:r>
              <a:rPr lang="en-US" altLang="ko-KR" sz="1400" dirty="0" err="1">
                <a:latin typeface="Aileron Bold" panose="00000800000000000000"/>
              </a:rPr>
              <a:t>Gururani</a:t>
            </a:r>
            <a:r>
              <a:rPr lang="en-US" altLang="ko-KR" sz="1400" dirty="0">
                <a:latin typeface="Aileron Bold" panose="00000800000000000000"/>
              </a:rPr>
              <a:t>, Mohit Sharma, Alexander Lerch. “An Attention Mechanism for Musical Instrument Recognition”, 20th International Society for Music Information Retrieval Conference, Delft, The Netherlands, 2019.</a:t>
            </a:r>
            <a:endParaRPr lang="en-US" altLang="ko-KR" sz="1400" i="1" dirty="0">
              <a:latin typeface="Aileron Bold" panose="0000080000000000000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B3E1D-2DD0-3768-6199-880C70DABB88}"/>
              </a:ext>
            </a:extLst>
          </p:cNvPr>
          <p:cNvSpPr/>
          <p:nvPr/>
        </p:nvSpPr>
        <p:spPr>
          <a:xfrm>
            <a:off x="-1" y="315096"/>
            <a:ext cx="4194495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다양한 딥러닝 모델 적용</a:t>
            </a:r>
          </a:p>
        </p:txBody>
      </p:sp>
    </p:spTree>
    <p:extLst>
      <p:ext uri="{BB962C8B-B14F-4D97-AF65-F5344CB8AC3E}">
        <p14:creationId xmlns:p14="http://schemas.microsoft.com/office/powerpoint/2010/main" val="144455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사람, 실내이(가) 표시된 사진&#10;&#10;자동 생성된 설명">
            <a:extLst>
              <a:ext uri="{FF2B5EF4-FFF2-40B4-BE49-F238E27FC236}">
                <a16:creationId xmlns:a16="http://schemas.microsoft.com/office/drawing/2014/main" id="{0D924DBF-7547-9B1F-46CA-45837D694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 r="-1" b="4297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9DF66-CD75-87CE-FA6D-43050889EE9A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1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76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r="20890" b="-1"/>
          <a:stretch/>
        </p:blipFill>
        <p:spPr bwMode="auto"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9" name="Freeform: Shape 78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0" name="Freeform: Shape 80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374904" y="856488"/>
            <a:ext cx="4992624" cy="12435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2061" name="Rectangle 82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2" name="Rectangle 84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BAF89-6088-CCF5-DFBD-F80191584D1C}"/>
              </a:ext>
            </a:extLst>
          </p:cNvPr>
          <p:cNvSpPr txBox="1"/>
          <p:nvPr/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지난 주 정리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관련 논문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이번 주 진행상황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다음 주 계획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5350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지난 주 정리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4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0C765C8-969D-1A35-3640-28A97AF39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EB6C974-CF93-A6C3-8F50-4594F2BFAC9C}"/>
              </a:ext>
            </a:extLst>
          </p:cNvPr>
          <p:cNvSpPr/>
          <p:nvPr/>
        </p:nvSpPr>
        <p:spPr>
          <a:xfrm>
            <a:off x="127355" y="125886"/>
            <a:ext cx="11952350" cy="651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3A1676-1B4B-9504-281C-4760830D641C}"/>
              </a:ext>
            </a:extLst>
          </p:cNvPr>
          <p:cNvSpPr/>
          <p:nvPr/>
        </p:nvSpPr>
        <p:spPr>
          <a:xfrm>
            <a:off x="127355" y="411996"/>
            <a:ext cx="4363963" cy="7623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데이터셋 준비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C8A71D-FBE6-601E-DD10-8A97793B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3" y="1460486"/>
            <a:ext cx="5117801" cy="2237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2" descr="컴퍼니 리뷰]&lt;54&gt;깃허브 - 전자신문">
            <a:extLst>
              <a:ext uri="{FF2B5EF4-FFF2-40B4-BE49-F238E27FC236}">
                <a16:creationId xmlns:a16="http://schemas.microsoft.com/office/drawing/2014/main" id="{2C0E7F17-1086-DC99-5363-6FEABEDC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84" y="411996"/>
            <a:ext cx="4042734" cy="1409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02B103-3C83-4681-C582-75C8525C5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626" y="2023373"/>
            <a:ext cx="5676188" cy="16741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798823-27CE-6371-5876-C247D0916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83" y="3955453"/>
            <a:ext cx="4399293" cy="2237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F6AD3-3C5F-1D64-4701-5FA643FFA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096" y="3955453"/>
            <a:ext cx="5676188" cy="2171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672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DB6F280-FFE6-3313-21BA-9E8936415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E905C0-FE56-3099-3B56-E76C76680F89}"/>
              </a:ext>
            </a:extLst>
          </p:cNvPr>
          <p:cNvSpPr/>
          <p:nvPr/>
        </p:nvSpPr>
        <p:spPr>
          <a:xfrm>
            <a:off x="127355" y="125886"/>
            <a:ext cx="11952350" cy="651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3BFA4-FD0B-186C-1FD7-509CA23D5BA8}"/>
              </a:ext>
            </a:extLst>
          </p:cNvPr>
          <p:cNvSpPr/>
          <p:nvPr/>
        </p:nvSpPr>
        <p:spPr>
          <a:xfrm>
            <a:off x="127355" y="411996"/>
            <a:ext cx="4363963" cy="7623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데이터셋 가공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5E25B-2EAC-213A-717D-801E5A38F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083"/>
          <a:stretch/>
        </p:blipFill>
        <p:spPr>
          <a:xfrm>
            <a:off x="267136" y="1300252"/>
            <a:ext cx="6748474" cy="536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16EDE0-ED5E-F403-6A77-1FEC33CE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5" y="1997851"/>
            <a:ext cx="5326727" cy="3820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4B0FD-C01D-0564-649B-6A9D0FFE3D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" r="6200" b="84988"/>
          <a:stretch/>
        </p:blipFill>
        <p:spPr>
          <a:xfrm>
            <a:off x="5830750" y="1209789"/>
            <a:ext cx="6248955" cy="531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0205D7-9404-5D1B-C06F-940446D6C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750" y="1924350"/>
            <a:ext cx="5317012" cy="38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관련 논문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1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908C4EA-7AE6-C7BA-CEFF-9CB2F7A23D95}"/>
              </a:ext>
            </a:extLst>
          </p:cNvPr>
          <p:cNvSpPr/>
          <p:nvPr/>
        </p:nvSpPr>
        <p:spPr>
          <a:xfrm>
            <a:off x="4105711" y="1736520"/>
            <a:ext cx="3980577" cy="86937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MIR(Music Information Retrieval)</a:t>
            </a:r>
          </a:p>
          <a:p>
            <a:pPr algn="ctr"/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F9A110-268A-781B-9102-8C7328DD4992}"/>
              </a:ext>
            </a:extLst>
          </p:cNvPr>
          <p:cNvSpPr/>
          <p:nvPr/>
        </p:nvSpPr>
        <p:spPr>
          <a:xfrm>
            <a:off x="914400" y="4337108"/>
            <a:ext cx="1476462" cy="1040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Large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E9A4F6-F1D0-7A8B-0919-80A499B504D9}"/>
              </a:ext>
            </a:extLst>
          </p:cNvPr>
          <p:cNvSpPr/>
          <p:nvPr/>
        </p:nvSpPr>
        <p:spPr>
          <a:xfrm>
            <a:off x="2910979" y="4337107"/>
            <a:ext cx="1476462" cy="10402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Freely available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D98980-F482-80A3-A494-ABAF6968D7C1}"/>
              </a:ext>
            </a:extLst>
          </p:cNvPr>
          <p:cNvSpPr/>
          <p:nvPr/>
        </p:nvSpPr>
        <p:spPr>
          <a:xfrm>
            <a:off x="4907558" y="4337108"/>
            <a:ext cx="1476462" cy="10402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Diverse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3E2DA-BA9A-ABA5-909C-75F848D76A8A}"/>
              </a:ext>
            </a:extLst>
          </p:cNvPr>
          <p:cNvSpPr/>
          <p:nvPr/>
        </p:nvSpPr>
        <p:spPr>
          <a:xfrm>
            <a:off x="6904136" y="4337107"/>
            <a:ext cx="2376885" cy="1040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Representative of naturally occurring recordings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25F8ED-CF12-FD6B-0A1E-9D45A8B38FA4}"/>
              </a:ext>
            </a:extLst>
          </p:cNvPr>
          <p:cNvSpPr/>
          <p:nvPr/>
        </p:nvSpPr>
        <p:spPr>
          <a:xfrm>
            <a:off x="9801138" y="4337108"/>
            <a:ext cx="1476462" cy="1040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Polyphonic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F0BEB28-2085-84C8-06ED-4AF37CE5698E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3008709" y="1249816"/>
            <a:ext cx="1731215" cy="44433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33808F0-B7DA-7882-B773-F7CD930DCD4F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4006998" y="2248105"/>
            <a:ext cx="1731214" cy="24467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9DF37EC-8E49-92CA-CC7F-F9679C5AF931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5005288" y="3246395"/>
            <a:ext cx="1731215" cy="4502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CAE8C-83BC-8F5C-B5BA-3D064B03058D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6228682" y="2473210"/>
            <a:ext cx="1731214" cy="19965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0253AF5-469C-2BBB-A5BB-D41A3DBF9DED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16200000" flipH="1">
            <a:off x="7452077" y="1249815"/>
            <a:ext cx="1731215" cy="44433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5519-91CB-2E22-8E1A-871734C6956F}"/>
              </a:ext>
            </a:extLst>
          </p:cNvPr>
          <p:cNvSpPr/>
          <p:nvPr/>
        </p:nvSpPr>
        <p:spPr>
          <a:xfrm>
            <a:off x="0" y="315096"/>
            <a:ext cx="4105711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데이터셋 요구사항 고찰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719AC-D957-31C3-1909-3BCF25803485}"/>
              </a:ext>
            </a:extLst>
          </p:cNvPr>
          <p:cNvSpPr txBox="1"/>
          <p:nvPr/>
        </p:nvSpPr>
        <p:spPr>
          <a:xfrm>
            <a:off x="140369" y="5959323"/>
            <a:ext cx="119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ileron Bold" panose="00000800000000000000" pitchFamily="50" charset="0"/>
              </a:rPr>
              <a:t>Reference - Eric Humphrey, Simon Durand, and Brian McFee. Openmic-2018: An open dataset for multiple instrument recognition. In Proc. Of the International Society for Music Information Retrieval Conference (ISMIR), pages 438-444, Paris, France, 2018.</a:t>
            </a:r>
          </a:p>
        </p:txBody>
      </p:sp>
    </p:spTree>
    <p:extLst>
      <p:ext uri="{BB962C8B-B14F-4D97-AF65-F5344CB8AC3E}">
        <p14:creationId xmlns:p14="http://schemas.microsoft.com/office/powerpoint/2010/main" val="256128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63784A-8A88-1CAD-1A32-8C2A1F77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40" y="1857140"/>
            <a:ext cx="8883685" cy="253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DBAEE-325B-9E3F-07EF-FC6512E245B8}"/>
              </a:ext>
            </a:extLst>
          </p:cNvPr>
          <p:cNvSpPr txBox="1"/>
          <p:nvPr/>
        </p:nvSpPr>
        <p:spPr>
          <a:xfrm>
            <a:off x="140369" y="5959323"/>
            <a:ext cx="119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ileron Bold" panose="00000800000000000000" pitchFamily="50" charset="0"/>
              </a:rPr>
              <a:t>Reference - Eric Humphrey, Simon Durand, and Brian McFee. Openmic-2018: An open dataset for multiple instrument recognition. In Proc. Of the International Society for Music Information Retrieval Conference (ISMIR), pages 438-444, Paris, France, 2018.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78A10C-1655-A9AD-1B9D-1F25E68A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90" y="1679625"/>
            <a:ext cx="668103" cy="7760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CB71A7-3F87-FAD8-BE55-721CE0E5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51" y="2714441"/>
            <a:ext cx="1027575" cy="440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6416C-081C-AE32-E768-A46575803DBB}"/>
              </a:ext>
            </a:extLst>
          </p:cNvPr>
          <p:cNvSpPr txBox="1"/>
          <p:nvPr/>
        </p:nvSpPr>
        <p:spPr>
          <a:xfrm>
            <a:off x="255823" y="3077954"/>
            <a:ext cx="115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2014.8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2016.10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63395-14E3-0AF2-19BC-E4FAF5AEF353}"/>
              </a:ext>
            </a:extLst>
          </p:cNvPr>
          <p:cNvSpPr txBox="1"/>
          <p:nvPr/>
        </p:nvSpPr>
        <p:spPr>
          <a:xfrm>
            <a:off x="1168373" y="2437869"/>
            <a:ext cx="115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2017.4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E3748-0620-FF56-C239-645823CA54B4}"/>
              </a:ext>
            </a:extLst>
          </p:cNvPr>
          <p:cNvSpPr txBox="1"/>
          <p:nvPr/>
        </p:nvSpPr>
        <p:spPr>
          <a:xfrm>
            <a:off x="1424471" y="3421211"/>
            <a:ext cx="115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2016.11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40BCF0-2CB8-B587-4D6A-82C44F197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31" y="3934275"/>
            <a:ext cx="757343" cy="7954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ECFA94-AF3B-D2EE-EA60-C1C825B14D98}"/>
              </a:ext>
            </a:extLst>
          </p:cNvPr>
          <p:cNvSpPr txBox="1"/>
          <p:nvPr/>
        </p:nvSpPr>
        <p:spPr>
          <a:xfrm>
            <a:off x="923925" y="4692212"/>
            <a:ext cx="96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2014.9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981CCD-C8CC-0E7A-438C-A402BA85B0B6}"/>
              </a:ext>
            </a:extLst>
          </p:cNvPr>
          <p:cNvSpPr txBox="1"/>
          <p:nvPr/>
        </p:nvSpPr>
        <p:spPr>
          <a:xfrm>
            <a:off x="1744673" y="5222363"/>
            <a:ext cx="96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2018.9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A2E4BD3-1D7D-AA56-B560-B9BBB833525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000774" y="2202830"/>
            <a:ext cx="944866" cy="921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97BC6A2-A0AE-2BE9-3FB7-CDFCC9186C23}"/>
              </a:ext>
            </a:extLst>
          </p:cNvPr>
          <p:cNvCxnSpPr>
            <a:endCxn id="10" idx="3"/>
          </p:cNvCxnSpPr>
          <p:nvPr/>
        </p:nvCxnSpPr>
        <p:spPr>
          <a:xfrm rot="10800000">
            <a:off x="1316626" y="2934637"/>
            <a:ext cx="1629014" cy="435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B78609-08E5-28F7-24BA-0033BBD163EB}"/>
              </a:ext>
            </a:extLst>
          </p:cNvPr>
          <p:cNvCxnSpPr/>
          <p:nvPr/>
        </p:nvCxnSpPr>
        <p:spPr>
          <a:xfrm flipH="1">
            <a:off x="2320976" y="3590488"/>
            <a:ext cx="62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F3DF9EC-BC4D-90C2-77E5-2085CCA4DA6C}"/>
              </a:ext>
            </a:extLst>
          </p:cNvPr>
          <p:cNvCxnSpPr>
            <a:endCxn id="22" idx="3"/>
          </p:cNvCxnSpPr>
          <p:nvPr/>
        </p:nvCxnSpPr>
        <p:spPr>
          <a:xfrm rot="10800000" flipV="1">
            <a:off x="1744674" y="3759764"/>
            <a:ext cx="1200966" cy="572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6C6BC83-C60B-0C01-630C-51C1F66AAA37}"/>
              </a:ext>
            </a:extLst>
          </p:cNvPr>
          <p:cNvCxnSpPr>
            <a:endCxn id="24" idx="0"/>
          </p:cNvCxnSpPr>
          <p:nvPr/>
        </p:nvCxnSpPr>
        <p:spPr>
          <a:xfrm rot="5400000">
            <a:off x="1999166" y="4275889"/>
            <a:ext cx="1176482" cy="716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A1985F-3C5B-F381-864C-C562D663A274}"/>
              </a:ext>
            </a:extLst>
          </p:cNvPr>
          <p:cNvSpPr/>
          <p:nvPr/>
        </p:nvSpPr>
        <p:spPr>
          <a:xfrm>
            <a:off x="0" y="315096"/>
            <a:ext cx="2835479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데이터 셋 비교</a:t>
            </a:r>
          </a:p>
        </p:txBody>
      </p:sp>
    </p:spTree>
    <p:extLst>
      <p:ext uri="{BB962C8B-B14F-4D97-AF65-F5344CB8AC3E}">
        <p14:creationId xmlns:p14="http://schemas.microsoft.com/office/powerpoint/2010/main" val="270892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8B705-E287-63AF-1EC0-95EB510C9EA1}"/>
              </a:ext>
            </a:extLst>
          </p:cNvPr>
          <p:cNvSpPr/>
          <p:nvPr/>
        </p:nvSpPr>
        <p:spPr>
          <a:xfrm>
            <a:off x="0" y="315096"/>
            <a:ext cx="2835479" cy="532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    데이터 셋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62529-8DBF-0D7B-6ADA-CBB1E896C057}"/>
              </a:ext>
            </a:extLst>
          </p:cNvPr>
          <p:cNvSpPr txBox="1"/>
          <p:nvPr/>
        </p:nvSpPr>
        <p:spPr>
          <a:xfrm>
            <a:off x="140369" y="5959323"/>
            <a:ext cx="119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ileron Bold" panose="00000800000000000000"/>
              </a:rPr>
              <a:t>Reference - </a:t>
            </a:r>
            <a:r>
              <a:rPr lang="en-US" altLang="ko-KR" sz="1400" dirty="0">
                <a:latin typeface="Aileron Bold" panose="00000800000000000000"/>
              </a:rPr>
              <a:t>Siddharth </a:t>
            </a:r>
            <a:r>
              <a:rPr lang="en-US" altLang="ko-KR" sz="1400" dirty="0" err="1">
                <a:latin typeface="Aileron Bold" panose="00000800000000000000"/>
              </a:rPr>
              <a:t>Gururani</a:t>
            </a:r>
            <a:r>
              <a:rPr lang="en-US" altLang="ko-KR" sz="1400" dirty="0">
                <a:latin typeface="Aileron Bold" panose="00000800000000000000"/>
              </a:rPr>
              <a:t>, Mohit Sharma, Alexander Lerch. “An Attention Mechanism for Musical Instrument Recognition”, 20th International Society for Music Information Retrieval Conference, Delft, The Netherlands, 2019.</a:t>
            </a:r>
            <a:endParaRPr lang="en-US" altLang="ko-KR" sz="1400" i="1" dirty="0">
              <a:latin typeface="Aileron Bold" panose="0000080000000000000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031059-81C2-9B9A-C535-2E2E8C76E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75865"/>
              </p:ext>
            </p:extLst>
          </p:nvPr>
        </p:nvGraphicFramePr>
        <p:xfrm>
          <a:off x="721919" y="1484408"/>
          <a:ext cx="10748162" cy="388918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29490">
                  <a:extLst>
                    <a:ext uri="{9D8B030D-6E8A-4147-A177-3AD203B41FA5}">
                      <a16:colId xmlns:a16="http://schemas.microsoft.com/office/drawing/2014/main" val="3204634384"/>
                    </a:ext>
                  </a:extLst>
                </a:gridCol>
                <a:gridCol w="2633315">
                  <a:extLst>
                    <a:ext uri="{9D8B030D-6E8A-4147-A177-3AD203B41FA5}">
                      <a16:colId xmlns:a16="http://schemas.microsoft.com/office/drawing/2014/main" val="784900990"/>
                    </a:ext>
                  </a:extLst>
                </a:gridCol>
                <a:gridCol w="3665989">
                  <a:extLst>
                    <a:ext uri="{9D8B030D-6E8A-4147-A177-3AD203B41FA5}">
                      <a16:colId xmlns:a16="http://schemas.microsoft.com/office/drawing/2014/main" val="214274538"/>
                    </a:ext>
                  </a:extLst>
                </a:gridCol>
                <a:gridCol w="2919368">
                  <a:extLst>
                    <a:ext uri="{9D8B030D-6E8A-4147-A177-3AD203B41FA5}">
                      <a16:colId xmlns:a16="http://schemas.microsoft.com/office/drawing/2014/main" val="173588392"/>
                    </a:ext>
                  </a:extLst>
                </a:gridCol>
              </a:tblGrid>
              <a:tr h="890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IRMAS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MedleyDB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Mixing Secrets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OpenMIC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161893"/>
                  </a:ext>
                </a:extLst>
              </a:tr>
              <a:tr h="149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Frequently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Multi-track datasets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Strong annotations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Larger sample size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Uniform distribution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8397"/>
                  </a:ext>
                </a:extLst>
              </a:tr>
              <a:tr h="149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Weakness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Weakly labeled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Lacks multi-label annotation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Hardly generalizable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Not well balanced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Weakly labeled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Missing labels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30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6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964</TotalTime>
  <Words>298</Words>
  <Application>Microsoft Office PowerPoint</Application>
  <PresentationFormat>와이드스크린</PresentationFormat>
  <Paragraphs>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Aileron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ParkByungjun</dc:creator>
  <cp:lastModifiedBy>ParkByungjun</cp:lastModifiedBy>
  <cp:revision>18</cp:revision>
  <dcterms:created xsi:type="dcterms:W3CDTF">2022-05-22T05:58:00Z</dcterms:created>
  <dcterms:modified xsi:type="dcterms:W3CDTF">2022-05-30T02:25:27Z</dcterms:modified>
</cp:coreProperties>
</file>