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0C993B0-FA1E-42B3-9FC5-F86B49E5ABB4}">
  <a:tblStyle styleId="{C0C993B0-FA1E-42B3-9FC5-F86B49E5ABB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(프로필사진 학번 이름 역할)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탱 근딜 원딜 이렇게있는데</a:t>
            </a:r>
          </a:p>
          <a:p>
            <a:pPr lvl="0">
              <a:spcBef>
                <a:spcPts val="0"/>
              </a:spcBef>
              <a:buNone/>
            </a:pPr>
            <a:r>
              <a:rPr lang="ko" sz="1200" u="sng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빈땅에서 생길 조건</a:t>
            </a:r>
            <a:r>
              <a:rPr lang="ko" sz="12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주변 8칸을 체크해서 탱은1점,근딜은2점,원딜은3점. </a:t>
            </a:r>
            <a:r>
              <a:rPr lang="ko" sz="1200" u="sng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합산이</a:t>
            </a:r>
            <a:r>
              <a:rPr lang="ko" sz="12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2점이면 탱생김, 3점이면 근딜생김, 4점이면 원딜생김.</a:t>
            </a:r>
          </a:p>
          <a:p>
            <a:pPr lvl="0">
              <a:spcBef>
                <a:spcPts val="0"/>
              </a:spcBef>
              <a:buNone/>
            </a:pPr>
            <a:r>
              <a:rPr lang="ko" sz="1200" u="sng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죽는조건</a:t>
            </a:r>
            <a:r>
              <a:rPr lang="ko" sz="12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탱은 공1방3, 근딜은 공3방1, 원딜은 공2방2 인데 주변8칸의 적군들의 공격력합이 자기 방 이상이면 자기가 죽음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1616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 턴마다 이걸반복해서 전멸시키거나 병사수가 더많은족이 승리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FFCC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맞춤 레이아웃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buFont typeface="Malgun Gothic"/>
              <a:defRPr sz="18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  <a:defRPr sz="1400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rgbClr val="616161"/>
                </a:solidFill>
              </a:rPr>
              <a:t>‹#›</a:t>
            </a:fld>
          </a:p>
        </p:txBody>
      </p:sp>
      <p:sp>
        <p:nvSpPr>
          <p:cNvPr id="59" name="Shape 59"/>
          <p:cNvSpPr txBox="1"/>
          <p:nvPr/>
        </p:nvSpPr>
        <p:spPr>
          <a:xfrm>
            <a:off x="0" y="0"/>
            <a:ext cx="2918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200">
                <a:solidFill>
                  <a:srgbClr val="CFE2F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시스템프로그래밍 20162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225300" y="0"/>
            <a:ext cx="2918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ko" sz="1200">
                <a:solidFill>
                  <a:srgbClr val="CFE2F3"/>
                </a:solidFill>
                <a:latin typeface="Malgun Gothic"/>
                <a:ea typeface="Malgun Gothic"/>
                <a:cs typeface="Malgun Gothic"/>
                <a:sym typeface="Malgun Gothic"/>
              </a:rPr>
              <a:t>A분반 2조 StamP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AZ5BCslzshw" TargetMode="External"/><Relationship Id="rId4" Type="http://schemas.openxmlformats.org/officeDocument/2006/relationships/hyperlink" Target="http://youtube.com/v/AZ5BCslzshw" TargetMode="External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DQ6oBBPm0Ww" TargetMode="External"/><Relationship Id="rId4" Type="http://schemas.openxmlformats.org/officeDocument/2006/relationships/hyperlink" Target="http://youtube.com/v/DQ6oBBPm0Ww" TargetMode="External"/><Relationship Id="rId5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11.png"/><Relationship Id="rId6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Relationship Id="rId7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720450"/>
            <a:ext cx="8520600" cy="2267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경북대학교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시스템프로그래밍 20162 A분반 2조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b="0" lang="ko" sz="1800">
                <a:latin typeface="Malgun Gothic"/>
                <a:ea typeface="Malgun Gothic"/>
                <a:cs typeface="Malgun Gothic"/>
                <a:sym typeface="Malgun Gothic"/>
              </a:rPr>
              <a:t>2015115907 김민석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0" lang="ko" sz="1800">
                <a:latin typeface="Malgun Gothic"/>
                <a:ea typeface="Malgun Gothic"/>
                <a:cs typeface="Malgun Gothic"/>
                <a:sym typeface="Malgun Gothic"/>
              </a:rPr>
              <a:t>2015112162 김철균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0" lang="ko" sz="1800">
                <a:latin typeface="Malgun Gothic"/>
                <a:ea typeface="Malgun Gothic"/>
                <a:cs typeface="Malgun Gothic"/>
                <a:sym typeface="Malgun Gothic"/>
              </a:rPr>
              <a:t>2015111075 정주영</a:t>
            </a:r>
          </a:p>
          <a:p>
            <a:pPr lvl="0" algn="r">
              <a:spcBef>
                <a:spcPts val="0"/>
              </a:spcBef>
              <a:buNone/>
            </a:pPr>
            <a:r>
              <a:rPr b="0" lang="ko" sz="1800">
                <a:latin typeface="Malgun Gothic"/>
                <a:ea typeface="Malgun Gothic"/>
                <a:cs typeface="Malgun Gothic"/>
                <a:sym typeface="Malgun Gothic"/>
              </a:rPr>
              <a:t>2015112348 조현우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Shape 66"/>
          <p:cNvSpPr txBox="1"/>
          <p:nvPr>
            <p:ph type="ctrTitle"/>
          </p:nvPr>
        </p:nvSpPr>
        <p:spPr>
          <a:xfrm>
            <a:off x="311700" y="392150"/>
            <a:ext cx="8520600" cy="226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pic>
        <p:nvPicPr>
          <p:cNvPr descr="stamp_logo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75" y="641887"/>
            <a:ext cx="5302850" cy="17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3"/>
            </a:pPr>
            <a:r>
              <a:rPr lang="ko"/>
              <a:t>계획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ko"/>
              <a:t>계획표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6744"/>
            <a:ext cx="9143999" cy="212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데모 동영상 (중간)</a:t>
            </a:r>
          </a:p>
          <a:p>
            <a:pPr indent="-228600" lvl="1" marL="914400">
              <a:spcBef>
                <a:spcPts val="0"/>
              </a:spcBef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https://youtu.be/AZ5BCslzshw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descr="콘웨이의 생명게임을 각색하였습니다." id="172" name="Shape 172" title="시스템프로그래밍 20162 팀프로젝트 A분반 2조 STAMP 데모 동영상 (v1)">
            <a:hlinkClick r:id="rId4"/>
          </p:cNvPr>
          <p:cNvSpPr/>
          <p:nvPr/>
        </p:nvSpPr>
        <p:spPr>
          <a:xfrm>
            <a:off x="4290616" y="1857574"/>
            <a:ext cx="4181833" cy="31363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주요 코드 설명 - </a:t>
            </a:r>
            <a:r>
              <a:rPr lang="ko">
                <a:solidFill>
                  <a:srgbClr val="0000FF"/>
                </a:solidFill>
              </a:rPr>
              <a:t>void </a:t>
            </a:r>
            <a:r>
              <a:rPr b="1" lang="ko"/>
              <a:t>dress</a:t>
            </a:r>
            <a:r>
              <a:rPr lang="ko"/>
              <a:t>(</a:t>
            </a:r>
            <a:r>
              <a:rPr lang="ko">
                <a:solidFill>
                  <a:srgbClr val="0000FF"/>
                </a:solidFill>
              </a:rPr>
              <a:t>d_code</a:t>
            </a:r>
            <a:r>
              <a:rPr lang="ko"/>
              <a:t> code, </a:t>
            </a:r>
            <a:r>
              <a:rPr lang="ko">
                <a:solidFill>
                  <a:srgbClr val="0000FF"/>
                </a:solidFill>
              </a:rPr>
              <a:t>char </a:t>
            </a:r>
            <a:r>
              <a:rPr lang="ko"/>
              <a:t>*msg, ...)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ko"/>
              <a:t>ANSI escape 코드</a:t>
            </a:r>
            <a:r>
              <a:rPr lang="ko"/>
              <a:t>를 앞에 붙이고 메시지 출력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글자에 서식을 넣거나 커서 상태를 바꾸려 할 때 사용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msg에서 %d, %s 등의 포맷 문자열 사용 가능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인자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d_code </a:t>
            </a:r>
            <a:r>
              <a:rPr lang="ko"/>
              <a:t>code : 적용할 서식의 종류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char </a:t>
            </a:r>
            <a:r>
              <a:rPr lang="ko"/>
              <a:t>*msg : 메시지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/>
              <a:t>… : 메시지에 표시될 정보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ANSI escape 코드란?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9566" l="0" r="0" t="22243"/>
          <a:stretch/>
        </p:blipFill>
        <p:spPr>
          <a:xfrm>
            <a:off x="5710200" y="2341824"/>
            <a:ext cx="5786449" cy="35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24475" y="4213025"/>
            <a:ext cx="54285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Malgun Gothic"/>
            </a:pPr>
            <a:r>
              <a:rPr lang="ko">
                <a:solidFill>
                  <a:srgbClr val="61616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커서나 터미널의 출력 방식을 변경할 수 있게 해 주는 코드. 주로 ASCII 27번 문자(ESC)를 이용한다.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주요 코드 설명 - </a:t>
            </a:r>
            <a:r>
              <a:rPr lang="ko">
                <a:solidFill>
                  <a:srgbClr val="0000FF"/>
                </a:solidFill>
              </a:rPr>
              <a:t>void </a:t>
            </a:r>
            <a:r>
              <a:rPr b="1" lang="ko"/>
              <a:t>evolve</a:t>
            </a:r>
            <a:r>
              <a:rPr lang="ko"/>
              <a:t>(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 *_b,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rows,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cols)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게임 진행 중 유닛의 생사를 결정하는 함수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인자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void </a:t>
            </a:r>
            <a:r>
              <a:rPr lang="ko"/>
              <a:t>*_b : 현재 보드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rows : 보드의 행 수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cols : 보드의 열 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인자로 받은 현재 보드(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 *_b)를 한칸씩 확인하며 게임 규칙에 따라 생사를 결정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cell_type </a:t>
            </a:r>
            <a:r>
              <a:rPr lang="ko"/>
              <a:t>get_evolved_cell(</a:t>
            </a:r>
            <a:r>
              <a:rPr lang="ko">
                <a:solidFill>
                  <a:srgbClr val="0000FF"/>
                </a:solidFill>
              </a:rPr>
              <a:t>int</a:t>
            </a:r>
            <a:r>
              <a:rPr lang="ko"/>
              <a:t> n) : 유닛 주변의 점수합을 인자로 받아 새로 생겨날 유닛의</a:t>
            </a:r>
            <a:br>
              <a:rPr lang="ko"/>
            </a:br>
            <a:r>
              <a:rPr lang="ko"/>
              <a:t>						종류를 반환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cell_sc[],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cell_hp[],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cell_at[],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cell_ow[] : 유닛의 점수, 방어력(체력), 공격력, </a:t>
            </a:r>
            <a:br>
              <a:rPr lang="ko"/>
            </a:br>
            <a:r>
              <a:rPr lang="ko"/>
              <a:t>									소유자를 저장하는 배열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int</a:t>
            </a:r>
            <a:r>
              <a:rPr lang="ko"/>
              <a:t> n : 현재 유닛 주변 아군 유닛의 점수합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descr="캡처.PNG" id="189" name="Shape 189"/>
          <p:cNvPicPr preferRelativeResize="0"/>
          <p:nvPr/>
        </p:nvPicPr>
        <p:blipFill rotWithShape="1">
          <a:blip r:embed="rId3">
            <a:alphaModFix/>
          </a:blip>
          <a:srcRect b="0" l="0" r="12701" t="0"/>
          <a:stretch/>
        </p:blipFill>
        <p:spPr>
          <a:xfrm>
            <a:off x="5132549" y="2288925"/>
            <a:ext cx="3493100" cy="1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주요 코드 설명 - </a:t>
            </a:r>
            <a:r>
              <a:rPr lang="ko">
                <a:solidFill>
                  <a:srgbClr val="0000FF"/>
                </a:solidFill>
              </a:rPr>
              <a:t>void </a:t>
            </a:r>
            <a:r>
              <a:rPr b="1" lang="ko"/>
              <a:t>evolve</a:t>
            </a:r>
            <a:r>
              <a:rPr lang="ko"/>
              <a:t>(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 *_b,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rows,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cols)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as, </a:t>
            </a:r>
            <a:r>
              <a:rPr lang="ko">
                <a:solidFill>
                  <a:srgbClr val="0000FF"/>
                </a:solidFill>
              </a:rPr>
              <a:t>int </a:t>
            </a:r>
            <a:r>
              <a:rPr lang="ko"/>
              <a:t>t : 상대 유닛의 공격력 합, 해당 유닛의 소유자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게임 규칙에 따라 생사를 결정한 후 임시 보드에</a:t>
            </a:r>
            <a:br>
              <a:rPr lang="ko"/>
            </a:br>
            <a:r>
              <a:rPr lang="ko"/>
              <a:t>저장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이번 턴의 생사 결정이 완료되면 원래 보드</a:t>
            </a:r>
            <a:r>
              <a:rPr lang="ko"/>
              <a:t>인 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void </a:t>
            </a:r>
            <a:r>
              <a:rPr lang="ko"/>
              <a:t>*_b에 임시 보드(</a:t>
            </a:r>
            <a:r>
              <a:rPr lang="ko">
                <a:solidFill>
                  <a:srgbClr val="0000FF"/>
                </a:solidFill>
              </a:rPr>
              <a:t>cell_type</a:t>
            </a:r>
            <a:r>
              <a:rPr lang="ko"/>
              <a:t> new[rows][cols])의 내용을 </a:t>
            </a:r>
            <a:br>
              <a:rPr lang="ko"/>
            </a:br>
            <a:r>
              <a:rPr lang="ko"/>
              <a:t>복사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descr="fqwqwfqwf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775" y="3996473"/>
            <a:ext cx="3401850" cy="896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wwdwd.PNG" id="198" name="Shape 198"/>
          <p:cNvPicPr preferRelativeResize="0"/>
          <p:nvPr/>
        </p:nvPicPr>
        <p:blipFill rotWithShape="1">
          <a:blip r:embed="rId4">
            <a:alphaModFix/>
          </a:blip>
          <a:srcRect b="0" l="0" r="20217" t="0"/>
          <a:stretch/>
        </p:blipFill>
        <p:spPr>
          <a:xfrm>
            <a:off x="5995500" y="2646125"/>
            <a:ext cx="2692125" cy="13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14441" l="9420" r="0" t="5282"/>
          <a:stretch/>
        </p:blipFill>
        <p:spPr>
          <a:xfrm>
            <a:off x="5569375" y="1818409"/>
            <a:ext cx="3574624" cy="165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" type="body"/>
          </p:nvPr>
        </p:nvSpPr>
        <p:spPr>
          <a:xfrm>
            <a:off x="201750" y="1920450"/>
            <a:ext cx="88194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주요 코드 설명 - 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* </a:t>
            </a:r>
            <a:r>
              <a:rPr b="1" lang="ko"/>
              <a:t>key_manage</a:t>
            </a:r>
            <a:r>
              <a:rPr lang="ko"/>
              <a:t>(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 *arg)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 sz="1400"/>
              <a:t>키 입력을 받아 처리하는 함수</a:t>
            </a:r>
            <a:br>
              <a:rPr lang="ko" sz="1400"/>
            </a:br>
          </a:p>
          <a:p>
            <a:pPr indent="-228600" lvl="1" marL="914400" rtl="0">
              <a:spcBef>
                <a:spcPts val="0"/>
              </a:spcBef>
            </a:pPr>
            <a:r>
              <a:rPr lang="ko" sz="1400"/>
              <a:t>입력 키 처리 방식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/>
              <a:t>main에서 key_manage 쓰레드 생성후 키입력시 </a:t>
            </a:r>
            <a:br>
              <a:rPr lang="ko"/>
            </a:br>
            <a:r>
              <a:rPr lang="ko"/>
              <a:t>main 쓰레드 대기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/>
              <a:t>key_manage함수에서 키 입력을 받고 전역변수 key에 저장후 main으로 signal을 보냄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/>
              <a:t>main 쓰레드 대기상태 해제후 prom_~ 함수에서 입력받은 전역변수 key를 사용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ko" sz="1200"/>
              <a:t>지금은 Unit을 다 배치해야만 넘어가도록 구현 -&gt; 타임오버 또는 두 플레이어가 완료키 누를 때 넘어가도록 수정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주요 코드 설명 - 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* </a:t>
            </a:r>
            <a:r>
              <a:rPr b="1" lang="ko"/>
              <a:t>key_manage</a:t>
            </a:r>
            <a:r>
              <a:rPr lang="ko"/>
              <a:t>(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 *arg)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작동 키 :	 </a:t>
            </a:r>
            <a:r>
              <a:rPr lang="ko">
                <a:solidFill>
                  <a:srgbClr val="38761D"/>
                </a:solidFill>
              </a:rPr>
              <a:t>player 1 : 초록</a:t>
            </a:r>
            <a:r>
              <a:rPr lang="ko"/>
              <a:t>	</a:t>
            </a:r>
            <a:r>
              <a:rPr lang="ko">
                <a:solidFill>
                  <a:srgbClr val="990000"/>
                </a:solidFill>
              </a:rPr>
              <a:t>player 2 : 빨강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descr="keyboard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300" y="2626153"/>
            <a:ext cx="6195350" cy="22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24475" y="2698200"/>
            <a:ext cx="8819400" cy="20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주요 코드 설명 - </a:t>
            </a:r>
            <a:r>
              <a:rPr lang="ko">
                <a:solidFill>
                  <a:srgbClr val="0000FF"/>
                </a:solidFill>
              </a:rPr>
              <a:t>void</a:t>
            </a:r>
            <a:r>
              <a:rPr lang="ko"/>
              <a:t> </a:t>
            </a:r>
            <a:r>
              <a:rPr b="1" lang="ko"/>
              <a:t>ui</a:t>
            </a:r>
            <a:r>
              <a:rPr lang="ko"/>
              <a:t>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ko"/>
              <a:t>menu와 prom의 수준별 관리를 위해 포인터 배열을 선언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ko"/>
              <a:t>state별 menu_~함수를 호출해서 콘솔 출력후 key_manage에 의한 콘솔 입력을 기다림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ko"/>
              <a:t>state별 prom_~함수를 호출해서 전역변수로 선언된 key를 사용해 알맞은 기능을 수행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ko"/>
              <a:t>prom_~함수의 리턴값을 활용해 state수준을 변경시킴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949" y="981800"/>
            <a:ext cx="4881200" cy="20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4"/>
            </a:pPr>
            <a:r>
              <a:rPr lang="ko">
                <a:solidFill>
                  <a:schemeClr val="lt1"/>
                </a:solidFill>
              </a:rPr>
              <a:t>구현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데모 동영상 (최종)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https://youtu.be/DQ6oBBPm0Ww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descr="콘웨이의 생명게임을 각색하였습니다." id="230" name="Shape 230" title="시스템프로그래밍 20162 팀프로젝트 A분반 2조 STAMP 데모 동영상 (v2)">
            <a:hlinkClick r:id="rId4"/>
          </p:cNvPr>
          <p:cNvSpPr/>
          <p:nvPr/>
        </p:nvSpPr>
        <p:spPr>
          <a:xfrm>
            <a:off x="4270749" y="1833775"/>
            <a:ext cx="4297400" cy="322305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목차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24600" y="1748475"/>
            <a:ext cx="8494800" cy="31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ko"/>
              <a:t>개요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ko"/>
              <a:t>조원 소개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ko"/>
              <a:t>프로그램 제목 및 간단 소개</a:t>
            </a:r>
            <a:br>
              <a:rPr lang="ko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ko"/>
              <a:t>사용 방법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buFont typeface="Malgun Gothic"/>
              <a:buAutoNum type="alphaLcPeriod"/>
            </a:pPr>
            <a:r>
              <a:rPr lang="ko"/>
              <a:t>실행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buFont typeface="Malgun Gothic"/>
              <a:buAutoNum type="alphaLcPeriod"/>
            </a:pPr>
            <a:r>
              <a:rPr lang="ko"/>
              <a:t>조작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buFont typeface="Malgun Gothic"/>
              <a:buAutoNum type="alphaLcPeriod"/>
            </a:pPr>
            <a:r>
              <a:rPr lang="ko"/>
              <a:t>게임 규칙</a:t>
            </a:r>
            <a:br>
              <a:rPr lang="ko"/>
            </a:b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b="1" lang="ko"/>
              <a:t>계획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b="1" lang="ko"/>
              <a:t>구현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/>
            </a:pPr>
            <a:r>
              <a:rPr lang="ko"/>
              <a:t>개요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ko"/>
              <a:t>조원 소개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grpSp>
        <p:nvGrpSpPr>
          <p:cNvPr id="82" name="Shape 82"/>
          <p:cNvGrpSpPr/>
          <p:nvPr/>
        </p:nvGrpSpPr>
        <p:grpSpPr>
          <a:xfrm>
            <a:off x="1003650" y="2747700"/>
            <a:ext cx="1429500" cy="1631700"/>
            <a:chOff x="949675" y="2676625"/>
            <a:chExt cx="1429500" cy="1631700"/>
          </a:xfrm>
        </p:grpSpPr>
        <p:sp>
          <p:nvSpPr>
            <p:cNvPr id="83" name="Shape 83"/>
            <p:cNvSpPr/>
            <p:nvPr/>
          </p:nvSpPr>
          <p:spPr>
            <a:xfrm>
              <a:off x="1135225" y="2676625"/>
              <a:ext cx="1058400" cy="105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949675" y="3735025"/>
              <a:ext cx="1429500" cy="573300"/>
            </a:xfrm>
            <a:prstGeom prst="horizont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ko">
                  <a:latin typeface="Malgun Gothic"/>
                  <a:ea typeface="Malgun Gothic"/>
                  <a:cs typeface="Malgun Gothic"/>
                  <a:sym typeface="Malgun Gothic"/>
                </a:rPr>
                <a:t>김민석</a:t>
              </a: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2906037" y="2747700"/>
            <a:ext cx="1429500" cy="1631700"/>
            <a:chOff x="949675" y="2676625"/>
            <a:chExt cx="1429500" cy="1631700"/>
          </a:xfrm>
        </p:grpSpPr>
        <p:sp>
          <p:nvSpPr>
            <p:cNvPr id="86" name="Shape 86"/>
            <p:cNvSpPr/>
            <p:nvPr/>
          </p:nvSpPr>
          <p:spPr>
            <a:xfrm>
              <a:off x="1135225" y="2676625"/>
              <a:ext cx="1058400" cy="105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949675" y="3735025"/>
              <a:ext cx="1429500" cy="573300"/>
            </a:xfrm>
            <a:prstGeom prst="horizont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>
                  <a:latin typeface="Malgun Gothic"/>
                  <a:ea typeface="Malgun Gothic"/>
                  <a:cs typeface="Malgun Gothic"/>
                  <a:sym typeface="Malgun Gothic"/>
                </a:rPr>
                <a:t>김철균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4808450" y="2747700"/>
            <a:ext cx="1429500" cy="1631700"/>
            <a:chOff x="949675" y="2676625"/>
            <a:chExt cx="1429500" cy="1631700"/>
          </a:xfrm>
        </p:grpSpPr>
        <p:sp>
          <p:nvSpPr>
            <p:cNvPr id="89" name="Shape 89"/>
            <p:cNvSpPr/>
            <p:nvPr/>
          </p:nvSpPr>
          <p:spPr>
            <a:xfrm>
              <a:off x="1135225" y="2676625"/>
              <a:ext cx="1058400" cy="105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949675" y="3735025"/>
              <a:ext cx="1429500" cy="573300"/>
            </a:xfrm>
            <a:prstGeom prst="horizont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>
                  <a:latin typeface="Malgun Gothic"/>
                  <a:ea typeface="Malgun Gothic"/>
                  <a:cs typeface="Malgun Gothic"/>
                  <a:sym typeface="Malgun Gothic"/>
                </a:rPr>
                <a:t>정주영</a:t>
              </a:r>
            </a:p>
          </p:txBody>
        </p:sp>
      </p:grpSp>
      <p:grpSp>
        <p:nvGrpSpPr>
          <p:cNvPr id="91" name="Shape 91"/>
          <p:cNvGrpSpPr/>
          <p:nvPr/>
        </p:nvGrpSpPr>
        <p:grpSpPr>
          <a:xfrm>
            <a:off x="6710850" y="2747700"/>
            <a:ext cx="1429500" cy="1631700"/>
            <a:chOff x="949675" y="2676625"/>
            <a:chExt cx="1429500" cy="1631700"/>
          </a:xfrm>
        </p:grpSpPr>
        <p:sp>
          <p:nvSpPr>
            <p:cNvPr id="92" name="Shape 92"/>
            <p:cNvSpPr/>
            <p:nvPr/>
          </p:nvSpPr>
          <p:spPr>
            <a:xfrm>
              <a:off x="1135225" y="2676625"/>
              <a:ext cx="1058400" cy="105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49675" y="3735025"/>
              <a:ext cx="1429500" cy="573300"/>
            </a:xfrm>
            <a:prstGeom prst="horizont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>
                  <a:latin typeface="Malgun Gothic"/>
                  <a:ea typeface="Malgun Gothic"/>
                  <a:cs typeface="Malgun Gothic"/>
                  <a:sym typeface="Malgun Gothic"/>
                </a:rPr>
                <a:t>조현우</a:t>
              </a:r>
            </a:p>
          </p:txBody>
        </p:sp>
      </p:grpSp>
      <p:pic>
        <p:nvPicPr>
          <p:cNvPr descr="2200001.thum_003.png" id="94" name="Shape 94"/>
          <p:cNvPicPr preferRelativeResize="0"/>
          <p:nvPr/>
        </p:nvPicPr>
        <p:blipFill rotWithShape="1">
          <a:blip r:embed="rId3">
            <a:alphaModFix/>
          </a:blip>
          <a:srcRect b="10217" l="6471" r="6783" t="0"/>
          <a:stretch/>
        </p:blipFill>
        <p:spPr>
          <a:xfrm>
            <a:off x="6894500" y="2710700"/>
            <a:ext cx="1058400" cy="1095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0001.thum_077.png" id="95" name="Shape 95"/>
          <p:cNvPicPr preferRelativeResize="0"/>
          <p:nvPr/>
        </p:nvPicPr>
        <p:blipFill rotWithShape="1">
          <a:blip r:embed="rId4">
            <a:alphaModFix/>
          </a:blip>
          <a:srcRect b="11034" l="7615" r="7300" t="3888"/>
          <a:stretch/>
        </p:blipFill>
        <p:spPr>
          <a:xfrm>
            <a:off x="3093500" y="2747700"/>
            <a:ext cx="1058400" cy="105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0002.emot_026.png" id="96" name="Shape 96"/>
          <p:cNvPicPr preferRelativeResize="0"/>
          <p:nvPr/>
        </p:nvPicPr>
        <p:blipFill rotWithShape="1">
          <a:blip r:embed="rId5">
            <a:alphaModFix/>
          </a:blip>
          <a:srcRect b="26297" l="10114" r="9479" t="0"/>
          <a:stretch/>
        </p:blipFill>
        <p:spPr>
          <a:xfrm>
            <a:off x="1198125" y="2747700"/>
            <a:ext cx="1048775" cy="10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7493" l="0" r="0" t="0"/>
          <a:stretch/>
        </p:blipFill>
        <p:spPr>
          <a:xfrm>
            <a:off x="4994700" y="2747700"/>
            <a:ext cx="1048775" cy="10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/>
            </a:pPr>
            <a:r>
              <a:rPr lang="ko"/>
              <a:t>개요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프로그램 제목	: Lifecraft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프로그램 간단 소개 : 콘웨이 생명게임 응용 ver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 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descr="생명게임.gif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50" y="3169562"/>
            <a:ext cx="25527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830775" y="3162600"/>
            <a:ext cx="51903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b="1" lang="ko"/>
              <a:t>2개의 진영</a:t>
            </a:r>
            <a:r>
              <a:rPr lang="ko"/>
              <a:t> - Player 1, Player 2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		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ko"/>
              <a:t>3개의 유닛 종류   </a:t>
            </a:r>
            <a:r>
              <a:rPr lang="ko"/>
              <a:t>-	Assassin (○,●)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ko"/>
              <a:t>Bruiser (□,■),</a:t>
            </a:r>
            <a:br>
              <a:rPr lang="ko"/>
            </a:br>
            <a:r>
              <a:rPr lang="ko"/>
              <a:t>	Commander (☆,★)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lang="ko"/>
              <a:t>생명 탄생/소멸 조건은 기존의 콘웨이 생명 게임과 유사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79575" y="4679375"/>
            <a:ext cx="2552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&lt;기존 콘웨이 생명 게임&gt;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/>
            </a:pPr>
            <a:r>
              <a:rPr lang="ko">
                <a:solidFill>
                  <a:schemeClr val="lt1"/>
                </a:solidFill>
              </a:rPr>
              <a:t>개요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콘웨이 생명게임(Conway’s Game of Life)이란?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영국 수학자 존 호턴 콘웨이가 만든 오토마타(automata)의 일종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평면 위에 세포가 놓여 있으며 각 세포의 초기 상태(삶, 죽음)에 따라 이후 상태가 계산된다.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이후 상태를 계산하는 방법: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/>
              <a:t>세포가 살아 있을 때: 주변 8칸에 2~3개의 산 세포가 있다면 삶을 유지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ko"/>
              <a:t>세포가 죽어 있을 때: 주변 8칸에 3개의 산 세포가 있다면 살아남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grpSp>
        <p:nvGrpSpPr>
          <p:cNvPr id="115" name="Shape 115"/>
          <p:cNvGrpSpPr/>
          <p:nvPr/>
        </p:nvGrpSpPr>
        <p:grpSpPr>
          <a:xfrm>
            <a:off x="1132350" y="3682137"/>
            <a:ext cx="6879050" cy="1450887"/>
            <a:chOff x="1132475" y="3605937"/>
            <a:chExt cx="6879050" cy="1450887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2475" y="3605937"/>
              <a:ext cx="1057275" cy="105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7487" y="3605937"/>
              <a:ext cx="1057275" cy="105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62500" y="3605937"/>
              <a:ext cx="1057275" cy="105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29275" y="3605937"/>
              <a:ext cx="1057275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1132475" y="4663225"/>
              <a:ext cx="1050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초기 상태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401125" y="4663225"/>
              <a:ext cx="1050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1세대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3667025" y="4663225"/>
              <a:ext cx="1050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세대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927500" y="4663225"/>
              <a:ext cx="1050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세대</a:t>
              </a:r>
            </a:p>
          </p:txBody>
        </p:sp>
        <p:pic>
          <p:nvPicPr>
            <p:cNvPr id="124" name="Shape 1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96037" y="3605937"/>
              <a:ext cx="1057275" cy="10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Shape 125"/>
            <p:cNvSpPr txBox="1"/>
            <p:nvPr/>
          </p:nvSpPr>
          <p:spPr>
            <a:xfrm>
              <a:off x="6196050" y="4663225"/>
              <a:ext cx="1050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세대</a:t>
              </a: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7462825" y="3873962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ko" sz="1800">
                  <a:latin typeface="Malgun Gothic"/>
                  <a:ea typeface="Malgun Gothic"/>
                  <a:cs typeface="Malgun Gothic"/>
                  <a:sym typeface="Malgun Gothic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2"/>
            </a:pPr>
            <a:r>
              <a:rPr lang="ko"/>
              <a:t>사용 방법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ko"/>
              <a:t>실행 방법 : /게임파일 경로/lifecraft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1인 모드와 2인 모드가 존재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1인 모드 : 컴퓨터와 플레이어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2인 모드 : 플레이어 1과 플레이어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메인화면의 종료 메뉴를 선택하거나 Q를 입력하면 프로그램 종료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2"/>
            </a:pPr>
            <a:r>
              <a:rPr lang="ko"/>
              <a:t>사용 방법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ko"/>
              <a:t>커서 이동 : 방향키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유닛 배치 : 원하는 장소에 커서를 위치시킨 후 배치하고자 하는 유닛의 키를 입력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 sz="1200">
                <a:solidFill>
                  <a:srgbClr val="434343"/>
                </a:solidFill>
              </a:rPr>
              <a:t>Assassin</a:t>
            </a:r>
            <a:r>
              <a:rPr lang="ko"/>
              <a:t> : a / </a:t>
            </a:r>
            <a:r>
              <a:rPr lang="ko" sz="1200">
                <a:solidFill>
                  <a:srgbClr val="434343"/>
                </a:solidFill>
              </a:rPr>
              <a:t>Bruiser</a:t>
            </a:r>
            <a:r>
              <a:rPr lang="ko"/>
              <a:t> : b / </a:t>
            </a:r>
            <a:r>
              <a:rPr lang="ko" sz="1200">
                <a:solidFill>
                  <a:srgbClr val="434343"/>
                </a:solidFill>
              </a:rPr>
              <a:t>Commander</a:t>
            </a:r>
            <a:r>
              <a:rPr lang="ko"/>
              <a:t> : c </a:t>
            </a:r>
            <a:r>
              <a:rPr lang="ko"/>
              <a:t>/ 실행 취소 : 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유닛 배치 종료 : Return</a:t>
            </a:r>
          </a:p>
          <a:p>
            <a:pPr indent="-228600" lvl="0" marL="457200">
              <a:spcBef>
                <a:spcPts val="0"/>
              </a:spcBef>
            </a:pPr>
            <a:r>
              <a:rPr lang="ko"/>
              <a:t>일시 정지 : p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esc키를 입력하면 일시정지 메뉴가 표시됨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141" name="Shape 141"/>
          <p:cNvSpPr/>
          <p:nvPr/>
        </p:nvSpPr>
        <p:spPr>
          <a:xfrm>
            <a:off x="5307825" y="3516650"/>
            <a:ext cx="2958000" cy="12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Resume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Restart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Back to Main Menu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2"/>
            </a:pPr>
            <a:r>
              <a:rPr lang="ko"/>
              <a:t>사용 방법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ko"/>
              <a:t>게임 규칙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b="1" lang="ko" sz="1200"/>
              <a:t>탄생할 조건</a:t>
            </a:r>
            <a:r>
              <a:rPr lang="ko" sz="1200"/>
              <a:t>: 주변 8칸</a:t>
            </a:r>
            <a:r>
              <a:rPr lang="ko" sz="1200"/>
              <a:t>의 두</a:t>
            </a:r>
            <a:r>
              <a:rPr lang="ko" sz="1200"/>
              <a:t> 팀의 점수 </a:t>
            </a:r>
            <a:r>
              <a:rPr lang="ko" sz="1200"/>
              <a:t>합을 비교해</a:t>
            </a:r>
            <a:r>
              <a:rPr lang="ko" sz="1200"/>
              <a:t> 높은</a:t>
            </a:r>
            <a:r>
              <a:rPr lang="ko" sz="1200"/>
              <a:t> 팀</a:t>
            </a:r>
            <a:r>
              <a:rPr lang="ko" sz="1200"/>
              <a:t>의 유닛으로 생성된다. 이 때 </a:t>
            </a:r>
            <a:r>
              <a:rPr lang="ko" sz="1200"/>
              <a:t>점수 합</a:t>
            </a:r>
            <a:r>
              <a:rPr lang="ko" sz="1200"/>
              <a:t>의 차가 2점이면 Bruiser, 3점이면 Assassin, 4점이면 Commander가 탄생한다.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1" lang="ko" sz="1200"/>
              <a:t>소멸할</a:t>
            </a:r>
            <a:r>
              <a:rPr b="1" lang="ko" sz="1200"/>
              <a:t> 조건</a:t>
            </a:r>
            <a:r>
              <a:rPr lang="ko" sz="1200"/>
              <a:t>: 주변 8칸의 적 유닛의 공격력 합이 자신의 방어력 이상이면 소멸한다.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graphicFrame>
        <p:nvGraphicFramePr>
          <p:cNvPr id="149" name="Shape 149"/>
          <p:cNvGraphicFramePr/>
          <p:nvPr/>
        </p:nvGraphicFramePr>
        <p:xfrm>
          <a:off x="2082600" y="19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{C0C993B0-FA1E-42B3-9FC5-F86B49E5ABB4}</a:tableStyleId>
              </a:tblPr>
              <a:tblGrid>
                <a:gridCol w="1585250"/>
                <a:gridCol w="1585250"/>
                <a:gridCol w="1585250"/>
                <a:gridCol w="1585250"/>
              </a:tblGrid>
              <a:tr h="275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Bruiser (□, ■)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Assassin (○,●)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2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Commander (☆,★)</a:t>
                      </a:r>
                    </a:p>
                  </a:txBody>
                  <a:tcPr marT="91425" marB="91425" marR="91425" marL="91425" anchor="b"/>
                </a:tc>
              </a:tr>
              <a:tr h="273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점수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</a:tr>
              <a:tr h="273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공격력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</a:tr>
              <a:tr h="273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방어력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24475" y="1920450"/>
            <a:ext cx="8494800" cy="28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게임 규칙</a:t>
            </a:r>
            <a:br>
              <a:rPr lang="ko"/>
            </a:b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플레이어는 각 유닛을 배치할 수 있는 최대 횟수와 종료 턴 수를 지정 후 게임을 시작한다.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게임이 시작되면 각 플레이어가 번갈아가며 유닛을 배치한다.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배치가 완료되면 플레이 버튼을 눌러 시뮬레이션을 시작한다.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매 턴마다 유닛 탄생 조건과 소멸 조건을 계산한다.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ko" sz="1400"/>
              <a:t>한 쪽의 유닛이 모두 소멸하거나 지정한 종료 턴 수에 도달한 경우 점수가 높은 플레이어가 승리한다.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24475" y="463475"/>
            <a:ext cx="5244900" cy="105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D966"/>
              </a:buClr>
              <a:buSzPct val="85714"/>
              <a:buFont typeface="Malgun Gothic"/>
              <a:buAutoNum type="arabicPeriod" startAt="2"/>
            </a:pPr>
            <a:r>
              <a:rPr lang="ko"/>
              <a:t>사용 방법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