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8" r:id="rId5"/>
    <p:sldId id="300" r:id="rId6"/>
    <p:sldId id="301" r:id="rId7"/>
    <p:sldId id="263" r:id="rId8"/>
    <p:sldId id="273" r:id="rId9"/>
    <p:sldId id="274" r:id="rId10"/>
    <p:sldId id="269" r:id="rId11"/>
    <p:sldId id="299" r:id="rId12"/>
    <p:sldId id="286" r:id="rId13"/>
    <p:sldId id="318" r:id="rId14"/>
    <p:sldId id="267" r:id="rId15"/>
    <p:sldId id="287" r:id="rId16"/>
    <p:sldId id="298" r:id="rId17"/>
    <p:sldId id="307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3" r:id="rId27"/>
    <p:sldId id="288" r:id="rId28"/>
    <p:sldId id="311" r:id="rId29"/>
    <p:sldId id="312" r:id="rId30"/>
    <p:sldId id="314" r:id="rId31"/>
    <p:sldId id="317" r:id="rId32"/>
    <p:sldId id="315" r:id="rId33"/>
    <p:sldId id="313" r:id="rId34"/>
    <p:sldId id="316" r:id="rId35"/>
    <p:sldId id="260" r:id="rId36"/>
    <p:sldId id="289" r:id="rId37"/>
    <p:sldId id="291" r:id="rId38"/>
    <p:sldId id="293" r:id="rId39"/>
    <p:sldId id="295" r:id="rId40"/>
    <p:sldId id="294" r:id="rId41"/>
    <p:sldId id="296" r:id="rId42"/>
    <p:sldId id="302" r:id="rId43"/>
    <p:sldId id="304" r:id="rId44"/>
    <p:sldId id="303" r:id="rId45"/>
    <p:sldId id="305" r:id="rId46"/>
    <p:sldId id="308" r:id="rId47"/>
    <p:sldId id="309" r:id="rId48"/>
    <p:sldId id="310" r:id="rId49"/>
    <p:sldId id="319" r:id="rId50"/>
    <p:sldId id="271" r:id="rId51"/>
  </p:sldIdLst>
  <p:sldSz cx="12192000" cy="6858000"/>
  <p:notesSz cx="6858000" cy="9144000"/>
  <p:embeddedFontLst>
    <p:embeddedFont>
      <p:font typeface="HY헤드라인M" panose="02030600000101010101" pitchFamily="18" charset="-127"/>
      <p:regular r:id="rId53"/>
    </p:embeddedFont>
    <p:embeddedFont>
      <p:font typeface="KoPubWorld돋움체 Bold" panose="00000800000000000000" pitchFamily="2" charset="-127"/>
      <p:bold r:id="rId54"/>
    </p:embeddedFont>
    <p:embeddedFont>
      <p:font typeface="KoPubWorld돋움체 Light" panose="00000300000000000000" pitchFamily="2" charset="-127"/>
      <p:regular r:id="rId55"/>
    </p:embeddedFont>
    <p:embeddedFont>
      <p:font typeface="KoPubWorld돋움체 Medium" panose="00000600000000000000" pitchFamily="2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EEB7"/>
    <a:srgbClr val="51A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3868" autoAdjust="0"/>
  </p:normalViewPr>
  <p:slideViewPr>
    <p:cSldViewPr snapToGrid="0">
      <p:cViewPr varScale="1">
        <p:scale>
          <a:sx n="59" d="100"/>
          <a:sy n="59" d="100"/>
        </p:scale>
        <p:origin x="96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1CCB9-2654-439D-84AE-FDB8E78BD10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B9E1-AEAF-4712-96CD-9B0BB7A29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9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6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0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8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5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7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4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9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B9E1-AEAF-4712-96CD-9B0BB7A290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7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3036-8846-4074-98F7-4CC6A3AF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FABA1-6E0B-412A-A043-9F0D475F9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D6A84-7F0F-4C3F-B01D-92B03D29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5B696-8403-4F78-ADEA-7591D47E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E050B-1967-4929-80BB-C8658D4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25068-D2B2-4418-BAFE-5F6DBA16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3286-5A83-45EA-ACFA-AAC791B9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A2FE8-A07F-4EB0-920B-81B0733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34F3-C9FB-4501-A23D-2EEBE4DF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75943-6E6B-4E2D-8BB9-7635C0C7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3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441A67-DAEF-4958-B9B9-1C3E23047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03757-5DA1-44B5-992A-98692747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6EDBF-ADE8-40DF-B021-E07A714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8E2C8-581D-4A02-9FAA-ABDCEF4B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CF3AE-BC08-4B8B-9EA7-6F7F5308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D3405-60FA-412E-9B7C-3A8B09F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CBD7D-3483-4049-A877-6457E9AC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ACD79-4796-4743-AB66-179F8808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0F767-237F-4E21-B4F5-0C7AAD0C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ACC-9194-4439-B22A-3E50F3DB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BCF57-40B3-419B-8073-DBC72F54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8267C-0952-4039-91F2-6DD6812E6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039A9-5C15-464C-8715-56BF500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CABA9-9E06-4BCA-A18F-4E9C0009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28791-5B5E-45CD-ACB2-F273F63F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2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E4E9-28DB-4741-B8EB-B26127F8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68D92-2E07-4055-9950-F17ABF411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2ECD9-2C62-4AAC-80D0-C17E720B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F7542-C865-44C5-AFB2-D16B0C6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26D2B-1B56-44D9-B7A6-54C5B531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24C16-A7B4-452E-B49E-1A34E7FA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1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4A411-9E23-4517-87CB-3B4B384F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8C9FA-DE19-4DB6-BED8-6030CDA0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6D644-CE80-4FF5-AB8D-B88DF75B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1EC4F-33CD-43B5-B049-46FAD9D4D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C3326-AF96-47F1-9327-1F799198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2B034-E87A-48AB-A7AD-A92B1D5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A71617-8A4E-4FB3-BB76-2B688301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BF80A2-1AA4-49D4-B393-ADA5C1BD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421A0-7F6A-4569-9403-12A9A69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942106-36AD-4EDB-9A69-24E21553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5F3E7-49AE-43BE-B8B3-508D3B5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E7F990-EA5B-4461-9523-B1C5B165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7ED66A-EDEC-4AB5-A3CD-EA2C7C5F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1104C-BD0C-4E09-BFCF-30107A0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C8740-4D5F-4D36-B725-0E3E0358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6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1BAA-6DD0-4C79-8719-C1CCBED3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F0C-00C5-46C1-8101-365828AF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42F8F-6905-4714-AC95-55062DDD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E00D9-12CA-4099-AD7F-57618629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E752E-46BC-41F3-AB30-A8F0FE27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87537-CA5E-4E65-A9FB-C4F3EAE8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1DE5-0D3A-4A26-BDA9-0E95D128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B8ED4C-2A03-43B9-823F-BAFC834B2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CFE89-770B-435D-8EDC-088A1835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946D8-C7C3-4AF6-A318-09DCC6CA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2FB00-F29B-4179-867B-650B6899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609BF-E21A-476A-A3B8-5112A15E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27D7CB-4524-4C1A-8512-84384D71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5A53E-53FC-4974-B629-A05F8590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2CD8E-DF89-454C-8008-AAD832844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F596-B65D-418A-95CC-969D2A5A4F0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5190D-78FE-4993-92C0-2E83A74D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007FE-FED2-46B9-A2DE-1A3F812B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1B14-E08C-44C7-99FA-05D8D4C8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액자 17">
            <a:extLst>
              <a:ext uri="{FF2B5EF4-FFF2-40B4-BE49-F238E27FC236}">
                <a16:creationId xmlns:a16="http://schemas.microsoft.com/office/drawing/2014/main" id="{9C2A0F0B-57A9-4C6D-8D53-FB342666C1CD}"/>
              </a:ext>
            </a:extLst>
          </p:cNvPr>
          <p:cNvSpPr/>
          <p:nvPr/>
        </p:nvSpPr>
        <p:spPr>
          <a:xfrm>
            <a:off x="2425024" y="950851"/>
            <a:ext cx="7341952" cy="3811923"/>
          </a:xfrm>
          <a:prstGeom prst="frame">
            <a:avLst>
              <a:gd name="adj1" fmla="val 5163"/>
            </a:avLst>
          </a:prstGeom>
          <a:gradFill>
            <a:gsLst>
              <a:gs pos="100000">
                <a:schemeClr val="accent2">
                  <a:lumMod val="20000"/>
                  <a:lumOff val="8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FDAEF-1A4D-41FB-ABC8-CD2B47E502D5}"/>
              </a:ext>
            </a:extLst>
          </p:cNvPr>
          <p:cNvSpPr txBox="1"/>
          <p:nvPr/>
        </p:nvSpPr>
        <p:spPr>
          <a:xfrm>
            <a:off x="5061101" y="306470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프로그래밍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A5E6F-5014-4B89-8F67-7838885C477B}"/>
              </a:ext>
            </a:extLst>
          </p:cNvPr>
          <p:cNvSpPr txBox="1"/>
          <p:nvPr/>
        </p:nvSpPr>
        <p:spPr>
          <a:xfrm>
            <a:off x="4886113" y="2227856"/>
            <a:ext cx="2576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KNU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TALK</a:t>
            </a:r>
            <a:endParaRPr lang="ko-KR" altLang="en-US" sz="40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E397B-1038-4DCD-AA73-944EEDF60331}"/>
              </a:ext>
            </a:extLst>
          </p:cNvPr>
          <p:cNvSpPr txBox="1"/>
          <p:nvPr/>
        </p:nvSpPr>
        <p:spPr>
          <a:xfrm>
            <a:off x="3507790" y="5024188"/>
            <a:ext cx="5176417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</a:t>
            </a:r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</a:t>
            </a:r>
            <a:endParaRPr lang="en-US" altLang="ko-KR" sz="11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2015112162	2017116995	2019114945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김철균</a:t>
            </a:r>
            <a:r>
              <a:rPr lang="en-US" altLang="ko-KR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전병규</a:t>
            </a:r>
            <a:r>
              <a:rPr lang="en-US" altLang="ko-KR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한지예</a:t>
            </a:r>
            <a:endParaRPr lang="en-US" altLang="ko-KR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F189C5-459B-4085-A9E8-DFB6BBA47E86}"/>
              </a:ext>
            </a:extLst>
          </p:cNvPr>
          <p:cNvCxnSpPr/>
          <p:nvPr/>
        </p:nvCxnSpPr>
        <p:spPr>
          <a:xfrm>
            <a:off x="4227102" y="2935742"/>
            <a:ext cx="3737795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2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625AA-BF83-492D-92C6-DF83D5007579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4DEAF-0291-49FB-A6AA-37335DDAC70F}"/>
              </a:ext>
            </a:extLst>
          </p:cNvPr>
          <p:cNvSpPr txBox="1"/>
          <p:nvPr/>
        </p:nvSpPr>
        <p:spPr>
          <a:xfrm>
            <a:off x="632314" y="1462015"/>
            <a:ext cx="107712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KoPubWorld돋움체 Light" panose="00000300000000000000" pitchFamily="2" charset="-127"/>
              <a:buChar char="▶"/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IOCP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사용한 이유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멀티 프로세스의 단점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 별로 독립적인 메모리 공간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context switching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성능 저하를 야기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Select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IO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단점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IO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확인하고 다음에 필요한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IO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동작하는 동기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IO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Overlapped IO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단점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accept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함수와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Sleepex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함수가 번갈아 호출되며 성능 저하를 야기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1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400" u="sng">
                <a:solidFill>
                  <a:srgbClr val="FF505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하나의 프로세스로 다수의 소켓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을 관리하며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2400" u="sng">
                <a:solidFill>
                  <a:srgbClr val="FF505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accept </a:t>
            </a:r>
            <a:r>
              <a:rPr lang="ko-KR" altLang="en-US" sz="2400" u="sng">
                <a:solidFill>
                  <a:srgbClr val="FF505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함수를 호출하는 쓰레드와</a:t>
            </a:r>
            <a:endParaRPr lang="en-US" altLang="ko-KR" sz="2400" u="sng">
              <a:solidFill>
                <a:srgbClr val="FF505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solidFill>
                  <a:srgbClr val="FF505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   </a:t>
            </a:r>
            <a:r>
              <a:rPr lang="ko-KR" altLang="en-US" sz="2400" u="sng">
                <a:solidFill>
                  <a:srgbClr val="FF505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데이터를 송수신하는 쓰레드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를 가지고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400" u="sng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비동기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적으로 동작하는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“IOCP”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8ACE3-F397-43BD-9DB0-C724F7FA5F8D}"/>
              </a:ext>
            </a:extLst>
          </p:cNvPr>
          <p:cNvGrpSpPr/>
          <p:nvPr/>
        </p:nvGrpSpPr>
        <p:grpSpPr>
          <a:xfrm>
            <a:off x="551375" y="582357"/>
            <a:ext cx="4960012" cy="734358"/>
            <a:chOff x="568153" y="539948"/>
            <a:chExt cx="4960012" cy="7343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2932C9-89B3-4DD0-9566-D6A534CEFD3F}"/>
                </a:ext>
              </a:extLst>
            </p:cNvPr>
            <p:cNvSpPr txBox="1"/>
            <p:nvPr/>
          </p:nvSpPr>
          <p:spPr>
            <a:xfrm>
              <a:off x="568153" y="539948"/>
              <a:ext cx="4960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다중 접속 서버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7946440-CFB2-4D0B-83C9-5134C7A5BA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4757338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51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00E50-9A22-492B-B7F3-96EAD48F8802}"/>
              </a:ext>
            </a:extLst>
          </p:cNvPr>
          <p:cNvSpPr txBox="1"/>
          <p:nvPr/>
        </p:nvSpPr>
        <p:spPr>
          <a:xfrm>
            <a:off x="6727971" y="2056270"/>
            <a:ext cx="4890781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server_header.h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Socket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정보를 담는 구조체 정의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Buffer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정보를 담는 구조체 정의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패킷 처리를 위한 구조체 정의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6A114-FAC6-48F7-B424-79A636B05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"/>
          <a:stretch/>
        </p:blipFill>
        <p:spPr>
          <a:xfrm>
            <a:off x="1115020" y="1735939"/>
            <a:ext cx="4980979" cy="407070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516743A-626D-4A1B-8578-DEB652E4B47C}"/>
              </a:ext>
            </a:extLst>
          </p:cNvPr>
          <p:cNvGrpSpPr/>
          <p:nvPr/>
        </p:nvGrpSpPr>
        <p:grpSpPr>
          <a:xfrm>
            <a:off x="551375" y="582357"/>
            <a:ext cx="6393225" cy="734358"/>
            <a:chOff x="551375" y="582357"/>
            <a:chExt cx="6393225" cy="734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322D02-B1A6-4AAC-9C16-E1C2C9D767E7}"/>
                </a:ext>
              </a:extLst>
            </p:cNvPr>
            <p:cNvSpPr txBox="1"/>
            <p:nvPr/>
          </p:nvSpPr>
          <p:spPr>
            <a:xfrm>
              <a:off x="551375" y="582357"/>
              <a:ext cx="63932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코드 설명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API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Server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663CC6F-8495-4BBB-A107-CC2E5EF38164}"/>
                </a:ext>
              </a:extLst>
            </p:cNvPr>
            <p:cNvCxnSpPr>
              <a:cxnSpLocks/>
            </p:cNvCxnSpPr>
            <p:nvPr/>
          </p:nvCxnSpPr>
          <p:spPr>
            <a:xfrm>
              <a:off x="628394" y="1316715"/>
              <a:ext cx="6191856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72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F4E57-355D-4C59-AB9F-0BD8F68DB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5"/>
          <a:stretch/>
        </p:blipFill>
        <p:spPr>
          <a:xfrm>
            <a:off x="1325943" y="1735939"/>
            <a:ext cx="4154865" cy="42013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200E50-9A22-492B-B7F3-96EAD48F8802}"/>
              </a:ext>
            </a:extLst>
          </p:cNvPr>
          <p:cNvSpPr txBox="1"/>
          <p:nvPr/>
        </p:nvSpPr>
        <p:spPr>
          <a:xfrm>
            <a:off x="6711193" y="1735939"/>
            <a:ext cx="4890781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server_header.h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구조체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member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구조체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room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유저는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registered_users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online_users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리스트를 통해 관리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방은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room_list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관리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55F571-8105-41F2-BA23-269C2478D95E}"/>
              </a:ext>
            </a:extLst>
          </p:cNvPr>
          <p:cNvGrpSpPr/>
          <p:nvPr/>
        </p:nvGrpSpPr>
        <p:grpSpPr>
          <a:xfrm>
            <a:off x="551375" y="582357"/>
            <a:ext cx="6393225" cy="734358"/>
            <a:chOff x="551375" y="582357"/>
            <a:chExt cx="6393225" cy="7343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99CF77-17DF-429D-97EB-27A6744E6A7E}"/>
                </a:ext>
              </a:extLst>
            </p:cNvPr>
            <p:cNvSpPr txBox="1"/>
            <p:nvPr/>
          </p:nvSpPr>
          <p:spPr>
            <a:xfrm>
              <a:off x="551375" y="582357"/>
              <a:ext cx="63932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코드 설명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API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Server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88D1ACE-BE16-4975-9DEE-D345CF894F6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94" y="1316715"/>
              <a:ext cx="6191856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76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00E50-9A22-492B-B7F3-96EAD48F8802}"/>
              </a:ext>
            </a:extLst>
          </p:cNvPr>
          <p:cNvSpPr txBox="1"/>
          <p:nvPr/>
        </p:nvSpPr>
        <p:spPr>
          <a:xfrm>
            <a:off x="8247765" y="2833412"/>
            <a:ext cx="2957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전역 변수 사용 시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Mutex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 동기화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55F571-8105-41F2-BA23-269C2478D95E}"/>
              </a:ext>
            </a:extLst>
          </p:cNvPr>
          <p:cNvGrpSpPr/>
          <p:nvPr/>
        </p:nvGrpSpPr>
        <p:grpSpPr>
          <a:xfrm>
            <a:off x="551375" y="582357"/>
            <a:ext cx="6393225" cy="734358"/>
            <a:chOff x="551375" y="582357"/>
            <a:chExt cx="6393225" cy="7343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99CF77-17DF-429D-97EB-27A6744E6A7E}"/>
                </a:ext>
              </a:extLst>
            </p:cNvPr>
            <p:cNvSpPr txBox="1"/>
            <p:nvPr/>
          </p:nvSpPr>
          <p:spPr>
            <a:xfrm>
              <a:off x="551375" y="582357"/>
              <a:ext cx="63932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코드 설명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API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Server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88D1ACE-BE16-4975-9DEE-D345CF894F6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94" y="1316715"/>
              <a:ext cx="6191856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F1335B-D45A-401A-95CD-F1D8023D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45" y="2747899"/>
            <a:ext cx="6631528" cy="1882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8548AC-24DD-4A56-94D2-BED5A5127733}"/>
              </a:ext>
            </a:extLst>
          </p:cNvPr>
          <p:cNvSpPr/>
          <p:nvPr/>
        </p:nvSpPr>
        <p:spPr>
          <a:xfrm>
            <a:off x="875139" y="3162796"/>
            <a:ext cx="6498120" cy="1017315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C6B2E-E7F4-402C-8570-551EF3735961}"/>
              </a:ext>
            </a:extLst>
          </p:cNvPr>
          <p:cNvSpPr txBox="1"/>
          <p:nvPr/>
        </p:nvSpPr>
        <p:spPr>
          <a:xfrm>
            <a:off x="551375" y="1550787"/>
            <a:ext cx="98090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서버와 클라이언트가 주고 받을 패킷 프로토콜을 설정함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패킷 프로토콜은 패킷의 크기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타입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필요한 정보를 담고 있음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9326B-0B7C-4A1D-B3D8-F544B6910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" r="46005" b="48807"/>
          <a:stretch/>
        </p:blipFill>
        <p:spPr>
          <a:xfrm>
            <a:off x="1114424" y="3253969"/>
            <a:ext cx="4857842" cy="26016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E64D48-B9D2-41CC-B2A6-E54449684CCE}"/>
              </a:ext>
            </a:extLst>
          </p:cNvPr>
          <p:cNvCxnSpPr>
            <a:cxnSpLocks/>
          </p:cNvCxnSpPr>
          <p:nvPr/>
        </p:nvCxnSpPr>
        <p:spPr>
          <a:xfrm>
            <a:off x="2702962" y="4238073"/>
            <a:ext cx="357005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64D5DE-471A-4AB1-A706-7F8E7C7F4F8E}"/>
              </a:ext>
            </a:extLst>
          </p:cNvPr>
          <p:cNvCxnSpPr>
            <a:cxnSpLocks/>
          </p:cNvCxnSpPr>
          <p:nvPr/>
        </p:nvCxnSpPr>
        <p:spPr>
          <a:xfrm>
            <a:off x="2636287" y="4554809"/>
            <a:ext cx="363672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54F5E7-500A-43F8-9356-279621EE7A55}"/>
              </a:ext>
            </a:extLst>
          </p:cNvPr>
          <p:cNvSpPr txBox="1"/>
          <p:nvPr/>
        </p:nvSpPr>
        <p:spPr>
          <a:xfrm flipH="1">
            <a:off x="6562685" y="3982523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C61AE-E687-44C6-B069-22B6202F64D4}"/>
              </a:ext>
            </a:extLst>
          </p:cNvPr>
          <p:cNvSpPr txBox="1"/>
          <p:nvPr/>
        </p:nvSpPr>
        <p:spPr>
          <a:xfrm flipH="1">
            <a:off x="6562685" y="4379363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타입</a:t>
            </a:r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6AF3A2-D650-46AD-8C0C-CA66693CCAC3}"/>
              </a:ext>
            </a:extLst>
          </p:cNvPr>
          <p:cNvCxnSpPr>
            <a:cxnSpLocks/>
          </p:cNvCxnSpPr>
          <p:nvPr/>
        </p:nvCxnSpPr>
        <p:spPr>
          <a:xfrm>
            <a:off x="3331612" y="4935809"/>
            <a:ext cx="294140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B73653-A07F-468F-A6ED-A1E2720B2685}"/>
              </a:ext>
            </a:extLst>
          </p:cNvPr>
          <p:cNvSpPr txBox="1"/>
          <p:nvPr/>
        </p:nvSpPr>
        <p:spPr>
          <a:xfrm flipH="1">
            <a:off x="6562684" y="4814150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필요한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22C7A-CEAE-4831-962A-EF18FF3FE265}"/>
              </a:ext>
            </a:extLst>
          </p:cNvPr>
          <p:cNvSpPr txBox="1"/>
          <p:nvPr/>
        </p:nvSpPr>
        <p:spPr>
          <a:xfrm flipH="1">
            <a:off x="6562684" y="3982523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크기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562664-C978-46E7-BF63-DCB18C7D5670}"/>
              </a:ext>
            </a:extLst>
          </p:cNvPr>
          <p:cNvGrpSpPr/>
          <p:nvPr/>
        </p:nvGrpSpPr>
        <p:grpSpPr>
          <a:xfrm>
            <a:off x="551375" y="582357"/>
            <a:ext cx="6393225" cy="734358"/>
            <a:chOff x="551375" y="582357"/>
            <a:chExt cx="6393225" cy="7343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E57EA6-B00F-4B81-82F7-4C6AEC15CA4A}"/>
                </a:ext>
              </a:extLst>
            </p:cNvPr>
            <p:cNvSpPr txBox="1"/>
            <p:nvPr/>
          </p:nvSpPr>
          <p:spPr>
            <a:xfrm>
              <a:off x="551375" y="582357"/>
              <a:ext cx="63932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코드 설명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API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Server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503D8-C71A-459D-9026-48A5D3DFA059}"/>
                </a:ext>
              </a:extLst>
            </p:cNvPr>
            <p:cNvCxnSpPr>
              <a:cxnSpLocks/>
            </p:cNvCxnSpPr>
            <p:nvPr/>
          </p:nvCxnSpPr>
          <p:spPr>
            <a:xfrm>
              <a:off x="628394" y="1316715"/>
              <a:ext cx="6191856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459177-4B39-409D-9102-08A88C37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"/>
          <a:stretch/>
        </p:blipFill>
        <p:spPr>
          <a:xfrm>
            <a:off x="774700" y="157161"/>
            <a:ext cx="5424487" cy="6200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817EA1-84EE-408A-AFFD-E460365BB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4" t="432"/>
          <a:stretch/>
        </p:blipFill>
        <p:spPr>
          <a:xfrm>
            <a:off x="6369049" y="511968"/>
            <a:ext cx="5299075" cy="5491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0826B-1377-4961-ACD7-CAA9D2AE85B7}"/>
              </a:ext>
            </a:extLst>
          </p:cNvPr>
          <p:cNvSpPr txBox="1"/>
          <p:nvPr/>
        </p:nvSpPr>
        <p:spPr>
          <a:xfrm flipH="1">
            <a:off x="9945117" y="77562"/>
            <a:ext cx="21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packet_header.h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81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86155-DD07-46A7-ABE5-1F0CEDE76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" r="49995"/>
          <a:stretch/>
        </p:blipFill>
        <p:spPr>
          <a:xfrm>
            <a:off x="546595" y="401597"/>
            <a:ext cx="2314052" cy="57876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7DD574-6F69-4B58-BA23-04D84B3F0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2" r="10367"/>
          <a:stretch/>
        </p:blipFill>
        <p:spPr>
          <a:xfrm>
            <a:off x="3765842" y="644732"/>
            <a:ext cx="3876530" cy="5029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F49EA9-F5E5-4649-8950-7D20BF0498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0"/>
          <a:stretch/>
        </p:blipFill>
        <p:spPr>
          <a:xfrm>
            <a:off x="7880350" y="1769464"/>
            <a:ext cx="4231996" cy="2647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AFE93E-EC90-466B-8F66-A863D95BB535}"/>
              </a:ext>
            </a:extLst>
          </p:cNvPr>
          <p:cNvSpPr txBox="1"/>
          <p:nvPr/>
        </p:nvSpPr>
        <p:spPr>
          <a:xfrm flipH="1">
            <a:off x="9945117" y="77562"/>
            <a:ext cx="21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packet_header.h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63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63658E-07DC-45D9-BB7B-7F47C99EC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"/>
          <a:stretch/>
        </p:blipFill>
        <p:spPr>
          <a:xfrm>
            <a:off x="645952" y="341976"/>
            <a:ext cx="5958851" cy="58578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AB8582-DCD2-4615-92C7-CE5453A0F573}"/>
              </a:ext>
            </a:extLst>
          </p:cNvPr>
          <p:cNvCxnSpPr>
            <a:cxnSpLocks/>
          </p:cNvCxnSpPr>
          <p:nvPr/>
        </p:nvCxnSpPr>
        <p:spPr>
          <a:xfrm>
            <a:off x="4007796" y="2836638"/>
            <a:ext cx="357005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9E3CE4-F54D-41AD-8B03-DBA257CD9DA8}"/>
              </a:ext>
            </a:extLst>
          </p:cNvPr>
          <p:cNvCxnSpPr>
            <a:cxnSpLocks/>
          </p:cNvCxnSpPr>
          <p:nvPr/>
        </p:nvCxnSpPr>
        <p:spPr>
          <a:xfrm>
            <a:off x="5554494" y="3696512"/>
            <a:ext cx="202335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57D32E-EB02-4AAD-B693-0574A9C1BF77}"/>
              </a:ext>
            </a:extLst>
          </p:cNvPr>
          <p:cNvCxnSpPr>
            <a:cxnSpLocks/>
          </p:cNvCxnSpPr>
          <p:nvPr/>
        </p:nvCxnSpPr>
        <p:spPr>
          <a:xfrm>
            <a:off x="5661498" y="4710835"/>
            <a:ext cx="191634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85E3F5-E499-4239-9BA8-C6E8EFB3C2F3}"/>
              </a:ext>
            </a:extLst>
          </p:cNvPr>
          <p:cNvCxnSpPr>
            <a:cxnSpLocks/>
          </p:cNvCxnSpPr>
          <p:nvPr/>
        </p:nvCxnSpPr>
        <p:spPr>
          <a:xfrm>
            <a:off x="6468894" y="5388528"/>
            <a:ext cx="109408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62E30D-A24E-4C12-963E-0172AE01E58B}"/>
              </a:ext>
            </a:extLst>
          </p:cNvPr>
          <p:cNvSpPr txBox="1"/>
          <p:nvPr/>
        </p:nvSpPr>
        <p:spPr>
          <a:xfrm flipH="1">
            <a:off x="7905664" y="2699768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WSAStartup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B2030-6D3F-455A-AE11-24DA81F74B4F}"/>
              </a:ext>
            </a:extLst>
          </p:cNvPr>
          <p:cNvSpPr txBox="1"/>
          <p:nvPr/>
        </p:nvSpPr>
        <p:spPr>
          <a:xfrm flipH="1">
            <a:off x="7905664" y="3511846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CreateCompletionPort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B7EDAF-DE83-4258-9E26-50ECD2E06BB5}"/>
              </a:ext>
            </a:extLst>
          </p:cNvPr>
          <p:cNvSpPr txBox="1"/>
          <p:nvPr/>
        </p:nvSpPr>
        <p:spPr>
          <a:xfrm flipH="1">
            <a:off x="7905664" y="4564482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_beginthreadex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D7FC18-6627-42EC-97A0-987CB5C31870}"/>
              </a:ext>
            </a:extLst>
          </p:cNvPr>
          <p:cNvSpPr txBox="1"/>
          <p:nvPr/>
        </p:nvSpPr>
        <p:spPr>
          <a:xfrm flipH="1">
            <a:off x="7933386" y="5203862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WSASocket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7FBF2F-99C4-4E1C-A30C-A1439C61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608" y="69812"/>
            <a:ext cx="2415661" cy="20542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1420B-A1B9-41D5-AC5C-396993A140E5}"/>
              </a:ext>
            </a:extLst>
          </p:cNvPr>
          <p:cNvSpPr/>
          <p:nvPr/>
        </p:nvSpPr>
        <p:spPr>
          <a:xfrm>
            <a:off x="9839325" y="995202"/>
            <a:ext cx="2150944" cy="262098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1FA29F1-0B04-408C-9919-809F2F71D358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657475" y="466725"/>
            <a:ext cx="7181850" cy="659526"/>
          </a:xfrm>
          <a:prstGeom prst="bentConnector3">
            <a:avLst/>
          </a:prstGeom>
          <a:ln w="158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2156B6-2B3A-42F4-B99C-24ECBED4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3" y="3863214"/>
            <a:ext cx="6154019" cy="19301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60A4FA-05D6-4FB8-AB1F-8FE3F3B5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2" y="335082"/>
            <a:ext cx="4819753" cy="32093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57D32E-EB02-4AAD-B693-0574A9C1BF77}"/>
              </a:ext>
            </a:extLst>
          </p:cNvPr>
          <p:cNvCxnSpPr>
            <a:cxnSpLocks/>
          </p:cNvCxnSpPr>
          <p:nvPr/>
        </p:nvCxnSpPr>
        <p:spPr>
          <a:xfrm>
            <a:off x="3934838" y="2716665"/>
            <a:ext cx="364300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85E3F5-E499-4239-9BA8-C6E8EFB3C2F3}"/>
              </a:ext>
            </a:extLst>
          </p:cNvPr>
          <p:cNvCxnSpPr>
            <a:cxnSpLocks/>
          </p:cNvCxnSpPr>
          <p:nvPr/>
        </p:nvCxnSpPr>
        <p:spPr>
          <a:xfrm>
            <a:off x="5267527" y="1677608"/>
            <a:ext cx="231031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62E30D-A24E-4C12-963E-0172AE01E58B}"/>
              </a:ext>
            </a:extLst>
          </p:cNvPr>
          <p:cNvSpPr txBox="1"/>
          <p:nvPr/>
        </p:nvSpPr>
        <p:spPr>
          <a:xfrm flipH="1">
            <a:off x="7895936" y="1446775"/>
            <a:ext cx="154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bind</a:t>
            </a:r>
            <a:endParaRPr lang="ko-KR" altLang="en-US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98959-2AAC-4A07-AA00-6290F449A6D7}"/>
              </a:ext>
            </a:extLst>
          </p:cNvPr>
          <p:cNvSpPr txBox="1"/>
          <p:nvPr/>
        </p:nvSpPr>
        <p:spPr>
          <a:xfrm flipH="1">
            <a:off x="7895936" y="2485832"/>
            <a:ext cx="154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listen</a:t>
            </a:r>
            <a:endParaRPr lang="ko-KR" altLang="en-US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14D638-CB88-44D3-9EE7-10AD89128E1C}"/>
              </a:ext>
            </a:extLst>
          </p:cNvPr>
          <p:cNvCxnSpPr>
            <a:cxnSpLocks/>
          </p:cNvCxnSpPr>
          <p:nvPr/>
        </p:nvCxnSpPr>
        <p:spPr>
          <a:xfrm>
            <a:off x="6498077" y="5584885"/>
            <a:ext cx="107976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404FAB-BA1F-4AB4-BCD5-6214B81095AE}"/>
              </a:ext>
            </a:extLst>
          </p:cNvPr>
          <p:cNvSpPr txBox="1"/>
          <p:nvPr/>
        </p:nvSpPr>
        <p:spPr>
          <a:xfrm flipH="1">
            <a:off x="7895935" y="5354052"/>
            <a:ext cx="154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accept</a:t>
            </a:r>
            <a:endParaRPr lang="ko-KR" altLang="en-US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30A34C-8654-4217-BCB9-450F198D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3" y="866677"/>
            <a:ext cx="7744814" cy="46114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85E3F5-E499-4239-9BA8-C6E8EFB3C2F3}"/>
              </a:ext>
            </a:extLst>
          </p:cNvPr>
          <p:cNvCxnSpPr>
            <a:cxnSpLocks/>
          </p:cNvCxnSpPr>
          <p:nvPr/>
        </p:nvCxnSpPr>
        <p:spPr>
          <a:xfrm>
            <a:off x="6096000" y="3239497"/>
            <a:ext cx="290538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14D638-CB88-44D3-9EE7-10AD89128E1C}"/>
              </a:ext>
            </a:extLst>
          </p:cNvPr>
          <p:cNvCxnSpPr>
            <a:cxnSpLocks/>
          </p:cNvCxnSpPr>
          <p:nvPr/>
        </p:nvCxnSpPr>
        <p:spPr>
          <a:xfrm>
            <a:off x="8154099" y="5157046"/>
            <a:ext cx="85567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F6C18-402A-4853-86A4-3BA214FC8B6E}"/>
              </a:ext>
            </a:extLst>
          </p:cNvPr>
          <p:cNvSpPr txBox="1"/>
          <p:nvPr/>
        </p:nvSpPr>
        <p:spPr>
          <a:xfrm flipH="1">
            <a:off x="9231125" y="3054831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CreateCompletionPort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1CD22-C4DE-44F3-A24D-429C60F22FC1}"/>
              </a:ext>
            </a:extLst>
          </p:cNvPr>
          <p:cNvSpPr txBox="1"/>
          <p:nvPr/>
        </p:nvSpPr>
        <p:spPr>
          <a:xfrm flipH="1">
            <a:off x="9231125" y="4972380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WSARecv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1BDE48-7EF8-4C67-A34B-F7CBD550803A}"/>
              </a:ext>
            </a:extLst>
          </p:cNvPr>
          <p:cNvCxnSpPr>
            <a:cxnSpLocks/>
          </p:cNvCxnSpPr>
          <p:nvPr/>
        </p:nvCxnSpPr>
        <p:spPr>
          <a:xfrm>
            <a:off x="2541864" y="1654415"/>
            <a:ext cx="633762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D0128F-7A92-46DB-9E2A-0BF4485549E5}"/>
              </a:ext>
            </a:extLst>
          </p:cNvPr>
          <p:cNvSpPr txBox="1"/>
          <p:nvPr/>
        </p:nvSpPr>
        <p:spPr>
          <a:xfrm flipH="1">
            <a:off x="8981127" y="1469749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closesocket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0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122B82-41F7-4605-8AF2-042AFB29B1D0}"/>
              </a:ext>
            </a:extLst>
          </p:cNvPr>
          <p:cNvSpPr txBox="1"/>
          <p:nvPr/>
        </p:nvSpPr>
        <p:spPr>
          <a:xfrm>
            <a:off x="803611" y="1647184"/>
            <a:ext cx="512305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▶"/>
            </a:pPr>
            <a:r>
              <a:rPr lang="en-US" altLang="ko-KR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1. </a:t>
            </a: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개요</a:t>
            </a:r>
            <a:endParaRPr lang="en-US" altLang="ko-KR" sz="28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1-1.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배경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1-2.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개발 내용</a:t>
            </a:r>
            <a:endParaRPr lang="en-US" altLang="ko-KR" sz="28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▶"/>
            </a:pP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사용한 다중 접속 서버</a:t>
            </a:r>
            <a:endParaRPr lang="en-US" altLang="ko-KR" sz="28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AB7547-B6C5-43A5-B478-10398ABCB457}"/>
              </a:ext>
            </a:extLst>
          </p:cNvPr>
          <p:cNvGrpSpPr/>
          <p:nvPr/>
        </p:nvGrpSpPr>
        <p:grpSpPr>
          <a:xfrm>
            <a:off x="779431" y="532022"/>
            <a:ext cx="3039113" cy="793081"/>
            <a:chOff x="610098" y="481225"/>
            <a:chExt cx="3039113" cy="7930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F229C9-8391-4F25-A921-C58D1BCE8586}"/>
                </a:ext>
              </a:extLst>
            </p:cNvPr>
            <p:cNvSpPr txBox="1"/>
            <p:nvPr/>
          </p:nvSpPr>
          <p:spPr>
            <a:xfrm>
              <a:off x="610098" y="481225"/>
              <a:ext cx="29819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30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CONTENTS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D6A2251-BABF-483F-8D14-E2B850681EEB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3004039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4451B1-71D1-485A-B151-2BF8025AED78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F87F-7BB9-4A51-823E-82BC8BDB6668}"/>
              </a:ext>
            </a:extLst>
          </p:cNvPr>
          <p:cNvSpPr txBox="1"/>
          <p:nvPr/>
        </p:nvSpPr>
        <p:spPr>
          <a:xfrm>
            <a:off x="6074408" y="1651186"/>
            <a:ext cx="512305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▶"/>
            </a:pPr>
            <a:r>
              <a:rPr lang="en-US" altLang="ko-KR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3. </a:t>
            </a: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설명 </a:t>
            </a:r>
            <a:r>
              <a:rPr lang="en-US" altLang="ko-KR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&amp; </a:t>
            </a: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사용한 </a:t>
            </a:r>
            <a:r>
              <a:rPr lang="en-US" altLang="ko-KR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3-1. Server</a:t>
            </a: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3-2. Client</a:t>
            </a:r>
            <a:endParaRPr lang="en-US" altLang="ko-KR" sz="28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▶"/>
            </a:pP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4. </a:t>
            </a: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화면 구성 및 실행 화면</a:t>
            </a:r>
            <a:endParaRPr lang="en-US" altLang="ko-KR" sz="28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▶"/>
            </a:pPr>
            <a:r>
              <a:rPr lang="en-US" altLang="ko-KR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5.</a:t>
            </a:r>
            <a:r>
              <a:rPr lang="ko-KR" altLang="en-US" sz="2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향후 보완점</a:t>
            </a:r>
          </a:p>
        </p:txBody>
      </p:sp>
    </p:spTree>
    <p:extLst>
      <p:ext uri="{BB962C8B-B14F-4D97-AF65-F5344CB8AC3E}">
        <p14:creationId xmlns:p14="http://schemas.microsoft.com/office/powerpoint/2010/main" val="200441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B620F4B-96F5-4136-8791-CA7E3D74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5" y="835884"/>
            <a:ext cx="8358747" cy="48752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14D638-CB88-44D3-9EE7-10AD89128E1C}"/>
              </a:ext>
            </a:extLst>
          </p:cNvPr>
          <p:cNvCxnSpPr>
            <a:cxnSpLocks/>
          </p:cNvCxnSpPr>
          <p:nvPr/>
        </p:nvCxnSpPr>
        <p:spPr>
          <a:xfrm>
            <a:off x="8344470" y="3206030"/>
            <a:ext cx="38008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F6C18-402A-4853-86A4-3BA214FC8B6E}"/>
              </a:ext>
            </a:extLst>
          </p:cNvPr>
          <p:cNvSpPr txBox="1"/>
          <p:nvPr/>
        </p:nvSpPr>
        <p:spPr>
          <a:xfrm flipH="1">
            <a:off x="8867163" y="3021364"/>
            <a:ext cx="308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GetQueueCompletionStatus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555C63-4079-4925-BFE4-BFDACF4EF4FF}"/>
              </a:ext>
            </a:extLst>
          </p:cNvPr>
          <p:cNvCxnSpPr>
            <a:cxnSpLocks/>
          </p:cNvCxnSpPr>
          <p:nvPr/>
        </p:nvCxnSpPr>
        <p:spPr>
          <a:xfrm>
            <a:off x="2768367" y="5140565"/>
            <a:ext cx="596457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8EFFA6-6FBC-48CD-86D4-7837D9296A2A}"/>
              </a:ext>
            </a:extLst>
          </p:cNvPr>
          <p:cNvSpPr txBox="1"/>
          <p:nvPr/>
        </p:nvSpPr>
        <p:spPr>
          <a:xfrm flipH="1">
            <a:off x="8867163" y="4955899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closesocket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91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644F85-2153-4C2F-8B9F-A26B15A3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0" y="2301150"/>
            <a:ext cx="7919603" cy="23470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0AC791-7AF7-484A-884D-4F9DF6C3BBD3}"/>
              </a:ext>
            </a:extLst>
          </p:cNvPr>
          <p:cNvCxnSpPr>
            <a:cxnSpLocks/>
          </p:cNvCxnSpPr>
          <p:nvPr/>
        </p:nvCxnSpPr>
        <p:spPr>
          <a:xfrm>
            <a:off x="8077904" y="3347238"/>
            <a:ext cx="77082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3AC41A-8F12-4C05-B608-2B7B789D9ED1}"/>
              </a:ext>
            </a:extLst>
          </p:cNvPr>
          <p:cNvSpPr txBox="1"/>
          <p:nvPr/>
        </p:nvSpPr>
        <p:spPr>
          <a:xfrm flipH="1">
            <a:off x="9015965" y="3162572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WSARecv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3309D-7E57-493D-94AD-E7324D4F1C92}"/>
              </a:ext>
            </a:extLst>
          </p:cNvPr>
          <p:cNvSpPr txBox="1"/>
          <p:nvPr/>
        </p:nvSpPr>
        <p:spPr>
          <a:xfrm flipH="1">
            <a:off x="7666839" y="2016472"/>
            <a:ext cx="396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클라이언트로부터 받은 패킷을 조립하고</a:t>
            </a:r>
            <a:endParaRPr lang="en-US" altLang="ko-KR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알맞은 함수 실행 후 </a:t>
            </a:r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WSASend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</a:t>
            </a:r>
            <a:endParaRPr lang="en-US" altLang="ko-KR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클라이언트에게 패킷 전송 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C4CE7A2-AF9C-469F-94F2-3895EC88EA3E}"/>
              </a:ext>
            </a:extLst>
          </p:cNvPr>
          <p:cNvCxnSpPr/>
          <p:nvPr/>
        </p:nvCxnSpPr>
        <p:spPr>
          <a:xfrm flipV="1">
            <a:off x="5569018" y="2386739"/>
            <a:ext cx="1875934" cy="725864"/>
          </a:xfrm>
          <a:prstGeom prst="bentConnector3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9AD9F-DD20-45CD-BA43-ED99B573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902"/>
            <a:ext cx="10668000" cy="60007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CBE644-B83B-40FB-9DCD-BD9E5C60D2C6}"/>
              </a:ext>
            </a:extLst>
          </p:cNvPr>
          <p:cNvSpPr/>
          <p:nvPr/>
        </p:nvSpPr>
        <p:spPr>
          <a:xfrm>
            <a:off x="1044429" y="3066001"/>
            <a:ext cx="10233171" cy="1904476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D7A3D53-FA09-47AA-84D6-00EE50457777}"/>
              </a:ext>
            </a:extLst>
          </p:cNvPr>
          <p:cNvCxnSpPr>
            <a:cxnSpLocks/>
          </p:cNvCxnSpPr>
          <p:nvPr/>
        </p:nvCxnSpPr>
        <p:spPr>
          <a:xfrm flipV="1">
            <a:off x="5635693" y="2381250"/>
            <a:ext cx="2174807" cy="2074378"/>
          </a:xfrm>
          <a:prstGeom prst="bentConnector3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065124-39AF-4FEF-A676-68C22054811F}"/>
              </a:ext>
            </a:extLst>
          </p:cNvPr>
          <p:cNvSpPr txBox="1"/>
          <p:nvPr/>
        </p:nvSpPr>
        <p:spPr>
          <a:xfrm flipH="1">
            <a:off x="7990689" y="2196584"/>
            <a:ext cx="287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패킷의 타입에 따라 함수 실행</a:t>
            </a:r>
          </a:p>
        </p:txBody>
      </p:sp>
    </p:spTree>
    <p:extLst>
      <p:ext uri="{BB962C8B-B14F-4D97-AF65-F5344CB8AC3E}">
        <p14:creationId xmlns:p14="http://schemas.microsoft.com/office/powerpoint/2010/main" val="2907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90035-F24C-471B-97A7-2EE5DB26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38125"/>
            <a:ext cx="5295900" cy="60579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F3645B-572D-45A2-988C-0D9B03614F3E}"/>
              </a:ext>
            </a:extLst>
          </p:cNvPr>
          <p:cNvCxnSpPr>
            <a:cxnSpLocks/>
          </p:cNvCxnSpPr>
          <p:nvPr/>
        </p:nvCxnSpPr>
        <p:spPr>
          <a:xfrm>
            <a:off x="5511567" y="3205263"/>
            <a:ext cx="203852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22B762-54F4-4E57-A257-53DA9BE3C62A}"/>
              </a:ext>
            </a:extLst>
          </p:cNvPr>
          <p:cNvSpPr txBox="1"/>
          <p:nvPr/>
        </p:nvSpPr>
        <p:spPr>
          <a:xfrm>
            <a:off x="7726257" y="2943909"/>
            <a:ext cx="438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알맞은 패킷 생성 후</a:t>
            </a:r>
            <a:endParaRPr lang="en-US" altLang="ko-KR"/>
          </a:p>
          <a:p>
            <a:r>
              <a:rPr lang="ko-KR" altLang="en-US"/>
              <a:t>실제로 일을 수행할 함수에 전달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75E09-8720-4A5B-8824-DC4267273EBC}"/>
              </a:ext>
            </a:extLst>
          </p:cNvPr>
          <p:cNvSpPr/>
          <p:nvPr/>
        </p:nvSpPr>
        <p:spPr>
          <a:xfrm>
            <a:off x="637563" y="2453381"/>
            <a:ext cx="4899171" cy="1434518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B17FAF-0FB4-49D3-8B23-A1A10A8D07D3}"/>
              </a:ext>
            </a:extLst>
          </p:cNvPr>
          <p:cNvCxnSpPr>
            <a:cxnSpLocks/>
          </p:cNvCxnSpPr>
          <p:nvPr/>
        </p:nvCxnSpPr>
        <p:spPr>
          <a:xfrm>
            <a:off x="3052456" y="723520"/>
            <a:ext cx="448811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041C8F-113F-4052-B8E7-192B85C1E815}"/>
              </a:ext>
            </a:extLst>
          </p:cNvPr>
          <p:cNvSpPr txBox="1"/>
          <p:nvPr/>
        </p:nvSpPr>
        <p:spPr>
          <a:xfrm>
            <a:off x="7726257" y="492632"/>
            <a:ext cx="438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packet_buffer[1]</a:t>
            </a:r>
            <a:r>
              <a:rPr lang="ko-KR" altLang="en-US"/>
              <a:t>에 저장되어 있는</a:t>
            </a:r>
            <a:endParaRPr lang="en-US" altLang="ko-KR"/>
          </a:p>
          <a:p>
            <a:r>
              <a:rPr lang="ko-KR" altLang="en-US"/>
              <a:t>패킷 타입에 해당하는 </a:t>
            </a:r>
            <a:r>
              <a:rPr lang="en-US" altLang="ko-KR"/>
              <a:t>case </a:t>
            </a:r>
            <a:r>
              <a:rPr lang="ko-KR" altLang="en-US"/>
              <a:t>안으로 진입</a:t>
            </a:r>
          </a:p>
        </p:txBody>
      </p:sp>
    </p:spTree>
    <p:extLst>
      <p:ext uri="{BB962C8B-B14F-4D97-AF65-F5344CB8AC3E}">
        <p14:creationId xmlns:p14="http://schemas.microsoft.com/office/powerpoint/2010/main" val="2087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C86CE7B-E99A-4242-A842-57536E6B9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/>
          <a:stretch/>
        </p:blipFill>
        <p:spPr>
          <a:xfrm>
            <a:off x="981512" y="459735"/>
            <a:ext cx="5748184" cy="56197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19CA82-6066-4E49-9895-5054D4F7F55D}"/>
              </a:ext>
            </a:extLst>
          </p:cNvPr>
          <p:cNvCxnSpPr>
            <a:cxnSpLocks/>
          </p:cNvCxnSpPr>
          <p:nvPr/>
        </p:nvCxnSpPr>
        <p:spPr>
          <a:xfrm>
            <a:off x="6729696" y="2858760"/>
            <a:ext cx="152507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F77509-5EBC-42E6-A269-0B21B9EC5C90}"/>
              </a:ext>
            </a:extLst>
          </p:cNvPr>
          <p:cNvSpPr txBox="1"/>
          <p:nvPr/>
        </p:nvSpPr>
        <p:spPr>
          <a:xfrm>
            <a:off x="8393839" y="922193"/>
            <a:ext cx="3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클라이언트에게 보낼 패킷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36D751-5D00-4BBD-8332-319AAB979F22}"/>
              </a:ext>
            </a:extLst>
          </p:cNvPr>
          <p:cNvSpPr/>
          <p:nvPr/>
        </p:nvSpPr>
        <p:spPr>
          <a:xfrm>
            <a:off x="1129180" y="1770075"/>
            <a:ext cx="5600515" cy="3556934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C1329-3284-458B-B9AA-55AE19ACC5B5}"/>
              </a:ext>
            </a:extLst>
          </p:cNvPr>
          <p:cNvSpPr txBox="1"/>
          <p:nvPr/>
        </p:nvSpPr>
        <p:spPr>
          <a:xfrm>
            <a:off x="8393838" y="2597894"/>
            <a:ext cx="3579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packet_handler</a:t>
            </a:r>
            <a:r>
              <a:rPr lang="ko-KR" altLang="en-US"/>
              <a:t>로 부터 전달받은 데이터를 사용하여 함수 실행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79C709-179A-49FC-A5C5-8A6EDEB94575}"/>
              </a:ext>
            </a:extLst>
          </p:cNvPr>
          <p:cNvCxnSpPr>
            <a:cxnSpLocks/>
          </p:cNvCxnSpPr>
          <p:nvPr/>
        </p:nvCxnSpPr>
        <p:spPr>
          <a:xfrm>
            <a:off x="2645655" y="1106859"/>
            <a:ext cx="560911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F3E6BF-2C9B-49BE-9320-AA4556AAC22C}"/>
              </a:ext>
            </a:extLst>
          </p:cNvPr>
          <p:cNvCxnSpPr>
            <a:cxnSpLocks/>
          </p:cNvCxnSpPr>
          <p:nvPr/>
        </p:nvCxnSpPr>
        <p:spPr>
          <a:xfrm>
            <a:off x="3266441" y="5511079"/>
            <a:ext cx="498832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7FFE0-15BB-4415-AA40-ACFB1B150337}"/>
              </a:ext>
            </a:extLst>
          </p:cNvPr>
          <p:cNvSpPr txBox="1"/>
          <p:nvPr/>
        </p:nvSpPr>
        <p:spPr>
          <a:xfrm>
            <a:off x="8393838" y="5092117"/>
            <a:ext cx="346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생성한 패킷을 클라이언트에게</a:t>
            </a:r>
            <a:endParaRPr lang="en-US" altLang="ko-KR"/>
          </a:p>
          <a:p>
            <a:r>
              <a:rPr lang="ko-KR" altLang="en-US"/>
              <a:t>전송하기 위해</a:t>
            </a:r>
            <a:endParaRPr lang="en-US" altLang="ko-KR"/>
          </a:p>
          <a:p>
            <a:r>
              <a:rPr lang="en-US" altLang="ko-KR"/>
              <a:t>packet_send </a:t>
            </a:r>
            <a:r>
              <a:rPr lang="ko-KR" altLang="en-US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0793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9D56A-48D5-4742-B498-0B40B12AA1BB}"/>
              </a:ext>
            </a:extLst>
          </p:cNvPr>
          <p:cNvSpPr txBox="1"/>
          <p:nvPr/>
        </p:nvSpPr>
        <p:spPr>
          <a:xfrm flipH="1">
            <a:off x="9945117" y="104536"/>
            <a:ext cx="21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server_header.h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CB95F-A0BA-4C5D-92F7-63EBD546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35" y="1026515"/>
            <a:ext cx="8843771" cy="45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9D9C81-463D-4FC2-9F73-CD17DC43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638175"/>
            <a:ext cx="7858125" cy="54102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E7371D-2B60-4E0D-8ECA-37B31EB349E4}"/>
              </a:ext>
            </a:extLst>
          </p:cNvPr>
          <p:cNvCxnSpPr>
            <a:cxnSpLocks/>
          </p:cNvCxnSpPr>
          <p:nvPr/>
        </p:nvCxnSpPr>
        <p:spPr>
          <a:xfrm>
            <a:off x="8305800" y="3877672"/>
            <a:ext cx="100991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D9C0A6-88F3-4DE6-8210-E5894C85723A}"/>
              </a:ext>
            </a:extLst>
          </p:cNvPr>
          <p:cNvSpPr txBox="1"/>
          <p:nvPr/>
        </p:nvSpPr>
        <p:spPr>
          <a:xfrm flipH="1">
            <a:off x="9504245" y="4054956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WSAGetLastError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66D222F-4D01-4086-A1BB-DA6771EB1D90}"/>
              </a:ext>
            </a:extLst>
          </p:cNvPr>
          <p:cNvCxnSpPr>
            <a:cxnSpLocks/>
          </p:cNvCxnSpPr>
          <p:nvPr/>
        </p:nvCxnSpPr>
        <p:spPr>
          <a:xfrm>
            <a:off x="4067175" y="4239622"/>
            <a:ext cx="524853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FC09AC-57B1-427C-8CF7-C8203347189F}"/>
              </a:ext>
            </a:extLst>
          </p:cNvPr>
          <p:cNvSpPr txBox="1"/>
          <p:nvPr/>
        </p:nvSpPr>
        <p:spPr>
          <a:xfrm flipH="1">
            <a:off x="9504244" y="3681273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WSASend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7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35F37D-CE89-46CB-9131-1EBB9CECD6C5}"/>
              </a:ext>
            </a:extLst>
          </p:cNvPr>
          <p:cNvGrpSpPr/>
          <p:nvPr/>
        </p:nvGrpSpPr>
        <p:grpSpPr>
          <a:xfrm>
            <a:off x="551375" y="582357"/>
            <a:ext cx="6300123" cy="734358"/>
            <a:chOff x="551375" y="582357"/>
            <a:chExt cx="6300123" cy="7343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6AAD84-DCD6-4EA1-8957-DD0C1BEB9633}"/>
                </a:ext>
              </a:extLst>
            </p:cNvPr>
            <p:cNvSpPr txBox="1"/>
            <p:nvPr/>
          </p:nvSpPr>
          <p:spPr>
            <a:xfrm>
              <a:off x="551375" y="582357"/>
              <a:ext cx="63001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코드 설명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</a:t>
              </a:r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API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Client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0370636-AD6F-45D8-B672-135F22B89525}"/>
                </a:ext>
              </a:extLst>
            </p:cNvPr>
            <p:cNvCxnSpPr>
              <a:cxnSpLocks/>
            </p:cNvCxnSpPr>
            <p:nvPr/>
          </p:nvCxnSpPr>
          <p:spPr>
            <a:xfrm>
              <a:off x="628394" y="1316715"/>
              <a:ext cx="6191856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12A41B-FDAB-440B-B526-121F2EC6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29" y="1996933"/>
            <a:ext cx="4039576" cy="1054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8B9A22-94AB-4465-9FD1-86A509DA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29" y="3412624"/>
            <a:ext cx="3893188" cy="2553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9390C8-2572-444C-987A-1AB4A04CAC0E}"/>
              </a:ext>
            </a:extLst>
          </p:cNvPr>
          <p:cNvSpPr txBox="1"/>
          <p:nvPr/>
        </p:nvSpPr>
        <p:spPr>
          <a:xfrm>
            <a:off x="6641764" y="2176188"/>
            <a:ext cx="4890781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client_header.h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유저의 정보는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저장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방의 정보는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room_info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저장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용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 정의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16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98600-4F80-42E5-9EC7-EE1D47EA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451" y="225713"/>
            <a:ext cx="2047875" cy="12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9C966E-25A2-4452-8BA2-B9615475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87" y="225713"/>
            <a:ext cx="6429375" cy="608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87E03E-2D0E-438D-A1A8-0857B6182852}"/>
              </a:ext>
            </a:extLst>
          </p:cNvPr>
          <p:cNvSpPr/>
          <p:nvPr/>
        </p:nvSpPr>
        <p:spPr>
          <a:xfrm>
            <a:off x="9898048" y="927300"/>
            <a:ext cx="2150944" cy="262098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3AEAE0A-029E-45ED-B5D2-A15F3ECFC53D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070372" y="302005"/>
            <a:ext cx="6827677" cy="756345"/>
          </a:xfrm>
          <a:prstGeom prst="bentConnector3">
            <a:avLst/>
          </a:prstGeom>
          <a:ln w="158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D4B04A-6EC0-4B1B-B514-EB3A40A8FD03}"/>
              </a:ext>
            </a:extLst>
          </p:cNvPr>
          <p:cNvCxnSpPr>
            <a:cxnSpLocks/>
          </p:cNvCxnSpPr>
          <p:nvPr/>
        </p:nvCxnSpPr>
        <p:spPr>
          <a:xfrm>
            <a:off x="4167187" y="3465813"/>
            <a:ext cx="357005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D56293-57DF-4688-9FC1-6FD6833228B7}"/>
              </a:ext>
            </a:extLst>
          </p:cNvPr>
          <p:cNvCxnSpPr>
            <a:cxnSpLocks/>
          </p:cNvCxnSpPr>
          <p:nvPr/>
        </p:nvCxnSpPr>
        <p:spPr>
          <a:xfrm>
            <a:off x="5713885" y="4325687"/>
            <a:ext cx="202335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2D8465-F163-408B-9774-A9C21C7229A0}"/>
              </a:ext>
            </a:extLst>
          </p:cNvPr>
          <p:cNvCxnSpPr>
            <a:cxnSpLocks/>
          </p:cNvCxnSpPr>
          <p:nvPr/>
        </p:nvCxnSpPr>
        <p:spPr>
          <a:xfrm>
            <a:off x="5528345" y="4819892"/>
            <a:ext cx="220889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68EA80B-C9D3-4292-9025-1D522AB0E732}"/>
              </a:ext>
            </a:extLst>
          </p:cNvPr>
          <p:cNvCxnSpPr>
            <a:cxnSpLocks/>
          </p:cNvCxnSpPr>
          <p:nvPr/>
        </p:nvCxnSpPr>
        <p:spPr>
          <a:xfrm>
            <a:off x="7172587" y="5505975"/>
            <a:ext cx="56465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4F283B-9707-4662-8F25-6932A4447647}"/>
              </a:ext>
            </a:extLst>
          </p:cNvPr>
          <p:cNvSpPr txBox="1"/>
          <p:nvPr/>
        </p:nvSpPr>
        <p:spPr>
          <a:xfrm flipH="1">
            <a:off x="8065055" y="3328943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WSAStartup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C12B24-A936-485A-901F-FC46C9433CE4}"/>
              </a:ext>
            </a:extLst>
          </p:cNvPr>
          <p:cNvSpPr txBox="1"/>
          <p:nvPr/>
        </p:nvSpPr>
        <p:spPr>
          <a:xfrm flipH="1">
            <a:off x="8065055" y="4141021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CreateCompletionPort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C71A3-54B7-4F78-8284-CB49C6A9D06E}"/>
              </a:ext>
            </a:extLst>
          </p:cNvPr>
          <p:cNvSpPr txBox="1"/>
          <p:nvPr/>
        </p:nvSpPr>
        <p:spPr>
          <a:xfrm flipH="1">
            <a:off x="8065055" y="4673539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_beginthreadex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FD938-3FC8-4B38-967A-19564ADFF62F}"/>
              </a:ext>
            </a:extLst>
          </p:cNvPr>
          <p:cNvSpPr txBox="1"/>
          <p:nvPr/>
        </p:nvSpPr>
        <p:spPr>
          <a:xfrm flipH="1">
            <a:off x="8065055" y="5350124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WSASocket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8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72BA7F5-62D2-48C5-BBF8-9BACBC60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"/>
          <a:stretch/>
        </p:blipFill>
        <p:spPr>
          <a:xfrm>
            <a:off x="1035429" y="125836"/>
            <a:ext cx="5238750" cy="6199464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B650533-3230-41EE-AF76-292B6F297703}"/>
              </a:ext>
            </a:extLst>
          </p:cNvPr>
          <p:cNvCxnSpPr>
            <a:cxnSpLocks/>
          </p:cNvCxnSpPr>
          <p:nvPr/>
        </p:nvCxnSpPr>
        <p:spPr>
          <a:xfrm>
            <a:off x="5106099" y="4237787"/>
            <a:ext cx="290538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6D699CA-625A-4F4C-BE18-87D0E65B6794}"/>
              </a:ext>
            </a:extLst>
          </p:cNvPr>
          <p:cNvCxnSpPr>
            <a:cxnSpLocks/>
          </p:cNvCxnSpPr>
          <p:nvPr/>
        </p:nvCxnSpPr>
        <p:spPr>
          <a:xfrm>
            <a:off x="6156120" y="5039492"/>
            <a:ext cx="185536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9ABB24-3D13-479A-8A21-375A7F9C7836}"/>
              </a:ext>
            </a:extLst>
          </p:cNvPr>
          <p:cNvSpPr txBox="1"/>
          <p:nvPr/>
        </p:nvSpPr>
        <p:spPr>
          <a:xfrm flipH="1">
            <a:off x="8375448" y="4053121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CreateCompletionPort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CFB47-DB04-4EA4-8575-0B7719D418AE}"/>
              </a:ext>
            </a:extLst>
          </p:cNvPr>
          <p:cNvSpPr txBox="1"/>
          <p:nvPr/>
        </p:nvSpPr>
        <p:spPr>
          <a:xfrm flipH="1">
            <a:off x="8375448" y="4864296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WSARecv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EF65D-6596-4B92-9EA8-407F67AF2F44}"/>
              </a:ext>
            </a:extLst>
          </p:cNvPr>
          <p:cNvCxnSpPr>
            <a:cxnSpLocks/>
          </p:cNvCxnSpPr>
          <p:nvPr/>
        </p:nvCxnSpPr>
        <p:spPr>
          <a:xfrm>
            <a:off x="5828950" y="2569776"/>
            <a:ext cx="210703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9CC9B7-8798-4C08-870A-F0DC69888A40}"/>
              </a:ext>
            </a:extLst>
          </p:cNvPr>
          <p:cNvSpPr txBox="1"/>
          <p:nvPr/>
        </p:nvSpPr>
        <p:spPr>
          <a:xfrm flipH="1">
            <a:off x="8375447" y="2385110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WSAConnect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0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122B82-41F7-4605-8AF2-042AFB29B1D0}"/>
              </a:ext>
            </a:extLst>
          </p:cNvPr>
          <p:cNvSpPr txBox="1"/>
          <p:nvPr/>
        </p:nvSpPr>
        <p:spPr>
          <a:xfrm>
            <a:off x="341824" y="1574972"/>
            <a:ext cx="116406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수업 시간에는 메시지를 보낸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“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클라이언트에게만 에코서비스를 하는 서버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대해 학습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일반적으로 널리 사용되는 프로그램은 다른 클라이언트와 채팅 가능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400" u="sng">
                <a:solidFill>
                  <a:srgbClr val="FF505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다른 클라이언트와 채팅 가능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한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KNU TALK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고안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EBC00-D44A-4179-9053-FCEAD3D07170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5D058-8080-4851-B988-45826F8FE510}"/>
              </a:ext>
            </a:extLst>
          </p:cNvPr>
          <p:cNvSpPr txBox="1"/>
          <p:nvPr/>
        </p:nvSpPr>
        <p:spPr>
          <a:xfrm>
            <a:off x="551375" y="582357"/>
            <a:ext cx="5277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 </a:t>
            </a:r>
            <a:r>
              <a:rPr lang="en-US" altLang="ko-KR" sz="24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sz="24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sz="4000" spc="-150">
              <a:solidFill>
                <a:schemeClr val="accent5">
                  <a:lumMod val="60000"/>
                  <a:lumOff val="4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02BC68-E658-4168-855D-49A61815CC63}"/>
              </a:ext>
            </a:extLst>
          </p:cNvPr>
          <p:cNvGrpSpPr/>
          <p:nvPr/>
        </p:nvGrpSpPr>
        <p:grpSpPr>
          <a:xfrm>
            <a:off x="3805237" y="4161361"/>
            <a:ext cx="4581526" cy="2114282"/>
            <a:chOff x="3609975" y="3959182"/>
            <a:chExt cx="4972052" cy="231646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F08727A-727F-486F-84C2-79F344FA2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975" y="4518654"/>
              <a:ext cx="910247" cy="175698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FAADFC2-050B-4E36-B7CC-3AB57F41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1780" y="4518654"/>
              <a:ext cx="910247" cy="175698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A9BFEFB-559D-48D5-88F7-AF1D3BF23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485637" y="4659548"/>
              <a:ext cx="1104899" cy="8994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937D9D2-229F-4456-951A-CBA5EB8C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695" y="3959182"/>
              <a:ext cx="1329305" cy="1118944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87DB02-8252-442A-8CCA-782225F71118}"/>
              </a:ext>
            </a:extLst>
          </p:cNvPr>
          <p:cNvCxnSpPr>
            <a:cxnSpLocks/>
          </p:cNvCxnSpPr>
          <p:nvPr/>
        </p:nvCxnSpPr>
        <p:spPr>
          <a:xfrm>
            <a:off x="628394" y="1316715"/>
            <a:ext cx="5126454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2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B2BBBA-BD6B-465C-9431-C3D691E2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24" y="347008"/>
            <a:ext cx="8124825" cy="59626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AE212D-4D9E-4AB4-A537-BD14A19FDBD8}"/>
              </a:ext>
            </a:extLst>
          </p:cNvPr>
          <p:cNvCxnSpPr>
            <a:cxnSpLocks/>
          </p:cNvCxnSpPr>
          <p:nvPr/>
        </p:nvCxnSpPr>
        <p:spPr>
          <a:xfrm>
            <a:off x="8520638" y="2283240"/>
            <a:ext cx="38008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1435FB-B895-4DD2-82A1-294C3F890D3D}"/>
              </a:ext>
            </a:extLst>
          </p:cNvPr>
          <p:cNvSpPr txBox="1"/>
          <p:nvPr/>
        </p:nvSpPr>
        <p:spPr>
          <a:xfrm flipH="1">
            <a:off x="8940306" y="2124095"/>
            <a:ext cx="308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GetQueueCompletionStatus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4255ED-637E-40EF-A8FD-22FAE281F4B3}"/>
              </a:ext>
            </a:extLst>
          </p:cNvPr>
          <p:cNvCxnSpPr>
            <a:cxnSpLocks/>
          </p:cNvCxnSpPr>
          <p:nvPr/>
        </p:nvCxnSpPr>
        <p:spPr>
          <a:xfrm>
            <a:off x="6643387" y="5192740"/>
            <a:ext cx="229691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778870-2D87-4F92-A961-C40A3D1CA9A7}"/>
              </a:ext>
            </a:extLst>
          </p:cNvPr>
          <p:cNvSpPr txBox="1"/>
          <p:nvPr/>
        </p:nvSpPr>
        <p:spPr>
          <a:xfrm flipH="1">
            <a:off x="9192135" y="5029123"/>
            <a:ext cx="15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WSARecv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D12C0-86F2-41D8-86F5-DEFB34173546}"/>
              </a:ext>
            </a:extLst>
          </p:cNvPr>
          <p:cNvSpPr txBox="1"/>
          <p:nvPr/>
        </p:nvSpPr>
        <p:spPr>
          <a:xfrm flipH="1">
            <a:off x="8069954" y="3688069"/>
            <a:ext cx="396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서버로부터 받은 패킷을 조립하고</a:t>
            </a:r>
            <a:endParaRPr lang="en-US" altLang="ko-KR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알맞은 함수 실행 후 </a:t>
            </a:r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WSASend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</a:t>
            </a:r>
            <a:endParaRPr lang="en-US" altLang="ko-KR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서버에게 패킷 전송 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9E5588A-E20D-457E-975F-4E512D7212FC}"/>
              </a:ext>
            </a:extLst>
          </p:cNvPr>
          <p:cNvCxnSpPr>
            <a:cxnSpLocks/>
          </p:cNvCxnSpPr>
          <p:nvPr/>
        </p:nvCxnSpPr>
        <p:spPr>
          <a:xfrm flipV="1">
            <a:off x="3187817" y="4093171"/>
            <a:ext cx="4748168" cy="906668"/>
          </a:xfrm>
          <a:prstGeom prst="bentConnector3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9EF49-D2CE-4D6C-85F7-DE7D79C89A3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9AD9F-DD20-45CD-BA43-ED99B573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902"/>
            <a:ext cx="10668000" cy="60007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CBE644-B83B-40FB-9DCD-BD9E5C60D2C6}"/>
              </a:ext>
            </a:extLst>
          </p:cNvPr>
          <p:cNvSpPr/>
          <p:nvPr/>
        </p:nvSpPr>
        <p:spPr>
          <a:xfrm>
            <a:off x="1044429" y="3066001"/>
            <a:ext cx="10233171" cy="1904476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D7A3D53-FA09-47AA-84D6-00EE50457777}"/>
              </a:ext>
            </a:extLst>
          </p:cNvPr>
          <p:cNvCxnSpPr>
            <a:cxnSpLocks/>
          </p:cNvCxnSpPr>
          <p:nvPr/>
        </p:nvCxnSpPr>
        <p:spPr>
          <a:xfrm flipV="1">
            <a:off x="5635693" y="2381250"/>
            <a:ext cx="2174807" cy="2074378"/>
          </a:xfrm>
          <a:prstGeom prst="bentConnector3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065124-39AF-4FEF-A676-68C22054811F}"/>
              </a:ext>
            </a:extLst>
          </p:cNvPr>
          <p:cNvSpPr txBox="1"/>
          <p:nvPr/>
        </p:nvSpPr>
        <p:spPr>
          <a:xfrm flipH="1">
            <a:off x="7990689" y="2196584"/>
            <a:ext cx="287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패킷의 타입에 따라 함수 실행</a:t>
            </a:r>
          </a:p>
        </p:txBody>
      </p:sp>
    </p:spTree>
    <p:extLst>
      <p:ext uri="{BB962C8B-B14F-4D97-AF65-F5344CB8AC3E}">
        <p14:creationId xmlns:p14="http://schemas.microsoft.com/office/powerpoint/2010/main" val="14481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A653C9-C47D-4133-B461-25EFBC7E1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"/>
          <a:stretch/>
        </p:blipFill>
        <p:spPr>
          <a:xfrm>
            <a:off x="926240" y="276837"/>
            <a:ext cx="4543382" cy="593849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284197-7DF3-4E00-9CDA-F48011095586}"/>
              </a:ext>
            </a:extLst>
          </p:cNvPr>
          <p:cNvSpPr/>
          <p:nvPr/>
        </p:nvSpPr>
        <p:spPr>
          <a:xfrm>
            <a:off x="1157739" y="1259883"/>
            <a:ext cx="4404162" cy="3339215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11EC6-BEBC-42BF-A1C4-D16FDF07DD4B}"/>
              </a:ext>
            </a:extLst>
          </p:cNvPr>
          <p:cNvSpPr txBox="1"/>
          <p:nvPr/>
        </p:nvSpPr>
        <p:spPr>
          <a:xfrm>
            <a:off x="8393839" y="1517812"/>
            <a:ext cx="3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서버로부터 받은 패킷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665EEA-493E-4EC8-BDD8-41FF2B4C9842}"/>
              </a:ext>
            </a:extLst>
          </p:cNvPr>
          <p:cNvCxnSpPr>
            <a:cxnSpLocks/>
          </p:cNvCxnSpPr>
          <p:nvPr/>
        </p:nvCxnSpPr>
        <p:spPr>
          <a:xfrm>
            <a:off x="5394121" y="1702478"/>
            <a:ext cx="286064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1F0D00-38C7-48DB-BA59-6A0347CF2C18}"/>
              </a:ext>
            </a:extLst>
          </p:cNvPr>
          <p:cNvCxnSpPr>
            <a:cxnSpLocks/>
          </p:cNvCxnSpPr>
          <p:nvPr/>
        </p:nvCxnSpPr>
        <p:spPr>
          <a:xfrm>
            <a:off x="4523064" y="3054504"/>
            <a:ext cx="373170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3AA833-FB5D-4549-8D09-E080783AC754}"/>
              </a:ext>
            </a:extLst>
          </p:cNvPr>
          <p:cNvSpPr txBox="1"/>
          <p:nvPr/>
        </p:nvSpPr>
        <p:spPr>
          <a:xfrm>
            <a:off x="8393839" y="2731338"/>
            <a:ext cx="34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패킷에 담겨있는 정보를 통해</a:t>
            </a:r>
            <a:endParaRPr lang="en-US" altLang="ko-KR"/>
          </a:p>
          <a:p>
            <a:r>
              <a:rPr lang="ko-KR" altLang="en-US"/>
              <a:t>알맞은 함수 실행</a:t>
            </a:r>
          </a:p>
        </p:txBody>
      </p:sp>
    </p:spTree>
    <p:extLst>
      <p:ext uri="{BB962C8B-B14F-4D97-AF65-F5344CB8AC3E}">
        <p14:creationId xmlns:p14="http://schemas.microsoft.com/office/powerpoint/2010/main" val="33387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867CD7-30C5-4FE6-B8AF-68CC2637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66" y="411802"/>
            <a:ext cx="4561602" cy="56553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866881-2CE1-42D9-AC0F-83843B81BB09}"/>
              </a:ext>
            </a:extLst>
          </p:cNvPr>
          <p:cNvSpPr/>
          <p:nvPr/>
        </p:nvSpPr>
        <p:spPr>
          <a:xfrm>
            <a:off x="1506685" y="2727957"/>
            <a:ext cx="4080383" cy="3339215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0E5B1-4C59-447F-BB17-276B13F2AD1E}"/>
              </a:ext>
            </a:extLst>
          </p:cNvPr>
          <p:cNvSpPr txBox="1"/>
          <p:nvPr/>
        </p:nvSpPr>
        <p:spPr>
          <a:xfrm>
            <a:off x="8488868" y="2654129"/>
            <a:ext cx="3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서버에게 보낼 패킷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C40A2-222D-4EA3-8445-45803070DC75}"/>
              </a:ext>
            </a:extLst>
          </p:cNvPr>
          <p:cNvSpPr txBox="1"/>
          <p:nvPr/>
        </p:nvSpPr>
        <p:spPr>
          <a:xfrm>
            <a:off x="8451052" y="3595250"/>
            <a:ext cx="3579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함수를 통해 패킷에 정보 저장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D7DB49-BFC9-43B2-8344-1DC3540067A7}"/>
              </a:ext>
            </a:extLst>
          </p:cNvPr>
          <p:cNvCxnSpPr>
            <a:cxnSpLocks/>
          </p:cNvCxnSpPr>
          <p:nvPr/>
        </p:nvCxnSpPr>
        <p:spPr>
          <a:xfrm>
            <a:off x="5587068" y="3767834"/>
            <a:ext cx="270752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D6CAFB-A6AB-424A-845A-E5B363F28C9E}"/>
              </a:ext>
            </a:extLst>
          </p:cNvPr>
          <p:cNvCxnSpPr>
            <a:cxnSpLocks/>
          </p:cNvCxnSpPr>
          <p:nvPr/>
        </p:nvCxnSpPr>
        <p:spPr>
          <a:xfrm>
            <a:off x="4823670" y="4638624"/>
            <a:ext cx="347092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988081-1172-4914-AC19-C6A026CD1CEA}"/>
              </a:ext>
            </a:extLst>
          </p:cNvPr>
          <p:cNvSpPr txBox="1"/>
          <p:nvPr/>
        </p:nvSpPr>
        <p:spPr>
          <a:xfrm>
            <a:off x="8508269" y="4461717"/>
            <a:ext cx="346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생성한 패킷을 서버에게</a:t>
            </a:r>
            <a:endParaRPr lang="en-US" altLang="ko-KR"/>
          </a:p>
          <a:p>
            <a:r>
              <a:rPr lang="ko-KR" altLang="en-US"/>
              <a:t>전송하기 위해</a:t>
            </a:r>
            <a:endParaRPr lang="en-US" altLang="ko-KR"/>
          </a:p>
          <a:p>
            <a:r>
              <a:rPr lang="en-US" altLang="ko-KR"/>
              <a:t>packet_send </a:t>
            </a:r>
            <a:r>
              <a:rPr lang="ko-KR" altLang="en-US"/>
              <a:t>함수 호출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6868F3A-7F86-4192-893F-64FF105A4F27}"/>
              </a:ext>
            </a:extLst>
          </p:cNvPr>
          <p:cNvCxnSpPr/>
          <p:nvPr/>
        </p:nvCxnSpPr>
        <p:spPr>
          <a:xfrm flipV="1">
            <a:off x="3766657" y="2790480"/>
            <a:ext cx="4527936" cy="835618"/>
          </a:xfrm>
          <a:prstGeom prst="bentConnector3">
            <a:avLst/>
          </a:prstGeom>
          <a:ln w="15875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90B8C-6ACB-4CA4-BC2A-C33E1B004436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0094FF-FAA4-4E8B-9793-BF3BF6E0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81" y="613530"/>
            <a:ext cx="6132703" cy="523669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9D1974-7848-484C-9092-6A64717B2A8D}"/>
              </a:ext>
            </a:extLst>
          </p:cNvPr>
          <p:cNvCxnSpPr>
            <a:cxnSpLocks/>
          </p:cNvCxnSpPr>
          <p:nvPr/>
        </p:nvCxnSpPr>
        <p:spPr>
          <a:xfrm>
            <a:off x="6837028" y="4011896"/>
            <a:ext cx="193339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A8451B-889C-413B-AFA4-1B22DD53303B}"/>
              </a:ext>
            </a:extLst>
          </p:cNvPr>
          <p:cNvSpPr txBox="1"/>
          <p:nvPr/>
        </p:nvSpPr>
        <p:spPr>
          <a:xfrm flipH="1">
            <a:off x="8958960" y="4189180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WSAGetLastError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91EB22-B7C6-4EC9-A0C5-2009D04A69B0}"/>
              </a:ext>
            </a:extLst>
          </p:cNvPr>
          <p:cNvCxnSpPr>
            <a:cxnSpLocks/>
          </p:cNvCxnSpPr>
          <p:nvPr/>
        </p:nvCxnSpPr>
        <p:spPr>
          <a:xfrm>
            <a:off x="4186106" y="4373846"/>
            <a:ext cx="458432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4F5A2-43B3-4505-BFE4-C6CF53C6CC8C}"/>
              </a:ext>
            </a:extLst>
          </p:cNvPr>
          <p:cNvSpPr txBox="1"/>
          <p:nvPr/>
        </p:nvSpPr>
        <p:spPr>
          <a:xfrm flipH="1">
            <a:off x="8958959" y="3815497"/>
            <a:ext cx="26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WSASend</a:t>
            </a:r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C6F9BD-D08A-4536-8023-E06F710E47AA}"/>
              </a:ext>
            </a:extLst>
          </p:cNvPr>
          <p:cNvGrpSpPr/>
          <p:nvPr/>
        </p:nvGrpSpPr>
        <p:grpSpPr>
          <a:xfrm>
            <a:off x="551375" y="582357"/>
            <a:ext cx="5089855" cy="734358"/>
            <a:chOff x="568153" y="539948"/>
            <a:chExt cx="5089855" cy="734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728CA-6805-4E18-A961-7FEAAFDCF21B}"/>
                </a:ext>
              </a:extLst>
            </p:cNvPr>
            <p:cNvSpPr txBox="1"/>
            <p:nvPr/>
          </p:nvSpPr>
          <p:spPr>
            <a:xfrm>
              <a:off x="568153" y="539948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화면 구성 및 실행 화면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6CB6CA8-E7FE-4468-8E28-92D5ACEC8E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4899951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050C649-DA65-40A7-8F98-6867D45DF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09"/>
          <a:stretch/>
        </p:blipFill>
        <p:spPr>
          <a:xfrm>
            <a:off x="1746366" y="1521981"/>
            <a:ext cx="3018579" cy="4722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16052-126F-4DA2-A193-49F9821797BA}"/>
              </a:ext>
            </a:extLst>
          </p:cNvPr>
          <p:cNvSpPr txBox="1"/>
          <p:nvPr/>
        </p:nvSpPr>
        <p:spPr>
          <a:xfrm>
            <a:off x="5641230" y="2084630"/>
            <a:ext cx="6096000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초기 화면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KNU TALK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타이틀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하단에 메뉴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 등록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종료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화살표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↓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↑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메뉴 선택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메뉴 확정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332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A660-1DDE-4E54-ADDA-2BC1535F9393}"/>
              </a:ext>
            </a:extLst>
          </p:cNvPr>
          <p:cNvSpPr txBox="1"/>
          <p:nvPr/>
        </p:nvSpPr>
        <p:spPr>
          <a:xfrm>
            <a:off x="7793373" y="1891683"/>
            <a:ext cx="3979177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 등록 화면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register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타이틀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Esc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초기 화면으로 돌아가기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PW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후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 입력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9AC52-92DD-4635-893F-F2157D39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t="795" r="1996" b="3556"/>
          <a:stretch/>
        </p:blipFill>
        <p:spPr>
          <a:xfrm>
            <a:off x="553675" y="1057687"/>
            <a:ext cx="6815376" cy="43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A660-1DDE-4E54-ADDA-2BC1535F9393}"/>
              </a:ext>
            </a:extLst>
          </p:cNvPr>
          <p:cNvSpPr txBox="1"/>
          <p:nvPr/>
        </p:nvSpPr>
        <p:spPr>
          <a:xfrm>
            <a:off x="7793373" y="1891683"/>
            <a:ext cx="3979177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 등록 화면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register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타이틀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Esc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초기 화면으로 돌아가기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PW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후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 입력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4114E-3B15-4DD8-9E06-7A0EC63D6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t="598" r="-1"/>
          <a:stretch/>
        </p:blipFill>
        <p:spPr>
          <a:xfrm>
            <a:off x="553676" y="1057687"/>
            <a:ext cx="6815376" cy="43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7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AF306-8EAC-4C63-8281-864795EFD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96" r="36525" b="54605"/>
          <a:stretch/>
        </p:blipFill>
        <p:spPr>
          <a:xfrm>
            <a:off x="1414105" y="3447041"/>
            <a:ext cx="8921058" cy="565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F98F5-6261-42DE-8C76-C5E9D77EF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" t="40239" r="54801" b="53461"/>
          <a:stretch/>
        </p:blipFill>
        <p:spPr>
          <a:xfrm>
            <a:off x="1414105" y="4745414"/>
            <a:ext cx="6348263" cy="5657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A97256-3E9D-40F0-8FC2-F414FD682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39" b="20208"/>
          <a:stretch/>
        </p:blipFill>
        <p:spPr>
          <a:xfrm>
            <a:off x="1414105" y="2213745"/>
            <a:ext cx="4638980" cy="565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E23A7B-6921-48C5-9F7F-AFDCB4672A9A}"/>
              </a:ext>
            </a:extLst>
          </p:cNvPr>
          <p:cNvSpPr txBox="1"/>
          <p:nvPr/>
        </p:nvSpPr>
        <p:spPr>
          <a:xfrm>
            <a:off x="889365" y="792219"/>
            <a:ext cx="3979177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입력에 따라 메시지 출력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 등록 성공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 or PW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길이 오류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중복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339141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A660-1DDE-4E54-ADDA-2BC1535F9393}"/>
              </a:ext>
            </a:extLst>
          </p:cNvPr>
          <p:cNvSpPr txBox="1"/>
          <p:nvPr/>
        </p:nvSpPr>
        <p:spPr>
          <a:xfrm>
            <a:off x="7793373" y="1891683"/>
            <a:ext cx="3979177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 화면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타이틀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Esc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초기 화면으로 돌아가기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PW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후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 입력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F34A44-043F-4A12-BEAA-4B9F03875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" r="2832" b="3131"/>
          <a:stretch/>
        </p:blipFill>
        <p:spPr>
          <a:xfrm>
            <a:off x="553674" y="1057687"/>
            <a:ext cx="6875825" cy="43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A4CC7-62ED-4DA3-84E5-51908175A02C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FE80BA-570D-4DF2-8D1D-3535CED1420B}"/>
              </a:ext>
            </a:extLst>
          </p:cNvPr>
          <p:cNvGrpSpPr/>
          <p:nvPr/>
        </p:nvGrpSpPr>
        <p:grpSpPr>
          <a:xfrm>
            <a:off x="551375" y="582357"/>
            <a:ext cx="5844870" cy="734358"/>
            <a:chOff x="568153" y="539948"/>
            <a:chExt cx="5844870" cy="734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0AA76A-2223-4D64-9094-4C58606A6393}"/>
                </a:ext>
              </a:extLst>
            </p:cNvPr>
            <p:cNvSpPr txBox="1"/>
            <p:nvPr/>
          </p:nvSpPr>
          <p:spPr>
            <a:xfrm>
              <a:off x="568153" y="539948"/>
              <a:ext cx="5844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</a:t>
              </a:r>
              <a:r>
                <a:rPr lang="ko-KR" altLang="en-US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개발 내용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F711FA3-C849-4413-AC8E-96036184807E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5671738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D1EBCE-FD05-4C42-9B11-BFF4E1CC5EA6}"/>
              </a:ext>
            </a:extLst>
          </p:cNvPr>
          <p:cNvSpPr txBox="1"/>
          <p:nvPr/>
        </p:nvSpPr>
        <p:spPr>
          <a:xfrm>
            <a:off x="980731" y="1621625"/>
            <a:ext cx="69934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계정등록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로그아웃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종료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ID(4~10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자리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&amp; PW(10~20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자리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중복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확인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 정보 확인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 ESC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로그아웃 및 종료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 목록 열람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생성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입장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퇴장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사용자와 채팅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사용자 차단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439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22B8B-BA63-42C2-AEA3-AD178259EE91}"/>
              </a:ext>
            </a:extLst>
          </p:cNvPr>
          <p:cNvSpPr txBox="1"/>
          <p:nvPr/>
        </p:nvSpPr>
        <p:spPr>
          <a:xfrm>
            <a:off x="7793373" y="1891683"/>
            <a:ext cx="3979177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 화면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login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타이틀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Esc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초기 화면으로 돌아가기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PW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후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 입력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0467B8-DCAD-4469-92E2-130497D94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" t="946" b="414"/>
          <a:stretch/>
        </p:blipFill>
        <p:spPr>
          <a:xfrm>
            <a:off x="553674" y="1057686"/>
            <a:ext cx="6875823" cy="43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18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23A7B-6921-48C5-9F7F-AFDCB4672A9A}"/>
              </a:ext>
            </a:extLst>
          </p:cNvPr>
          <p:cNvSpPr txBox="1"/>
          <p:nvPr/>
        </p:nvSpPr>
        <p:spPr>
          <a:xfrm>
            <a:off x="889365" y="1372789"/>
            <a:ext cx="3979177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입력에 따라 메시지 출력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 성공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로비 화면으로 이동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2)   ID or PW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오류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B83E8-85A1-4694-8BDC-1570854AB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" t="39478" r="58107" b="54845"/>
          <a:stretch/>
        </p:blipFill>
        <p:spPr>
          <a:xfrm>
            <a:off x="1399223" y="4186964"/>
            <a:ext cx="6016022" cy="5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9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A660-1DDE-4E54-ADDA-2BC1535F9393}"/>
              </a:ext>
            </a:extLst>
          </p:cNvPr>
          <p:cNvSpPr txBox="1"/>
          <p:nvPr/>
        </p:nvSpPr>
        <p:spPr>
          <a:xfrm>
            <a:off x="6429455" y="851314"/>
            <a:ext cx="4604863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로비 화면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현존하는 방의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이름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접속자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최대인원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Esc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초기 화면으로 돌아가기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F5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새로고침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 / m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방 생성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화살표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↓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↑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방 선택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방 입장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C59566-FA7B-42D8-8C55-68FB777CF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" t="381" r="1521" b="1100"/>
          <a:stretch/>
        </p:blipFill>
        <p:spPr>
          <a:xfrm>
            <a:off x="2212509" y="151002"/>
            <a:ext cx="3365480" cy="62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3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15F32-7E2D-4886-B138-4F4391F34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" t="210" r="2014" b="929"/>
          <a:stretch/>
        </p:blipFill>
        <p:spPr>
          <a:xfrm>
            <a:off x="2212509" y="151002"/>
            <a:ext cx="3362633" cy="6233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22010-E09D-4133-B4FD-70C148331511}"/>
              </a:ext>
            </a:extLst>
          </p:cNvPr>
          <p:cNvSpPr txBox="1"/>
          <p:nvPr/>
        </p:nvSpPr>
        <p:spPr>
          <a:xfrm>
            <a:off x="6429455" y="851314"/>
            <a:ext cx="4604863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로비 화면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현존하는 방의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이름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접속자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최대인원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Esc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초기 화면으로 돌아가기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F5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새로고침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 / m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방 생성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화살표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↓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↑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방 선택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키로 방 입장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18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A660-1DDE-4E54-ADDA-2BC1535F9393}"/>
              </a:ext>
            </a:extLst>
          </p:cNvPr>
          <p:cNvSpPr txBox="1"/>
          <p:nvPr/>
        </p:nvSpPr>
        <p:spPr>
          <a:xfrm>
            <a:off x="6513345" y="1992217"/>
            <a:ext cx="4604863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 생성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생성할 방의 이름 입력 후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로비 화면으로 이동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A160FA-A03C-4727-8833-F7150FB86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3" t="1482" r="3863" b="4226"/>
          <a:stretch/>
        </p:blipFill>
        <p:spPr>
          <a:xfrm>
            <a:off x="704675" y="1057013"/>
            <a:ext cx="2416030" cy="4544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05EE40-4209-4F10-B32A-5A2586A17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2" t="2760" r="5104" b="2760"/>
          <a:stretch/>
        </p:blipFill>
        <p:spPr>
          <a:xfrm>
            <a:off x="3506597" y="1057013"/>
            <a:ext cx="2416030" cy="45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6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A660-1DDE-4E54-ADDA-2BC1535F9393}"/>
              </a:ext>
            </a:extLst>
          </p:cNvPr>
          <p:cNvSpPr txBox="1"/>
          <p:nvPr/>
        </p:nvSpPr>
        <p:spPr>
          <a:xfrm>
            <a:off x="7132470" y="1690213"/>
            <a:ext cx="5059530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 입장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상단 중앙부에 방 이름 출력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F3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 입력 시 특정 사용자 차단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ESC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 입력 시 로비로 이동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하단부에 메시지 입력 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CC999-1A9F-4884-9DD9-1AC69B10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1" y="293614"/>
            <a:ext cx="5340819" cy="58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2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ECCAB6-2D06-4B80-A584-7926EAE8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8" y="339755"/>
            <a:ext cx="5124377" cy="58555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97C30A7-6F2B-42F4-9FC6-7CFE04D139F8}"/>
              </a:ext>
            </a:extLst>
          </p:cNvPr>
          <p:cNvCxnSpPr>
            <a:cxnSpLocks/>
          </p:cNvCxnSpPr>
          <p:nvPr/>
        </p:nvCxnSpPr>
        <p:spPr>
          <a:xfrm>
            <a:off x="2013358" y="662730"/>
            <a:ext cx="5008227" cy="2541864"/>
          </a:xfrm>
          <a:prstGeom prst="bentConnector3">
            <a:avLst/>
          </a:prstGeom>
          <a:ln w="28575">
            <a:solidFill>
              <a:srgbClr val="FF5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90CAA-7880-42B1-B79C-F95C7C460CEA}"/>
              </a:ext>
            </a:extLst>
          </p:cNvPr>
          <p:cNvSpPr/>
          <p:nvPr/>
        </p:nvSpPr>
        <p:spPr>
          <a:xfrm>
            <a:off x="1136828" y="475858"/>
            <a:ext cx="876530" cy="564377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88D6B-085B-41F2-9286-9FF8DD9AC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895" b="85124"/>
          <a:stretch/>
        </p:blipFill>
        <p:spPr>
          <a:xfrm>
            <a:off x="7137735" y="1962296"/>
            <a:ext cx="2754265" cy="27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7F2AD0-22F3-41BF-B251-9AD6293AE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" r="17232"/>
          <a:stretch/>
        </p:blipFill>
        <p:spPr>
          <a:xfrm>
            <a:off x="1739992" y="706756"/>
            <a:ext cx="3413512" cy="50448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40AFB7-1292-4F5D-AB62-9ED5C3F50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" t="763" r="22594" b="88102"/>
          <a:stretch/>
        </p:blipFill>
        <p:spPr>
          <a:xfrm>
            <a:off x="6990454" y="2430711"/>
            <a:ext cx="2882580" cy="510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FEAAC2-624D-4434-B45A-6365466DBCDA}"/>
              </a:ext>
            </a:extLst>
          </p:cNvPr>
          <p:cNvSpPr txBox="1"/>
          <p:nvPr/>
        </p:nvSpPr>
        <p:spPr>
          <a:xfrm>
            <a:off x="6463013" y="389919"/>
            <a:ext cx="4604863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 차단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차단할 사용자 이름 입력 후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Enter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차단 성공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존재하지 않는 사용자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차단 시도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이후 채팅방으로 이동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1AC2B3-C002-4D8F-A484-9B175537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132" y="4888206"/>
            <a:ext cx="2943225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9967B0-FE07-4A53-AF68-44AFD9D34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132" y="3638724"/>
            <a:ext cx="29146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56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068C7F-2063-44CC-BEA8-C1A401323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2" t="5484" r="-1"/>
          <a:stretch/>
        </p:blipFill>
        <p:spPr>
          <a:xfrm>
            <a:off x="6913952" y="1793414"/>
            <a:ext cx="2068241" cy="3525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0D0264-0077-4CF7-A4F6-A2A19AF3E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3181" r="6676" b="14106"/>
          <a:stretch/>
        </p:blipFill>
        <p:spPr>
          <a:xfrm>
            <a:off x="2334199" y="1793415"/>
            <a:ext cx="2068240" cy="3525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159DE3-6408-4316-B914-D630E2AA9C63}"/>
              </a:ext>
            </a:extLst>
          </p:cNvPr>
          <p:cNvSpPr txBox="1"/>
          <p:nvPr/>
        </p:nvSpPr>
        <p:spPr>
          <a:xfrm>
            <a:off x="2168599" y="517568"/>
            <a:ext cx="46048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 knu123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화면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BBE26-52B3-42B0-8139-09DE415220D9}"/>
              </a:ext>
            </a:extLst>
          </p:cNvPr>
          <p:cNvSpPr txBox="1"/>
          <p:nvPr/>
        </p:nvSpPr>
        <p:spPr>
          <a:xfrm>
            <a:off x="6659506" y="517568"/>
            <a:ext cx="29577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 456knu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화면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0CF4E6-84DA-48BE-AEC1-26A4BC59F06D}"/>
              </a:ext>
            </a:extLst>
          </p:cNvPr>
          <p:cNvSpPr/>
          <p:nvPr/>
        </p:nvSpPr>
        <p:spPr>
          <a:xfrm>
            <a:off x="6907878" y="2632760"/>
            <a:ext cx="2068240" cy="88514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77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5353-CEE2-4281-BAFC-A252B12BBFBF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C6F9BD-D08A-4536-8023-E06F710E47AA}"/>
              </a:ext>
            </a:extLst>
          </p:cNvPr>
          <p:cNvGrpSpPr/>
          <p:nvPr/>
        </p:nvGrpSpPr>
        <p:grpSpPr>
          <a:xfrm>
            <a:off x="551375" y="582357"/>
            <a:ext cx="2988319" cy="734358"/>
            <a:chOff x="568153" y="539948"/>
            <a:chExt cx="2988319" cy="734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728CA-6805-4E18-A961-7FEAAFDCF21B}"/>
                </a:ext>
              </a:extLst>
            </p:cNvPr>
            <p:cNvSpPr txBox="1"/>
            <p:nvPr/>
          </p:nvSpPr>
          <p:spPr>
            <a:xfrm>
              <a:off x="568153" y="539948"/>
              <a:ext cx="29883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5.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향후 보완점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6CB6CA8-E7FE-4468-8E28-92D5ACEC8E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2911300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7B21E8-1109-425B-A15D-229DFF48D326}"/>
              </a:ext>
            </a:extLst>
          </p:cNvPr>
          <p:cNvSpPr txBox="1"/>
          <p:nvPr/>
        </p:nvSpPr>
        <p:spPr>
          <a:xfrm>
            <a:off x="1138960" y="1847966"/>
            <a:ext cx="9507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WSASend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 할당하는 메모리를 메모리풀을 사용하여 관리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전역변수 데이터 커밋용 스레드 별도 생성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Mutex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사용↓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 목록 자동 새로고침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방마다 암호 설정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차단 해제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5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A4CC7-62ED-4DA3-84E5-51908175A02C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FE80BA-570D-4DF2-8D1D-3535CED1420B}"/>
              </a:ext>
            </a:extLst>
          </p:cNvPr>
          <p:cNvGrpSpPr/>
          <p:nvPr/>
        </p:nvGrpSpPr>
        <p:grpSpPr>
          <a:xfrm>
            <a:off x="551375" y="582357"/>
            <a:ext cx="5844870" cy="734358"/>
            <a:chOff x="568153" y="539948"/>
            <a:chExt cx="5844870" cy="734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0AA76A-2223-4D64-9094-4C58606A6393}"/>
                </a:ext>
              </a:extLst>
            </p:cNvPr>
            <p:cNvSpPr txBox="1"/>
            <p:nvPr/>
          </p:nvSpPr>
          <p:spPr>
            <a:xfrm>
              <a:off x="568153" y="539948"/>
              <a:ext cx="5844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</a:t>
              </a:r>
              <a:r>
                <a:rPr lang="ko-KR" altLang="en-US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개발 내용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F711FA3-C849-4413-AC8E-96036184807E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5671738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D1EBCE-FD05-4C42-9B11-BFF4E1CC5EA6}"/>
              </a:ext>
            </a:extLst>
          </p:cNvPr>
          <p:cNvSpPr txBox="1"/>
          <p:nvPr/>
        </p:nvSpPr>
        <p:spPr>
          <a:xfrm>
            <a:off x="980731" y="1621625"/>
            <a:ext cx="69934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계정등록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로그아웃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종료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 목록 열람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생성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입장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퇴장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존재하는 방의 이름과 참가자 인원 등 제공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이름을 지정하여 새롭게 방 생성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 ESC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방 퇴장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사용자와 채팅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사용자 차단</a:t>
            </a:r>
            <a:endParaRPr lang="en-US" altLang="ko-KR" sz="28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003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93FDAEF-1A4D-41FB-ABC8-CD2B47E502D5}"/>
              </a:ext>
            </a:extLst>
          </p:cNvPr>
          <p:cNvSpPr txBox="1"/>
          <p:nvPr/>
        </p:nvSpPr>
        <p:spPr>
          <a:xfrm>
            <a:off x="5498721" y="364877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감사합니다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A5E6F-5014-4B89-8F67-7838885C477B}"/>
              </a:ext>
            </a:extLst>
          </p:cNvPr>
          <p:cNvSpPr txBox="1"/>
          <p:nvPr/>
        </p:nvSpPr>
        <p:spPr>
          <a:xfrm>
            <a:off x="4981969" y="2789893"/>
            <a:ext cx="2215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You!</a:t>
            </a:r>
            <a:endParaRPr lang="ko-KR" altLang="en-US" sz="32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F189C5-459B-4085-A9E8-DFB6BBA47E86}"/>
              </a:ext>
            </a:extLst>
          </p:cNvPr>
          <p:cNvCxnSpPr/>
          <p:nvPr/>
        </p:nvCxnSpPr>
        <p:spPr>
          <a:xfrm>
            <a:off x="4227102" y="3511721"/>
            <a:ext cx="3737795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액자 6">
            <a:extLst>
              <a:ext uri="{FF2B5EF4-FFF2-40B4-BE49-F238E27FC236}">
                <a16:creationId xmlns:a16="http://schemas.microsoft.com/office/drawing/2014/main" id="{AED2CD2C-4E4E-4C81-8042-A8451FA10962}"/>
              </a:ext>
            </a:extLst>
          </p:cNvPr>
          <p:cNvSpPr/>
          <p:nvPr/>
        </p:nvSpPr>
        <p:spPr>
          <a:xfrm>
            <a:off x="2425024" y="1526830"/>
            <a:ext cx="7341952" cy="3811923"/>
          </a:xfrm>
          <a:prstGeom prst="frame">
            <a:avLst>
              <a:gd name="adj1" fmla="val 5163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7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A4CC7-62ED-4DA3-84E5-51908175A02C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FE80BA-570D-4DF2-8D1D-3535CED1420B}"/>
              </a:ext>
            </a:extLst>
          </p:cNvPr>
          <p:cNvGrpSpPr/>
          <p:nvPr/>
        </p:nvGrpSpPr>
        <p:grpSpPr>
          <a:xfrm>
            <a:off x="551375" y="582357"/>
            <a:ext cx="5844870" cy="734358"/>
            <a:chOff x="568153" y="539948"/>
            <a:chExt cx="5844870" cy="734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0AA76A-2223-4D64-9094-4C58606A6393}"/>
                </a:ext>
              </a:extLst>
            </p:cNvPr>
            <p:cNvSpPr txBox="1"/>
            <p:nvPr/>
          </p:nvSpPr>
          <p:spPr>
            <a:xfrm>
              <a:off x="568153" y="539948"/>
              <a:ext cx="5844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 </a:t>
              </a:r>
              <a:r>
                <a:rPr lang="en-US" altLang="ko-KR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| </a:t>
              </a:r>
              <a:r>
                <a:rPr lang="ko-KR" altLang="en-US" sz="24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개발 내용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F711FA3-C849-4413-AC8E-96036184807E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5671738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C2B8C1-B623-4886-84AF-C107CF9CD7D4}"/>
              </a:ext>
            </a:extLst>
          </p:cNvPr>
          <p:cNvSpPr txBox="1"/>
          <p:nvPr/>
        </p:nvSpPr>
        <p:spPr>
          <a:xfrm>
            <a:off x="980731" y="1621625"/>
            <a:ext cx="699348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계정등록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로그아웃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종료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 목록 열람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생성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입장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퇴장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사용자와 채팅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사용자 차단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메시지를 현재 참가한 방에 전송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사용자가 보낸 채팅 확인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사용자의 메시지가 보이지 않도록 차단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8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20EF6-57B8-43F0-BBBC-EA13BBE795FA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2B492B-C8A1-44A7-967A-0B8EAEFDFB54}"/>
              </a:ext>
            </a:extLst>
          </p:cNvPr>
          <p:cNvGrpSpPr/>
          <p:nvPr/>
        </p:nvGrpSpPr>
        <p:grpSpPr>
          <a:xfrm>
            <a:off x="551375" y="582357"/>
            <a:ext cx="4960012" cy="734358"/>
            <a:chOff x="568153" y="539948"/>
            <a:chExt cx="4960012" cy="734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60BC4A-841D-47A7-8160-F1EF49793F8D}"/>
                </a:ext>
              </a:extLst>
            </p:cNvPr>
            <p:cNvSpPr txBox="1"/>
            <p:nvPr/>
          </p:nvSpPr>
          <p:spPr>
            <a:xfrm>
              <a:off x="568153" y="539948"/>
              <a:ext cx="4960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다중 접속 서버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FDEB540-11BE-4B12-8BB6-C08BA3073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4757338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246475-3306-40F5-8812-7222DD3AD39A}"/>
              </a:ext>
            </a:extLst>
          </p:cNvPr>
          <p:cNvGrpSpPr/>
          <p:nvPr/>
        </p:nvGrpSpPr>
        <p:grpSpPr>
          <a:xfrm>
            <a:off x="1853967" y="2398985"/>
            <a:ext cx="5741955" cy="2983374"/>
            <a:chOff x="1853967" y="2608710"/>
            <a:chExt cx="5741955" cy="298337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509686-9444-421D-ABB5-69ECA915B08F}"/>
                </a:ext>
              </a:extLst>
            </p:cNvPr>
            <p:cNvSpPr/>
            <p:nvPr/>
          </p:nvSpPr>
          <p:spPr>
            <a:xfrm>
              <a:off x="4612548" y="2608710"/>
              <a:ext cx="2983374" cy="2983374"/>
            </a:xfrm>
            <a:prstGeom prst="ellipse">
              <a:avLst/>
            </a:prstGeom>
            <a:solidFill>
              <a:srgbClr val="FFEEB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멀티 플렉싱</a:t>
              </a:r>
              <a:endParaRPr lang="en-US" altLang="ko-KR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Ex) select</a:t>
              </a:r>
              <a:endParaRPr lang="ko-KR" altLang="en-US" sz="20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EBB2604-DF52-4843-9086-C826DF25E90F}"/>
                </a:ext>
              </a:extLst>
            </p:cNvPr>
            <p:cNvSpPr/>
            <p:nvPr/>
          </p:nvSpPr>
          <p:spPr>
            <a:xfrm>
              <a:off x="1853967" y="2608710"/>
              <a:ext cx="2983374" cy="2983374"/>
            </a:xfrm>
            <a:prstGeom prst="ellipse">
              <a:avLst/>
            </a:prstGeom>
            <a:solidFill>
              <a:srgbClr val="FFEEB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멀티 프로세스</a:t>
              </a:r>
              <a:endParaRPr lang="en-US" altLang="ko-KR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Ex) fork</a:t>
              </a:r>
              <a:endParaRPr lang="ko-KR" altLang="en-US" sz="20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50A817F-3AC6-4751-B7F5-3E2BFC1145D3}"/>
              </a:ext>
            </a:extLst>
          </p:cNvPr>
          <p:cNvSpPr/>
          <p:nvPr/>
        </p:nvSpPr>
        <p:spPr>
          <a:xfrm>
            <a:off x="7361604" y="2398985"/>
            <a:ext cx="2983374" cy="2983374"/>
          </a:xfrm>
          <a:prstGeom prst="ellipse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멀티 쓰레드</a:t>
            </a:r>
            <a:endParaRPr lang="en-US" altLang="ko-KR" sz="2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overlappedIO,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IOCP</a:t>
            </a:r>
            <a:endParaRPr lang="ko-KR" altLang="en-US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069D70F-5EA0-4DDB-8D72-17E52DBDC7F4}"/>
              </a:ext>
            </a:extLst>
          </p:cNvPr>
          <p:cNvSpPr/>
          <p:nvPr/>
        </p:nvSpPr>
        <p:spPr>
          <a:xfrm>
            <a:off x="7361604" y="2398985"/>
            <a:ext cx="2983374" cy="2983374"/>
          </a:xfrm>
          <a:prstGeom prst="ellipse">
            <a:avLst/>
          </a:prstGeom>
          <a:solidFill>
            <a:srgbClr val="FFEE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멀티 쓰레드</a:t>
            </a:r>
            <a:endParaRPr lang="en-US" altLang="ko-KR" sz="2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overlappedIO,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IOCP</a:t>
            </a:r>
            <a:endParaRPr lang="ko-KR" altLang="en-US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6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20EF6-57B8-43F0-BBBC-EA13BBE795FA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0DB3F5D-EB3B-4B84-BF80-4DCB3BA28F73}"/>
              </a:ext>
            </a:extLst>
          </p:cNvPr>
          <p:cNvSpPr/>
          <p:nvPr/>
        </p:nvSpPr>
        <p:spPr>
          <a:xfrm>
            <a:off x="4612548" y="2398985"/>
            <a:ext cx="2983374" cy="2983374"/>
          </a:xfrm>
          <a:prstGeom prst="ellipse">
            <a:avLst/>
          </a:prstGeom>
          <a:solidFill>
            <a:srgbClr val="FFEE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멀티 플렉싱</a:t>
            </a:r>
            <a:endParaRPr lang="en-US" altLang="ko-KR" sz="2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select</a:t>
            </a:r>
            <a:endParaRPr lang="ko-KR" altLang="en-US" sz="20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6ACA1E-0DE0-4E86-9368-409FDFAA8D8B}"/>
              </a:ext>
            </a:extLst>
          </p:cNvPr>
          <p:cNvSpPr/>
          <p:nvPr/>
        </p:nvSpPr>
        <p:spPr>
          <a:xfrm>
            <a:off x="1845887" y="2398985"/>
            <a:ext cx="2983374" cy="2983374"/>
          </a:xfrm>
          <a:prstGeom prst="ellipse">
            <a:avLst/>
          </a:prstGeom>
          <a:solidFill>
            <a:srgbClr val="FFEE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멀티 프로세스</a:t>
            </a:r>
            <a:endParaRPr lang="en-US" altLang="ko-KR" sz="2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fork</a:t>
            </a:r>
            <a:endParaRPr lang="ko-KR" altLang="en-US" sz="20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CB4FE3-DFCB-413A-BF05-00B4679419ED}"/>
              </a:ext>
            </a:extLst>
          </p:cNvPr>
          <p:cNvSpPr/>
          <p:nvPr/>
        </p:nvSpPr>
        <p:spPr>
          <a:xfrm>
            <a:off x="7362740" y="2398985"/>
            <a:ext cx="2983374" cy="2983374"/>
          </a:xfrm>
          <a:prstGeom prst="ellipse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멀티 쓰레드</a:t>
            </a:r>
            <a:endParaRPr lang="en-US" altLang="ko-KR" sz="2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overlappedIO,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IOCP</a:t>
            </a:r>
            <a:endParaRPr lang="ko-KR" altLang="en-US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58AA6A-09A1-4DBB-BB9A-4807B54890E6}"/>
              </a:ext>
            </a:extLst>
          </p:cNvPr>
          <p:cNvGrpSpPr/>
          <p:nvPr/>
        </p:nvGrpSpPr>
        <p:grpSpPr>
          <a:xfrm>
            <a:off x="551375" y="582357"/>
            <a:ext cx="4960012" cy="734358"/>
            <a:chOff x="568153" y="539948"/>
            <a:chExt cx="4960012" cy="734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CDBAED-49DD-4F7A-8D6E-5AC80924F569}"/>
                </a:ext>
              </a:extLst>
            </p:cNvPr>
            <p:cNvSpPr txBox="1"/>
            <p:nvPr/>
          </p:nvSpPr>
          <p:spPr>
            <a:xfrm>
              <a:off x="568153" y="539948"/>
              <a:ext cx="4960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다중 접속 서버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C427DA2-D66D-4F1F-8554-664EDC54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4757338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1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45195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20EF6-57B8-43F0-BBBC-EA13BBE795FA}"/>
              </a:ext>
            </a:extLst>
          </p:cNvPr>
          <p:cNvSpPr/>
          <p:nvPr/>
        </p:nvSpPr>
        <p:spPr>
          <a:xfrm>
            <a:off x="0" y="6502610"/>
            <a:ext cx="12192000" cy="397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6B68F-FB81-4DBC-98E9-24016541DF6A}"/>
              </a:ext>
            </a:extLst>
          </p:cNvPr>
          <p:cNvSpPr txBox="1"/>
          <p:nvPr/>
        </p:nvSpPr>
        <p:spPr>
          <a:xfrm>
            <a:off x="5765800" y="2436967"/>
            <a:ext cx="6096000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IOCP (Input/Output Completion Port)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OverlappedIO + ThreadPool + CompletionQueue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accept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함수를 호출하는 쓰레드와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  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연결된 클라이언트와 데이터를 송수신하는 쓰레드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1900B8E-C9C4-4E4A-9198-72F38E56D6C4}"/>
              </a:ext>
            </a:extLst>
          </p:cNvPr>
          <p:cNvCxnSpPr>
            <a:cxnSpLocks/>
          </p:cNvCxnSpPr>
          <p:nvPr/>
        </p:nvCxnSpPr>
        <p:spPr>
          <a:xfrm flipV="1">
            <a:off x="4829261" y="2882900"/>
            <a:ext cx="1188675" cy="1007772"/>
          </a:xfrm>
          <a:prstGeom prst="bentConnector3">
            <a:avLst/>
          </a:prstGeom>
          <a:ln w="19050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58C0740-2A8D-4911-B7AC-F204C637B693}"/>
              </a:ext>
            </a:extLst>
          </p:cNvPr>
          <p:cNvSpPr/>
          <p:nvPr/>
        </p:nvSpPr>
        <p:spPr>
          <a:xfrm>
            <a:off x="1845887" y="2398985"/>
            <a:ext cx="2983374" cy="2983374"/>
          </a:xfrm>
          <a:prstGeom prst="ellipse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멀티 쓰레드</a:t>
            </a:r>
            <a:endParaRPr lang="en-US" altLang="ko-KR" sz="240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Ex) overlappedIO,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IOCP</a:t>
            </a:r>
            <a:endParaRPr lang="ko-KR" altLang="en-US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E6F98C-8F3F-4D2E-8199-9C47BF2AC180}"/>
              </a:ext>
            </a:extLst>
          </p:cNvPr>
          <p:cNvCxnSpPr>
            <a:cxnSpLocks/>
          </p:cNvCxnSpPr>
          <p:nvPr/>
        </p:nvCxnSpPr>
        <p:spPr>
          <a:xfrm>
            <a:off x="628394" y="1316715"/>
            <a:ext cx="4757338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A876DF-53B1-4347-9281-2974502EAF3B}"/>
              </a:ext>
            </a:extLst>
          </p:cNvPr>
          <p:cNvGrpSpPr/>
          <p:nvPr/>
        </p:nvGrpSpPr>
        <p:grpSpPr>
          <a:xfrm>
            <a:off x="551375" y="582357"/>
            <a:ext cx="4960012" cy="734358"/>
            <a:chOff x="568153" y="539948"/>
            <a:chExt cx="4960012" cy="7343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E9174-D71D-4652-B2D4-644993C867A4}"/>
                </a:ext>
              </a:extLst>
            </p:cNvPr>
            <p:cNvSpPr txBox="1"/>
            <p:nvPr/>
          </p:nvSpPr>
          <p:spPr>
            <a:xfrm>
              <a:off x="568153" y="539948"/>
              <a:ext cx="4960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 </a:t>
              </a:r>
              <a:r>
                <a:rPr lang="ko-KR" altLang="en-US" sz="4000" spc="-15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사용한 다중 접속 서버</a:t>
              </a:r>
              <a:endParaRPr lang="en-US" altLang="ko-KR" sz="4000" spc="-150">
                <a:solidFill>
                  <a:schemeClr val="accent5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BBADFDD-7E63-4CCD-AA47-A15CE903A93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72" y="1274306"/>
              <a:ext cx="4757338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3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1090</Words>
  <Application>Microsoft Office PowerPoint</Application>
  <PresentationFormat>와이드스크린</PresentationFormat>
  <Paragraphs>239</Paragraphs>
  <Slides>50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KoPubWorld돋움체 Light</vt:lpstr>
      <vt:lpstr>HY헤드라인M</vt:lpstr>
      <vt:lpstr>KoPubWorld돋움체 Bold</vt:lpstr>
      <vt:lpstr>KoPubWorld돋움체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한지예</dc:creator>
  <cp:lastModifiedBy>한지예</cp:lastModifiedBy>
  <cp:revision>188</cp:revision>
  <dcterms:created xsi:type="dcterms:W3CDTF">2021-06-07T13:42:20Z</dcterms:created>
  <dcterms:modified xsi:type="dcterms:W3CDTF">2021-06-11T10:27:33Z</dcterms:modified>
</cp:coreProperties>
</file>