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notesMasterIdLst>
    <p:notesMasterId r:id="rId28"/>
  </p:notesMasterIdLst>
  <p:sldIdLst>
    <p:sldId id="257" r:id="rId9"/>
    <p:sldId id="268" r:id="rId10"/>
    <p:sldId id="264" r:id="rId11"/>
    <p:sldId id="274" r:id="rId12"/>
    <p:sldId id="269" r:id="rId13"/>
    <p:sldId id="273" r:id="rId14"/>
    <p:sldId id="270" r:id="rId15"/>
    <p:sldId id="279" r:id="rId16"/>
    <p:sldId id="283" r:id="rId17"/>
    <p:sldId id="289" r:id="rId18"/>
    <p:sldId id="280" r:id="rId19"/>
    <p:sldId id="281" r:id="rId20"/>
    <p:sldId id="290" r:id="rId21"/>
    <p:sldId id="282" r:id="rId22"/>
    <p:sldId id="293" r:id="rId23"/>
    <p:sldId id="294" r:id="rId24"/>
    <p:sldId id="295" r:id="rId25"/>
    <p:sldId id="258" r:id="rId26"/>
    <p:sldId id="25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아영" initials="윤" lastIdx="1" clrIdx="0">
    <p:extLst>
      <p:ext uri="{19B8F6BF-5375-455C-9EA6-DF929625EA0E}">
        <p15:presenceInfo xmlns:p15="http://schemas.microsoft.com/office/powerpoint/2012/main" userId="윤아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6B"/>
    <a:srgbClr val="7C7C7C"/>
    <a:srgbClr val="767171"/>
    <a:srgbClr val="908C8C"/>
    <a:srgbClr val="F59265"/>
    <a:srgbClr val="D9D9D9"/>
    <a:srgbClr val="FFCB05"/>
    <a:srgbClr val="FFC000"/>
    <a:srgbClr val="7F7F7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3" autoAdjust="0"/>
    <p:restoredTop sz="75744" autoAdjust="0"/>
  </p:normalViewPr>
  <p:slideViewPr>
    <p:cSldViewPr snapToGrid="0">
      <p:cViewPr varScale="1">
        <p:scale>
          <a:sx n="68" d="100"/>
          <a:sy n="68" d="100"/>
        </p:scale>
        <p:origin x="1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대한민국 노인 추이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7812491748390607E-2"/>
          <c:y val="0.14553651261855996"/>
          <c:w val="0.88129515255905511"/>
          <c:h val="0.73507432732072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CB0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262626"/>
                </a:solidFill>
                <a:prstDash val="sysDash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2020</c:v>
                </c:pt>
                <c:pt idx="6">
                  <c:v>2030</c:v>
                </c:pt>
                <c:pt idx="7">
                  <c:v>2040</c:v>
                </c:pt>
              </c:numCache>
            </c:numRef>
          </c:cat>
          <c:val>
            <c:numRef>
              <c:f>Sheet1!$B$2:$B$9</c:f>
              <c:numCache>
                <c:formatCode>#,##0</c:formatCode>
                <c:ptCount val="8"/>
                <c:pt idx="0">
                  <c:v>474056</c:v>
                </c:pt>
                <c:pt idx="1">
                  <c:v>506361</c:v>
                </c:pt>
                <c:pt idx="2">
                  <c:v>540755</c:v>
                </c:pt>
                <c:pt idx="3">
                  <c:v>576175</c:v>
                </c:pt>
                <c:pt idx="4">
                  <c:v>612047</c:v>
                </c:pt>
                <c:pt idx="5">
                  <c:v>648223</c:v>
                </c:pt>
                <c:pt idx="6">
                  <c:v>685739</c:v>
                </c:pt>
                <c:pt idx="7">
                  <c:v>1272404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7C-4E20-8093-5FB38DD930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세로 막대형1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2020</c:v>
                </c:pt>
                <c:pt idx="6">
                  <c:v>2030</c:v>
                </c:pt>
                <c:pt idx="7">
                  <c:v>2040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1-B67C-4E20-8093-5FB38DD930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세로 막대형2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2020</c:v>
                </c:pt>
                <c:pt idx="6">
                  <c:v>2030</c:v>
                </c:pt>
                <c:pt idx="7">
                  <c:v>2040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B67C-4E20-8093-5FB38DD930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68288864"/>
        <c:axId val="468279352"/>
      </c:barChart>
      <c:catAx>
        <c:axId val="468288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8279352"/>
        <c:crosses val="autoZero"/>
        <c:auto val="1"/>
        <c:lblAlgn val="ctr"/>
        <c:lblOffset val="100"/>
        <c:noMultiLvlLbl val="0"/>
      </c:catAx>
      <c:valAx>
        <c:axId val="468279352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46828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rgbClr val="7C7C7C"/>
                </a:solidFill>
              </a:rPr>
              <a:t>치매 노인 전망 추이</a:t>
            </a:r>
          </a:p>
        </c:rich>
      </c:tx>
      <c:layout>
        <c:manualLayout>
          <c:xMode val="edge"/>
          <c:yMode val="edge"/>
          <c:x val="0.28451849316352124"/>
          <c:y val="7.04160570788425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413852372470158"/>
          <c:y val="0.23450938067607052"/>
          <c:w val="0.82027087749558714"/>
          <c:h val="0.531107216859269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C7C7C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2000</c:v>
                </c:pt>
                <c:pt idx="1">
                  <c:v>2016</c:v>
                </c:pt>
                <c:pt idx="2">
                  <c:v>2030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</c:v>
                </c:pt>
                <c:pt idx="1">
                  <c:v>72</c:v>
                </c:pt>
                <c:pt idx="2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C2-4709-AB48-7ED203186D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FCB05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2000</c:v>
                </c:pt>
                <c:pt idx="1">
                  <c:v>2016</c:v>
                </c:pt>
                <c:pt idx="2">
                  <c:v>2030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290</c:v>
                </c:pt>
                <c:pt idx="1">
                  <c:v>460</c:v>
                </c:pt>
                <c:pt idx="2">
                  <c:v>1150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C2-4709-AB48-7ED203186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8979776"/>
        <c:axId val="388981744"/>
      </c:barChart>
      <c:catAx>
        <c:axId val="38897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981744"/>
        <c:crosses val="autoZero"/>
        <c:auto val="1"/>
        <c:lblAlgn val="ctr"/>
        <c:lblOffset val="100"/>
        <c:noMultiLvlLbl val="0"/>
      </c:catAx>
      <c:valAx>
        <c:axId val="38898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97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65</a:t>
            </a:r>
            <a:r>
              <a:rPr lang="ko-KR" altLang="en-US" b="1" dirty="0"/>
              <a:t>세 이상 독거 노인 증가율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814439948738202"/>
          <c:y val="0.20665001999355692"/>
          <c:w val="0.82027087749558714"/>
          <c:h val="0.531107216859269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독거노인</c:v>
                </c:pt>
              </c:strCache>
            </c:strRef>
          </c:tx>
          <c:spPr>
            <a:solidFill>
              <a:srgbClr val="7C7C7C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2000</c:v>
                </c:pt>
                <c:pt idx="1">
                  <c:v>2016</c:v>
                </c:pt>
                <c:pt idx="2">
                  <c:v>2030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54</c:v>
                </c:pt>
                <c:pt idx="1">
                  <c:v>119</c:v>
                </c:pt>
                <c:pt idx="2">
                  <c:v>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C0-4B71-B81B-150FE9D8D9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전체노인</c:v>
                </c:pt>
              </c:strCache>
            </c:strRef>
          </c:tx>
          <c:spPr>
            <a:solidFill>
              <a:srgbClr val="FFCB05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2000</c:v>
                </c:pt>
                <c:pt idx="1">
                  <c:v>2016</c:v>
                </c:pt>
                <c:pt idx="2">
                  <c:v>2030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290</c:v>
                </c:pt>
                <c:pt idx="1">
                  <c:v>460</c:v>
                </c:pt>
                <c:pt idx="2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C0-4B71-B81B-150FE9D8D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8979776"/>
        <c:axId val="388981744"/>
      </c:barChart>
      <c:catAx>
        <c:axId val="38897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981744"/>
        <c:crosses val="autoZero"/>
        <c:auto val="1"/>
        <c:lblAlgn val="ctr"/>
        <c:lblOffset val="100"/>
        <c:noMultiLvlLbl val="0"/>
      </c:catAx>
      <c:valAx>
        <c:axId val="38898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97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EBFE0-6E3E-457B-A0FC-DF9DABBDC901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F2197-1732-48FA-86F9-3DC7DF3E6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F2197-1732-48FA-86F9-3DC7DF3E6A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75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F2197-1732-48FA-86F9-3DC7DF3E6A6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3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https://news.joins.com/article/21699920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search.naver.com/p/cr/rd?m=1&amp;px=362.1099853515625&amp;py=416.8399963378906&amp;sx=362.1099853515625&amp;sy=416.8399963378906&amp;p=TI3EvwpySDVsscnl7wVssssss4V-224815&amp;q=%B5%B6%B0%C5%B3%EB%C0%CE+%B3%AB%BB%F3&amp;ssc=tab.news.all&amp;f=news&amp;w=news&amp;s=V3JwAA8Jur6X3AuSmxpb1g==&amp;time=1538123289083&amp;a=nws*f.tit&amp;r=37&amp;i=8813C2E7_000000000000000000088863&amp;g=5269.0000088863&amp;u=http%3A//www.mdtoday.co.kr/mdtoday/index.html%3Fno%3D322649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F2197-1732-48FA-86F9-3DC7DF3E6A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82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함초롬바탕"/>
              </a:rPr>
              <a:t>따라서 우리는 보호자들의 도움 없이 외출이 힘들거나 부담스러운 노인들과 몸이 불편한 </a:t>
            </a:r>
            <a:r>
              <a:rPr lang="ko-KR" altLang="en-US" dirty="0" err="1">
                <a:solidFill>
                  <a:srgbClr val="000000"/>
                </a:solidFill>
                <a:latin typeface="함초롬바탕"/>
              </a:rPr>
              <a:t>장애인들뿐만</a:t>
            </a:r>
            <a:r>
              <a:rPr lang="ko-KR" altLang="en-US" dirty="0">
                <a:solidFill>
                  <a:srgbClr val="000000"/>
                </a:solidFill>
                <a:latin typeface="함초롬바탕"/>
              </a:rPr>
              <a:t> 아니라 그 보호자들을 위한 어플리케이션을 제공하고자 한다</a:t>
            </a: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함초롬바탕"/>
              </a:rPr>
              <a:t>다음은 위 어플리케이션이 제공하게 될 주요 기능이다</a:t>
            </a: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F2197-1732-48FA-86F9-3DC7DF3E6A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02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이페이지</a:t>
            </a:r>
            <a:r>
              <a:rPr lang="ko-KR" altLang="en-US" dirty="0"/>
              <a:t> 후에 지금 개발과정 보여주기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F2197-1732-48FA-86F9-3DC7DF3E6A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6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블루투스 이용해서 거리를 감지  </a:t>
            </a:r>
            <a:r>
              <a:rPr lang="en-US" altLang="ko-KR" dirty="0"/>
              <a:t>RSS</a:t>
            </a:r>
            <a:r>
              <a:rPr lang="ko-KR" altLang="en-US" dirty="0"/>
              <a:t> 크기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 </a:t>
            </a:r>
            <a:r>
              <a:rPr lang="ko-KR" altLang="en-US" dirty="0" err="1"/>
              <a:t>자이로</a:t>
            </a:r>
            <a:r>
              <a:rPr lang="ko-KR" altLang="en-US" dirty="0"/>
              <a:t> 센서와 가속도 센서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워낙 흔한 소스라고 생각해서 오픈소스를 활용할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F2197-1732-48FA-86F9-3DC7DF3E6A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9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블루투스 이용해서 거리를 감지  </a:t>
            </a:r>
            <a:r>
              <a:rPr lang="en-US" altLang="ko-KR" dirty="0"/>
              <a:t>RSS</a:t>
            </a:r>
            <a:r>
              <a:rPr lang="ko-KR" altLang="en-US" dirty="0"/>
              <a:t> 크기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 </a:t>
            </a:r>
            <a:r>
              <a:rPr lang="ko-KR" altLang="en-US" dirty="0" err="1"/>
              <a:t>자이로</a:t>
            </a:r>
            <a:r>
              <a:rPr lang="ko-KR" altLang="en-US" dirty="0"/>
              <a:t> 센서와 가속도 센서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워낙 흔한 소스라고 생각해서 오픈소스를 활용할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F2197-1732-48FA-86F9-3DC7DF3E6A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28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블루투스 이용해서 거리를 감지  </a:t>
            </a:r>
            <a:r>
              <a:rPr lang="en-US" altLang="ko-KR" dirty="0"/>
              <a:t>RSS</a:t>
            </a:r>
            <a:r>
              <a:rPr lang="ko-KR" altLang="en-US" dirty="0"/>
              <a:t> 크기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 </a:t>
            </a:r>
            <a:r>
              <a:rPr lang="ko-KR" altLang="en-US" dirty="0" err="1"/>
              <a:t>자이로</a:t>
            </a:r>
            <a:r>
              <a:rPr lang="ko-KR" altLang="en-US" dirty="0"/>
              <a:t> 센서와 가속도 센서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워낙 흔한 소스라고 생각해서 오픈소스를 활용할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F2197-1732-48FA-86F9-3DC7DF3E6A6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46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블루투스 이용해서 거리를 감지  </a:t>
            </a:r>
            <a:r>
              <a:rPr lang="en-US" altLang="ko-KR" dirty="0"/>
              <a:t>RSS</a:t>
            </a:r>
            <a:r>
              <a:rPr lang="ko-KR" altLang="en-US" dirty="0"/>
              <a:t> 크기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 </a:t>
            </a:r>
            <a:r>
              <a:rPr lang="ko-KR" altLang="en-US" dirty="0" err="1"/>
              <a:t>자이로</a:t>
            </a:r>
            <a:r>
              <a:rPr lang="ko-KR" altLang="en-US" dirty="0"/>
              <a:t> 센서와 가속도 센서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워낙 흔한 소스라고 생각해서 오픈소스를 활용할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F2197-1732-48FA-86F9-3DC7DF3E6A6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71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연락이 안됨을 더 강조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F2197-1732-48FA-86F9-3DC7DF3E6A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8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ABC8D-C684-4AFE-87E4-C8E30E2B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06D905-7F34-4D4D-B79E-A29F00D67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677B2-DBB9-44E2-96D4-4AABC67D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222B-1BE9-416F-B654-4FD3354B4AD7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0342E-3B9A-44AB-BE13-91A601E0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48399-6F17-4AB9-956C-6230BE73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CBF6-BA25-4227-AA17-052EDE8E5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0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73054-5554-4823-93C9-EE2BBED5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620F0-0136-442C-9115-7A49B138B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59A2E-8DE5-4B6D-8864-8F0E7C56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222B-1BE9-416F-B654-4FD3354B4AD7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CCAED-6A8E-48CF-BB71-67DA5829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A3291-5D9A-42D7-89D5-C16FFED7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CBF6-BA25-4227-AA17-052EDE8E5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9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9ED21F-5952-440C-A18B-64200314C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0D292C-2F1F-48E9-A053-D97A498A0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19DE5-8152-4213-AA1A-3AD7B5B7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222B-1BE9-416F-B654-4FD3354B4AD7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D4AA5-B62B-4F03-A0AA-98143208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CBE34-6766-47D5-AE70-6AB8E463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CBF6-BA25-4227-AA17-052EDE8E5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7F5FC-F27B-4F6A-ABF0-1E7FD88D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FFB5C-5D24-458B-B035-B655A4B2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56E8-C255-4DA0-ACD2-75BB0325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222B-1BE9-416F-B654-4FD3354B4AD7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43847-894B-4842-9D87-24AD1935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C6AA9-1E0B-4E33-A2F2-1B86E5AC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CBF6-BA25-4227-AA17-052EDE8E5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4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4ADF6-8526-419E-98EA-471121A0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9D8F05-5928-46CC-81C7-66A3E9D5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2D517-43E9-4336-93E3-8B71BF41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222B-1BE9-416F-B654-4FD3354B4AD7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DC1AF-AB15-45D5-AAAE-053702EC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4B2DA-54AF-429D-9C8A-FD921ECE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CBF6-BA25-4227-AA17-052EDE8E5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8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67C00-E7C5-464E-9136-CD1BA00F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141E4-D279-42E0-9ECE-36536C92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467FF-F551-42A6-B713-D111363E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D83DD-A1A1-435F-81EE-EFF284BA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222B-1BE9-416F-B654-4FD3354B4AD7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439B9-C75F-4946-8001-5F623B5A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7BEB6-DD5A-4003-959A-38275B42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CBF6-BA25-4227-AA17-052EDE8E5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77CA1-5B05-41D4-9577-6EC6AB4B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153E07-ED9B-496B-B524-17468EC5C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E77C81-7D7D-4ABF-9847-3C6B53C75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9BA710-4B46-4D37-8A62-1E5F35C48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895743-AC7E-4119-99B7-4329BBF1D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7D3EF1-7986-40BA-854E-BE6B0F9E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222B-1BE9-416F-B654-4FD3354B4AD7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9A3834-335D-424C-A3A8-67D70FCE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26987D-6925-4AE8-945E-62420256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CBF6-BA25-4227-AA17-052EDE8E5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15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052A7-06A1-4981-AD7B-35DB4B99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6A0EB1-DA6C-4F3F-9E13-B9821700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222B-1BE9-416F-B654-4FD3354B4AD7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AA9B3-C453-4731-9F22-B84C2886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6B0D9-18CB-4F9E-82AA-DF3FD729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CBF6-BA25-4227-AA17-052EDE8E5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3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66B31D-05B5-46B8-8035-ECB7001F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222B-1BE9-416F-B654-4FD3354B4AD7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B3C273-5AF8-4DB3-9855-368FC7E4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6DC8E-E80B-4FF0-B83F-5213E24C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CBF6-BA25-4227-AA17-052EDE8E5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6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0049-7B7F-4577-8291-C1C0F855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6D061-9E25-4FA1-B9FB-CEBDA73E2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D5B94-CA89-45DC-B3EC-489BDEAB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8A68A-CED8-4F7C-8FC4-970951C5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222B-1BE9-416F-B654-4FD3354B4AD7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9B4C0-F2A7-4A47-9DB7-92495950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4F6B0-6FBF-45DA-A87A-579A0FBB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CBF6-BA25-4227-AA17-052EDE8E5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6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E02D-7FC8-417A-BD1E-812B4ACF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691343-761E-44BD-979B-11D827038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84B87-7A29-4CEA-AF2D-905CD7942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192220-A3F3-4D86-A1D4-FC51CC13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222B-1BE9-416F-B654-4FD3354B4AD7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9B0E8-86B5-4FE4-B1A2-891A7D1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363E8-BB21-4A07-B7E2-ECE0FD50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CBF6-BA25-4227-AA17-052EDE8E5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9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097EF1-3A9A-4115-9594-F27D67D5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A3BD9-512C-442B-A5CE-54DF7D9C9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14312-DAFD-48C2-8212-94709E76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C222B-1BE9-416F-B654-4FD3354B4AD7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E93E-3951-4EF9-86E8-B9D72AF7E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2B1D5-9546-4CED-9792-3329B2108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CBF6-BA25-4227-AA17-052EDE8E5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0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5" Type="http://schemas.openxmlformats.org/officeDocument/2006/relationships/image" Target="../media/image29.jp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086600" y="0"/>
            <a:ext cx="5105400" cy="68580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44181" y="2088631"/>
            <a:ext cx="10646579" cy="24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6600" b="1" spc="300" dirty="0">
                <a:solidFill>
                  <a:srgbClr val="FFF36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 노약자케어</a:t>
            </a:r>
            <a:r>
              <a:rPr lang="en-US" altLang="ko-KR" sz="6600" spc="3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  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6600" b="1" spc="3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어플리케이션</a:t>
            </a:r>
            <a:endParaRPr lang="ru-RU" altLang="ko-KR" sz="6600" b="1" spc="3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pic>
        <p:nvPicPr>
          <p:cNvPr id="1026" name="Picture 2" descr="white care icon pngì ëí ì´ë¯¸ì§ ê²ìê²°ê³¼">
            <a:extLst>
              <a:ext uri="{FF2B5EF4-FFF2-40B4-BE49-F238E27FC236}">
                <a16:creationId xmlns:a16="http://schemas.microsoft.com/office/drawing/2014/main" id="{EF7B4FAE-47A1-44EF-BF0C-E930BDEF5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190" y="1535727"/>
            <a:ext cx="3515570" cy="351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4370F1-0A33-4575-A84D-FE7CA3927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10" y="550261"/>
            <a:ext cx="5800130" cy="5800130"/>
          </a:xfrm>
          <a:prstGeom prst="rect">
            <a:avLst/>
          </a:prstGeom>
        </p:spPr>
      </p:pic>
      <p:pic>
        <p:nvPicPr>
          <p:cNvPr id="1028" name="Picture 4" descr="white old icon pngì ëí ì´ë¯¸ì§ ê²ìê²°ê³¼">
            <a:extLst>
              <a:ext uri="{FF2B5EF4-FFF2-40B4-BE49-F238E27FC236}">
                <a16:creationId xmlns:a16="http://schemas.microsoft.com/office/drawing/2014/main" id="{C02ECA58-764F-42B9-B27C-F2839808F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01" y="2532161"/>
            <a:ext cx="1764525" cy="17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6AE17AF0-2BC2-4A1B-80CC-FD2FAD34B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060" y="4347805"/>
            <a:ext cx="5800130" cy="42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ko-KR" altLang="en-US" sz="2000" b="1" u="sng" dirty="0">
                <a:solidFill>
                  <a:schemeClr val="bg2">
                    <a:lumMod val="25000"/>
                  </a:schemeClr>
                </a:solidFill>
              </a:rPr>
              <a:t>노약자</a:t>
            </a:r>
            <a:r>
              <a:rPr lang="en-US" altLang="ko-KR" sz="2000" b="1" u="sng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2000" b="1" u="sng" dirty="0">
                <a:solidFill>
                  <a:schemeClr val="bg2">
                    <a:lumMod val="25000"/>
                  </a:schemeClr>
                </a:solidFill>
              </a:rPr>
              <a:t>보호자들을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 위한</a:t>
            </a:r>
            <a:endParaRPr lang="ru-RU" altLang="ko-KR" sz="2000" b="1" spc="3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D2BA93-C82C-48F0-9BA7-6645F2441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1982" y="470225"/>
            <a:ext cx="5917545" cy="5917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2ACB92-E91E-4EA9-B23F-9C760AE2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228" y="470224"/>
            <a:ext cx="5917545" cy="5917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0B83FD-AE73-481E-AE94-203E897FD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38" y="470226"/>
            <a:ext cx="5917545" cy="59175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2C5048-89AA-4E75-BCAD-F4DA1796D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39" y="1971504"/>
            <a:ext cx="2410729" cy="32804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490F37-9B44-4EAB-95C1-E3C69AE14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82" y="1971504"/>
            <a:ext cx="2301458" cy="32804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DAE8F2-1B4B-446D-846F-DFF18544D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060" y="1971504"/>
            <a:ext cx="2372300" cy="328043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A83314-2F37-4D3E-934E-3ECA127898DC}"/>
              </a:ext>
            </a:extLst>
          </p:cNvPr>
          <p:cNvSpPr/>
          <p:nvPr/>
        </p:nvSpPr>
        <p:spPr>
          <a:xfrm>
            <a:off x="1165775" y="1971504"/>
            <a:ext cx="2301458" cy="3280435"/>
          </a:xfrm>
          <a:prstGeom prst="rect">
            <a:avLst/>
          </a:prstGeom>
          <a:noFill/>
          <a:ln>
            <a:solidFill>
              <a:srgbClr val="FFF3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9E5A49-B7C2-43BC-B5EA-03696C074E55}"/>
              </a:ext>
            </a:extLst>
          </p:cNvPr>
          <p:cNvSpPr txBox="1"/>
          <p:nvPr/>
        </p:nvSpPr>
        <p:spPr>
          <a:xfrm>
            <a:off x="1637883" y="620228"/>
            <a:ext cx="1673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메인 화면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B0E10-B5D2-4E22-B6B6-233941C352A7}"/>
              </a:ext>
            </a:extLst>
          </p:cNvPr>
          <p:cNvSpPr txBox="1"/>
          <p:nvPr/>
        </p:nvSpPr>
        <p:spPr>
          <a:xfrm>
            <a:off x="5384472" y="582383"/>
            <a:ext cx="1673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유저 선택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F731BC-F9C0-483E-96D2-C0D672E26A17}"/>
              </a:ext>
            </a:extLst>
          </p:cNvPr>
          <p:cNvSpPr txBox="1"/>
          <p:nvPr/>
        </p:nvSpPr>
        <p:spPr>
          <a:xfrm>
            <a:off x="9173682" y="600029"/>
            <a:ext cx="1673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알림 설정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231D92-1107-4CAB-8EB6-766D4B00AD37}"/>
              </a:ext>
            </a:extLst>
          </p:cNvPr>
          <p:cNvCxnSpPr/>
          <p:nvPr/>
        </p:nvCxnSpPr>
        <p:spPr>
          <a:xfrm>
            <a:off x="0" y="833120"/>
            <a:ext cx="16378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D3D40D7-FCB0-4ADC-90C8-971494B7ECAC}"/>
              </a:ext>
            </a:extLst>
          </p:cNvPr>
          <p:cNvCxnSpPr>
            <a:cxnSpLocks/>
          </p:cNvCxnSpPr>
          <p:nvPr/>
        </p:nvCxnSpPr>
        <p:spPr>
          <a:xfrm>
            <a:off x="3137228" y="833120"/>
            <a:ext cx="21283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4282477-5977-43A8-9BF8-2BFBEF55326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806551" y="815473"/>
            <a:ext cx="2367131" cy="4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34E6069-0D4A-47ED-9F69-2029EC6E582C}"/>
              </a:ext>
            </a:extLst>
          </p:cNvPr>
          <p:cNvCxnSpPr/>
          <p:nvPr/>
        </p:nvCxnSpPr>
        <p:spPr>
          <a:xfrm>
            <a:off x="10554117" y="805766"/>
            <a:ext cx="16378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9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91FDB7-EB09-460A-BBC4-B7D093ECC978}"/>
              </a:ext>
            </a:extLst>
          </p:cNvPr>
          <p:cNvSpPr/>
          <p:nvPr/>
        </p:nvSpPr>
        <p:spPr>
          <a:xfrm>
            <a:off x="12888" y="-1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85850" y="2683566"/>
            <a:ext cx="1539185" cy="149086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xtLst/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200" kern="12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개발</a:t>
            </a:r>
            <a:endParaRPr lang="en-US" altLang="ko-KR" sz="2200" kern="1200" spc="3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200" spc="3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계획</a:t>
            </a:r>
            <a:endParaRPr lang="en-US" altLang="ko-KR" sz="2200" kern="1200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625035" y="751818"/>
          <a:ext cx="9061428" cy="5028311"/>
        </p:xfrm>
        <a:graphic>
          <a:graphicData uri="http://schemas.openxmlformats.org/drawingml/2006/table">
            <a:tbl>
              <a:tblPr/>
              <a:tblGrid>
                <a:gridCol w="64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6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6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6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36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36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36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36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36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363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363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363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363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0418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40936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 단계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 진 일 정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9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요구사항 분석 및 계획서 작성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9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필요 기능 구체화 및 구현 프로토타입 설계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7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GUI/Interface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디자인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중간고사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7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거리유지 기능 상세 구현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5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충격감지 기능 상세 구현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7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통합 및 디버깅 작업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7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문서화 작업 및 발표준비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459" marR="71459" marT="19756" marB="19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49167-EB39-49E8-8CE4-FD8EFB924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4" y="561550"/>
            <a:ext cx="742951" cy="65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0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73" y="3620414"/>
            <a:ext cx="2862424" cy="190828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91FDB7-EB09-460A-BBC4-B7D093ECC978}"/>
              </a:ext>
            </a:extLst>
          </p:cNvPr>
          <p:cNvSpPr/>
          <p:nvPr/>
        </p:nvSpPr>
        <p:spPr>
          <a:xfrm>
            <a:off x="-1626" y="-1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95" y="838705"/>
            <a:ext cx="2876803" cy="1841154"/>
          </a:xfrm>
          <a:prstGeom prst="rect">
            <a:avLst/>
          </a:prstGeom>
          <a:noFill/>
        </p:spPr>
      </p:pic>
      <p:sp>
        <p:nvSpPr>
          <p:cNvPr id="15" name="타원 14"/>
          <p:cNvSpPr/>
          <p:nvPr/>
        </p:nvSpPr>
        <p:spPr>
          <a:xfrm>
            <a:off x="6892559" y="2679859"/>
            <a:ext cx="3735853" cy="373585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49167-EB39-49E8-8CE4-FD8EFB924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4" y="561550"/>
            <a:ext cx="742951" cy="65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503969" y="268676"/>
            <a:ext cx="3735853" cy="373585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309157" y="2679858"/>
            <a:ext cx="3735853" cy="373585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44" y="4314647"/>
            <a:ext cx="1886062" cy="519819"/>
          </a:xfrm>
          <a:prstGeom prst="rect">
            <a:avLst/>
          </a:prstGeom>
          <a:noFill/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38F20A-1FF4-4ACA-87D2-C816E9D54855}"/>
              </a:ext>
            </a:extLst>
          </p:cNvPr>
          <p:cNvCxnSpPr/>
          <p:nvPr/>
        </p:nvCxnSpPr>
        <p:spPr>
          <a:xfrm flipH="1">
            <a:off x="7204980" y="3324285"/>
            <a:ext cx="333829" cy="18019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07C78B5-E7E1-436D-85A4-AE1B53EDAC69}"/>
              </a:ext>
            </a:extLst>
          </p:cNvPr>
          <p:cNvCxnSpPr>
            <a:cxnSpLocks/>
          </p:cNvCxnSpPr>
          <p:nvPr/>
        </p:nvCxnSpPr>
        <p:spPr>
          <a:xfrm flipH="1">
            <a:off x="7086370" y="3434902"/>
            <a:ext cx="571048" cy="29138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426C8A-3676-4604-BCC4-BE3F8D683834}"/>
              </a:ext>
            </a:extLst>
          </p:cNvPr>
          <p:cNvCxnSpPr>
            <a:cxnSpLocks/>
          </p:cNvCxnSpPr>
          <p:nvPr/>
        </p:nvCxnSpPr>
        <p:spPr>
          <a:xfrm flipH="1">
            <a:off x="6979102" y="3559843"/>
            <a:ext cx="775874" cy="38814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898BBD1-74BC-419A-9F48-5ECC8459948F}"/>
              </a:ext>
            </a:extLst>
          </p:cNvPr>
          <p:cNvCxnSpPr>
            <a:cxnSpLocks/>
          </p:cNvCxnSpPr>
          <p:nvPr/>
        </p:nvCxnSpPr>
        <p:spPr>
          <a:xfrm flipH="1">
            <a:off x="7204980" y="3682089"/>
            <a:ext cx="670796" cy="31105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4E2D763-EDB6-4EF6-9C28-3B82AFACD579}"/>
              </a:ext>
            </a:extLst>
          </p:cNvPr>
          <p:cNvCxnSpPr>
            <a:cxnSpLocks/>
          </p:cNvCxnSpPr>
          <p:nvPr/>
        </p:nvCxnSpPr>
        <p:spPr>
          <a:xfrm flipH="1">
            <a:off x="7517406" y="3855667"/>
            <a:ext cx="397596" cy="1421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0C80D1-D0EE-4E4B-8EEE-37D826163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683566"/>
            <a:ext cx="1539185" cy="149086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xtLst/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200" kern="12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구현</a:t>
            </a:r>
            <a:endParaRPr lang="en-US" altLang="ko-KR" sz="2200" kern="1200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2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환경</a:t>
            </a:r>
            <a:endParaRPr lang="en-US" altLang="ko-KR" sz="2200" kern="1200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728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91FDB7-EB09-460A-BBC4-B7D093ECC978}"/>
              </a:ext>
            </a:extLst>
          </p:cNvPr>
          <p:cNvSpPr/>
          <p:nvPr/>
        </p:nvSpPr>
        <p:spPr>
          <a:xfrm>
            <a:off x="-1626" y="-1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49167-EB39-49E8-8CE4-FD8EFB924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4" y="561550"/>
            <a:ext cx="742951" cy="65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13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0C80D1-D0EE-4E4B-8EEE-37D826163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683566"/>
            <a:ext cx="1539185" cy="149086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xtLst/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200" kern="12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구현</a:t>
            </a:r>
            <a:endParaRPr lang="en-US" altLang="ko-KR" sz="2200" kern="1200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2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방법</a:t>
            </a:r>
            <a:endParaRPr lang="en-US" altLang="ko-KR" sz="2200" kern="1200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3C8DE58-62E2-4877-BAC5-BA2C829F0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57" y="1004307"/>
            <a:ext cx="1660564" cy="1660564"/>
          </a:xfrm>
          <a:prstGeom prst="rect">
            <a:avLst/>
          </a:prstGeom>
          <a:noFill/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398F870-9EE1-479C-957F-87CDAE03F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62" y="3914982"/>
            <a:ext cx="1265604" cy="126560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9CE5E86-DD34-4302-B8E9-3CD829F0D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70" y="3837616"/>
            <a:ext cx="1719197" cy="1490866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B3B64696-0A3C-4979-9D80-43BD90223CE1}"/>
              </a:ext>
            </a:extLst>
          </p:cNvPr>
          <p:cNvSpPr/>
          <p:nvPr/>
        </p:nvSpPr>
        <p:spPr>
          <a:xfrm>
            <a:off x="6892559" y="2679859"/>
            <a:ext cx="3735853" cy="373585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1607AB2-8878-48CB-A029-3D35E50B9DC4}"/>
              </a:ext>
            </a:extLst>
          </p:cNvPr>
          <p:cNvSpPr/>
          <p:nvPr/>
        </p:nvSpPr>
        <p:spPr>
          <a:xfrm>
            <a:off x="5503969" y="268676"/>
            <a:ext cx="3735853" cy="373585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F3889CE-F440-4367-8C8C-F092BC444EBA}"/>
              </a:ext>
            </a:extLst>
          </p:cNvPr>
          <p:cNvSpPr/>
          <p:nvPr/>
        </p:nvSpPr>
        <p:spPr>
          <a:xfrm>
            <a:off x="4309157" y="2679858"/>
            <a:ext cx="3735853" cy="373585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7D60AE-34D0-4127-8412-AAF645CC8254}"/>
              </a:ext>
            </a:extLst>
          </p:cNvPr>
          <p:cNvCxnSpPr/>
          <p:nvPr/>
        </p:nvCxnSpPr>
        <p:spPr>
          <a:xfrm flipH="1">
            <a:off x="7204980" y="3324285"/>
            <a:ext cx="333829" cy="18019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29F0212-57C0-4478-BD66-A3EC3E2DBE95}"/>
              </a:ext>
            </a:extLst>
          </p:cNvPr>
          <p:cNvCxnSpPr>
            <a:cxnSpLocks/>
          </p:cNvCxnSpPr>
          <p:nvPr/>
        </p:nvCxnSpPr>
        <p:spPr>
          <a:xfrm flipH="1">
            <a:off x="7086370" y="3434902"/>
            <a:ext cx="571048" cy="29138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65F2ACC-B118-4A97-B78D-5ACE34CE84CB}"/>
              </a:ext>
            </a:extLst>
          </p:cNvPr>
          <p:cNvCxnSpPr>
            <a:cxnSpLocks/>
          </p:cNvCxnSpPr>
          <p:nvPr/>
        </p:nvCxnSpPr>
        <p:spPr>
          <a:xfrm flipH="1">
            <a:off x="6979102" y="3559843"/>
            <a:ext cx="775874" cy="38814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BD9B112-7A7C-459B-A8E4-5DBC81DF77FB}"/>
              </a:ext>
            </a:extLst>
          </p:cNvPr>
          <p:cNvCxnSpPr>
            <a:cxnSpLocks/>
          </p:cNvCxnSpPr>
          <p:nvPr/>
        </p:nvCxnSpPr>
        <p:spPr>
          <a:xfrm flipH="1">
            <a:off x="7204980" y="3682089"/>
            <a:ext cx="670796" cy="31105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7B81BF8-F526-4D23-BFA7-84BE7C1E4FBE}"/>
              </a:ext>
            </a:extLst>
          </p:cNvPr>
          <p:cNvCxnSpPr>
            <a:cxnSpLocks/>
          </p:cNvCxnSpPr>
          <p:nvPr/>
        </p:nvCxnSpPr>
        <p:spPr>
          <a:xfrm flipH="1">
            <a:off x="7517406" y="3855667"/>
            <a:ext cx="397596" cy="1421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30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7F9E39-8218-4166-8F04-93EE8CBB576D}"/>
              </a:ext>
            </a:extLst>
          </p:cNvPr>
          <p:cNvSpPr/>
          <p:nvPr/>
        </p:nvSpPr>
        <p:spPr>
          <a:xfrm>
            <a:off x="-1626" y="-1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49167-EB39-49E8-8CE4-FD8EFB924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6" y="561550"/>
            <a:ext cx="742951" cy="65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14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671" y="2560584"/>
            <a:ext cx="2539683" cy="253968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FD8535-DEA7-4CAD-A62A-12E1001B28D9}"/>
              </a:ext>
            </a:extLst>
          </p:cNvPr>
          <p:cNvSpPr txBox="1"/>
          <p:nvPr/>
        </p:nvSpPr>
        <p:spPr>
          <a:xfrm>
            <a:off x="4338776" y="2294531"/>
            <a:ext cx="1800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767171"/>
                </a:solidFill>
              </a:rPr>
              <a:t>When?</a:t>
            </a:r>
            <a:endParaRPr lang="ko-KR" altLang="en-US" sz="3000" b="1" dirty="0">
              <a:solidFill>
                <a:srgbClr val="76717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4C3A1-4B0F-4504-BAF5-1769F1C40BFD}"/>
              </a:ext>
            </a:extLst>
          </p:cNvPr>
          <p:cNvSpPr txBox="1"/>
          <p:nvPr/>
        </p:nvSpPr>
        <p:spPr>
          <a:xfrm>
            <a:off x="8969996" y="2304717"/>
            <a:ext cx="1800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767171"/>
                </a:solidFill>
              </a:rPr>
              <a:t>How?</a:t>
            </a:r>
            <a:endParaRPr lang="ko-KR" altLang="en-US" sz="3000" b="1" dirty="0">
              <a:solidFill>
                <a:srgbClr val="76717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5ADC5-33E7-4087-B8FA-CCA544968616}"/>
              </a:ext>
            </a:extLst>
          </p:cNvPr>
          <p:cNvGrpSpPr/>
          <p:nvPr/>
        </p:nvGrpSpPr>
        <p:grpSpPr>
          <a:xfrm>
            <a:off x="3881323" y="2818139"/>
            <a:ext cx="2458975" cy="2300846"/>
            <a:chOff x="968277" y="2082768"/>
            <a:chExt cx="2458975" cy="230084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0061AD6-3F42-4F86-815E-93CDB9A0A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37" r="1" b="24223"/>
            <a:stretch/>
          </p:blipFill>
          <p:spPr>
            <a:xfrm>
              <a:off x="2647351" y="2082768"/>
              <a:ext cx="779901" cy="159890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FF8C72A-298F-4AF1-8AD5-EC5A769DA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30" r="36807"/>
            <a:stretch/>
          </p:blipFill>
          <p:spPr>
            <a:xfrm>
              <a:off x="968277" y="2548528"/>
              <a:ext cx="1333382" cy="183508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B27A1A-C233-41F8-A76D-1CB2AECA16AD}"/>
                </a:ext>
              </a:extLst>
            </p:cNvPr>
            <p:cNvSpPr txBox="1"/>
            <p:nvPr/>
          </p:nvSpPr>
          <p:spPr>
            <a:xfrm>
              <a:off x="2206227" y="3086470"/>
              <a:ext cx="44484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solidFill>
                    <a:srgbClr val="FF0000"/>
                  </a:solidFill>
                </a:rPr>
                <a:t>X</a:t>
              </a:r>
              <a:endParaRPr lang="ko-KR" altLang="en-US" sz="5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7572E346-4EB8-445E-8E81-02BE1C51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47" y="1215383"/>
            <a:ext cx="3186587" cy="79015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bg2">
                    <a:lumMod val="50000"/>
                  </a:schemeClr>
                </a:solidFill>
                <a:latin typeface="나눔스퀘어 Bold"/>
              </a:rPr>
              <a:t>Bluetooth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나눔스퀘어 Bold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38B4F0-6C7E-42CB-B6E5-4D968FE4D6A1}"/>
              </a:ext>
            </a:extLst>
          </p:cNvPr>
          <p:cNvCxnSpPr/>
          <p:nvPr/>
        </p:nvCxnSpPr>
        <p:spPr>
          <a:xfrm>
            <a:off x="6139441" y="1829208"/>
            <a:ext cx="2624740" cy="0"/>
          </a:xfrm>
          <a:prstGeom prst="line">
            <a:avLst/>
          </a:prstGeom>
          <a:ln w="28575">
            <a:solidFill>
              <a:srgbClr val="90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EEFE55-C747-43CD-91BE-D28EC7ED9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683566"/>
            <a:ext cx="1539185" cy="149086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xtLst/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200" kern="12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구현</a:t>
            </a:r>
            <a:endParaRPr lang="en-US" altLang="ko-KR" sz="2200" kern="1200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2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방법</a:t>
            </a:r>
            <a:endParaRPr lang="en-US" altLang="ko-KR" sz="2200" kern="1200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655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7F9E39-8218-4166-8F04-93EE8CBB576D}"/>
              </a:ext>
            </a:extLst>
          </p:cNvPr>
          <p:cNvSpPr/>
          <p:nvPr/>
        </p:nvSpPr>
        <p:spPr>
          <a:xfrm>
            <a:off x="-1626" y="-1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49167-EB39-49E8-8CE4-FD8EFB924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6" y="561550"/>
            <a:ext cx="742951" cy="65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15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D8535-DEA7-4CAD-A62A-12E1001B28D9}"/>
              </a:ext>
            </a:extLst>
          </p:cNvPr>
          <p:cNvSpPr txBox="1"/>
          <p:nvPr/>
        </p:nvSpPr>
        <p:spPr>
          <a:xfrm>
            <a:off x="4338776" y="2294531"/>
            <a:ext cx="1800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767171"/>
                </a:solidFill>
              </a:rPr>
              <a:t>When?</a:t>
            </a:r>
            <a:endParaRPr lang="ko-KR" altLang="en-US" sz="3000" b="1" dirty="0">
              <a:solidFill>
                <a:srgbClr val="76717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4C3A1-4B0F-4504-BAF5-1769F1C40BFD}"/>
              </a:ext>
            </a:extLst>
          </p:cNvPr>
          <p:cNvSpPr txBox="1"/>
          <p:nvPr/>
        </p:nvSpPr>
        <p:spPr>
          <a:xfrm>
            <a:off x="8969996" y="2304717"/>
            <a:ext cx="1800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767171"/>
                </a:solidFill>
              </a:rPr>
              <a:t>How?</a:t>
            </a:r>
            <a:endParaRPr lang="ko-KR" altLang="en-US" sz="3000" b="1" dirty="0">
              <a:solidFill>
                <a:srgbClr val="767171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7572E346-4EB8-445E-8E81-02BE1C51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860" y="1157694"/>
            <a:ext cx="5444484" cy="79015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908C8C"/>
                </a:solidFill>
              </a:rPr>
              <a:t>Acceleration sensor</a:t>
            </a:r>
            <a:r>
              <a:rPr lang="en-US" altLang="ko-KR" dirty="0">
                <a:solidFill>
                  <a:srgbClr val="908C8C"/>
                </a:solidFill>
              </a:rPr>
              <a:t> </a:t>
            </a:r>
            <a:endParaRPr lang="ko-KR" altLang="en-US" sz="4800" b="1" dirty="0">
              <a:solidFill>
                <a:srgbClr val="908C8C"/>
              </a:solidFill>
              <a:latin typeface="나눔스퀘어 Bold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38B4F0-6C7E-42CB-B6E5-4D968FE4D6A1}"/>
              </a:ext>
            </a:extLst>
          </p:cNvPr>
          <p:cNvCxnSpPr>
            <a:cxnSpLocks/>
          </p:cNvCxnSpPr>
          <p:nvPr/>
        </p:nvCxnSpPr>
        <p:spPr>
          <a:xfrm>
            <a:off x="4752954" y="1771519"/>
            <a:ext cx="5002171" cy="0"/>
          </a:xfrm>
          <a:prstGeom prst="line">
            <a:avLst/>
          </a:prstGeom>
          <a:ln w="28575">
            <a:solidFill>
              <a:srgbClr val="90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EEFE55-C747-43CD-91BE-D28EC7ED9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683566"/>
            <a:ext cx="1539185" cy="149086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xtLst/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200" kern="12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구현</a:t>
            </a:r>
            <a:endParaRPr lang="en-US" altLang="ko-KR" sz="2200" kern="1200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2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방법</a:t>
            </a:r>
            <a:endParaRPr lang="en-US" altLang="ko-KR" sz="2200" kern="1200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motionSensor">
            <a:extLst>
              <a:ext uri="{FF2B5EF4-FFF2-40B4-BE49-F238E27FC236}">
                <a16:creationId xmlns:a16="http://schemas.microsoft.com/office/drawing/2014/main" id="{9628E357-9613-479B-BD9A-FBE61EAD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793" y="2924041"/>
            <a:ext cx="34480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742A76C-A9A8-416C-9914-084C176CF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95" y="3016870"/>
            <a:ext cx="2287546" cy="228754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5AF6073-C84B-410D-A665-4A795F0454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25" y="3942336"/>
            <a:ext cx="1935627" cy="19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8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7F9E39-8218-4166-8F04-93EE8CBB576D}"/>
              </a:ext>
            </a:extLst>
          </p:cNvPr>
          <p:cNvSpPr/>
          <p:nvPr/>
        </p:nvSpPr>
        <p:spPr>
          <a:xfrm>
            <a:off x="-1626" y="-1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49167-EB39-49E8-8CE4-FD8EFB924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6" y="561550"/>
            <a:ext cx="742951" cy="65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16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7572E346-4EB8-445E-8E81-02BE1C51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453" y="1106378"/>
            <a:ext cx="3868902" cy="79015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bg2">
                    <a:lumMod val="50000"/>
                  </a:schemeClr>
                </a:solidFill>
                <a:latin typeface="나눔스퀘어 Bold"/>
              </a:rPr>
              <a:t>Open source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나눔스퀘어 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EFE55-C747-43CD-91BE-D28EC7ED9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683566"/>
            <a:ext cx="1539185" cy="149086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xtLst/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200" kern="12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구현</a:t>
            </a:r>
            <a:endParaRPr lang="en-US" altLang="ko-KR" sz="2200" kern="1200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2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방법</a:t>
            </a:r>
            <a:endParaRPr lang="en-US" altLang="ko-KR" sz="2200" kern="1200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97DF61-05F9-4F11-9676-578296452BA5}"/>
              </a:ext>
            </a:extLst>
          </p:cNvPr>
          <p:cNvSpPr/>
          <p:nvPr/>
        </p:nvSpPr>
        <p:spPr>
          <a:xfrm>
            <a:off x="6414867" y="1106378"/>
            <a:ext cx="140677" cy="163251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1C834-E9D6-43F6-B8B2-D7299A8EE155}"/>
              </a:ext>
            </a:extLst>
          </p:cNvPr>
          <p:cNvSpPr/>
          <p:nvPr/>
        </p:nvSpPr>
        <p:spPr>
          <a:xfrm>
            <a:off x="8255390" y="1106377"/>
            <a:ext cx="140677" cy="163251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306E318-303B-4ADF-8C75-7A6D13220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279" y="2514599"/>
            <a:ext cx="7715250" cy="2724150"/>
          </a:xfrm>
          <a:prstGeom prst="rect">
            <a:avLst/>
          </a:prstGeom>
          <a:ln w="88900">
            <a:solidFill>
              <a:srgbClr val="FFF36B"/>
            </a:solidFill>
          </a:ln>
        </p:spPr>
      </p:pic>
    </p:spTree>
    <p:extLst>
      <p:ext uri="{BB962C8B-B14F-4D97-AF65-F5344CB8AC3E}">
        <p14:creationId xmlns:p14="http://schemas.microsoft.com/office/powerpoint/2010/main" val="3985356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7F9E39-8218-4166-8F04-93EE8CBB576D}"/>
              </a:ext>
            </a:extLst>
          </p:cNvPr>
          <p:cNvSpPr/>
          <p:nvPr/>
        </p:nvSpPr>
        <p:spPr>
          <a:xfrm>
            <a:off x="-1626" y="-1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49167-EB39-49E8-8CE4-FD8EFB924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6" y="561550"/>
            <a:ext cx="742951" cy="65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17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EFE55-C747-43CD-91BE-D28EC7ED9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683566"/>
            <a:ext cx="1539185" cy="149086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xtLst/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200" kern="1200" spc="3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개발현황</a:t>
            </a:r>
            <a:endParaRPr lang="en-US" altLang="ko-KR" sz="2200" kern="1200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3A7A5B-B894-4CDB-89FE-0C1910720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337" y="766761"/>
            <a:ext cx="6734175" cy="5324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B976FD3-6C55-48D5-B646-2108674637B2}"/>
              </a:ext>
            </a:extLst>
          </p:cNvPr>
          <p:cNvSpPr/>
          <p:nvPr/>
        </p:nvSpPr>
        <p:spPr>
          <a:xfrm>
            <a:off x="3684374" y="661215"/>
            <a:ext cx="7274357" cy="5535565"/>
          </a:xfrm>
          <a:prstGeom prst="rect">
            <a:avLst/>
          </a:prstGeom>
          <a:noFill/>
          <a:ln w="38100">
            <a:solidFill>
              <a:srgbClr val="FFF3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45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ECDE41E-4A3D-40A3-9379-13BCCAC7BACE}"/>
              </a:ext>
            </a:extLst>
          </p:cNvPr>
          <p:cNvCxnSpPr>
            <a:cxnSpLocks/>
          </p:cNvCxnSpPr>
          <p:nvPr/>
        </p:nvCxnSpPr>
        <p:spPr>
          <a:xfrm flipH="1">
            <a:off x="7554351" y="3725594"/>
            <a:ext cx="1655624" cy="14069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B6A9955-E162-4074-814B-58D02C8E655B}"/>
              </a:ext>
            </a:extLst>
          </p:cNvPr>
          <p:cNvCxnSpPr/>
          <p:nvPr/>
        </p:nvCxnSpPr>
        <p:spPr>
          <a:xfrm>
            <a:off x="3092874" y="3868615"/>
            <a:ext cx="1957428" cy="0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905449" y="2171285"/>
            <a:ext cx="2999165" cy="2707012"/>
          </a:xfrm>
          <a:prstGeom prst="ellipse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Solutions</a:t>
            </a:r>
            <a:endParaRPr lang="ko-KR" altLang="en-US" sz="32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670207-0D48-49FF-B6BF-A95DC687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32" y="16281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나눔스퀘어 Bold"/>
              </a:rPr>
              <a:t>기대 효과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004357" y="930070"/>
            <a:ext cx="1434043" cy="9827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49167-EB39-49E8-8CE4-FD8EFB924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4" y="561550"/>
            <a:ext cx="742951" cy="65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18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7195C5-6BFB-48D7-BB2F-1CE8918E8E41}"/>
              </a:ext>
            </a:extLst>
          </p:cNvPr>
          <p:cNvSpPr/>
          <p:nvPr/>
        </p:nvSpPr>
        <p:spPr>
          <a:xfrm>
            <a:off x="44874" y="472652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7C7C7C"/>
                </a:solidFill>
              </a:rPr>
              <a:t>보호자의 부담을 덜어주고</a:t>
            </a:r>
            <a:r>
              <a:rPr lang="en-US" altLang="ko-KR" sz="3000" b="1" dirty="0">
                <a:solidFill>
                  <a:srgbClr val="7C7C7C"/>
                </a:solidFill>
              </a:rPr>
              <a:t>,</a:t>
            </a:r>
          </a:p>
          <a:p>
            <a:pPr algn="ctr"/>
            <a:r>
              <a:rPr lang="ko-KR" altLang="en-US" sz="3000" b="1" dirty="0">
                <a:solidFill>
                  <a:srgbClr val="7C7C7C"/>
                </a:solidFill>
              </a:rPr>
              <a:t>사고 유발 감소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1457D4-40EE-4102-8C62-C316C4EA8B31}"/>
              </a:ext>
            </a:extLst>
          </p:cNvPr>
          <p:cNvSpPr/>
          <p:nvPr/>
        </p:nvSpPr>
        <p:spPr>
          <a:xfrm>
            <a:off x="5850347" y="186837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7C7C7C"/>
                </a:solidFill>
              </a:rPr>
              <a:t>휴대폰의 분실</a:t>
            </a:r>
            <a:r>
              <a:rPr lang="en-US" altLang="ko-KR" sz="3000" b="1" dirty="0">
                <a:solidFill>
                  <a:srgbClr val="7C7C7C"/>
                </a:solidFill>
              </a:rPr>
              <a:t>,</a:t>
            </a:r>
            <a:r>
              <a:rPr lang="ko-KR" altLang="en-US" sz="3000" b="1" dirty="0">
                <a:solidFill>
                  <a:srgbClr val="7C7C7C"/>
                </a:solidFill>
              </a:rPr>
              <a:t> </a:t>
            </a:r>
            <a:endParaRPr lang="en-US" altLang="ko-KR" sz="3000" b="1" dirty="0">
              <a:solidFill>
                <a:srgbClr val="7C7C7C"/>
              </a:solidFill>
            </a:endParaRPr>
          </a:p>
          <a:p>
            <a:pPr algn="ctr"/>
            <a:r>
              <a:rPr lang="ko-KR" altLang="en-US" sz="3000" b="1" dirty="0">
                <a:solidFill>
                  <a:srgbClr val="7C7C7C"/>
                </a:solidFill>
              </a:rPr>
              <a:t>방전 방지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24E3F8-8BEB-40EA-BC89-13738869D137}"/>
              </a:ext>
            </a:extLst>
          </p:cNvPr>
          <p:cNvSpPr/>
          <p:nvPr/>
        </p:nvSpPr>
        <p:spPr>
          <a:xfrm>
            <a:off x="6051126" y="444952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7C7C7C"/>
                </a:solidFill>
              </a:rPr>
              <a:t>연락 단절 방지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BED289-25EA-4EEF-81D7-1E5D98A48B3E}"/>
              </a:ext>
            </a:extLst>
          </p:cNvPr>
          <p:cNvCxnSpPr/>
          <p:nvPr/>
        </p:nvCxnSpPr>
        <p:spPr>
          <a:xfrm>
            <a:off x="3078806" y="3882684"/>
            <a:ext cx="0" cy="731295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8160F1-67FE-435D-ADA7-ECD90630D713}"/>
              </a:ext>
            </a:extLst>
          </p:cNvPr>
          <p:cNvCxnSpPr/>
          <p:nvPr/>
        </p:nvCxnSpPr>
        <p:spPr>
          <a:xfrm>
            <a:off x="9195907" y="3739663"/>
            <a:ext cx="0" cy="731295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B1D552E-1FCD-4C5D-8679-3A79E1770FD2}"/>
              </a:ext>
            </a:extLst>
          </p:cNvPr>
          <p:cNvCxnSpPr/>
          <p:nvPr/>
        </p:nvCxnSpPr>
        <p:spPr>
          <a:xfrm>
            <a:off x="6830190" y="1439990"/>
            <a:ext cx="0" cy="731295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F418A93-878A-4D90-A413-2C5C19548E16}"/>
              </a:ext>
            </a:extLst>
          </p:cNvPr>
          <p:cNvCxnSpPr>
            <a:cxnSpLocks/>
          </p:cNvCxnSpPr>
          <p:nvPr/>
        </p:nvCxnSpPr>
        <p:spPr>
          <a:xfrm>
            <a:off x="8555620" y="1488374"/>
            <a:ext cx="0" cy="506688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ED46222-478D-4517-B2C5-EE856FC86001}"/>
              </a:ext>
            </a:extLst>
          </p:cNvPr>
          <p:cNvCxnSpPr>
            <a:cxnSpLocks/>
          </p:cNvCxnSpPr>
          <p:nvPr/>
        </p:nvCxnSpPr>
        <p:spPr>
          <a:xfrm flipH="1">
            <a:off x="6891573" y="1461427"/>
            <a:ext cx="1655624" cy="14069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54FE5918-97EB-445C-8BC6-7375979196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1" b="19528"/>
          <a:stretch/>
        </p:blipFill>
        <p:spPr>
          <a:xfrm>
            <a:off x="2061737" y="1648645"/>
            <a:ext cx="2603826" cy="191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2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1FDB7-EB09-460A-BBC4-B7D093ECC978}"/>
              </a:ext>
            </a:extLst>
          </p:cNvPr>
          <p:cNvSpPr/>
          <p:nvPr/>
        </p:nvSpPr>
        <p:spPr>
          <a:xfrm>
            <a:off x="-1626" y="-1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4f49bd020589466c90781fcbd1cb647509239b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759" y="467324"/>
            <a:ext cx="3380178" cy="47806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2" name="AutoShape 2" descr="대구 요양센터에 대한 이미지 검색결과"/>
          <p:cNvSpPr>
            <a:spLocks noChangeAspect="1" noChangeArrowheads="1"/>
          </p:cNvSpPr>
          <p:nvPr/>
        </p:nvSpPr>
        <p:spPr bwMode="auto">
          <a:xfrm>
            <a:off x="558799" y="467324"/>
            <a:ext cx="3354177" cy="335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대구 요양센터에 대한 이미지 검색결과"/>
          <p:cNvSpPr>
            <a:spLocks noChangeAspect="1" noChangeArrowheads="1"/>
          </p:cNvSpPr>
          <p:nvPr/>
        </p:nvSpPr>
        <p:spPr bwMode="auto">
          <a:xfrm>
            <a:off x="12065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t="4044" r="4580" b="8017"/>
          <a:stretch/>
        </p:blipFill>
        <p:spPr>
          <a:xfrm>
            <a:off x="6486334" y="953965"/>
            <a:ext cx="3676672" cy="52501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직사각형 8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49167-EB39-49E8-8CE4-FD8EFB924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4" y="561550"/>
            <a:ext cx="742951" cy="65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19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F6B7A-CA95-44DF-A99A-74DB0B9F5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683566"/>
            <a:ext cx="1539185" cy="149086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xtLst/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200" kern="1200" spc="3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기대효과</a:t>
            </a:r>
            <a:endParaRPr lang="en-US" altLang="ko-KR" sz="2200" kern="1200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1005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65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5050980" y="414284"/>
            <a:ext cx="33087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TEAM 1.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anose="020B0A02040204020203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003910" y="1055412"/>
            <a:ext cx="19672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08811" y="3918008"/>
            <a:ext cx="167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rPr>
              <a:t>정재훈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effectLst/>
                <a:latin typeface="함초롬바탕" panose="02030504000101010101"/>
              </a:rPr>
              <a:t>팀장 및 충격 감지 기능 구현</a:t>
            </a:r>
            <a:endParaRPr lang="ko-KR" altLang="en-US" sz="1600" dirty="0">
              <a:effectLst/>
            </a:endParaRPr>
          </a:p>
          <a:p>
            <a:pPr algn="ctr"/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</p:txBody>
      </p:sp>
      <p:pic>
        <p:nvPicPr>
          <p:cNvPr id="2054" name="Picture 6" descr="ê´ë ¨ ì´ë¯¸ì§">
            <a:extLst>
              <a:ext uri="{FF2B5EF4-FFF2-40B4-BE49-F238E27FC236}">
                <a16:creationId xmlns:a16="http://schemas.microsoft.com/office/drawing/2014/main" id="{D6CDB2AC-EB17-4A77-A000-EBD30A2B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67" y="2138049"/>
            <a:ext cx="1546193" cy="154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ê´ë ¨ ì´ë¯¸ì§">
            <a:extLst>
              <a:ext uri="{FF2B5EF4-FFF2-40B4-BE49-F238E27FC236}">
                <a16:creationId xmlns:a16="http://schemas.microsoft.com/office/drawing/2014/main" id="{FB0B7288-0809-4AA7-B25F-D23D151D1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450" y="2153203"/>
            <a:ext cx="1546193" cy="154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ê´ë ¨ ì´ë¯¸ì§">
            <a:extLst>
              <a:ext uri="{FF2B5EF4-FFF2-40B4-BE49-F238E27FC236}">
                <a16:creationId xmlns:a16="http://schemas.microsoft.com/office/drawing/2014/main" id="{A2BE4C86-D20E-4EE8-8DBB-21524577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291" y="2137441"/>
            <a:ext cx="1546193" cy="154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ê´ë ¨ ì´ë¯¸ì§">
            <a:extLst>
              <a:ext uri="{FF2B5EF4-FFF2-40B4-BE49-F238E27FC236}">
                <a16:creationId xmlns:a16="http://schemas.microsoft.com/office/drawing/2014/main" id="{3E9494DD-353B-4435-81FB-08CF71037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20" y="2138049"/>
            <a:ext cx="1546193" cy="154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A122F2C-DFCC-45A5-A0CE-1E2050EC1C7F}"/>
              </a:ext>
            </a:extLst>
          </p:cNvPr>
          <p:cNvSpPr txBox="1"/>
          <p:nvPr/>
        </p:nvSpPr>
        <p:spPr>
          <a:xfrm>
            <a:off x="4130594" y="3918007"/>
            <a:ext cx="167990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rPr>
              <a:t>윤아영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effectLst/>
                <a:latin typeface="함초롬바탕" panose="02030504000101010101"/>
              </a:rPr>
              <a:t>거리 감지 기능</a:t>
            </a:r>
            <a:endParaRPr lang="en-US" altLang="ko-KR" sz="1600" dirty="0">
              <a:solidFill>
                <a:srgbClr val="000000"/>
              </a:solidFill>
              <a:effectLst/>
              <a:latin typeface="함초롬바탕" panose="02030504000101010101"/>
            </a:endParaRP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함초롬바탕" panose="02030504000101010101"/>
                <a:ea typeface="Roboto Thin" charset="0"/>
                <a:cs typeface="Roboto Thin" charset="0"/>
              </a:rPr>
              <a:t>구현 및 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504000101010101"/>
                <a:ea typeface="Roboto Thin" charset="0"/>
                <a:cs typeface="Roboto Thin" charset="0"/>
              </a:rPr>
              <a:t>GUI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79F91-727E-4E11-9469-128E8C35A541}"/>
              </a:ext>
            </a:extLst>
          </p:cNvPr>
          <p:cNvSpPr txBox="1"/>
          <p:nvPr/>
        </p:nvSpPr>
        <p:spPr>
          <a:xfrm>
            <a:off x="6244264" y="3918007"/>
            <a:ext cx="167990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rPr>
              <a:t>원응호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effectLst/>
                <a:latin typeface="함초롬바탕" panose="02030504000101010101"/>
              </a:rPr>
              <a:t>충격 감지</a:t>
            </a:r>
            <a:endParaRPr lang="en-US" altLang="ko-KR" sz="1600" dirty="0">
              <a:solidFill>
                <a:srgbClr val="000000"/>
              </a:solidFill>
              <a:effectLst/>
              <a:latin typeface="함초롬바탕" panose="02030504000101010101"/>
            </a:endParaRP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함초롬바탕" panose="02030504000101010101"/>
                <a:ea typeface="Roboto Thin" charset="0"/>
                <a:cs typeface="Roboto Thin" charset="0"/>
              </a:rPr>
              <a:t>기능 구현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CBEEDD-CDA6-49FC-9A9A-E2C5BDB54FB5}"/>
              </a:ext>
            </a:extLst>
          </p:cNvPr>
          <p:cNvSpPr txBox="1"/>
          <p:nvPr/>
        </p:nvSpPr>
        <p:spPr>
          <a:xfrm>
            <a:off x="8457291" y="3918006"/>
            <a:ext cx="167990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rPr>
              <a:t>전재민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effectLst/>
                <a:latin typeface="함초롬바탕" panose="02030504000101010101"/>
              </a:rPr>
              <a:t>거리 감지 기능</a:t>
            </a:r>
            <a:endParaRPr lang="en-US" altLang="ko-KR" sz="1600" dirty="0">
              <a:solidFill>
                <a:srgbClr val="000000"/>
              </a:solidFill>
              <a:effectLst/>
              <a:latin typeface="함초롬바탕" panose="02030504000101010101"/>
            </a:endParaRP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함초롬바탕" panose="02030504000101010101"/>
                <a:ea typeface="Roboto Thin" charset="0"/>
                <a:cs typeface="Roboto Thin" charset="0"/>
              </a:rPr>
              <a:t>구현 및 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504000101010101"/>
                <a:ea typeface="Roboto Thin" charset="0"/>
                <a:cs typeface="Roboto Thin" charset="0"/>
              </a:rPr>
              <a:t>GUI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4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885826" cy="65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EFC8A8-7479-4C81-A39D-8B10FBA4CEE2}"/>
              </a:ext>
            </a:extLst>
          </p:cNvPr>
          <p:cNvGrpSpPr/>
          <p:nvPr/>
        </p:nvGrpSpPr>
        <p:grpSpPr>
          <a:xfrm>
            <a:off x="134668" y="1858602"/>
            <a:ext cx="3308709" cy="1708160"/>
            <a:chOff x="9461" y="1775647"/>
            <a:chExt cx="3308709" cy="1708160"/>
          </a:xfrm>
        </p:grpSpPr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9461" y="1775647"/>
              <a:ext cx="3308709" cy="170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34" charset="0"/>
                </a:defRPr>
              </a:lvl9pPr>
            </a:lstStyle>
            <a:p>
              <a:pPr eaLnBrk="1" hangingPunct="1"/>
              <a:r>
                <a:rPr lang="ko-KR" altLang="en-US" sz="3500" b="1" dirty="0">
                  <a:solidFill>
                    <a:schemeClr val="bg2">
                      <a:lumMod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 Black" panose="020B0A02040204020203" pitchFamily="34" charset="0"/>
                </a:rPr>
                <a:t>어플</a:t>
              </a:r>
              <a:endParaRPr lang="en-US" altLang="ko-KR" sz="3500" b="1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endParaRPr>
            </a:p>
            <a:p>
              <a:pPr eaLnBrk="1" hangingPunct="1"/>
              <a:r>
                <a:rPr lang="ko-KR" altLang="en-US" sz="3500" b="1" dirty="0">
                  <a:solidFill>
                    <a:schemeClr val="bg2">
                      <a:lumMod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 Black" panose="020B0A02040204020203" pitchFamily="34" charset="0"/>
                </a:rPr>
                <a:t>개발전략</a:t>
              </a:r>
              <a:endParaRPr lang="en-US" altLang="ko-KR" sz="3500" b="1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endParaRPr>
            </a:p>
            <a:p>
              <a:pPr eaLnBrk="1" hangingPunct="1"/>
              <a:r>
                <a:rPr lang="en-US" altLang="ko-KR" sz="3500" b="1" dirty="0">
                  <a:solidFill>
                    <a:schemeClr val="bg2">
                      <a:lumMod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 Black" panose="020B0A02040204020203" pitchFamily="34" charset="0"/>
                </a:rPr>
                <a:t>STEPS</a:t>
              </a:r>
              <a:endParaRPr lang="ru-RU" altLang="ko-KR" sz="3500" b="1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endParaRPr>
            </a:p>
          </p:txBody>
        </p:sp>
        <p:cxnSp>
          <p:nvCxnSpPr>
            <p:cNvPr id="56" name="직선 연결선 55"/>
            <p:cNvCxnSpPr>
              <a:cxnSpLocks/>
            </p:cNvCxnSpPr>
            <p:nvPr/>
          </p:nvCxnSpPr>
          <p:spPr>
            <a:xfrm>
              <a:off x="78747" y="3406817"/>
              <a:ext cx="123969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1A07D3-579C-4A9E-B1A9-1089DAF9BA1B}"/>
              </a:ext>
            </a:extLst>
          </p:cNvPr>
          <p:cNvGrpSpPr/>
          <p:nvPr/>
        </p:nvGrpSpPr>
        <p:grpSpPr>
          <a:xfrm>
            <a:off x="2273114" y="189071"/>
            <a:ext cx="10026380" cy="6709872"/>
            <a:chOff x="1986862" y="-16987"/>
            <a:chExt cx="10026380" cy="6709872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9635232" y="2525180"/>
              <a:ext cx="1994512" cy="3244665"/>
            </a:xfrm>
            <a:custGeom>
              <a:avLst/>
              <a:gdLst>
                <a:gd name="T0" fmla="*/ 101 w 535"/>
                <a:gd name="T1" fmla="*/ 271 h 951"/>
                <a:gd name="T2" fmla="*/ 101 w 535"/>
                <a:gd name="T3" fmla="*/ 268 h 951"/>
                <a:gd name="T4" fmla="*/ 268 w 535"/>
                <a:gd name="T5" fmla="*/ 102 h 951"/>
                <a:gd name="T6" fmla="*/ 434 w 535"/>
                <a:gd name="T7" fmla="*/ 268 h 951"/>
                <a:gd name="T8" fmla="*/ 434 w 535"/>
                <a:gd name="T9" fmla="*/ 951 h 951"/>
                <a:gd name="T10" fmla="*/ 535 w 535"/>
                <a:gd name="T11" fmla="*/ 951 h 951"/>
                <a:gd name="T12" fmla="*/ 535 w 535"/>
                <a:gd name="T13" fmla="*/ 268 h 951"/>
                <a:gd name="T14" fmla="*/ 268 w 535"/>
                <a:gd name="T15" fmla="*/ 0 h 951"/>
                <a:gd name="T16" fmla="*/ 0 w 535"/>
                <a:gd name="T17" fmla="*/ 268 h 951"/>
                <a:gd name="T18" fmla="*/ 0 w 535"/>
                <a:gd name="T19" fmla="*/ 271 h 951"/>
                <a:gd name="T20" fmla="*/ 101 w 535"/>
                <a:gd name="T21" fmla="*/ 27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951">
                  <a:moveTo>
                    <a:pt x="101" y="271"/>
                  </a:moveTo>
                  <a:cubicBezTo>
                    <a:pt x="101" y="270"/>
                    <a:pt x="101" y="269"/>
                    <a:pt x="101" y="268"/>
                  </a:cubicBezTo>
                  <a:cubicBezTo>
                    <a:pt x="101" y="176"/>
                    <a:pt x="176" y="102"/>
                    <a:pt x="268" y="102"/>
                  </a:cubicBezTo>
                  <a:cubicBezTo>
                    <a:pt x="360" y="102"/>
                    <a:pt x="434" y="176"/>
                    <a:pt x="434" y="268"/>
                  </a:cubicBezTo>
                  <a:cubicBezTo>
                    <a:pt x="434" y="269"/>
                    <a:pt x="434" y="950"/>
                    <a:pt x="434" y="951"/>
                  </a:cubicBezTo>
                  <a:cubicBezTo>
                    <a:pt x="535" y="951"/>
                    <a:pt x="535" y="951"/>
                    <a:pt x="535" y="951"/>
                  </a:cubicBezTo>
                  <a:cubicBezTo>
                    <a:pt x="535" y="950"/>
                    <a:pt x="535" y="269"/>
                    <a:pt x="535" y="268"/>
                  </a:cubicBezTo>
                  <a:cubicBezTo>
                    <a:pt x="535" y="120"/>
                    <a:pt x="415" y="0"/>
                    <a:pt x="268" y="0"/>
                  </a:cubicBezTo>
                  <a:cubicBezTo>
                    <a:pt x="120" y="0"/>
                    <a:pt x="0" y="120"/>
                    <a:pt x="0" y="268"/>
                  </a:cubicBezTo>
                  <a:cubicBezTo>
                    <a:pt x="0" y="269"/>
                    <a:pt x="0" y="270"/>
                    <a:pt x="0" y="271"/>
                  </a:cubicBezTo>
                  <a:cubicBezTo>
                    <a:pt x="101" y="271"/>
                    <a:pt x="101" y="271"/>
                    <a:pt x="101" y="27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bg-BG" sz="3598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0" name="Group 121"/>
            <p:cNvGrpSpPr/>
            <p:nvPr/>
          </p:nvGrpSpPr>
          <p:grpSpPr>
            <a:xfrm flipH="1" flipV="1">
              <a:off x="3518839" y="2525180"/>
              <a:ext cx="6460850" cy="1878397"/>
              <a:chOff x="4195316" y="3197237"/>
              <a:chExt cx="3805462" cy="1136644"/>
            </a:xfrm>
            <a:solidFill>
              <a:srgbClr val="FFCB05"/>
            </a:solidFill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6897134" y="3774654"/>
                <a:ext cx="1103644" cy="559227"/>
              </a:xfrm>
              <a:custGeom>
                <a:avLst/>
                <a:gdLst>
                  <a:gd name="T0" fmla="*/ 101 w 535"/>
                  <a:gd name="T1" fmla="*/ 0 h 271"/>
                  <a:gd name="T2" fmla="*/ 101 w 535"/>
                  <a:gd name="T3" fmla="*/ 3 h 271"/>
                  <a:gd name="T4" fmla="*/ 268 w 535"/>
                  <a:gd name="T5" fmla="*/ 169 h 271"/>
                  <a:gd name="T6" fmla="*/ 434 w 535"/>
                  <a:gd name="T7" fmla="*/ 3 h 271"/>
                  <a:gd name="T8" fmla="*/ 434 w 535"/>
                  <a:gd name="T9" fmla="*/ 0 h 271"/>
                  <a:gd name="T10" fmla="*/ 535 w 535"/>
                  <a:gd name="T11" fmla="*/ 0 h 271"/>
                  <a:gd name="T12" fmla="*/ 535 w 535"/>
                  <a:gd name="T13" fmla="*/ 3 h 271"/>
                  <a:gd name="T14" fmla="*/ 268 w 535"/>
                  <a:gd name="T15" fmla="*/ 271 h 271"/>
                  <a:gd name="T16" fmla="*/ 0 w 535"/>
                  <a:gd name="T17" fmla="*/ 3 h 271"/>
                  <a:gd name="T18" fmla="*/ 0 w 535"/>
                  <a:gd name="T19" fmla="*/ 0 h 271"/>
                  <a:gd name="T20" fmla="*/ 101 w 535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5" h="271">
                    <a:moveTo>
                      <a:pt x="101" y="0"/>
                    </a:moveTo>
                    <a:cubicBezTo>
                      <a:pt x="101" y="1"/>
                      <a:pt x="101" y="2"/>
                      <a:pt x="101" y="3"/>
                    </a:cubicBezTo>
                    <a:cubicBezTo>
                      <a:pt x="101" y="95"/>
                      <a:pt x="176" y="169"/>
                      <a:pt x="268" y="169"/>
                    </a:cubicBezTo>
                    <a:cubicBezTo>
                      <a:pt x="359" y="169"/>
                      <a:pt x="434" y="95"/>
                      <a:pt x="434" y="3"/>
                    </a:cubicBezTo>
                    <a:cubicBezTo>
                      <a:pt x="434" y="2"/>
                      <a:pt x="434" y="1"/>
                      <a:pt x="434" y="0"/>
                    </a:cubicBezTo>
                    <a:cubicBezTo>
                      <a:pt x="535" y="0"/>
                      <a:pt x="535" y="0"/>
                      <a:pt x="535" y="0"/>
                    </a:cubicBezTo>
                    <a:cubicBezTo>
                      <a:pt x="535" y="1"/>
                      <a:pt x="535" y="2"/>
                      <a:pt x="535" y="3"/>
                    </a:cubicBezTo>
                    <a:cubicBezTo>
                      <a:pt x="535" y="151"/>
                      <a:pt x="415" y="271"/>
                      <a:pt x="268" y="271"/>
                    </a:cubicBezTo>
                    <a:cubicBezTo>
                      <a:pt x="120" y="271"/>
                      <a:pt x="0" y="151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01" y="0"/>
                      <a:pt x="101" y="0"/>
                      <a:pt x="10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 sz="3598">
                  <a:solidFill>
                    <a:srgbClr val="FFCB05"/>
                  </a:solidFill>
                </a:endParaRPr>
              </a:p>
            </p:txBody>
          </p:sp>
          <p:sp>
            <p:nvSpPr>
              <p:cNvPr id="13" name="Freeform 5"/>
              <p:cNvSpPr>
                <a:spLocks/>
              </p:cNvSpPr>
              <p:nvPr/>
            </p:nvSpPr>
            <p:spPr bwMode="auto">
              <a:xfrm rot="10800000">
                <a:off x="5993799" y="3197237"/>
                <a:ext cx="1103644" cy="559227"/>
              </a:xfrm>
              <a:custGeom>
                <a:avLst/>
                <a:gdLst>
                  <a:gd name="T0" fmla="*/ 101 w 535"/>
                  <a:gd name="T1" fmla="*/ 0 h 271"/>
                  <a:gd name="T2" fmla="*/ 101 w 535"/>
                  <a:gd name="T3" fmla="*/ 3 h 271"/>
                  <a:gd name="T4" fmla="*/ 268 w 535"/>
                  <a:gd name="T5" fmla="*/ 169 h 271"/>
                  <a:gd name="T6" fmla="*/ 434 w 535"/>
                  <a:gd name="T7" fmla="*/ 3 h 271"/>
                  <a:gd name="T8" fmla="*/ 434 w 535"/>
                  <a:gd name="T9" fmla="*/ 0 h 271"/>
                  <a:gd name="T10" fmla="*/ 535 w 535"/>
                  <a:gd name="T11" fmla="*/ 0 h 271"/>
                  <a:gd name="T12" fmla="*/ 535 w 535"/>
                  <a:gd name="T13" fmla="*/ 3 h 271"/>
                  <a:gd name="T14" fmla="*/ 268 w 535"/>
                  <a:gd name="T15" fmla="*/ 271 h 271"/>
                  <a:gd name="T16" fmla="*/ 0 w 535"/>
                  <a:gd name="T17" fmla="*/ 3 h 271"/>
                  <a:gd name="T18" fmla="*/ 0 w 535"/>
                  <a:gd name="T19" fmla="*/ 0 h 271"/>
                  <a:gd name="T20" fmla="*/ 101 w 535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5" h="271">
                    <a:moveTo>
                      <a:pt x="101" y="0"/>
                    </a:moveTo>
                    <a:cubicBezTo>
                      <a:pt x="101" y="1"/>
                      <a:pt x="101" y="2"/>
                      <a:pt x="101" y="3"/>
                    </a:cubicBezTo>
                    <a:cubicBezTo>
                      <a:pt x="101" y="95"/>
                      <a:pt x="176" y="169"/>
                      <a:pt x="268" y="169"/>
                    </a:cubicBezTo>
                    <a:cubicBezTo>
                      <a:pt x="359" y="169"/>
                      <a:pt x="434" y="95"/>
                      <a:pt x="434" y="3"/>
                    </a:cubicBezTo>
                    <a:cubicBezTo>
                      <a:pt x="434" y="2"/>
                      <a:pt x="434" y="1"/>
                      <a:pt x="434" y="0"/>
                    </a:cubicBezTo>
                    <a:cubicBezTo>
                      <a:pt x="535" y="0"/>
                      <a:pt x="535" y="0"/>
                      <a:pt x="535" y="0"/>
                    </a:cubicBezTo>
                    <a:cubicBezTo>
                      <a:pt x="535" y="1"/>
                      <a:pt x="535" y="2"/>
                      <a:pt x="535" y="3"/>
                    </a:cubicBezTo>
                    <a:cubicBezTo>
                      <a:pt x="535" y="151"/>
                      <a:pt x="415" y="271"/>
                      <a:pt x="268" y="271"/>
                    </a:cubicBezTo>
                    <a:cubicBezTo>
                      <a:pt x="120" y="271"/>
                      <a:pt x="0" y="151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01" y="0"/>
                      <a:pt x="101" y="0"/>
                      <a:pt x="10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 sz="3598">
                  <a:solidFill>
                    <a:srgbClr val="FFCB05"/>
                  </a:solidFill>
                </a:endParaRPr>
              </a:p>
            </p:txBody>
          </p:sp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5091634" y="3774654"/>
                <a:ext cx="1103644" cy="559227"/>
              </a:xfrm>
              <a:custGeom>
                <a:avLst/>
                <a:gdLst>
                  <a:gd name="T0" fmla="*/ 101 w 535"/>
                  <a:gd name="T1" fmla="*/ 0 h 271"/>
                  <a:gd name="T2" fmla="*/ 101 w 535"/>
                  <a:gd name="T3" fmla="*/ 3 h 271"/>
                  <a:gd name="T4" fmla="*/ 268 w 535"/>
                  <a:gd name="T5" fmla="*/ 169 h 271"/>
                  <a:gd name="T6" fmla="*/ 434 w 535"/>
                  <a:gd name="T7" fmla="*/ 3 h 271"/>
                  <a:gd name="T8" fmla="*/ 434 w 535"/>
                  <a:gd name="T9" fmla="*/ 0 h 271"/>
                  <a:gd name="T10" fmla="*/ 535 w 535"/>
                  <a:gd name="T11" fmla="*/ 0 h 271"/>
                  <a:gd name="T12" fmla="*/ 535 w 535"/>
                  <a:gd name="T13" fmla="*/ 3 h 271"/>
                  <a:gd name="T14" fmla="*/ 268 w 535"/>
                  <a:gd name="T15" fmla="*/ 271 h 271"/>
                  <a:gd name="T16" fmla="*/ 0 w 535"/>
                  <a:gd name="T17" fmla="*/ 3 h 271"/>
                  <a:gd name="T18" fmla="*/ 0 w 535"/>
                  <a:gd name="T19" fmla="*/ 0 h 271"/>
                  <a:gd name="T20" fmla="*/ 101 w 535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5" h="271">
                    <a:moveTo>
                      <a:pt x="101" y="0"/>
                    </a:moveTo>
                    <a:cubicBezTo>
                      <a:pt x="101" y="1"/>
                      <a:pt x="101" y="2"/>
                      <a:pt x="101" y="3"/>
                    </a:cubicBezTo>
                    <a:cubicBezTo>
                      <a:pt x="101" y="95"/>
                      <a:pt x="176" y="169"/>
                      <a:pt x="268" y="169"/>
                    </a:cubicBezTo>
                    <a:cubicBezTo>
                      <a:pt x="359" y="169"/>
                      <a:pt x="434" y="95"/>
                      <a:pt x="434" y="3"/>
                    </a:cubicBezTo>
                    <a:cubicBezTo>
                      <a:pt x="434" y="2"/>
                      <a:pt x="434" y="1"/>
                      <a:pt x="434" y="0"/>
                    </a:cubicBezTo>
                    <a:cubicBezTo>
                      <a:pt x="535" y="0"/>
                      <a:pt x="535" y="0"/>
                      <a:pt x="535" y="0"/>
                    </a:cubicBezTo>
                    <a:cubicBezTo>
                      <a:pt x="535" y="1"/>
                      <a:pt x="535" y="2"/>
                      <a:pt x="535" y="3"/>
                    </a:cubicBezTo>
                    <a:cubicBezTo>
                      <a:pt x="535" y="151"/>
                      <a:pt x="415" y="271"/>
                      <a:pt x="268" y="271"/>
                    </a:cubicBezTo>
                    <a:cubicBezTo>
                      <a:pt x="120" y="271"/>
                      <a:pt x="0" y="151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01" y="0"/>
                      <a:pt x="101" y="0"/>
                      <a:pt x="10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 sz="3598">
                  <a:solidFill>
                    <a:srgbClr val="FFCB05"/>
                  </a:solidFill>
                </a:endParaRPr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 rot="10800000">
                <a:off x="4195316" y="3197237"/>
                <a:ext cx="1103644" cy="559227"/>
              </a:xfrm>
              <a:custGeom>
                <a:avLst/>
                <a:gdLst>
                  <a:gd name="T0" fmla="*/ 101 w 535"/>
                  <a:gd name="T1" fmla="*/ 0 h 271"/>
                  <a:gd name="T2" fmla="*/ 101 w 535"/>
                  <a:gd name="T3" fmla="*/ 3 h 271"/>
                  <a:gd name="T4" fmla="*/ 268 w 535"/>
                  <a:gd name="T5" fmla="*/ 169 h 271"/>
                  <a:gd name="T6" fmla="*/ 434 w 535"/>
                  <a:gd name="T7" fmla="*/ 3 h 271"/>
                  <a:gd name="T8" fmla="*/ 434 w 535"/>
                  <a:gd name="T9" fmla="*/ 0 h 271"/>
                  <a:gd name="T10" fmla="*/ 535 w 535"/>
                  <a:gd name="T11" fmla="*/ 0 h 271"/>
                  <a:gd name="T12" fmla="*/ 535 w 535"/>
                  <a:gd name="T13" fmla="*/ 3 h 271"/>
                  <a:gd name="T14" fmla="*/ 268 w 535"/>
                  <a:gd name="T15" fmla="*/ 271 h 271"/>
                  <a:gd name="T16" fmla="*/ 0 w 535"/>
                  <a:gd name="T17" fmla="*/ 3 h 271"/>
                  <a:gd name="T18" fmla="*/ 0 w 535"/>
                  <a:gd name="T19" fmla="*/ 0 h 271"/>
                  <a:gd name="T20" fmla="*/ 101 w 535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5" h="271">
                    <a:moveTo>
                      <a:pt x="101" y="0"/>
                    </a:moveTo>
                    <a:cubicBezTo>
                      <a:pt x="101" y="1"/>
                      <a:pt x="101" y="2"/>
                      <a:pt x="101" y="3"/>
                    </a:cubicBezTo>
                    <a:cubicBezTo>
                      <a:pt x="101" y="95"/>
                      <a:pt x="176" y="169"/>
                      <a:pt x="268" y="169"/>
                    </a:cubicBezTo>
                    <a:cubicBezTo>
                      <a:pt x="359" y="169"/>
                      <a:pt x="434" y="95"/>
                      <a:pt x="434" y="3"/>
                    </a:cubicBezTo>
                    <a:cubicBezTo>
                      <a:pt x="434" y="2"/>
                      <a:pt x="434" y="1"/>
                      <a:pt x="434" y="0"/>
                    </a:cubicBezTo>
                    <a:cubicBezTo>
                      <a:pt x="535" y="0"/>
                      <a:pt x="535" y="0"/>
                      <a:pt x="535" y="0"/>
                    </a:cubicBezTo>
                    <a:cubicBezTo>
                      <a:pt x="535" y="1"/>
                      <a:pt x="535" y="2"/>
                      <a:pt x="535" y="3"/>
                    </a:cubicBezTo>
                    <a:cubicBezTo>
                      <a:pt x="535" y="151"/>
                      <a:pt x="415" y="271"/>
                      <a:pt x="268" y="271"/>
                    </a:cubicBezTo>
                    <a:cubicBezTo>
                      <a:pt x="120" y="271"/>
                      <a:pt x="0" y="151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01" y="0"/>
                      <a:pt x="101" y="0"/>
                      <a:pt x="10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 sz="3598">
                  <a:solidFill>
                    <a:srgbClr val="FFCB05"/>
                  </a:solidFill>
                </a:endParaRPr>
              </a:p>
            </p:txBody>
          </p:sp>
        </p:grpSp>
        <p:sp>
          <p:nvSpPr>
            <p:cNvPr id="16" name="Freeform 7"/>
            <p:cNvSpPr>
              <a:spLocks/>
            </p:cNvSpPr>
            <p:nvPr/>
          </p:nvSpPr>
          <p:spPr bwMode="auto">
            <a:xfrm rot="10800000">
              <a:off x="1986862" y="1160025"/>
              <a:ext cx="1873749" cy="3244665"/>
            </a:xfrm>
            <a:custGeom>
              <a:avLst/>
              <a:gdLst>
                <a:gd name="T0" fmla="*/ 101 w 535"/>
                <a:gd name="T1" fmla="*/ 271 h 951"/>
                <a:gd name="T2" fmla="*/ 101 w 535"/>
                <a:gd name="T3" fmla="*/ 268 h 951"/>
                <a:gd name="T4" fmla="*/ 268 w 535"/>
                <a:gd name="T5" fmla="*/ 102 h 951"/>
                <a:gd name="T6" fmla="*/ 434 w 535"/>
                <a:gd name="T7" fmla="*/ 268 h 951"/>
                <a:gd name="T8" fmla="*/ 434 w 535"/>
                <a:gd name="T9" fmla="*/ 951 h 951"/>
                <a:gd name="T10" fmla="*/ 535 w 535"/>
                <a:gd name="T11" fmla="*/ 951 h 951"/>
                <a:gd name="T12" fmla="*/ 535 w 535"/>
                <a:gd name="T13" fmla="*/ 268 h 951"/>
                <a:gd name="T14" fmla="*/ 268 w 535"/>
                <a:gd name="T15" fmla="*/ 0 h 951"/>
                <a:gd name="T16" fmla="*/ 0 w 535"/>
                <a:gd name="T17" fmla="*/ 268 h 951"/>
                <a:gd name="T18" fmla="*/ 0 w 535"/>
                <a:gd name="T19" fmla="*/ 271 h 951"/>
                <a:gd name="T20" fmla="*/ 101 w 535"/>
                <a:gd name="T21" fmla="*/ 27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951">
                  <a:moveTo>
                    <a:pt x="101" y="271"/>
                  </a:moveTo>
                  <a:cubicBezTo>
                    <a:pt x="101" y="270"/>
                    <a:pt x="101" y="269"/>
                    <a:pt x="101" y="268"/>
                  </a:cubicBezTo>
                  <a:cubicBezTo>
                    <a:pt x="101" y="176"/>
                    <a:pt x="176" y="102"/>
                    <a:pt x="268" y="102"/>
                  </a:cubicBezTo>
                  <a:cubicBezTo>
                    <a:pt x="360" y="102"/>
                    <a:pt x="434" y="176"/>
                    <a:pt x="434" y="268"/>
                  </a:cubicBezTo>
                  <a:cubicBezTo>
                    <a:pt x="434" y="269"/>
                    <a:pt x="434" y="950"/>
                    <a:pt x="434" y="951"/>
                  </a:cubicBezTo>
                  <a:cubicBezTo>
                    <a:pt x="535" y="951"/>
                    <a:pt x="535" y="951"/>
                    <a:pt x="535" y="951"/>
                  </a:cubicBezTo>
                  <a:cubicBezTo>
                    <a:pt x="535" y="950"/>
                    <a:pt x="535" y="269"/>
                    <a:pt x="535" y="268"/>
                  </a:cubicBezTo>
                  <a:cubicBezTo>
                    <a:pt x="535" y="120"/>
                    <a:pt x="415" y="0"/>
                    <a:pt x="268" y="0"/>
                  </a:cubicBezTo>
                  <a:cubicBezTo>
                    <a:pt x="120" y="0"/>
                    <a:pt x="0" y="120"/>
                    <a:pt x="0" y="268"/>
                  </a:cubicBezTo>
                  <a:cubicBezTo>
                    <a:pt x="0" y="269"/>
                    <a:pt x="0" y="270"/>
                    <a:pt x="0" y="271"/>
                  </a:cubicBezTo>
                  <a:cubicBezTo>
                    <a:pt x="101" y="271"/>
                    <a:pt x="101" y="271"/>
                    <a:pt x="101" y="27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bg-BG" sz="3598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136"/>
            <p:cNvGrpSpPr/>
            <p:nvPr/>
          </p:nvGrpSpPr>
          <p:grpSpPr>
            <a:xfrm rot="16200000" flipH="1">
              <a:off x="3876132" y="4034569"/>
              <a:ext cx="1177280" cy="102788"/>
              <a:chOff x="4113369" y="3398728"/>
              <a:chExt cx="712388" cy="60543"/>
            </a:xfrm>
          </p:grpSpPr>
          <p:cxnSp>
            <p:nvCxnSpPr>
              <p:cNvPr id="24" name="Straight Connector 137"/>
              <p:cNvCxnSpPr/>
              <p:nvPr/>
            </p:nvCxnSpPr>
            <p:spPr>
              <a:xfrm>
                <a:off x="4147932" y="3429000"/>
                <a:ext cx="64278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138"/>
              <p:cNvSpPr/>
              <p:nvPr/>
            </p:nvSpPr>
            <p:spPr>
              <a:xfrm>
                <a:off x="4113369" y="3398728"/>
                <a:ext cx="60543" cy="6054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8"/>
              </a:p>
            </p:txBody>
          </p:sp>
          <p:sp>
            <p:nvSpPr>
              <p:cNvPr id="26" name="Oval 139"/>
              <p:cNvSpPr/>
              <p:nvPr/>
            </p:nvSpPr>
            <p:spPr>
              <a:xfrm>
                <a:off x="4765214" y="3398728"/>
                <a:ext cx="60543" cy="6054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8"/>
              </a:p>
            </p:txBody>
          </p:sp>
        </p:grpSp>
        <p:grpSp>
          <p:nvGrpSpPr>
            <p:cNvPr id="29" name="Group 140"/>
            <p:cNvGrpSpPr/>
            <p:nvPr/>
          </p:nvGrpSpPr>
          <p:grpSpPr>
            <a:xfrm rot="16200000" flipH="1">
              <a:off x="6905271" y="4069874"/>
              <a:ext cx="1177280" cy="102788"/>
              <a:chOff x="4113369" y="3398728"/>
              <a:chExt cx="712388" cy="60543"/>
            </a:xfrm>
          </p:grpSpPr>
          <p:cxnSp>
            <p:nvCxnSpPr>
              <p:cNvPr id="30" name="Straight Connector 141"/>
              <p:cNvCxnSpPr/>
              <p:nvPr/>
            </p:nvCxnSpPr>
            <p:spPr>
              <a:xfrm>
                <a:off x="4147932" y="3429000"/>
                <a:ext cx="64278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142"/>
              <p:cNvSpPr/>
              <p:nvPr/>
            </p:nvSpPr>
            <p:spPr>
              <a:xfrm>
                <a:off x="4113369" y="3398728"/>
                <a:ext cx="60543" cy="6054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8"/>
              </a:p>
            </p:txBody>
          </p:sp>
          <p:sp>
            <p:nvSpPr>
              <p:cNvPr id="32" name="Oval 143"/>
              <p:cNvSpPr/>
              <p:nvPr/>
            </p:nvSpPr>
            <p:spPr>
              <a:xfrm>
                <a:off x="4765214" y="3398728"/>
                <a:ext cx="60543" cy="6054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8"/>
              </a:p>
            </p:txBody>
          </p:sp>
        </p:grpSp>
        <p:grpSp>
          <p:nvGrpSpPr>
            <p:cNvPr id="35" name="Group 132"/>
            <p:cNvGrpSpPr/>
            <p:nvPr/>
          </p:nvGrpSpPr>
          <p:grpSpPr>
            <a:xfrm rot="16200000" flipH="1">
              <a:off x="5370172" y="2360707"/>
              <a:ext cx="1177280" cy="102788"/>
              <a:chOff x="4113369" y="3398728"/>
              <a:chExt cx="712388" cy="60543"/>
            </a:xfrm>
          </p:grpSpPr>
          <p:cxnSp>
            <p:nvCxnSpPr>
              <p:cNvPr id="36" name="Straight Connector 133"/>
              <p:cNvCxnSpPr/>
              <p:nvPr/>
            </p:nvCxnSpPr>
            <p:spPr>
              <a:xfrm>
                <a:off x="4147932" y="3429000"/>
                <a:ext cx="64278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134"/>
              <p:cNvSpPr/>
              <p:nvPr/>
            </p:nvSpPr>
            <p:spPr>
              <a:xfrm>
                <a:off x="4113369" y="3398728"/>
                <a:ext cx="60543" cy="6054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8"/>
              </a:p>
            </p:txBody>
          </p:sp>
          <p:sp>
            <p:nvSpPr>
              <p:cNvPr id="38" name="Oval 135"/>
              <p:cNvSpPr/>
              <p:nvPr/>
            </p:nvSpPr>
            <p:spPr>
              <a:xfrm>
                <a:off x="4765214" y="3398728"/>
                <a:ext cx="60543" cy="6054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8"/>
              </a:p>
            </p:txBody>
          </p:sp>
        </p:grpSp>
        <p:grpSp>
          <p:nvGrpSpPr>
            <p:cNvPr id="40" name="Group 122"/>
            <p:cNvGrpSpPr/>
            <p:nvPr/>
          </p:nvGrpSpPr>
          <p:grpSpPr>
            <a:xfrm rot="16200000" flipH="1">
              <a:off x="8454121" y="2360707"/>
              <a:ext cx="1177280" cy="102788"/>
              <a:chOff x="4113369" y="3398728"/>
              <a:chExt cx="712388" cy="60543"/>
            </a:xfrm>
          </p:grpSpPr>
          <p:cxnSp>
            <p:nvCxnSpPr>
              <p:cNvPr id="41" name="Straight Connector 123"/>
              <p:cNvCxnSpPr/>
              <p:nvPr/>
            </p:nvCxnSpPr>
            <p:spPr>
              <a:xfrm>
                <a:off x="4147932" y="3429000"/>
                <a:ext cx="64278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124"/>
              <p:cNvSpPr/>
              <p:nvPr/>
            </p:nvSpPr>
            <p:spPr>
              <a:xfrm>
                <a:off x="4113369" y="3398728"/>
                <a:ext cx="60543" cy="6054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8"/>
              </a:p>
            </p:txBody>
          </p:sp>
          <p:sp>
            <p:nvSpPr>
              <p:cNvPr id="43" name="Oval 125"/>
              <p:cNvSpPr/>
              <p:nvPr/>
            </p:nvSpPr>
            <p:spPr>
              <a:xfrm>
                <a:off x="4765214" y="3398728"/>
                <a:ext cx="60543" cy="6054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8"/>
              </a:p>
            </p:txBody>
          </p:sp>
        </p:grpSp>
        <p:sp>
          <p:nvSpPr>
            <p:cNvPr id="47" name="Shape 388"/>
            <p:cNvSpPr/>
            <p:nvPr/>
          </p:nvSpPr>
          <p:spPr>
            <a:xfrm>
              <a:off x="3737736" y="4547150"/>
              <a:ext cx="2650674" cy="214573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8100" tIns="38100" rIns="38100" bIns="3810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개발배경</a:t>
              </a:r>
              <a:endParaRPr sz="2800" dirty="0"/>
            </a:p>
          </p:txBody>
        </p:sp>
        <p:sp>
          <p:nvSpPr>
            <p:cNvPr id="49" name="Freeform 378"/>
            <p:cNvSpPr>
              <a:spLocks noEditPoints="1"/>
            </p:cNvSpPr>
            <p:nvPr/>
          </p:nvSpPr>
          <p:spPr bwMode="auto">
            <a:xfrm flipH="1">
              <a:off x="2755704" y="3177456"/>
              <a:ext cx="302367" cy="271892"/>
            </a:xfrm>
            <a:custGeom>
              <a:avLst/>
              <a:gdLst>
                <a:gd name="T0" fmla="*/ 158 w 159"/>
                <a:gd name="T1" fmla="*/ 46 h 146"/>
                <a:gd name="T2" fmla="*/ 124 w 159"/>
                <a:gd name="T3" fmla="*/ 141 h 146"/>
                <a:gd name="T4" fmla="*/ 25 w 159"/>
                <a:gd name="T5" fmla="*/ 146 h 146"/>
                <a:gd name="T6" fmla="*/ 2 w 159"/>
                <a:gd name="T7" fmla="*/ 128 h 146"/>
                <a:gd name="T8" fmla="*/ 2 w 159"/>
                <a:gd name="T9" fmla="*/ 113 h 146"/>
                <a:gd name="T10" fmla="*/ 2 w 159"/>
                <a:gd name="T11" fmla="*/ 108 h 146"/>
                <a:gd name="T12" fmla="*/ 3 w 159"/>
                <a:gd name="T13" fmla="*/ 104 h 146"/>
                <a:gd name="T14" fmla="*/ 6 w 159"/>
                <a:gd name="T15" fmla="*/ 100 h 146"/>
                <a:gd name="T16" fmla="*/ 13 w 159"/>
                <a:gd name="T17" fmla="*/ 82 h 146"/>
                <a:gd name="T18" fmla="*/ 13 w 159"/>
                <a:gd name="T19" fmla="*/ 77 h 146"/>
                <a:gd name="T20" fmla="*/ 16 w 159"/>
                <a:gd name="T21" fmla="*/ 72 h 146"/>
                <a:gd name="T22" fmla="*/ 22 w 159"/>
                <a:gd name="T23" fmla="*/ 55 h 146"/>
                <a:gd name="T24" fmla="*/ 22 w 159"/>
                <a:gd name="T25" fmla="*/ 49 h 146"/>
                <a:gd name="T26" fmla="*/ 26 w 159"/>
                <a:gd name="T27" fmla="*/ 44 h 146"/>
                <a:gd name="T28" fmla="*/ 33 w 159"/>
                <a:gd name="T29" fmla="*/ 27 h 146"/>
                <a:gd name="T30" fmla="*/ 33 w 159"/>
                <a:gd name="T31" fmla="*/ 22 h 146"/>
                <a:gd name="T32" fmla="*/ 35 w 159"/>
                <a:gd name="T33" fmla="*/ 18 h 146"/>
                <a:gd name="T34" fmla="*/ 38 w 159"/>
                <a:gd name="T35" fmla="*/ 13 h 146"/>
                <a:gd name="T36" fmla="*/ 41 w 159"/>
                <a:gd name="T37" fmla="*/ 7 h 146"/>
                <a:gd name="T38" fmla="*/ 46 w 159"/>
                <a:gd name="T39" fmla="*/ 1 h 146"/>
                <a:gd name="T40" fmla="*/ 53 w 159"/>
                <a:gd name="T41" fmla="*/ 1 h 146"/>
                <a:gd name="T42" fmla="*/ 58 w 159"/>
                <a:gd name="T43" fmla="*/ 0 h 146"/>
                <a:gd name="T44" fmla="*/ 141 w 159"/>
                <a:gd name="T45" fmla="*/ 6 h 146"/>
                <a:gd name="T46" fmla="*/ 117 w 159"/>
                <a:gd name="T47" fmla="*/ 104 h 146"/>
                <a:gd name="T48" fmla="*/ 98 w 159"/>
                <a:gd name="T49" fmla="*/ 121 h 146"/>
                <a:gd name="T50" fmla="*/ 12 w 159"/>
                <a:gd name="T51" fmla="*/ 123 h 146"/>
                <a:gd name="T52" fmla="*/ 26 w 159"/>
                <a:gd name="T53" fmla="*/ 133 h 146"/>
                <a:gd name="T54" fmla="*/ 118 w 159"/>
                <a:gd name="T55" fmla="*/ 132 h 146"/>
                <a:gd name="T56" fmla="*/ 150 w 159"/>
                <a:gd name="T57" fmla="*/ 35 h 146"/>
                <a:gd name="T58" fmla="*/ 156 w 159"/>
                <a:gd name="T59" fmla="*/ 33 h 146"/>
                <a:gd name="T60" fmla="*/ 48 w 159"/>
                <a:gd name="T61" fmla="*/ 60 h 146"/>
                <a:gd name="T62" fmla="*/ 107 w 159"/>
                <a:gd name="T63" fmla="*/ 61 h 146"/>
                <a:gd name="T64" fmla="*/ 111 w 159"/>
                <a:gd name="T65" fmla="*/ 58 h 146"/>
                <a:gd name="T66" fmla="*/ 113 w 159"/>
                <a:gd name="T67" fmla="*/ 50 h 146"/>
                <a:gd name="T68" fmla="*/ 53 w 159"/>
                <a:gd name="T69" fmla="*/ 49 h 146"/>
                <a:gd name="T70" fmla="*/ 49 w 159"/>
                <a:gd name="T71" fmla="*/ 52 h 146"/>
                <a:gd name="T72" fmla="*/ 55 w 159"/>
                <a:gd name="T73" fmla="*/ 34 h 146"/>
                <a:gd name="T74" fmla="*/ 57 w 159"/>
                <a:gd name="T75" fmla="*/ 37 h 146"/>
                <a:gd name="T76" fmla="*/ 117 w 159"/>
                <a:gd name="T77" fmla="*/ 36 h 146"/>
                <a:gd name="T78" fmla="*/ 121 w 159"/>
                <a:gd name="T79" fmla="*/ 28 h 146"/>
                <a:gd name="T80" fmla="*/ 119 w 159"/>
                <a:gd name="T81" fmla="*/ 25 h 146"/>
                <a:gd name="T82" fmla="*/ 59 w 159"/>
                <a:gd name="T83" fmla="*/ 25 h 146"/>
                <a:gd name="T84" fmla="*/ 55 w 159"/>
                <a:gd name="T85" fmla="*/ 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9" h="146">
                  <a:moveTo>
                    <a:pt x="156" y="33"/>
                  </a:moveTo>
                  <a:cubicBezTo>
                    <a:pt x="158" y="37"/>
                    <a:pt x="159" y="41"/>
                    <a:pt x="158" y="46"/>
                  </a:cubicBezTo>
                  <a:cubicBezTo>
                    <a:pt x="132" y="131"/>
                    <a:pt x="132" y="131"/>
                    <a:pt x="132" y="131"/>
                  </a:cubicBezTo>
                  <a:cubicBezTo>
                    <a:pt x="130" y="135"/>
                    <a:pt x="128" y="139"/>
                    <a:pt x="124" y="141"/>
                  </a:cubicBezTo>
                  <a:cubicBezTo>
                    <a:pt x="121" y="144"/>
                    <a:pt x="117" y="146"/>
                    <a:pt x="113" y="146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1" y="146"/>
                    <a:pt x="16" y="144"/>
                    <a:pt x="11" y="140"/>
                  </a:cubicBezTo>
                  <a:cubicBezTo>
                    <a:pt x="7" y="137"/>
                    <a:pt x="4" y="133"/>
                    <a:pt x="2" y="128"/>
                  </a:cubicBezTo>
                  <a:cubicBezTo>
                    <a:pt x="1" y="124"/>
                    <a:pt x="0" y="120"/>
                    <a:pt x="2" y="116"/>
                  </a:cubicBezTo>
                  <a:cubicBezTo>
                    <a:pt x="2" y="116"/>
                    <a:pt x="2" y="115"/>
                    <a:pt x="2" y="113"/>
                  </a:cubicBezTo>
                  <a:cubicBezTo>
                    <a:pt x="2" y="112"/>
                    <a:pt x="2" y="111"/>
                    <a:pt x="3" y="110"/>
                  </a:cubicBezTo>
                  <a:cubicBezTo>
                    <a:pt x="3" y="109"/>
                    <a:pt x="2" y="109"/>
                    <a:pt x="2" y="108"/>
                  </a:cubicBezTo>
                  <a:cubicBezTo>
                    <a:pt x="2" y="107"/>
                    <a:pt x="2" y="106"/>
                    <a:pt x="2" y="106"/>
                  </a:cubicBezTo>
                  <a:cubicBezTo>
                    <a:pt x="2" y="105"/>
                    <a:pt x="2" y="105"/>
                    <a:pt x="3" y="104"/>
                  </a:cubicBezTo>
                  <a:cubicBezTo>
                    <a:pt x="3" y="103"/>
                    <a:pt x="4" y="103"/>
                    <a:pt x="4" y="102"/>
                  </a:cubicBezTo>
                  <a:cubicBezTo>
                    <a:pt x="5" y="101"/>
                    <a:pt x="5" y="100"/>
                    <a:pt x="6" y="100"/>
                  </a:cubicBezTo>
                  <a:cubicBezTo>
                    <a:pt x="7" y="97"/>
                    <a:pt x="9" y="94"/>
                    <a:pt x="10" y="91"/>
                  </a:cubicBezTo>
                  <a:cubicBezTo>
                    <a:pt x="11" y="88"/>
                    <a:pt x="12" y="85"/>
                    <a:pt x="13" y="82"/>
                  </a:cubicBezTo>
                  <a:cubicBezTo>
                    <a:pt x="13" y="82"/>
                    <a:pt x="13" y="81"/>
                    <a:pt x="13" y="80"/>
                  </a:cubicBezTo>
                  <a:cubicBezTo>
                    <a:pt x="13" y="78"/>
                    <a:pt x="13" y="77"/>
                    <a:pt x="13" y="77"/>
                  </a:cubicBezTo>
                  <a:cubicBezTo>
                    <a:pt x="13" y="76"/>
                    <a:pt x="14" y="75"/>
                    <a:pt x="15" y="74"/>
                  </a:cubicBezTo>
                  <a:cubicBezTo>
                    <a:pt x="15" y="73"/>
                    <a:pt x="16" y="72"/>
                    <a:pt x="16" y="72"/>
                  </a:cubicBezTo>
                  <a:cubicBezTo>
                    <a:pt x="17" y="70"/>
                    <a:pt x="19" y="67"/>
                    <a:pt x="20" y="63"/>
                  </a:cubicBezTo>
                  <a:cubicBezTo>
                    <a:pt x="21" y="60"/>
                    <a:pt x="22" y="57"/>
                    <a:pt x="22" y="55"/>
                  </a:cubicBezTo>
                  <a:cubicBezTo>
                    <a:pt x="23" y="54"/>
                    <a:pt x="22" y="53"/>
                    <a:pt x="22" y="52"/>
                  </a:cubicBezTo>
                  <a:cubicBezTo>
                    <a:pt x="22" y="50"/>
                    <a:pt x="22" y="49"/>
                    <a:pt x="22" y="49"/>
                  </a:cubicBezTo>
                  <a:cubicBezTo>
                    <a:pt x="23" y="48"/>
                    <a:pt x="23" y="47"/>
                    <a:pt x="24" y="46"/>
                  </a:cubicBezTo>
                  <a:cubicBezTo>
                    <a:pt x="25" y="45"/>
                    <a:pt x="26" y="44"/>
                    <a:pt x="26" y="44"/>
                  </a:cubicBezTo>
                  <a:cubicBezTo>
                    <a:pt x="28" y="43"/>
                    <a:pt x="29" y="40"/>
                    <a:pt x="30" y="36"/>
                  </a:cubicBezTo>
                  <a:cubicBezTo>
                    <a:pt x="32" y="32"/>
                    <a:pt x="33" y="29"/>
                    <a:pt x="33" y="27"/>
                  </a:cubicBezTo>
                  <a:cubicBezTo>
                    <a:pt x="33" y="27"/>
                    <a:pt x="33" y="26"/>
                    <a:pt x="33" y="25"/>
                  </a:cubicBezTo>
                  <a:cubicBezTo>
                    <a:pt x="33" y="24"/>
                    <a:pt x="32" y="23"/>
                    <a:pt x="33" y="22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4" y="20"/>
                    <a:pt x="34" y="19"/>
                    <a:pt x="35" y="18"/>
                  </a:cubicBezTo>
                  <a:cubicBezTo>
                    <a:pt x="36" y="17"/>
                    <a:pt x="36" y="17"/>
                    <a:pt x="37" y="16"/>
                  </a:cubicBezTo>
                  <a:cubicBezTo>
                    <a:pt x="37" y="16"/>
                    <a:pt x="38" y="15"/>
                    <a:pt x="38" y="13"/>
                  </a:cubicBezTo>
                  <a:cubicBezTo>
                    <a:pt x="39" y="12"/>
                    <a:pt x="39" y="11"/>
                    <a:pt x="40" y="10"/>
                  </a:cubicBezTo>
                  <a:cubicBezTo>
                    <a:pt x="40" y="9"/>
                    <a:pt x="41" y="8"/>
                    <a:pt x="41" y="7"/>
                  </a:cubicBezTo>
                  <a:cubicBezTo>
                    <a:pt x="42" y="5"/>
                    <a:pt x="42" y="4"/>
                    <a:pt x="43" y="4"/>
                  </a:cubicBezTo>
                  <a:cubicBezTo>
                    <a:pt x="44" y="3"/>
                    <a:pt x="45" y="2"/>
                    <a:pt x="46" y="1"/>
                  </a:cubicBezTo>
                  <a:cubicBezTo>
                    <a:pt x="47" y="1"/>
                    <a:pt x="48" y="0"/>
                    <a:pt x="49" y="0"/>
                  </a:cubicBezTo>
                  <a:cubicBezTo>
                    <a:pt x="50" y="0"/>
                    <a:pt x="52" y="0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6" y="1"/>
                    <a:pt x="57" y="0"/>
                    <a:pt x="5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8" y="2"/>
                    <a:pt x="141" y="6"/>
                  </a:cubicBezTo>
                  <a:cubicBezTo>
                    <a:pt x="143" y="9"/>
                    <a:pt x="144" y="13"/>
                    <a:pt x="143" y="18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14" y="111"/>
                    <a:pt x="112" y="116"/>
                    <a:pt x="110" y="118"/>
                  </a:cubicBezTo>
                  <a:cubicBezTo>
                    <a:pt x="108" y="120"/>
                    <a:pt x="104" y="121"/>
                    <a:pt x="98" y="12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4" y="121"/>
                    <a:pt x="13" y="122"/>
                    <a:pt x="12" y="123"/>
                  </a:cubicBezTo>
                  <a:cubicBezTo>
                    <a:pt x="11" y="124"/>
                    <a:pt x="11" y="125"/>
                    <a:pt x="12" y="127"/>
                  </a:cubicBezTo>
                  <a:cubicBezTo>
                    <a:pt x="13" y="131"/>
                    <a:pt x="18" y="133"/>
                    <a:pt x="26" y="133"/>
                  </a:cubicBezTo>
                  <a:cubicBezTo>
                    <a:pt x="113" y="133"/>
                    <a:pt x="113" y="133"/>
                    <a:pt x="113" y="133"/>
                  </a:cubicBezTo>
                  <a:cubicBezTo>
                    <a:pt x="115" y="133"/>
                    <a:pt x="116" y="133"/>
                    <a:pt x="118" y="132"/>
                  </a:cubicBezTo>
                  <a:cubicBezTo>
                    <a:pt x="120" y="131"/>
                    <a:pt x="121" y="130"/>
                    <a:pt x="121" y="128"/>
                  </a:cubicBezTo>
                  <a:cubicBezTo>
                    <a:pt x="150" y="35"/>
                    <a:pt x="150" y="35"/>
                    <a:pt x="150" y="35"/>
                  </a:cubicBezTo>
                  <a:cubicBezTo>
                    <a:pt x="150" y="33"/>
                    <a:pt x="150" y="32"/>
                    <a:pt x="150" y="29"/>
                  </a:cubicBezTo>
                  <a:cubicBezTo>
                    <a:pt x="153" y="30"/>
                    <a:pt x="155" y="32"/>
                    <a:pt x="156" y="33"/>
                  </a:cubicBezTo>
                  <a:close/>
                  <a:moveTo>
                    <a:pt x="47" y="58"/>
                  </a:moveTo>
                  <a:cubicBezTo>
                    <a:pt x="47" y="59"/>
                    <a:pt x="47" y="59"/>
                    <a:pt x="48" y="60"/>
                  </a:cubicBezTo>
                  <a:cubicBezTo>
                    <a:pt x="48" y="61"/>
                    <a:pt x="49" y="61"/>
                    <a:pt x="49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8" y="61"/>
                    <a:pt x="109" y="61"/>
                    <a:pt x="109" y="60"/>
                  </a:cubicBezTo>
                  <a:cubicBezTo>
                    <a:pt x="110" y="59"/>
                    <a:pt x="111" y="59"/>
                    <a:pt x="111" y="58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113" y="51"/>
                    <a:pt x="113" y="50"/>
                    <a:pt x="113" y="50"/>
                  </a:cubicBezTo>
                  <a:cubicBezTo>
                    <a:pt x="112" y="49"/>
                    <a:pt x="112" y="49"/>
                    <a:pt x="111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52" y="49"/>
                    <a:pt x="51" y="50"/>
                  </a:cubicBezTo>
                  <a:cubicBezTo>
                    <a:pt x="50" y="50"/>
                    <a:pt x="50" y="51"/>
                    <a:pt x="49" y="52"/>
                  </a:cubicBezTo>
                  <a:lnTo>
                    <a:pt x="47" y="58"/>
                  </a:lnTo>
                  <a:close/>
                  <a:moveTo>
                    <a:pt x="55" y="34"/>
                  </a:moveTo>
                  <a:cubicBezTo>
                    <a:pt x="55" y="34"/>
                    <a:pt x="55" y="35"/>
                    <a:pt x="55" y="36"/>
                  </a:cubicBezTo>
                  <a:cubicBezTo>
                    <a:pt x="56" y="36"/>
                    <a:pt x="56" y="37"/>
                    <a:pt x="57" y="37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6" y="37"/>
                    <a:pt x="116" y="36"/>
                    <a:pt x="117" y="36"/>
                  </a:cubicBezTo>
                  <a:cubicBezTo>
                    <a:pt x="118" y="35"/>
                    <a:pt x="119" y="34"/>
                    <a:pt x="119" y="34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21" y="27"/>
                    <a:pt x="121" y="26"/>
                    <a:pt x="121" y="25"/>
                  </a:cubicBezTo>
                  <a:cubicBezTo>
                    <a:pt x="120" y="25"/>
                    <a:pt x="120" y="25"/>
                    <a:pt x="119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0" y="25"/>
                    <a:pt x="60" y="25"/>
                    <a:pt x="59" y="25"/>
                  </a:cubicBezTo>
                  <a:cubicBezTo>
                    <a:pt x="58" y="26"/>
                    <a:pt x="58" y="27"/>
                    <a:pt x="57" y="28"/>
                  </a:cubicBezTo>
                  <a:lnTo>
                    <a:pt x="55" y="3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79"/>
            <p:cNvSpPr>
              <a:spLocks/>
            </p:cNvSpPr>
            <p:nvPr/>
          </p:nvSpPr>
          <p:spPr bwMode="auto">
            <a:xfrm flipH="1">
              <a:off x="4366345" y="3161795"/>
              <a:ext cx="230376" cy="266287"/>
            </a:xfrm>
            <a:custGeom>
              <a:avLst/>
              <a:gdLst>
                <a:gd name="T0" fmla="*/ 110 w 121"/>
                <a:gd name="T1" fmla="*/ 0 h 143"/>
                <a:gd name="T2" fmla="*/ 114 w 121"/>
                <a:gd name="T3" fmla="*/ 1 h 143"/>
                <a:gd name="T4" fmla="*/ 119 w 121"/>
                <a:gd name="T5" fmla="*/ 5 h 143"/>
                <a:gd name="T6" fmla="*/ 121 w 121"/>
                <a:gd name="T7" fmla="*/ 11 h 143"/>
                <a:gd name="T8" fmla="*/ 121 w 121"/>
                <a:gd name="T9" fmla="*/ 133 h 143"/>
                <a:gd name="T10" fmla="*/ 119 w 121"/>
                <a:gd name="T11" fmla="*/ 139 h 143"/>
                <a:gd name="T12" fmla="*/ 114 w 121"/>
                <a:gd name="T13" fmla="*/ 143 h 143"/>
                <a:gd name="T14" fmla="*/ 110 w 121"/>
                <a:gd name="T15" fmla="*/ 143 h 143"/>
                <a:gd name="T16" fmla="*/ 102 w 121"/>
                <a:gd name="T17" fmla="*/ 140 h 143"/>
                <a:gd name="T18" fmla="*/ 60 w 121"/>
                <a:gd name="T19" fmla="*/ 100 h 143"/>
                <a:gd name="T20" fmla="*/ 19 w 121"/>
                <a:gd name="T21" fmla="*/ 140 h 143"/>
                <a:gd name="T22" fmla="*/ 11 w 121"/>
                <a:gd name="T23" fmla="*/ 143 h 143"/>
                <a:gd name="T24" fmla="*/ 7 w 121"/>
                <a:gd name="T25" fmla="*/ 143 h 143"/>
                <a:gd name="T26" fmla="*/ 2 w 121"/>
                <a:gd name="T27" fmla="*/ 139 h 143"/>
                <a:gd name="T28" fmla="*/ 0 w 121"/>
                <a:gd name="T29" fmla="*/ 133 h 143"/>
                <a:gd name="T30" fmla="*/ 0 w 121"/>
                <a:gd name="T31" fmla="*/ 11 h 143"/>
                <a:gd name="T32" fmla="*/ 2 w 121"/>
                <a:gd name="T33" fmla="*/ 5 h 143"/>
                <a:gd name="T34" fmla="*/ 7 w 121"/>
                <a:gd name="T35" fmla="*/ 1 h 143"/>
                <a:gd name="T36" fmla="*/ 11 w 121"/>
                <a:gd name="T37" fmla="*/ 0 h 143"/>
                <a:gd name="T38" fmla="*/ 110 w 121"/>
                <a:gd name="T3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43">
                  <a:moveTo>
                    <a:pt x="110" y="0"/>
                  </a:moveTo>
                  <a:cubicBezTo>
                    <a:pt x="111" y="0"/>
                    <a:pt x="113" y="1"/>
                    <a:pt x="114" y="1"/>
                  </a:cubicBezTo>
                  <a:cubicBezTo>
                    <a:pt x="116" y="2"/>
                    <a:pt x="118" y="3"/>
                    <a:pt x="119" y="5"/>
                  </a:cubicBezTo>
                  <a:cubicBezTo>
                    <a:pt x="120" y="7"/>
                    <a:pt x="121" y="9"/>
                    <a:pt x="121" y="11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5"/>
                    <a:pt x="120" y="137"/>
                    <a:pt x="119" y="139"/>
                  </a:cubicBezTo>
                  <a:cubicBezTo>
                    <a:pt x="118" y="140"/>
                    <a:pt x="116" y="142"/>
                    <a:pt x="114" y="143"/>
                  </a:cubicBezTo>
                  <a:cubicBezTo>
                    <a:pt x="113" y="143"/>
                    <a:pt x="112" y="143"/>
                    <a:pt x="110" y="143"/>
                  </a:cubicBezTo>
                  <a:cubicBezTo>
                    <a:pt x="107" y="143"/>
                    <a:pt x="104" y="142"/>
                    <a:pt x="102" y="14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6" y="142"/>
                    <a:pt x="14" y="143"/>
                    <a:pt x="11" y="143"/>
                  </a:cubicBezTo>
                  <a:cubicBezTo>
                    <a:pt x="9" y="143"/>
                    <a:pt x="8" y="143"/>
                    <a:pt x="7" y="143"/>
                  </a:cubicBezTo>
                  <a:cubicBezTo>
                    <a:pt x="5" y="142"/>
                    <a:pt x="3" y="140"/>
                    <a:pt x="2" y="139"/>
                  </a:cubicBezTo>
                  <a:cubicBezTo>
                    <a:pt x="1" y="137"/>
                    <a:pt x="0" y="135"/>
                    <a:pt x="0" y="13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9"/>
                    <a:pt x="1" y="7"/>
                    <a:pt x="2" y="5"/>
                  </a:cubicBezTo>
                  <a:cubicBezTo>
                    <a:pt x="3" y="3"/>
                    <a:pt x="5" y="2"/>
                    <a:pt x="7" y="1"/>
                  </a:cubicBezTo>
                  <a:cubicBezTo>
                    <a:pt x="8" y="1"/>
                    <a:pt x="9" y="0"/>
                    <a:pt x="11" y="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80"/>
            <p:cNvSpPr>
              <a:spLocks noEditPoints="1"/>
            </p:cNvSpPr>
            <p:nvPr/>
          </p:nvSpPr>
          <p:spPr bwMode="auto">
            <a:xfrm flipH="1">
              <a:off x="5856026" y="3161795"/>
              <a:ext cx="230376" cy="266287"/>
            </a:xfrm>
            <a:custGeom>
              <a:avLst/>
              <a:gdLst>
                <a:gd name="T0" fmla="*/ 110 w 121"/>
                <a:gd name="T1" fmla="*/ 0 h 143"/>
                <a:gd name="T2" fmla="*/ 114 w 121"/>
                <a:gd name="T3" fmla="*/ 1 h 143"/>
                <a:gd name="T4" fmla="*/ 119 w 121"/>
                <a:gd name="T5" fmla="*/ 5 h 143"/>
                <a:gd name="T6" fmla="*/ 121 w 121"/>
                <a:gd name="T7" fmla="*/ 11 h 143"/>
                <a:gd name="T8" fmla="*/ 121 w 121"/>
                <a:gd name="T9" fmla="*/ 133 h 143"/>
                <a:gd name="T10" fmla="*/ 119 w 121"/>
                <a:gd name="T11" fmla="*/ 139 h 143"/>
                <a:gd name="T12" fmla="*/ 114 w 121"/>
                <a:gd name="T13" fmla="*/ 143 h 143"/>
                <a:gd name="T14" fmla="*/ 110 w 121"/>
                <a:gd name="T15" fmla="*/ 143 h 143"/>
                <a:gd name="T16" fmla="*/ 102 w 121"/>
                <a:gd name="T17" fmla="*/ 140 h 143"/>
                <a:gd name="T18" fmla="*/ 60 w 121"/>
                <a:gd name="T19" fmla="*/ 100 h 143"/>
                <a:gd name="T20" fmla="*/ 18 w 121"/>
                <a:gd name="T21" fmla="*/ 140 h 143"/>
                <a:gd name="T22" fmla="*/ 11 w 121"/>
                <a:gd name="T23" fmla="*/ 143 h 143"/>
                <a:gd name="T24" fmla="*/ 6 w 121"/>
                <a:gd name="T25" fmla="*/ 143 h 143"/>
                <a:gd name="T26" fmla="*/ 2 w 121"/>
                <a:gd name="T27" fmla="*/ 139 h 143"/>
                <a:gd name="T28" fmla="*/ 0 w 121"/>
                <a:gd name="T29" fmla="*/ 133 h 143"/>
                <a:gd name="T30" fmla="*/ 0 w 121"/>
                <a:gd name="T31" fmla="*/ 11 h 143"/>
                <a:gd name="T32" fmla="*/ 2 w 121"/>
                <a:gd name="T33" fmla="*/ 5 h 143"/>
                <a:gd name="T34" fmla="*/ 6 w 121"/>
                <a:gd name="T35" fmla="*/ 1 h 143"/>
                <a:gd name="T36" fmla="*/ 11 w 121"/>
                <a:gd name="T37" fmla="*/ 0 h 143"/>
                <a:gd name="T38" fmla="*/ 110 w 121"/>
                <a:gd name="T39" fmla="*/ 0 h 143"/>
                <a:gd name="T40" fmla="*/ 109 w 121"/>
                <a:gd name="T41" fmla="*/ 12 h 143"/>
                <a:gd name="T42" fmla="*/ 12 w 121"/>
                <a:gd name="T43" fmla="*/ 12 h 143"/>
                <a:gd name="T44" fmla="*/ 12 w 121"/>
                <a:gd name="T45" fmla="*/ 130 h 143"/>
                <a:gd name="T46" fmla="*/ 52 w 121"/>
                <a:gd name="T47" fmla="*/ 91 h 143"/>
                <a:gd name="T48" fmla="*/ 60 w 121"/>
                <a:gd name="T49" fmla="*/ 83 h 143"/>
                <a:gd name="T50" fmla="*/ 69 w 121"/>
                <a:gd name="T51" fmla="*/ 91 h 143"/>
                <a:gd name="T52" fmla="*/ 109 w 121"/>
                <a:gd name="T53" fmla="*/ 130 h 143"/>
                <a:gd name="T54" fmla="*/ 109 w 121"/>
                <a:gd name="T55" fmla="*/ 1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" h="143">
                  <a:moveTo>
                    <a:pt x="110" y="0"/>
                  </a:moveTo>
                  <a:cubicBezTo>
                    <a:pt x="111" y="0"/>
                    <a:pt x="113" y="1"/>
                    <a:pt x="114" y="1"/>
                  </a:cubicBezTo>
                  <a:cubicBezTo>
                    <a:pt x="116" y="2"/>
                    <a:pt x="118" y="3"/>
                    <a:pt x="119" y="5"/>
                  </a:cubicBezTo>
                  <a:cubicBezTo>
                    <a:pt x="120" y="7"/>
                    <a:pt x="121" y="9"/>
                    <a:pt x="121" y="11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5"/>
                    <a:pt x="120" y="137"/>
                    <a:pt x="119" y="139"/>
                  </a:cubicBezTo>
                  <a:cubicBezTo>
                    <a:pt x="118" y="140"/>
                    <a:pt x="116" y="142"/>
                    <a:pt x="114" y="143"/>
                  </a:cubicBezTo>
                  <a:cubicBezTo>
                    <a:pt x="113" y="143"/>
                    <a:pt x="111" y="143"/>
                    <a:pt x="110" y="143"/>
                  </a:cubicBezTo>
                  <a:cubicBezTo>
                    <a:pt x="107" y="143"/>
                    <a:pt x="104" y="142"/>
                    <a:pt x="102" y="14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42"/>
                    <a:pt x="14" y="143"/>
                    <a:pt x="11" y="143"/>
                  </a:cubicBezTo>
                  <a:cubicBezTo>
                    <a:pt x="9" y="143"/>
                    <a:pt x="8" y="143"/>
                    <a:pt x="6" y="143"/>
                  </a:cubicBezTo>
                  <a:cubicBezTo>
                    <a:pt x="4" y="142"/>
                    <a:pt x="3" y="140"/>
                    <a:pt x="2" y="139"/>
                  </a:cubicBezTo>
                  <a:cubicBezTo>
                    <a:pt x="0" y="137"/>
                    <a:pt x="0" y="135"/>
                    <a:pt x="0" y="13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8" y="1"/>
                    <a:pt x="9" y="0"/>
                    <a:pt x="11" y="0"/>
                  </a:cubicBezTo>
                  <a:lnTo>
                    <a:pt x="110" y="0"/>
                  </a:lnTo>
                  <a:close/>
                  <a:moveTo>
                    <a:pt x="109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109" y="130"/>
                    <a:pt x="109" y="130"/>
                    <a:pt x="109" y="130"/>
                  </a:cubicBezTo>
                  <a:lnTo>
                    <a:pt x="109" y="1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81"/>
            <p:cNvSpPr>
              <a:spLocks noEditPoints="1"/>
            </p:cNvSpPr>
            <p:nvPr/>
          </p:nvSpPr>
          <p:spPr bwMode="auto">
            <a:xfrm flipH="1">
              <a:off x="7348929" y="3161795"/>
              <a:ext cx="322524" cy="269087"/>
            </a:xfrm>
            <a:custGeom>
              <a:avLst/>
              <a:gdLst>
                <a:gd name="T0" fmla="*/ 170 w 170"/>
                <a:gd name="T1" fmla="*/ 40 h 145"/>
                <a:gd name="T2" fmla="*/ 170 w 170"/>
                <a:gd name="T3" fmla="*/ 76 h 145"/>
                <a:gd name="T4" fmla="*/ 0 w 170"/>
                <a:gd name="T5" fmla="*/ 76 h 145"/>
                <a:gd name="T6" fmla="*/ 0 w 170"/>
                <a:gd name="T7" fmla="*/ 40 h 145"/>
                <a:gd name="T8" fmla="*/ 5 w 170"/>
                <a:gd name="T9" fmla="*/ 29 h 145"/>
                <a:gd name="T10" fmla="*/ 16 w 170"/>
                <a:gd name="T11" fmla="*/ 24 h 145"/>
                <a:gd name="T12" fmla="*/ 49 w 170"/>
                <a:gd name="T13" fmla="*/ 24 h 145"/>
                <a:gd name="T14" fmla="*/ 49 w 170"/>
                <a:gd name="T15" fmla="*/ 9 h 145"/>
                <a:gd name="T16" fmla="*/ 51 w 170"/>
                <a:gd name="T17" fmla="*/ 3 h 145"/>
                <a:gd name="T18" fmla="*/ 58 w 170"/>
                <a:gd name="T19" fmla="*/ 0 h 145"/>
                <a:gd name="T20" fmla="*/ 112 w 170"/>
                <a:gd name="T21" fmla="*/ 0 h 145"/>
                <a:gd name="T22" fmla="*/ 119 w 170"/>
                <a:gd name="T23" fmla="*/ 3 h 145"/>
                <a:gd name="T24" fmla="*/ 121 w 170"/>
                <a:gd name="T25" fmla="*/ 9 h 145"/>
                <a:gd name="T26" fmla="*/ 121 w 170"/>
                <a:gd name="T27" fmla="*/ 24 h 145"/>
                <a:gd name="T28" fmla="*/ 155 w 170"/>
                <a:gd name="T29" fmla="*/ 24 h 145"/>
                <a:gd name="T30" fmla="*/ 165 w 170"/>
                <a:gd name="T31" fmla="*/ 29 h 145"/>
                <a:gd name="T32" fmla="*/ 170 w 170"/>
                <a:gd name="T33" fmla="*/ 40 h 145"/>
                <a:gd name="T34" fmla="*/ 170 w 170"/>
                <a:gd name="T35" fmla="*/ 85 h 145"/>
                <a:gd name="T36" fmla="*/ 170 w 170"/>
                <a:gd name="T37" fmla="*/ 130 h 145"/>
                <a:gd name="T38" fmla="*/ 165 w 170"/>
                <a:gd name="T39" fmla="*/ 141 h 145"/>
                <a:gd name="T40" fmla="*/ 155 w 170"/>
                <a:gd name="T41" fmla="*/ 145 h 145"/>
                <a:gd name="T42" fmla="*/ 16 w 170"/>
                <a:gd name="T43" fmla="*/ 145 h 145"/>
                <a:gd name="T44" fmla="*/ 5 w 170"/>
                <a:gd name="T45" fmla="*/ 141 h 145"/>
                <a:gd name="T46" fmla="*/ 0 w 170"/>
                <a:gd name="T47" fmla="*/ 130 h 145"/>
                <a:gd name="T48" fmla="*/ 0 w 170"/>
                <a:gd name="T49" fmla="*/ 85 h 145"/>
                <a:gd name="T50" fmla="*/ 64 w 170"/>
                <a:gd name="T51" fmla="*/ 85 h 145"/>
                <a:gd name="T52" fmla="*/ 64 w 170"/>
                <a:gd name="T53" fmla="*/ 100 h 145"/>
                <a:gd name="T54" fmla="*/ 66 w 170"/>
                <a:gd name="T55" fmla="*/ 104 h 145"/>
                <a:gd name="T56" fmla="*/ 70 w 170"/>
                <a:gd name="T57" fmla="*/ 106 h 145"/>
                <a:gd name="T58" fmla="*/ 100 w 170"/>
                <a:gd name="T59" fmla="*/ 106 h 145"/>
                <a:gd name="T60" fmla="*/ 104 w 170"/>
                <a:gd name="T61" fmla="*/ 104 h 145"/>
                <a:gd name="T62" fmla="*/ 106 w 170"/>
                <a:gd name="T63" fmla="*/ 100 h 145"/>
                <a:gd name="T64" fmla="*/ 106 w 170"/>
                <a:gd name="T65" fmla="*/ 85 h 145"/>
                <a:gd name="T66" fmla="*/ 170 w 170"/>
                <a:gd name="T67" fmla="*/ 85 h 145"/>
                <a:gd name="T68" fmla="*/ 61 w 170"/>
                <a:gd name="T69" fmla="*/ 24 h 145"/>
                <a:gd name="T70" fmla="*/ 109 w 170"/>
                <a:gd name="T71" fmla="*/ 24 h 145"/>
                <a:gd name="T72" fmla="*/ 109 w 170"/>
                <a:gd name="T73" fmla="*/ 12 h 145"/>
                <a:gd name="T74" fmla="*/ 61 w 170"/>
                <a:gd name="T75" fmla="*/ 12 h 145"/>
                <a:gd name="T76" fmla="*/ 61 w 170"/>
                <a:gd name="T77" fmla="*/ 24 h 145"/>
                <a:gd name="T78" fmla="*/ 97 w 170"/>
                <a:gd name="T79" fmla="*/ 85 h 145"/>
                <a:gd name="T80" fmla="*/ 97 w 170"/>
                <a:gd name="T81" fmla="*/ 97 h 145"/>
                <a:gd name="T82" fmla="*/ 73 w 170"/>
                <a:gd name="T83" fmla="*/ 97 h 145"/>
                <a:gd name="T84" fmla="*/ 73 w 170"/>
                <a:gd name="T85" fmla="*/ 85 h 145"/>
                <a:gd name="T86" fmla="*/ 97 w 170"/>
                <a:gd name="T87" fmla="*/ 8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0" h="145">
                  <a:moveTo>
                    <a:pt x="170" y="40"/>
                  </a:moveTo>
                  <a:cubicBezTo>
                    <a:pt x="170" y="76"/>
                    <a:pt x="170" y="76"/>
                    <a:pt x="17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5"/>
                    <a:pt x="2" y="32"/>
                    <a:pt x="5" y="29"/>
                  </a:cubicBezTo>
                  <a:cubicBezTo>
                    <a:pt x="8" y="26"/>
                    <a:pt x="11" y="24"/>
                    <a:pt x="16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7"/>
                    <a:pt x="50" y="5"/>
                    <a:pt x="51" y="3"/>
                  </a:cubicBezTo>
                  <a:cubicBezTo>
                    <a:pt x="53" y="1"/>
                    <a:pt x="55" y="0"/>
                    <a:pt x="5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1"/>
                    <a:pt x="119" y="3"/>
                  </a:cubicBezTo>
                  <a:cubicBezTo>
                    <a:pt x="121" y="5"/>
                    <a:pt x="121" y="7"/>
                    <a:pt x="121" y="9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9" y="24"/>
                    <a:pt x="162" y="26"/>
                    <a:pt x="165" y="29"/>
                  </a:cubicBezTo>
                  <a:cubicBezTo>
                    <a:pt x="168" y="32"/>
                    <a:pt x="170" y="35"/>
                    <a:pt x="170" y="40"/>
                  </a:cubicBezTo>
                  <a:close/>
                  <a:moveTo>
                    <a:pt x="170" y="85"/>
                  </a:moveTo>
                  <a:cubicBezTo>
                    <a:pt x="170" y="130"/>
                    <a:pt x="170" y="130"/>
                    <a:pt x="170" y="130"/>
                  </a:cubicBezTo>
                  <a:cubicBezTo>
                    <a:pt x="170" y="134"/>
                    <a:pt x="168" y="138"/>
                    <a:pt x="165" y="141"/>
                  </a:cubicBezTo>
                  <a:cubicBezTo>
                    <a:pt x="162" y="144"/>
                    <a:pt x="159" y="145"/>
                    <a:pt x="155" y="145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1" y="145"/>
                    <a:pt x="8" y="144"/>
                    <a:pt x="5" y="141"/>
                  </a:cubicBezTo>
                  <a:cubicBezTo>
                    <a:pt x="2" y="138"/>
                    <a:pt x="0" y="134"/>
                    <a:pt x="0" y="13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102"/>
                    <a:pt x="65" y="103"/>
                    <a:pt x="66" y="104"/>
                  </a:cubicBezTo>
                  <a:cubicBezTo>
                    <a:pt x="67" y="105"/>
                    <a:pt x="68" y="106"/>
                    <a:pt x="70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2" y="106"/>
                    <a:pt x="103" y="105"/>
                    <a:pt x="104" y="104"/>
                  </a:cubicBezTo>
                  <a:cubicBezTo>
                    <a:pt x="106" y="103"/>
                    <a:pt x="106" y="102"/>
                    <a:pt x="106" y="100"/>
                  </a:cubicBezTo>
                  <a:cubicBezTo>
                    <a:pt x="106" y="85"/>
                    <a:pt x="106" y="85"/>
                    <a:pt x="106" y="85"/>
                  </a:cubicBezTo>
                  <a:lnTo>
                    <a:pt x="170" y="85"/>
                  </a:lnTo>
                  <a:close/>
                  <a:moveTo>
                    <a:pt x="61" y="24"/>
                  </a:moveTo>
                  <a:cubicBezTo>
                    <a:pt x="109" y="24"/>
                    <a:pt x="109" y="24"/>
                    <a:pt x="109" y="24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61" y="12"/>
                    <a:pt x="61" y="12"/>
                    <a:pt x="61" y="12"/>
                  </a:cubicBezTo>
                  <a:lnTo>
                    <a:pt x="61" y="24"/>
                  </a:lnTo>
                  <a:close/>
                  <a:moveTo>
                    <a:pt x="97" y="85"/>
                  </a:moveTo>
                  <a:cubicBezTo>
                    <a:pt x="97" y="97"/>
                    <a:pt x="97" y="97"/>
                    <a:pt x="97" y="97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73" y="85"/>
                    <a:pt x="73" y="85"/>
                    <a:pt x="73" y="85"/>
                  </a:cubicBezTo>
                  <a:lnTo>
                    <a:pt x="97" y="8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82"/>
            <p:cNvSpPr>
              <a:spLocks noEditPoints="1"/>
            </p:cNvSpPr>
            <p:nvPr/>
          </p:nvSpPr>
          <p:spPr bwMode="auto">
            <a:xfrm flipH="1">
              <a:off x="8898831" y="3201909"/>
              <a:ext cx="287968" cy="277499"/>
            </a:xfrm>
            <a:custGeom>
              <a:avLst/>
              <a:gdLst>
                <a:gd name="T0" fmla="*/ 149 w 151"/>
                <a:gd name="T1" fmla="*/ 81 h 149"/>
                <a:gd name="T2" fmla="*/ 151 w 151"/>
                <a:gd name="T3" fmla="*/ 85 h 149"/>
                <a:gd name="T4" fmla="*/ 149 w 151"/>
                <a:gd name="T5" fmla="*/ 89 h 149"/>
                <a:gd name="T6" fmla="*/ 145 w 151"/>
                <a:gd name="T7" fmla="*/ 91 h 149"/>
                <a:gd name="T8" fmla="*/ 124 w 151"/>
                <a:gd name="T9" fmla="*/ 91 h 149"/>
                <a:gd name="T10" fmla="*/ 117 w 151"/>
                <a:gd name="T11" fmla="*/ 118 h 149"/>
                <a:gd name="T12" fmla="*/ 137 w 151"/>
                <a:gd name="T13" fmla="*/ 138 h 149"/>
                <a:gd name="T14" fmla="*/ 139 w 151"/>
                <a:gd name="T15" fmla="*/ 142 h 149"/>
                <a:gd name="T16" fmla="*/ 137 w 151"/>
                <a:gd name="T17" fmla="*/ 147 h 149"/>
                <a:gd name="T18" fmla="*/ 133 w 151"/>
                <a:gd name="T19" fmla="*/ 149 h 149"/>
                <a:gd name="T20" fmla="*/ 128 w 151"/>
                <a:gd name="T21" fmla="*/ 147 h 149"/>
                <a:gd name="T22" fmla="*/ 110 w 151"/>
                <a:gd name="T23" fmla="*/ 128 h 149"/>
                <a:gd name="T24" fmla="*/ 108 w 151"/>
                <a:gd name="T25" fmla="*/ 129 h 149"/>
                <a:gd name="T26" fmla="*/ 104 w 151"/>
                <a:gd name="T27" fmla="*/ 132 h 149"/>
                <a:gd name="T28" fmla="*/ 98 w 151"/>
                <a:gd name="T29" fmla="*/ 135 h 149"/>
                <a:gd name="T30" fmla="*/ 90 w 151"/>
                <a:gd name="T31" fmla="*/ 138 h 149"/>
                <a:gd name="T32" fmla="*/ 81 w 151"/>
                <a:gd name="T33" fmla="*/ 139 h 149"/>
                <a:gd name="T34" fmla="*/ 81 w 151"/>
                <a:gd name="T35" fmla="*/ 55 h 149"/>
                <a:gd name="T36" fmla="*/ 69 w 151"/>
                <a:gd name="T37" fmla="*/ 55 h 149"/>
                <a:gd name="T38" fmla="*/ 69 w 151"/>
                <a:gd name="T39" fmla="*/ 139 h 149"/>
                <a:gd name="T40" fmla="*/ 60 w 151"/>
                <a:gd name="T41" fmla="*/ 138 h 149"/>
                <a:gd name="T42" fmla="*/ 51 w 151"/>
                <a:gd name="T43" fmla="*/ 135 h 149"/>
                <a:gd name="T44" fmla="*/ 45 w 151"/>
                <a:gd name="T45" fmla="*/ 131 h 149"/>
                <a:gd name="T46" fmla="*/ 41 w 151"/>
                <a:gd name="T47" fmla="*/ 128 h 149"/>
                <a:gd name="T48" fmla="*/ 40 w 151"/>
                <a:gd name="T49" fmla="*/ 127 h 149"/>
                <a:gd name="T50" fmla="*/ 22 w 151"/>
                <a:gd name="T51" fmla="*/ 147 h 149"/>
                <a:gd name="T52" fmla="*/ 18 w 151"/>
                <a:gd name="T53" fmla="*/ 149 h 149"/>
                <a:gd name="T54" fmla="*/ 14 w 151"/>
                <a:gd name="T55" fmla="*/ 147 h 149"/>
                <a:gd name="T56" fmla="*/ 12 w 151"/>
                <a:gd name="T57" fmla="*/ 143 h 149"/>
                <a:gd name="T58" fmla="*/ 13 w 151"/>
                <a:gd name="T59" fmla="*/ 138 h 149"/>
                <a:gd name="T60" fmla="*/ 32 w 151"/>
                <a:gd name="T61" fmla="*/ 117 h 149"/>
                <a:gd name="T62" fmla="*/ 27 w 151"/>
                <a:gd name="T63" fmla="*/ 91 h 149"/>
                <a:gd name="T64" fmla="*/ 6 w 151"/>
                <a:gd name="T65" fmla="*/ 91 h 149"/>
                <a:gd name="T66" fmla="*/ 1 w 151"/>
                <a:gd name="T67" fmla="*/ 89 h 149"/>
                <a:gd name="T68" fmla="*/ 0 w 151"/>
                <a:gd name="T69" fmla="*/ 85 h 149"/>
                <a:gd name="T70" fmla="*/ 1 w 151"/>
                <a:gd name="T71" fmla="*/ 81 h 149"/>
                <a:gd name="T72" fmla="*/ 6 w 151"/>
                <a:gd name="T73" fmla="*/ 79 h 149"/>
                <a:gd name="T74" fmla="*/ 27 w 151"/>
                <a:gd name="T75" fmla="*/ 79 h 149"/>
                <a:gd name="T76" fmla="*/ 27 w 151"/>
                <a:gd name="T77" fmla="*/ 51 h 149"/>
                <a:gd name="T78" fmla="*/ 10 w 151"/>
                <a:gd name="T79" fmla="*/ 35 h 149"/>
                <a:gd name="T80" fmla="*/ 9 w 151"/>
                <a:gd name="T81" fmla="*/ 31 h 149"/>
                <a:gd name="T82" fmla="*/ 10 w 151"/>
                <a:gd name="T83" fmla="*/ 26 h 149"/>
                <a:gd name="T84" fmla="*/ 15 w 151"/>
                <a:gd name="T85" fmla="*/ 24 h 149"/>
                <a:gd name="T86" fmla="*/ 19 w 151"/>
                <a:gd name="T87" fmla="*/ 26 h 149"/>
                <a:gd name="T88" fmla="*/ 35 w 151"/>
                <a:gd name="T89" fmla="*/ 43 h 149"/>
                <a:gd name="T90" fmla="*/ 115 w 151"/>
                <a:gd name="T91" fmla="*/ 43 h 149"/>
                <a:gd name="T92" fmla="*/ 131 w 151"/>
                <a:gd name="T93" fmla="*/ 26 h 149"/>
                <a:gd name="T94" fmla="*/ 136 w 151"/>
                <a:gd name="T95" fmla="*/ 24 h 149"/>
                <a:gd name="T96" fmla="*/ 140 w 151"/>
                <a:gd name="T97" fmla="*/ 26 h 149"/>
                <a:gd name="T98" fmla="*/ 142 w 151"/>
                <a:gd name="T99" fmla="*/ 31 h 149"/>
                <a:gd name="T100" fmla="*/ 140 w 151"/>
                <a:gd name="T101" fmla="*/ 35 h 149"/>
                <a:gd name="T102" fmla="*/ 124 w 151"/>
                <a:gd name="T103" fmla="*/ 51 h 149"/>
                <a:gd name="T104" fmla="*/ 124 w 151"/>
                <a:gd name="T105" fmla="*/ 79 h 149"/>
                <a:gd name="T106" fmla="*/ 145 w 151"/>
                <a:gd name="T107" fmla="*/ 79 h 149"/>
                <a:gd name="T108" fmla="*/ 149 w 151"/>
                <a:gd name="T109" fmla="*/ 81 h 149"/>
                <a:gd name="T110" fmla="*/ 105 w 151"/>
                <a:gd name="T111" fmla="*/ 31 h 149"/>
                <a:gd name="T112" fmla="*/ 45 w 151"/>
                <a:gd name="T113" fmla="*/ 31 h 149"/>
                <a:gd name="T114" fmla="*/ 54 w 151"/>
                <a:gd name="T115" fmla="*/ 9 h 149"/>
                <a:gd name="T116" fmla="*/ 75 w 151"/>
                <a:gd name="T117" fmla="*/ 0 h 149"/>
                <a:gd name="T118" fmla="*/ 97 w 151"/>
                <a:gd name="T119" fmla="*/ 9 h 149"/>
                <a:gd name="T120" fmla="*/ 105 w 151"/>
                <a:gd name="T121" fmla="*/ 3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" h="149">
                  <a:moveTo>
                    <a:pt x="149" y="81"/>
                  </a:moveTo>
                  <a:cubicBezTo>
                    <a:pt x="150" y="82"/>
                    <a:pt x="151" y="83"/>
                    <a:pt x="151" y="85"/>
                  </a:cubicBezTo>
                  <a:cubicBezTo>
                    <a:pt x="151" y="87"/>
                    <a:pt x="150" y="88"/>
                    <a:pt x="149" y="89"/>
                  </a:cubicBezTo>
                  <a:cubicBezTo>
                    <a:pt x="148" y="90"/>
                    <a:pt x="146" y="91"/>
                    <a:pt x="145" y="91"/>
                  </a:cubicBezTo>
                  <a:cubicBezTo>
                    <a:pt x="124" y="91"/>
                    <a:pt x="124" y="91"/>
                    <a:pt x="124" y="91"/>
                  </a:cubicBezTo>
                  <a:cubicBezTo>
                    <a:pt x="124" y="102"/>
                    <a:pt x="122" y="111"/>
                    <a:pt x="117" y="118"/>
                  </a:cubicBezTo>
                  <a:cubicBezTo>
                    <a:pt x="137" y="138"/>
                    <a:pt x="137" y="138"/>
                    <a:pt x="137" y="138"/>
                  </a:cubicBezTo>
                  <a:cubicBezTo>
                    <a:pt x="138" y="139"/>
                    <a:pt x="139" y="141"/>
                    <a:pt x="139" y="142"/>
                  </a:cubicBezTo>
                  <a:cubicBezTo>
                    <a:pt x="139" y="144"/>
                    <a:pt x="138" y="146"/>
                    <a:pt x="137" y="147"/>
                  </a:cubicBezTo>
                  <a:cubicBezTo>
                    <a:pt x="136" y="148"/>
                    <a:pt x="134" y="149"/>
                    <a:pt x="133" y="149"/>
                  </a:cubicBezTo>
                  <a:cubicBezTo>
                    <a:pt x="131" y="149"/>
                    <a:pt x="130" y="148"/>
                    <a:pt x="128" y="147"/>
                  </a:cubicBezTo>
                  <a:cubicBezTo>
                    <a:pt x="110" y="128"/>
                    <a:pt x="110" y="128"/>
                    <a:pt x="110" y="128"/>
                  </a:cubicBezTo>
                  <a:cubicBezTo>
                    <a:pt x="109" y="128"/>
                    <a:pt x="109" y="129"/>
                    <a:pt x="108" y="129"/>
                  </a:cubicBezTo>
                  <a:cubicBezTo>
                    <a:pt x="108" y="130"/>
                    <a:pt x="106" y="131"/>
                    <a:pt x="104" y="132"/>
                  </a:cubicBezTo>
                  <a:cubicBezTo>
                    <a:pt x="102" y="133"/>
                    <a:pt x="100" y="134"/>
                    <a:pt x="98" y="135"/>
                  </a:cubicBezTo>
                  <a:cubicBezTo>
                    <a:pt x="96" y="136"/>
                    <a:pt x="94" y="137"/>
                    <a:pt x="90" y="138"/>
                  </a:cubicBezTo>
                  <a:cubicBezTo>
                    <a:pt x="87" y="139"/>
                    <a:pt x="84" y="139"/>
                    <a:pt x="81" y="139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66" y="139"/>
                    <a:pt x="63" y="139"/>
                    <a:pt x="60" y="138"/>
                  </a:cubicBezTo>
                  <a:cubicBezTo>
                    <a:pt x="56" y="137"/>
                    <a:pt x="54" y="136"/>
                    <a:pt x="51" y="135"/>
                  </a:cubicBezTo>
                  <a:cubicBezTo>
                    <a:pt x="49" y="134"/>
                    <a:pt x="47" y="133"/>
                    <a:pt x="45" y="131"/>
                  </a:cubicBezTo>
                  <a:cubicBezTo>
                    <a:pt x="43" y="130"/>
                    <a:pt x="42" y="129"/>
                    <a:pt x="41" y="12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22" y="147"/>
                    <a:pt x="22" y="147"/>
                    <a:pt x="22" y="147"/>
                  </a:cubicBezTo>
                  <a:cubicBezTo>
                    <a:pt x="21" y="148"/>
                    <a:pt x="19" y="149"/>
                    <a:pt x="18" y="149"/>
                  </a:cubicBezTo>
                  <a:cubicBezTo>
                    <a:pt x="16" y="149"/>
                    <a:pt x="15" y="148"/>
                    <a:pt x="14" y="147"/>
                  </a:cubicBezTo>
                  <a:cubicBezTo>
                    <a:pt x="12" y="146"/>
                    <a:pt x="12" y="144"/>
                    <a:pt x="12" y="143"/>
                  </a:cubicBezTo>
                  <a:cubicBezTo>
                    <a:pt x="12" y="141"/>
                    <a:pt x="12" y="140"/>
                    <a:pt x="13" y="138"/>
                  </a:cubicBezTo>
                  <a:cubicBezTo>
                    <a:pt x="32" y="117"/>
                    <a:pt x="32" y="117"/>
                    <a:pt x="32" y="117"/>
                  </a:cubicBezTo>
                  <a:cubicBezTo>
                    <a:pt x="29" y="110"/>
                    <a:pt x="27" y="101"/>
                    <a:pt x="27" y="91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4" y="91"/>
                    <a:pt x="3" y="90"/>
                    <a:pt x="1" y="89"/>
                  </a:cubicBezTo>
                  <a:cubicBezTo>
                    <a:pt x="0" y="88"/>
                    <a:pt x="0" y="87"/>
                    <a:pt x="0" y="85"/>
                  </a:cubicBezTo>
                  <a:cubicBezTo>
                    <a:pt x="0" y="83"/>
                    <a:pt x="0" y="82"/>
                    <a:pt x="1" y="81"/>
                  </a:cubicBezTo>
                  <a:cubicBezTo>
                    <a:pt x="3" y="80"/>
                    <a:pt x="4" y="79"/>
                    <a:pt x="6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4"/>
                    <a:pt x="9" y="32"/>
                    <a:pt x="9" y="31"/>
                  </a:cubicBezTo>
                  <a:cubicBezTo>
                    <a:pt x="9" y="29"/>
                    <a:pt x="9" y="27"/>
                    <a:pt x="10" y="26"/>
                  </a:cubicBezTo>
                  <a:cubicBezTo>
                    <a:pt x="12" y="25"/>
                    <a:pt x="13" y="24"/>
                    <a:pt x="15" y="24"/>
                  </a:cubicBezTo>
                  <a:cubicBezTo>
                    <a:pt x="16" y="24"/>
                    <a:pt x="18" y="25"/>
                    <a:pt x="19" y="2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3" y="25"/>
                    <a:pt x="134" y="24"/>
                    <a:pt x="136" y="24"/>
                  </a:cubicBezTo>
                  <a:cubicBezTo>
                    <a:pt x="137" y="24"/>
                    <a:pt x="139" y="25"/>
                    <a:pt x="140" y="26"/>
                  </a:cubicBezTo>
                  <a:cubicBezTo>
                    <a:pt x="141" y="27"/>
                    <a:pt x="142" y="29"/>
                    <a:pt x="142" y="31"/>
                  </a:cubicBezTo>
                  <a:cubicBezTo>
                    <a:pt x="142" y="32"/>
                    <a:pt x="141" y="34"/>
                    <a:pt x="140" y="35"/>
                  </a:cubicBezTo>
                  <a:cubicBezTo>
                    <a:pt x="124" y="51"/>
                    <a:pt x="124" y="51"/>
                    <a:pt x="124" y="51"/>
                  </a:cubicBezTo>
                  <a:cubicBezTo>
                    <a:pt x="124" y="79"/>
                    <a:pt x="124" y="79"/>
                    <a:pt x="124" y="79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6" y="79"/>
                    <a:pt x="148" y="80"/>
                    <a:pt x="149" y="81"/>
                  </a:cubicBezTo>
                  <a:close/>
                  <a:moveTo>
                    <a:pt x="105" y="31"/>
                  </a:moveTo>
                  <a:cubicBezTo>
                    <a:pt x="45" y="31"/>
                    <a:pt x="45" y="31"/>
                    <a:pt x="45" y="31"/>
                  </a:cubicBezTo>
                  <a:cubicBezTo>
                    <a:pt x="45" y="22"/>
                    <a:pt x="48" y="15"/>
                    <a:pt x="54" y="9"/>
                  </a:cubicBezTo>
                  <a:cubicBezTo>
                    <a:pt x="60" y="3"/>
                    <a:pt x="67" y="0"/>
                    <a:pt x="75" y="0"/>
                  </a:cubicBezTo>
                  <a:cubicBezTo>
                    <a:pt x="84" y="0"/>
                    <a:pt x="91" y="3"/>
                    <a:pt x="97" y="9"/>
                  </a:cubicBezTo>
                  <a:cubicBezTo>
                    <a:pt x="103" y="15"/>
                    <a:pt x="105" y="22"/>
                    <a:pt x="105" y="3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EditPoints="1"/>
            </p:cNvSpPr>
            <p:nvPr/>
          </p:nvSpPr>
          <p:spPr bwMode="auto">
            <a:xfrm>
              <a:off x="10530358" y="3157459"/>
              <a:ext cx="272049" cy="291889"/>
            </a:xfrm>
            <a:custGeom>
              <a:avLst/>
              <a:gdLst>
                <a:gd name="T0" fmla="*/ 133 w 133"/>
                <a:gd name="T1" fmla="*/ 121 h 146"/>
                <a:gd name="T2" fmla="*/ 126 w 133"/>
                <a:gd name="T3" fmla="*/ 139 h 146"/>
                <a:gd name="T4" fmla="*/ 108 w 133"/>
                <a:gd name="T5" fmla="*/ 146 h 146"/>
                <a:gd name="T6" fmla="*/ 25 w 133"/>
                <a:gd name="T7" fmla="*/ 146 h 146"/>
                <a:gd name="T8" fmla="*/ 7 w 133"/>
                <a:gd name="T9" fmla="*/ 139 h 146"/>
                <a:gd name="T10" fmla="*/ 0 w 133"/>
                <a:gd name="T11" fmla="*/ 121 h 146"/>
                <a:gd name="T12" fmla="*/ 0 w 133"/>
                <a:gd name="T13" fmla="*/ 111 h 146"/>
                <a:gd name="T14" fmla="*/ 2 w 133"/>
                <a:gd name="T15" fmla="*/ 101 h 146"/>
                <a:gd name="T16" fmla="*/ 4 w 133"/>
                <a:gd name="T17" fmla="*/ 91 h 146"/>
                <a:gd name="T18" fmla="*/ 8 w 133"/>
                <a:gd name="T19" fmla="*/ 82 h 146"/>
                <a:gd name="T20" fmla="*/ 14 w 133"/>
                <a:gd name="T21" fmla="*/ 74 h 146"/>
                <a:gd name="T22" fmla="*/ 22 w 133"/>
                <a:gd name="T23" fmla="*/ 69 h 146"/>
                <a:gd name="T24" fmla="*/ 33 w 133"/>
                <a:gd name="T25" fmla="*/ 67 h 146"/>
                <a:gd name="T26" fmla="*/ 37 w 133"/>
                <a:gd name="T27" fmla="*/ 69 h 146"/>
                <a:gd name="T28" fmla="*/ 44 w 133"/>
                <a:gd name="T29" fmla="*/ 73 h 146"/>
                <a:gd name="T30" fmla="*/ 54 w 133"/>
                <a:gd name="T31" fmla="*/ 78 h 146"/>
                <a:gd name="T32" fmla="*/ 66 w 133"/>
                <a:gd name="T33" fmla="*/ 80 h 146"/>
                <a:gd name="T34" fmla="*/ 79 w 133"/>
                <a:gd name="T35" fmla="*/ 78 h 146"/>
                <a:gd name="T36" fmla="*/ 89 w 133"/>
                <a:gd name="T37" fmla="*/ 73 h 146"/>
                <a:gd name="T38" fmla="*/ 96 w 133"/>
                <a:gd name="T39" fmla="*/ 69 h 146"/>
                <a:gd name="T40" fmla="*/ 100 w 133"/>
                <a:gd name="T41" fmla="*/ 67 h 146"/>
                <a:gd name="T42" fmla="*/ 111 w 133"/>
                <a:gd name="T43" fmla="*/ 69 h 146"/>
                <a:gd name="T44" fmla="*/ 119 w 133"/>
                <a:gd name="T45" fmla="*/ 74 h 146"/>
                <a:gd name="T46" fmla="*/ 125 w 133"/>
                <a:gd name="T47" fmla="*/ 82 h 146"/>
                <a:gd name="T48" fmla="*/ 129 w 133"/>
                <a:gd name="T49" fmla="*/ 91 h 146"/>
                <a:gd name="T50" fmla="*/ 131 w 133"/>
                <a:gd name="T51" fmla="*/ 101 h 146"/>
                <a:gd name="T52" fmla="*/ 133 w 133"/>
                <a:gd name="T53" fmla="*/ 111 h 146"/>
                <a:gd name="T54" fmla="*/ 133 w 133"/>
                <a:gd name="T55" fmla="*/ 121 h 146"/>
                <a:gd name="T56" fmla="*/ 92 w 133"/>
                <a:gd name="T57" fmla="*/ 11 h 146"/>
                <a:gd name="T58" fmla="*/ 103 w 133"/>
                <a:gd name="T59" fmla="*/ 37 h 146"/>
                <a:gd name="T60" fmla="*/ 92 w 133"/>
                <a:gd name="T61" fmla="*/ 62 h 146"/>
                <a:gd name="T62" fmla="*/ 66 w 133"/>
                <a:gd name="T63" fmla="*/ 73 h 146"/>
                <a:gd name="T64" fmla="*/ 41 w 133"/>
                <a:gd name="T65" fmla="*/ 62 h 146"/>
                <a:gd name="T66" fmla="*/ 30 w 133"/>
                <a:gd name="T67" fmla="*/ 37 h 146"/>
                <a:gd name="T68" fmla="*/ 41 w 133"/>
                <a:gd name="T69" fmla="*/ 11 h 146"/>
                <a:gd name="T70" fmla="*/ 66 w 133"/>
                <a:gd name="T71" fmla="*/ 0 h 146"/>
                <a:gd name="T72" fmla="*/ 92 w 133"/>
                <a:gd name="T73" fmla="*/ 1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3" h="146">
                  <a:moveTo>
                    <a:pt x="133" y="121"/>
                  </a:moveTo>
                  <a:cubicBezTo>
                    <a:pt x="133" y="129"/>
                    <a:pt x="131" y="135"/>
                    <a:pt x="126" y="139"/>
                  </a:cubicBezTo>
                  <a:cubicBezTo>
                    <a:pt x="121" y="143"/>
                    <a:pt x="115" y="146"/>
                    <a:pt x="108" y="146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17" y="146"/>
                    <a:pt x="11" y="143"/>
                    <a:pt x="7" y="139"/>
                  </a:cubicBezTo>
                  <a:cubicBezTo>
                    <a:pt x="2" y="135"/>
                    <a:pt x="0" y="129"/>
                    <a:pt x="0" y="121"/>
                  </a:cubicBezTo>
                  <a:cubicBezTo>
                    <a:pt x="0" y="118"/>
                    <a:pt x="0" y="114"/>
                    <a:pt x="0" y="111"/>
                  </a:cubicBezTo>
                  <a:cubicBezTo>
                    <a:pt x="0" y="108"/>
                    <a:pt x="1" y="105"/>
                    <a:pt x="2" y="101"/>
                  </a:cubicBezTo>
                  <a:cubicBezTo>
                    <a:pt x="2" y="97"/>
                    <a:pt x="3" y="94"/>
                    <a:pt x="4" y="91"/>
                  </a:cubicBezTo>
                  <a:cubicBezTo>
                    <a:pt x="5" y="88"/>
                    <a:pt x="6" y="85"/>
                    <a:pt x="8" y="82"/>
                  </a:cubicBezTo>
                  <a:cubicBezTo>
                    <a:pt x="10" y="79"/>
                    <a:pt x="12" y="76"/>
                    <a:pt x="14" y="74"/>
                  </a:cubicBezTo>
                  <a:cubicBezTo>
                    <a:pt x="16" y="72"/>
                    <a:pt x="19" y="70"/>
                    <a:pt x="22" y="69"/>
                  </a:cubicBezTo>
                  <a:cubicBezTo>
                    <a:pt x="25" y="68"/>
                    <a:pt x="29" y="67"/>
                    <a:pt x="33" y="67"/>
                  </a:cubicBezTo>
                  <a:cubicBezTo>
                    <a:pt x="33" y="67"/>
                    <a:pt x="34" y="68"/>
                    <a:pt x="37" y="69"/>
                  </a:cubicBezTo>
                  <a:cubicBezTo>
                    <a:pt x="39" y="70"/>
                    <a:pt x="41" y="72"/>
                    <a:pt x="44" y="73"/>
                  </a:cubicBezTo>
                  <a:cubicBezTo>
                    <a:pt x="46" y="75"/>
                    <a:pt x="50" y="77"/>
                    <a:pt x="54" y="78"/>
                  </a:cubicBezTo>
                  <a:cubicBezTo>
                    <a:pt x="58" y="79"/>
                    <a:pt x="62" y="80"/>
                    <a:pt x="66" y="80"/>
                  </a:cubicBezTo>
                  <a:cubicBezTo>
                    <a:pt x="71" y="80"/>
                    <a:pt x="75" y="79"/>
                    <a:pt x="79" y="78"/>
                  </a:cubicBezTo>
                  <a:cubicBezTo>
                    <a:pt x="83" y="77"/>
                    <a:pt x="87" y="75"/>
                    <a:pt x="89" y="73"/>
                  </a:cubicBezTo>
                  <a:cubicBezTo>
                    <a:pt x="92" y="72"/>
                    <a:pt x="94" y="70"/>
                    <a:pt x="96" y="69"/>
                  </a:cubicBezTo>
                  <a:cubicBezTo>
                    <a:pt x="98" y="68"/>
                    <a:pt x="100" y="67"/>
                    <a:pt x="100" y="67"/>
                  </a:cubicBezTo>
                  <a:cubicBezTo>
                    <a:pt x="104" y="67"/>
                    <a:pt x="108" y="68"/>
                    <a:pt x="111" y="69"/>
                  </a:cubicBezTo>
                  <a:cubicBezTo>
                    <a:pt x="114" y="70"/>
                    <a:pt x="117" y="72"/>
                    <a:pt x="119" y="74"/>
                  </a:cubicBezTo>
                  <a:cubicBezTo>
                    <a:pt x="121" y="76"/>
                    <a:pt x="123" y="79"/>
                    <a:pt x="125" y="82"/>
                  </a:cubicBezTo>
                  <a:cubicBezTo>
                    <a:pt x="126" y="85"/>
                    <a:pt x="128" y="88"/>
                    <a:pt x="129" y="91"/>
                  </a:cubicBezTo>
                  <a:cubicBezTo>
                    <a:pt x="130" y="94"/>
                    <a:pt x="131" y="97"/>
                    <a:pt x="131" y="101"/>
                  </a:cubicBezTo>
                  <a:cubicBezTo>
                    <a:pt x="132" y="105"/>
                    <a:pt x="132" y="108"/>
                    <a:pt x="133" y="111"/>
                  </a:cubicBezTo>
                  <a:cubicBezTo>
                    <a:pt x="133" y="114"/>
                    <a:pt x="133" y="118"/>
                    <a:pt x="133" y="121"/>
                  </a:cubicBezTo>
                  <a:close/>
                  <a:moveTo>
                    <a:pt x="92" y="11"/>
                  </a:moveTo>
                  <a:cubicBezTo>
                    <a:pt x="99" y="18"/>
                    <a:pt x="103" y="27"/>
                    <a:pt x="103" y="37"/>
                  </a:cubicBezTo>
                  <a:cubicBezTo>
                    <a:pt x="103" y="47"/>
                    <a:pt x="99" y="55"/>
                    <a:pt x="92" y="62"/>
                  </a:cubicBezTo>
                  <a:cubicBezTo>
                    <a:pt x="85" y="69"/>
                    <a:pt x="76" y="73"/>
                    <a:pt x="66" y="73"/>
                  </a:cubicBezTo>
                  <a:cubicBezTo>
                    <a:pt x="56" y="73"/>
                    <a:pt x="48" y="69"/>
                    <a:pt x="41" y="62"/>
                  </a:cubicBezTo>
                  <a:cubicBezTo>
                    <a:pt x="34" y="55"/>
                    <a:pt x="30" y="47"/>
                    <a:pt x="30" y="37"/>
                  </a:cubicBezTo>
                  <a:cubicBezTo>
                    <a:pt x="30" y="27"/>
                    <a:pt x="34" y="18"/>
                    <a:pt x="41" y="11"/>
                  </a:cubicBezTo>
                  <a:cubicBezTo>
                    <a:pt x="48" y="4"/>
                    <a:pt x="56" y="0"/>
                    <a:pt x="66" y="0"/>
                  </a:cubicBezTo>
                  <a:cubicBezTo>
                    <a:pt x="76" y="0"/>
                    <a:pt x="85" y="4"/>
                    <a:pt x="92" y="1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Shape 388"/>
            <p:cNvSpPr/>
            <p:nvPr/>
          </p:nvSpPr>
          <p:spPr>
            <a:xfrm>
              <a:off x="6710342" y="4385111"/>
              <a:ext cx="2339448" cy="177941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8100" tIns="38100" rIns="38100" bIns="38100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Shape 388"/>
            <p:cNvSpPr/>
            <p:nvPr/>
          </p:nvSpPr>
          <p:spPr>
            <a:xfrm>
              <a:off x="5479606" y="31249"/>
              <a:ext cx="2309550" cy="177941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8100" tIns="38100" rIns="38100" bIns="3810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34564" y="526776"/>
              <a:ext cx="3072713" cy="1301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schemeClr val="accent3">
                      <a:lumMod val="75000"/>
                    </a:schemeClr>
                  </a:solidFill>
                </a:rPr>
                <a:t>기능 </a:t>
              </a:r>
              <a:endParaRPr lang="en-US" altLang="ko-KR" sz="2800" b="1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800" b="1" dirty="0">
                  <a:solidFill>
                    <a:schemeClr val="accent3">
                      <a:lumMod val="75000"/>
                    </a:schemeClr>
                  </a:solidFill>
                </a:rPr>
                <a:t>UML</a:t>
              </a:r>
              <a:endParaRPr lang="ko-KR" altLang="en-US" sz="28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4" name="Shape 388"/>
            <p:cNvSpPr/>
            <p:nvPr/>
          </p:nvSpPr>
          <p:spPr>
            <a:xfrm>
              <a:off x="6761734" y="4505655"/>
              <a:ext cx="3950094" cy="190351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8100" tIns="38100" rIns="38100" bIns="3810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구현</a:t>
              </a:r>
              <a:endPara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개발계획</a:t>
              </a:r>
              <a:endParaRPr sz="2800" dirty="0"/>
            </a:p>
          </p:txBody>
        </p:sp>
        <p:sp>
          <p:nvSpPr>
            <p:cNvPr id="46" name="Shape 388"/>
            <p:cNvSpPr/>
            <p:nvPr/>
          </p:nvSpPr>
          <p:spPr>
            <a:xfrm>
              <a:off x="8273246" y="-16987"/>
              <a:ext cx="3739996" cy="15422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8100" tIns="38100" rIns="38100" bIns="3810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srgbClr val="7C7C7C"/>
                  </a:solidFill>
                </a:rPr>
                <a:t>기대효과</a:t>
              </a:r>
              <a:endParaRPr lang="en-US" altLang="ko-KR" sz="2800" b="1" dirty="0">
                <a:solidFill>
                  <a:srgbClr val="7C7C7C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srgbClr val="7C7C7C"/>
                  </a:solidFill>
                </a:rPr>
                <a:t>활용방안</a:t>
              </a:r>
              <a:endParaRPr sz="2800" dirty="0">
                <a:solidFill>
                  <a:srgbClr val="7C7C7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63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147" y="1938134"/>
            <a:ext cx="3049793" cy="298173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xtLst/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2040</a:t>
            </a:r>
            <a:r>
              <a:rPr lang="ko-KR" altLang="en-US" sz="26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년</a:t>
            </a:r>
            <a:endParaRPr lang="en-US" altLang="ko-KR" sz="2600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8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“1200</a:t>
            </a:r>
            <a:r>
              <a:rPr lang="ko-KR" altLang="en-US" sz="38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만</a:t>
            </a:r>
            <a:r>
              <a:rPr lang="en-US" altLang="ko-KR" sz="38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”</a:t>
            </a:r>
            <a:r>
              <a:rPr lang="ko-KR" altLang="en-US" sz="40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6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예상</a:t>
            </a:r>
            <a:endParaRPr lang="en-US" altLang="ko-KR" sz="2600" kern="1200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8463A44-DE3D-4E14-A7CB-6FB24AD9B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700318"/>
              </p:ext>
            </p:extLst>
          </p:nvPr>
        </p:nvGraphicFramePr>
        <p:xfrm>
          <a:off x="4027113" y="682612"/>
          <a:ext cx="7664740" cy="5492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849167-EB39-49E8-8CE4-FD8EFB924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4" y="561550"/>
            <a:ext cx="742951" cy="65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4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7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65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5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3" name="_PO1" hidden="1">
            <a:extLst>
              <a:ext uri="{FF2B5EF4-FFF2-40B4-BE49-F238E27FC236}">
                <a16:creationId xmlns:a16="http://schemas.microsoft.com/office/drawing/2014/main" id="{148DD2A8-DC1F-4C82-879F-1A5AF267D1CF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id="{AE1E87F5-CEDA-4F81-91BC-3771B0D28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979080"/>
              </p:ext>
            </p:extLst>
          </p:nvPr>
        </p:nvGraphicFramePr>
        <p:xfrm>
          <a:off x="6096000" y="1215383"/>
          <a:ext cx="4642229" cy="396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B9453A-B4E3-4F8B-8DC2-3F0173757272}"/>
              </a:ext>
            </a:extLst>
          </p:cNvPr>
          <p:cNvSpPr txBox="1"/>
          <p:nvPr/>
        </p:nvSpPr>
        <p:spPr>
          <a:xfrm>
            <a:off x="2206984" y="3321347"/>
            <a:ext cx="94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16.0%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385A88-6FB0-4915-AE9F-B6D6381E59F8}"/>
              </a:ext>
            </a:extLst>
          </p:cNvPr>
          <p:cNvSpPr txBox="1"/>
          <p:nvPr/>
        </p:nvSpPr>
        <p:spPr>
          <a:xfrm>
            <a:off x="3495342" y="3086080"/>
            <a:ext cx="94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20.2%</a:t>
            </a:r>
            <a:endParaRPr lang="ko-KR" altLang="en-US" dirty="0"/>
          </a:p>
        </p:txBody>
      </p:sp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9C4CB9BD-3771-46BF-874D-C2380CDB10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364270"/>
              </p:ext>
            </p:extLst>
          </p:nvPr>
        </p:nvGraphicFramePr>
        <p:xfrm>
          <a:off x="1294882" y="1373319"/>
          <a:ext cx="4642229" cy="389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3EB2E5-4D37-4A54-B817-BD79987B6B3E}"/>
              </a:ext>
            </a:extLst>
          </p:cNvPr>
          <p:cNvSpPr txBox="1"/>
          <p:nvPr/>
        </p:nvSpPr>
        <p:spPr>
          <a:xfrm>
            <a:off x="1777238" y="4581215"/>
            <a:ext cx="1718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000" b="1" dirty="0"/>
              <a:t>자료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통계청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64F7F87-6BD9-445D-8356-CFE640052E5E}"/>
              </a:ext>
            </a:extLst>
          </p:cNvPr>
          <p:cNvSpPr/>
          <p:nvPr/>
        </p:nvSpPr>
        <p:spPr>
          <a:xfrm>
            <a:off x="2081907" y="2256787"/>
            <a:ext cx="1168098" cy="715879"/>
          </a:xfrm>
          <a:prstGeom prst="roundRect">
            <a:avLst/>
          </a:prstGeom>
          <a:noFill/>
          <a:ln w="38100">
            <a:solidFill>
              <a:srgbClr val="FFF3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7C7C7C"/>
                </a:solidFill>
              </a:rPr>
              <a:t>   전체노인</a:t>
            </a:r>
            <a:endParaRPr lang="en-US" altLang="ko-KR" sz="1400" dirty="0">
              <a:solidFill>
                <a:srgbClr val="7C7C7C"/>
              </a:solidFill>
            </a:endParaRPr>
          </a:p>
          <a:p>
            <a:r>
              <a:rPr lang="ko-KR" altLang="en-US" sz="1400" dirty="0">
                <a:solidFill>
                  <a:srgbClr val="7C7C7C"/>
                </a:solidFill>
              </a:rPr>
              <a:t>   독거노인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6AF6C-4DFC-4A9B-9C93-57EE1CC33116}"/>
              </a:ext>
            </a:extLst>
          </p:cNvPr>
          <p:cNvSpPr/>
          <p:nvPr/>
        </p:nvSpPr>
        <p:spPr>
          <a:xfrm>
            <a:off x="2128246" y="2385467"/>
            <a:ext cx="214177" cy="22144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E7D22A2-27E7-4107-B8C1-ACBA4ED4703E}"/>
              </a:ext>
            </a:extLst>
          </p:cNvPr>
          <p:cNvSpPr/>
          <p:nvPr/>
        </p:nvSpPr>
        <p:spPr>
          <a:xfrm>
            <a:off x="2140792" y="2634690"/>
            <a:ext cx="214177" cy="22144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52BDAD-17B6-4F57-8EF1-EEDC5B230C16}"/>
              </a:ext>
            </a:extLst>
          </p:cNvPr>
          <p:cNvSpPr txBox="1"/>
          <p:nvPr/>
        </p:nvSpPr>
        <p:spPr>
          <a:xfrm>
            <a:off x="4730746" y="2104395"/>
            <a:ext cx="94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23.3%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0AE5F0-160D-4CD4-B677-71D89F3ABF26}"/>
              </a:ext>
            </a:extLst>
          </p:cNvPr>
          <p:cNvGrpSpPr/>
          <p:nvPr/>
        </p:nvGrpSpPr>
        <p:grpSpPr>
          <a:xfrm>
            <a:off x="1246317" y="2296236"/>
            <a:ext cx="4723290" cy="1963532"/>
            <a:chOff x="1821379" y="-796832"/>
            <a:chExt cx="4723290" cy="196353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3FC9467-BEE7-43F3-8181-589300263FBC}"/>
                </a:ext>
              </a:extLst>
            </p:cNvPr>
            <p:cNvSpPr/>
            <p:nvPr/>
          </p:nvSpPr>
          <p:spPr>
            <a:xfrm>
              <a:off x="2203190" y="-796832"/>
              <a:ext cx="3936951" cy="1963532"/>
            </a:xfrm>
            <a:prstGeom prst="round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CEFFF5-4FA4-4DD7-BEF3-2A01A015AD51}"/>
                </a:ext>
              </a:extLst>
            </p:cNvPr>
            <p:cNvGrpSpPr/>
            <p:nvPr/>
          </p:nvGrpSpPr>
          <p:grpSpPr>
            <a:xfrm>
              <a:off x="1821379" y="-710980"/>
              <a:ext cx="4723290" cy="1844245"/>
              <a:chOff x="4867068" y="-608564"/>
              <a:chExt cx="4723290" cy="1844245"/>
            </a:xfrm>
            <a:noFill/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B44E87C3-1F9F-4B49-8CDA-C37F72F82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7068" y="-592089"/>
                <a:ext cx="1718104" cy="1827770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AD37B98E-2CB2-4CE6-B2B3-3A1DB66986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1487" y="-592089"/>
                <a:ext cx="1718104" cy="1827770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E6E81FA5-5E2F-4531-9894-8F4BF6723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8941" y="-608564"/>
                <a:ext cx="1718104" cy="1827770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524601C7-F1E5-4C4D-9273-963F09070F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3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3372" y="-592089"/>
                <a:ext cx="1718104" cy="1827770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22EBEB94-D431-4893-BF8A-C020AF15E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2254" y="-592089"/>
                <a:ext cx="1718104" cy="1827770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23CD625-CDBE-499D-B33F-BEE958110321}"/>
              </a:ext>
            </a:extLst>
          </p:cNvPr>
          <p:cNvSpPr/>
          <p:nvPr/>
        </p:nvSpPr>
        <p:spPr>
          <a:xfrm>
            <a:off x="6950242" y="2220075"/>
            <a:ext cx="1168098" cy="715879"/>
          </a:xfrm>
          <a:prstGeom prst="roundRect">
            <a:avLst/>
          </a:prstGeom>
          <a:noFill/>
          <a:ln w="38100">
            <a:solidFill>
              <a:srgbClr val="FFF3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7C7C7C"/>
                </a:solidFill>
              </a:rPr>
              <a:t>   전체노인</a:t>
            </a:r>
            <a:endParaRPr lang="en-US" altLang="ko-KR" sz="1400" dirty="0">
              <a:solidFill>
                <a:srgbClr val="7C7C7C"/>
              </a:solidFill>
            </a:endParaRPr>
          </a:p>
          <a:p>
            <a:r>
              <a:rPr lang="ko-KR" altLang="en-US" sz="1400" dirty="0">
                <a:solidFill>
                  <a:srgbClr val="7C7C7C"/>
                </a:solidFill>
              </a:rPr>
              <a:t>   치매노인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5098D6-33B7-4CA9-AA24-F17C4F2617BB}"/>
              </a:ext>
            </a:extLst>
          </p:cNvPr>
          <p:cNvSpPr/>
          <p:nvPr/>
        </p:nvSpPr>
        <p:spPr>
          <a:xfrm>
            <a:off x="6996581" y="2348755"/>
            <a:ext cx="214177" cy="22144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382962-C2F2-4331-BE79-D6BBF9F7F281}"/>
              </a:ext>
            </a:extLst>
          </p:cNvPr>
          <p:cNvSpPr/>
          <p:nvPr/>
        </p:nvSpPr>
        <p:spPr>
          <a:xfrm>
            <a:off x="7009127" y="2597978"/>
            <a:ext cx="214177" cy="22144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F0AF70-875B-41DC-8C01-76704357A389}"/>
              </a:ext>
            </a:extLst>
          </p:cNvPr>
          <p:cNvSpPr txBox="1"/>
          <p:nvPr/>
        </p:nvSpPr>
        <p:spPr>
          <a:xfrm>
            <a:off x="7129076" y="3442349"/>
            <a:ext cx="94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8.0%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C30457-27BF-4D36-A57C-7CF7A997336D}"/>
              </a:ext>
            </a:extLst>
          </p:cNvPr>
          <p:cNvSpPr txBox="1"/>
          <p:nvPr/>
        </p:nvSpPr>
        <p:spPr>
          <a:xfrm>
            <a:off x="9565627" y="1986152"/>
            <a:ext cx="94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11.3%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BDE844-B8C1-4436-A15A-B0A6683D2463}"/>
              </a:ext>
            </a:extLst>
          </p:cNvPr>
          <p:cNvSpPr txBox="1"/>
          <p:nvPr/>
        </p:nvSpPr>
        <p:spPr>
          <a:xfrm>
            <a:off x="8409159" y="3138332"/>
            <a:ext cx="94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9.3%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1FD514-F212-4220-ACB6-77FACFFA210F}"/>
              </a:ext>
            </a:extLst>
          </p:cNvPr>
          <p:cNvSpPr txBox="1"/>
          <p:nvPr/>
        </p:nvSpPr>
        <p:spPr>
          <a:xfrm>
            <a:off x="6873482" y="4581215"/>
            <a:ext cx="1718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000" b="1" dirty="0"/>
              <a:t>자료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통계청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C6CF5D1-D53C-49BC-BAF0-752845942384}"/>
              </a:ext>
            </a:extLst>
          </p:cNvPr>
          <p:cNvGrpSpPr/>
          <p:nvPr/>
        </p:nvGrpSpPr>
        <p:grpSpPr>
          <a:xfrm>
            <a:off x="6383860" y="1879225"/>
            <a:ext cx="3936951" cy="3152374"/>
            <a:chOff x="9604317" y="-1676271"/>
            <a:chExt cx="3936951" cy="3152374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68DEDEF0-6A54-4253-8122-B1B596ECB80B}"/>
                </a:ext>
              </a:extLst>
            </p:cNvPr>
            <p:cNvSpPr/>
            <p:nvPr/>
          </p:nvSpPr>
          <p:spPr>
            <a:xfrm>
              <a:off x="9604317" y="-1676271"/>
              <a:ext cx="3936951" cy="3152374"/>
            </a:xfrm>
            <a:prstGeom prst="round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A37399D6-7A73-45EA-BC36-74BDCFFC08F1}"/>
                </a:ext>
              </a:extLst>
            </p:cNvPr>
            <p:cNvGrpSpPr/>
            <p:nvPr/>
          </p:nvGrpSpPr>
          <p:grpSpPr>
            <a:xfrm>
              <a:off x="9617188" y="-1585600"/>
              <a:ext cx="3911208" cy="2971032"/>
              <a:chOff x="872428" y="-1544112"/>
              <a:chExt cx="3112694" cy="2312339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F4FEAC43-CBA0-46DC-8336-77428D7E676C}"/>
                  </a:ext>
                </a:extLst>
              </p:cNvPr>
              <p:cNvGrpSpPr/>
              <p:nvPr/>
            </p:nvGrpSpPr>
            <p:grpSpPr>
              <a:xfrm>
                <a:off x="872428" y="-402041"/>
                <a:ext cx="3112694" cy="1170268"/>
                <a:chOff x="4867068" y="-608564"/>
                <a:chExt cx="4723290" cy="1844245"/>
              </a:xfrm>
            </p:grpSpPr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C1721690-0C80-4509-BD00-F4E82827A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7068" y="-592089"/>
                  <a:ext cx="1718104" cy="1827770"/>
                </a:xfrm>
                <a:prstGeom prst="rect">
                  <a:avLst/>
                </a:prstGeom>
              </p:spPr>
            </p:pic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960D8ACE-EE90-4780-94C2-832E2F59C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1487" y="-592089"/>
                  <a:ext cx="1718104" cy="1827770"/>
                </a:xfrm>
                <a:prstGeom prst="rect">
                  <a:avLst/>
                </a:prstGeom>
              </p:spPr>
            </p:pic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70EBDB0B-843A-4C90-8629-AA9B21B4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88941" y="-608564"/>
                  <a:ext cx="1718104" cy="1827770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DE285281-427E-447E-B2F5-40D4F74E6F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saturation sat="3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3372" y="-592089"/>
                  <a:ext cx="1718104" cy="1827770"/>
                </a:xfrm>
                <a:prstGeom prst="rect">
                  <a:avLst/>
                </a:prstGeom>
              </p:spPr>
            </p:pic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D4F27B81-6783-4037-8C16-00633D27F2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2254" y="-592089"/>
                  <a:ext cx="1718104" cy="182777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8A4DFA92-C081-4E06-9B78-97FAD6EAC5EC}"/>
                  </a:ext>
                </a:extLst>
              </p:cNvPr>
              <p:cNvGrpSpPr/>
              <p:nvPr/>
            </p:nvGrpSpPr>
            <p:grpSpPr>
              <a:xfrm>
                <a:off x="872428" y="-1544112"/>
                <a:ext cx="3112694" cy="1170268"/>
                <a:chOff x="4867068" y="-608564"/>
                <a:chExt cx="4723290" cy="1844245"/>
              </a:xfrm>
            </p:grpSpPr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BEE23A8F-010B-4E3A-929A-DEFDD40B7A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7068" y="-592089"/>
                  <a:ext cx="1718104" cy="1827770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5F940E7F-4BCE-40EF-888F-1567BDB67A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1487" y="-592089"/>
                  <a:ext cx="1718104" cy="1827770"/>
                </a:xfrm>
                <a:prstGeom prst="rect">
                  <a:avLst/>
                </a:prstGeom>
              </p:spPr>
            </p:pic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2835FDB1-4F60-43F3-AB23-B0351F8DA9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88941" y="-608564"/>
                  <a:ext cx="1718104" cy="1827770"/>
                </a:xfrm>
                <a:prstGeom prst="rect">
                  <a:avLst/>
                </a:prstGeom>
              </p:spPr>
            </p:pic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38D8BECC-50C4-43AF-9C82-6FB2A1C748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saturation sat="3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3372" y="-592089"/>
                  <a:ext cx="1718104" cy="1827770"/>
                </a:xfrm>
                <a:prstGeom prst="rect">
                  <a:avLst/>
                </a:prstGeom>
              </p:spPr>
            </p:pic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B9FC6BA8-DA61-4437-806A-14C2A574F8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2254" y="-592089"/>
                  <a:ext cx="1718104" cy="182777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14535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65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6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F34F7C-CF4B-4DDE-B2BD-A58B7BE8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215383"/>
            <a:ext cx="4588440" cy="51059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AE0D04-53A5-4066-9B69-4E6BEE8E51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29"/>
          <a:stretch/>
        </p:blipFill>
        <p:spPr>
          <a:xfrm>
            <a:off x="6677654" y="515143"/>
            <a:ext cx="4705350" cy="582771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B4E11AB-64D7-4F35-BE79-77C74CD5A028}"/>
              </a:ext>
            </a:extLst>
          </p:cNvPr>
          <p:cNvCxnSpPr/>
          <p:nvPr/>
        </p:nvCxnSpPr>
        <p:spPr>
          <a:xfrm>
            <a:off x="7500136" y="1900719"/>
            <a:ext cx="12842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EC4A41-2CF9-43E7-8F58-1D79BB60ECC0}"/>
              </a:ext>
            </a:extLst>
          </p:cNvPr>
          <p:cNvCxnSpPr>
            <a:cxnSpLocks/>
          </p:cNvCxnSpPr>
          <p:nvPr/>
        </p:nvCxnSpPr>
        <p:spPr>
          <a:xfrm>
            <a:off x="7617432" y="2094216"/>
            <a:ext cx="11318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7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65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7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9AAF62-3474-4CAE-9D02-7BEC2B50D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29" y="1737418"/>
            <a:ext cx="2287546" cy="22875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A6A7892-C448-4571-8122-B73FDE7BD6B0}"/>
              </a:ext>
            </a:extLst>
          </p:cNvPr>
          <p:cNvGrpSpPr/>
          <p:nvPr/>
        </p:nvGrpSpPr>
        <p:grpSpPr>
          <a:xfrm>
            <a:off x="8567966" y="1553097"/>
            <a:ext cx="2471867" cy="2471867"/>
            <a:chOff x="8567966" y="1553097"/>
            <a:chExt cx="2471867" cy="247186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306C264-4063-47B6-BE24-B7835B8A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966" y="1553097"/>
              <a:ext cx="2471867" cy="2471867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6F17035-CA94-406C-A6F3-5137EC5424A2}"/>
                </a:ext>
              </a:extLst>
            </p:cNvPr>
            <p:cNvSpPr/>
            <p:nvPr/>
          </p:nvSpPr>
          <p:spPr>
            <a:xfrm>
              <a:off x="8909221" y="2471351"/>
              <a:ext cx="284205" cy="64255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612BB12-2078-4A3E-84A5-F110354E900E}"/>
              </a:ext>
            </a:extLst>
          </p:cNvPr>
          <p:cNvGrpSpPr/>
          <p:nvPr/>
        </p:nvGrpSpPr>
        <p:grpSpPr>
          <a:xfrm>
            <a:off x="1321611" y="1963480"/>
            <a:ext cx="2458975" cy="2300846"/>
            <a:chOff x="968277" y="2082768"/>
            <a:chExt cx="2458975" cy="23008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DE7EF4D-44E4-4538-B570-E7D9D5136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37" r="1" b="24223"/>
            <a:stretch/>
          </p:blipFill>
          <p:spPr>
            <a:xfrm>
              <a:off x="2647351" y="2082768"/>
              <a:ext cx="779901" cy="159890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E4F2684-9537-4EBE-B3B8-2A5377994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30" r="36807"/>
            <a:stretch/>
          </p:blipFill>
          <p:spPr>
            <a:xfrm>
              <a:off x="968277" y="2548528"/>
              <a:ext cx="1333382" cy="183508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25C493-5091-4C5E-9785-36A252B7BA86}"/>
                </a:ext>
              </a:extLst>
            </p:cNvPr>
            <p:cNvSpPr txBox="1"/>
            <p:nvPr/>
          </p:nvSpPr>
          <p:spPr>
            <a:xfrm>
              <a:off x="2206227" y="3086470"/>
              <a:ext cx="44484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solidFill>
                    <a:srgbClr val="FF0000"/>
                  </a:solidFill>
                </a:rPr>
                <a:t>X</a:t>
              </a:r>
              <a:endParaRPr lang="ko-KR" altLang="en-US" sz="5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78C4850-5026-4820-8C37-0955ACEA366E}"/>
              </a:ext>
            </a:extLst>
          </p:cNvPr>
          <p:cNvSpPr txBox="1"/>
          <p:nvPr/>
        </p:nvSpPr>
        <p:spPr>
          <a:xfrm>
            <a:off x="1085850" y="4566088"/>
            <a:ext cx="32174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보호자의 범위 밖으로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벗어났을 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경보 울림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A03BFE-5489-4530-8B0C-433B3D244690}"/>
              </a:ext>
            </a:extLst>
          </p:cNvPr>
          <p:cNvSpPr txBox="1"/>
          <p:nvPr/>
        </p:nvSpPr>
        <p:spPr>
          <a:xfrm>
            <a:off x="4615716" y="4566086"/>
            <a:ext cx="32174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낙상 사고가 일어났을 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보호자에게 알림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2ECD4-3433-49F6-A183-E521D492BA4A}"/>
              </a:ext>
            </a:extLst>
          </p:cNvPr>
          <p:cNvSpPr txBox="1"/>
          <p:nvPr/>
        </p:nvSpPr>
        <p:spPr>
          <a:xfrm>
            <a:off x="8286592" y="4566239"/>
            <a:ext cx="30346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피보호자의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배터리의 잔량이 충분하지 않은 경우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보호자에게 알림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48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91FDB7-EB09-460A-BBC4-B7D093ECC978}"/>
              </a:ext>
            </a:extLst>
          </p:cNvPr>
          <p:cNvSpPr/>
          <p:nvPr/>
        </p:nvSpPr>
        <p:spPr>
          <a:xfrm>
            <a:off x="12888" y="-1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85850" y="2683566"/>
            <a:ext cx="1539185" cy="149086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xtLst/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 kern="12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49167-EB39-49E8-8CE4-FD8EFB924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4" y="561550"/>
            <a:ext cx="742951" cy="65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8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10" name="Picture 2" descr="C:\Users\user\AppData\Roaming\PolarisOffice\ETemp\14844_1320944\poclip1\03\image3.png">
            <a:extLst>
              <a:ext uri="{FF2B5EF4-FFF2-40B4-BE49-F238E27FC236}">
                <a16:creationId xmlns:a16="http://schemas.microsoft.com/office/drawing/2014/main" id="{62E2E2DE-081C-48C2-850B-DDBD69500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921" y="0"/>
            <a:ext cx="84190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66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3F5F29-6134-467E-B365-B143692BD797}"/>
              </a:ext>
            </a:extLst>
          </p:cNvPr>
          <p:cNvSpPr/>
          <p:nvPr/>
        </p:nvSpPr>
        <p:spPr>
          <a:xfrm>
            <a:off x="12888" y="-1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B692A3-404F-41A6-86DE-639156907F13}"/>
              </a:ext>
            </a:extLst>
          </p:cNvPr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1A8F89-1E0B-43F0-A2CD-ACB30C8B7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4" y="561550"/>
            <a:ext cx="742951" cy="65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9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54515C-1A46-4A63-B919-93CC0851F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147" y="1938134"/>
            <a:ext cx="3049793" cy="298173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xtLst/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B3192A-3D09-4C4D-9DB1-EF91517EE824}"/>
              </a:ext>
            </a:extLst>
          </p:cNvPr>
          <p:cNvGrpSpPr/>
          <p:nvPr/>
        </p:nvGrpSpPr>
        <p:grpSpPr>
          <a:xfrm>
            <a:off x="5817227" y="618066"/>
            <a:ext cx="3925085" cy="5667022"/>
            <a:chOff x="5647893" y="824089"/>
            <a:chExt cx="3925085" cy="566702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A7130D1-2646-4021-A463-8CCC0D00F7B5}"/>
                </a:ext>
              </a:extLst>
            </p:cNvPr>
            <p:cNvSpPr/>
            <p:nvPr/>
          </p:nvSpPr>
          <p:spPr>
            <a:xfrm>
              <a:off x="5647893" y="824089"/>
              <a:ext cx="3925085" cy="56670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583B74-F977-4AA9-8FED-12603CB4D200}"/>
                </a:ext>
              </a:extLst>
            </p:cNvPr>
            <p:cNvSpPr/>
            <p:nvPr/>
          </p:nvSpPr>
          <p:spPr>
            <a:xfrm>
              <a:off x="5949243" y="1222936"/>
              <a:ext cx="3318934" cy="4869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B5AF16-6014-48FF-B30D-42DA3F3386C9}"/>
                </a:ext>
              </a:extLst>
            </p:cNvPr>
            <p:cNvGrpSpPr/>
            <p:nvPr/>
          </p:nvGrpSpPr>
          <p:grpSpPr>
            <a:xfrm>
              <a:off x="6165909" y="1500178"/>
              <a:ext cx="2865202" cy="3063639"/>
              <a:chOff x="6073421" y="1384183"/>
              <a:chExt cx="3070580" cy="3327308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1B515455-314C-4476-8272-A70EBA8B731D}"/>
                  </a:ext>
                </a:extLst>
              </p:cNvPr>
              <p:cNvSpPr/>
              <p:nvPr/>
            </p:nvSpPr>
            <p:spPr>
              <a:xfrm>
                <a:off x="6073423" y="1384183"/>
                <a:ext cx="3070578" cy="3225618"/>
              </a:xfrm>
              <a:prstGeom prst="roundRect">
                <a:avLst/>
              </a:prstGeom>
              <a:solidFill>
                <a:srgbClr val="FFCB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8" name="Picture 2" descr="white care icon pngì ëí ì´ë¯¸ì§ ê²ìê²°ê³¼">
                <a:extLst>
                  <a:ext uri="{FF2B5EF4-FFF2-40B4-BE49-F238E27FC236}">
                    <a16:creationId xmlns:a16="http://schemas.microsoft.com/office/drawing/2014/main" id="{DA10FC74-C28B-411E-BD02-FEF6F61C17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71"/>
              <a:stretch/>
            </p:blipFill>
            <p:spPr bwMode="auto">
              <a:xfrm>
                <a:off x="6073421" y="1384183"/>
                <a:ext cx="3070579" cy="3327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white old icon pngì ëí ì´ë¯¸ì§ ê²ìê²°ê³¼">
                <a:extLst>
                  <a:ext uri="{FF2B5EF4-FFF2-40B4-BE49-F238E27FC236}">
                    <a16:creationId xmlns:a16="http://schemas.microsoft.com/office/drawing/2014/main" id="{622F3839-358B-4122-8C3C-6FDA03FE7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5910" y="2377281"/>
                <a:ext cx="1442802" cy="14428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F9FFA9-3830-497F-AF20-F8F018CF0D49}"/>
                </a:ext>
              </a:extLst>
            </p:cNvPr>
            <p:cNvSpPr txBox="1"/>
            <p:nvPr/>
          </p:nvSpPr>
          <p:spPr>
            <a:xfrm>
              <a:off x="6165909" y="4711491"/>
              <a:ext cx="2865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어른 지킴이</a:t>
              </a: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Keeper for grandparents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별: 꼭짓점 5개 16">
              <a:extLst>
                <a:ext uri="{FF2B5EF4-FFF2-40B4-BE49-F238E27FC236}">
                  <a16:creationId xmlns:a16="http://schemas.microsoft.com/office/drawing/2014/main" id="{07830CDE-5FA7-4085-9AD3-4896C9C13D01}"/>
                </a:ext>
              </a:extLst>
            </p:cNvPr>
            <p:cNvSpPr/>
            <p:nvPr/>
          </p:nvSpPr>
          <p:spPr>
            <a:xfrm>
              <a:off x="6252212" y="5478218"/>
              <a:ext cx="293511" cy="292847"/>
            </a:xfrm>
            <a:prstGeom prst="star5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별: 꼭짓점 5개 17">
              <a:extLst>
                <a:ext uri="{FF2B5EF4-FFF2-40B4-BE49-F238E27FC236}">
                  <a16:creationId xmlns:a16="http://schemas.microsoft.com/office/drawing/2014/main" id="{53A083DF-8297-44B0-B2FD-8A0EB9DE9955}"/>
                </a:ext>
              </a:extLst>
            </p:cNvPr>
            <p:cNvSpPr/>
            <p:nvPr/>
          </p:nvSpPr>
          <p:spPr>
            <a:xfrm>
              <a:off x="6613801" y="5477019"/>
              <a:ext cx="293511" cy="292847"/>
            </a:xfrm>
            <a:prstGeom prst="star5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별: 꼭짓점 5개 18">
              <a:extLst>
                <a:ext uri="{FF2B5EF4-FFF2-40B4-BE49-F238E27FC236}">
                  <a16:creationId xmlns:a16="http://schemas.microsoft.com/office/drawing/2014/main" id="{2614ABA7-292C-417F-A334-8B2B97298036}"/>
                </a:ext>
              </a:extLst>
            </p:cNvPr>
            <p:cNvSpPr/>
            <p:nvPr/>
          </p:nvSpPr>
          <p:spPr>
            <a:xfrm>
              <a:off x="6996135" y="5477018"/>
              <a:ext cx="293511" cy="292847"/>
            </a:xfrm>
            <a:prstGeom prst="star5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별: 꼭짓점 5개 19">
              <a:extLst>
                <a:ext uri="{FF2B5EF4-FFF2-40B4-BE49-F238E27FC236}">
                  <a16:creationId xmlns:a16="http://schemas.microsoft.com/office/drawing/2014/main" id="{B64B4E67-5C82-418B-B436-A154EEB46B10}"/>
                </a:ext>
              </a:extLst>
            </p:cNvPr>
            <p:cNvSpPr/>
            <p:nvPr/>
          </p:nvSpPr>
          <p:spPr>
            <a:xfrm>
              <a:off x="7375112" y="5488640"/>
              <a:ext cx="293511" cy="292847"/>
            </a:xfrm>
            <a:prstGeom prst="star5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별: 꼭짓점 5개 20">
              <a:extLst>
                <a:ext uri="{FF2B5EF4-FFF2-40B4-BE49-F238E27FC236}">
                  <a16:creationId xmlns:a16="http://schemas.microsoft.com/office/drawing/2014/main" id="{117816CB-7AC1-442B-B15C-35A40AC0D1E6}"/>
                </a:ext>
              </a:extLst>
            </p:cNvPr>
            <p:cNvSpPr/>
            <p:nvPr/>
          </p:nvSpPr>
          <p:spPr>
            <a:xfrm>
              <a:off x="7736701" y="5477017"/>
              <a:ext cx="293511" cy="29284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50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.xml><?xml version="1.0" encoding="utf-8"?>
<Control xmlns="http://schemas.microsoft.com/VisualStudio/2011/storyboarding/control">
  <Id Name="2932d26e-b03f-4af8-8c89-1e7e2a5ac71d" Revision="1" Stencil="System.MyShapes" StencilVersion="1.0"/>
</Control>
</file>

<file path=customXml/item3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Props1.xml><?xml version="1.0" encoding="utf-8"?>
<ds:datastoreItem xmlns:ds="http://schemas.openxmlformats.org/officeDocument/2006/customXml" ds:itemID="{44865939-1D88-4659-A25A-D000386AC2F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DC2157B-234B-40ED-AC62-D69DCC777DB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3B042B6-8169-4CD8-B462-998D7EEC46E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4E4A032-2A06-44CB-9CDB-3ACA5895F99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42FD457-3AD2-4ABA-BF75-065479255E6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C451027-9BCD-4F76-A6CB-739B14B541B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BDECAA6-FEFD-45C9-810C-155F300EDA2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518</Words>
  <Application>Microsoft Office PowerPoint</Application>
  <PresentationFormat>와이드스크린</PresentationFormat>
  <Paragraphs>179</Paragraphs>
  <Slides>19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HY헤드라인M</vt:lpstr>
      <vt:lpstr>Lato Light</vt:lpstr>
      <vt:lpstr>Roboto Thin</vt:lpstr>
      <vt:lpstr>나눔스퀘어 Bold</vt:lpstr>
      <vt:lpstr>나눔스퀘어 ExtraBold</vt:lpstr>
      <vt:lpstr>맑은 고딕</vt:lpstr>
      <vt:lpstr>함초롬바탕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Bluetooth</vt:lpstr>
      <vt:lpstr>Acceleration sensor </vt:lpstr>
      <vt:lpstr>Open source</vt:lpstr>
      <vt:lpstr>PowerPoint 프레젠테이션</vt:lpstr>
      <vt:lpstr>기대 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윤아영</cp:lastModifiedBy>
  <cp:revision>48</cp:revision>
  <dcterms:created xsi:type="dcterms:W3CDTF">2018-09-29T08:50:58Z</dcterms:created>
  <dcterms:modified xsi:type="dcterms:W3CDTF">2018-10-15T02:14:09Z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