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78" r:id="rId3"/>
    <p:sldId id="304" r:id="rId4"/>
    <p:sldId id="279" r:id="rId5"/>
    <p:sldId id="288" r:id="rId6"/>
    <p:sldId id="267" r:id="rId7"/>
    <p:sldId id="306" r:id="rId8"/>
    <p:sldId id="318" r:id="rId9"/>
    <p:sldId id="312" r:id="rId10"/>
    <p:sldId id="290" r:id="rId11"/>
    <p:sldId id="320" r:id="rId12"/>
    <p:sldId id="311" r:id="rId13"/>
    <p:sldId id="314" r:id="rId14"/>
    <p:sldId id="308" r:id="rId15"/>
    <p:sldId id="321" r:id="rId16"/>
    <p:sldId id="322" r:id="rId17"/>
    <p:sldId id="317" r:id="rId18"/>
    <p:sldId id="309" r:id="rId19"/>
    <p:sldId id="281" r:id="rId20"/>
    <p:sldId id="319" r:id="rId21"/>
    <p:sldId id="323" r:id="rId22"/>
    <p:sldId id="325" r:id="rId23"/>
    <p:sldId id="326" r:id="rId24"/>
    <p:sldId id="305" r:id="rId25"/>
    <p:sldId id="302" r:id="rId2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Yoon 윤고딕 520_TT" panose="020B0600000101010101" charset="-127"/>
      <p:regular r:id="rId29"/>
    </p:embeddedFont>
    <p:embeddedFont>
      <p:font typeface="-윤고딕320" panose="02030504000101010101" pitchFamily="18" charset="-127"/>
      <p:regular r:id="rId30"/>
    </p:embeddedFont>
    <p:embeddedFont>
      <p:font typeface="-윤고딕330" panose="02030504000101010101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???" initials="?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A800"/>
    <a:srgbClr val="F2281E"/>
    <a:srgbClr val="AF9061"/>
    <a:srgbClr val="272123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7" autoAdjust="0"/>
    <p:restoredTop sz="98113" autoAdjust="0"/>
  </p:normalViewPr>
  <p:slideViewPr>
    <p:cSldViewPr>
      <p:cViewPr varScale="1">
        <p:scale>
          <a:sx n="82" d="100"/>
          <a:sy n="82" d="100"/>
        </p:scale>
        <p:origin x="184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36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034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506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32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6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26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17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7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286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04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2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24120-FAC9-4342-AA5C-8610815F5AAA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6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DgdOFwrjA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3568" y="2190083"/>
            <a:ext cx="5987732" cy="1382933"/>
            <a:chOff x="2512169" y="3507854"/>
            <a:chExt cx="4112058" cy="534872"/>
          </a:xfrm>
        </p:grpSpPr>
        <p:sp>
          <p:nvSpPr>
            <p:cNvPr id="8" name="TextBox 7"/>
            <p:cNvSpPr txBox="1"/>
            <p:nvPr/>
          </p:nvSpPr>
          <p:spPr>
            <a:xfrm>
              <a:off x="2519771" y="3507854"/>
              <a:ext cx="4104456" cy="36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accent5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Leap Motion</a:t>
              </a:r>
              <a:r>
                <a:rPr lang="ko-KR" altLang="en-US" sz="28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을 이용한</a:t>
              </a:r>
              <a:endParaRPr lang="en-US" altLang="ko-KR" sz="28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28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accent5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유아교육발달</a:t>
              </a:r>
              <a:r>
                <a:rPr lang="ko-KR" altLang="en-US" sz="28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 별자리 그리기</a:t>
              </a:r>
              <a:endParaRPr lang="ko-KR" altLang="en-US" sz="28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2169" y="3899881"/>
              <a:ext cx="4104457" cy="14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00" dirty="0" err="1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ㅣ쉽고</a:t>
              </a:r>
              <a:r>
                <a:rPr lang="ko-KR" altLang="en-US" spc="-1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유익한 유아교육발달 별자리 </a:t>
              </a:r>
              <a:r>
                <a:rPr lang="ko-KR" altLang="en-US" spc="-100" dirty="0" err="1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그리기ㅣ</a:t>
              </a:r>
              <a:endParaRPr lang="ko-KR" altLang="en-US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547033" y="3899198"/>
              <a:ext cx="3899168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788024" y="267494"/>
            <a:ext cx="410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경북대학교 컴퓨터학부</a:t>
            </a:r>
            <a:endParaRPr lang="en-US" altLang="ko-KR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r"/>
            <a:r>
              <a:rPr lang="ko-KR" altLang="en-US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세대차이 </a:t>
            </a:r>
            <a:r>
              <a:rPr lang="en-US" altLang="ko-KR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–</a:t>
            </a:r>
            <a:r>
              <a:rPr lang="ko-KR" altLang="en-US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10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도재경</a:t>
            </a:r>
            <a:r>
              <a:rPr lang="ko-KR" altLang="en-US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10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강가현</a:t>
            </a:r>
            <a:r>
              <a:rPr lang="ko-KR" altLang="en-US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강수영 윤채원</a:t>
            </a:r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850065"/>
              </p:ext>
            </p:extLst>
          </p:nvPr>
        </p:nvGraphicFramePr>
        <p:xfrm>
          <a:off x="4505052" y="3789040"/>
          <a:ext cx="3367856" cy="1893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Image" r:id="rId3" imgW="7745760" imgH="4355280" progId="Photoshop.Image.13">
                  <p:embed/>
                </p:oleObj>
              </mc:Choice>
              <mc:Fallback>
                <p:oleObj name="Image" r:id="rId3" imgW="7745760" imgH="4355280" progId="Photoshop.Image.13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5052" y="3789040"/>
                        <a:ext cx="3367856" cy="1893426"/>
                      </a:xfrm>
                      <a:prstGeom prst="rect">
                        <a:avLst/>
                      </a:prstGeom>
                      <a:ln w="190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812724"/>
              </p:ext>
            </p:extLst>
          </p:nvPr>
        </p:nvGraphicFramePr>
        <p:xfrm>
          <a:off x="1691680" y="4170298"/>
          <a:ext cx="3101404" cy="2195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Image" r:id="rId5" imgW="6348960" imgH="4494960" progId="Photoshop.Image.13">
                  <p:embed/>
                </p:oleObj>
              </mc:Choice>
              <mc:Fallback>
                <p:oleObj name="Image" r:id="rId5" imgW="6348960" imgH="4494960" progId="Photoshop.Image.13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1680" y="4170298"/>
                        <a:ext cx="3101404" cy="2195567"/>
                      </a:xfrm>
                      <a:prstGeom prst="rect">
                        <a:avLst/>
                      </a:prstGeom>
                      <a:ln w="190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29906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-9283" y="915701"/>
            <a:ext cx="834325" cy="424645"/>
            <a:chOff x="-9283" y="1340768"/>
            <a:chExt cx="834325" cy="424645"/>
          </a:xfrm>
        </p:grpSpPr>
        <p:sp>
          <p:nvSpPr>
            <p:cNvPr id="9" name="직사각형 8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957874" y="1010241"/>
            <a:ext cx="288032" cy="154419"/>
            <a:chOff x="1245666" y="1442972"/>
            <a:chExt cx="288032" cy="154419"/>
          </a:xfrm>
        </p:grpSpPr>
        <p:sp>
          <p:nvSpPr>
            <p:cNvPr id="15" name="갈매기형 수장 14"/>
            <p:cNvSpPr/>
            <p:nvPr/>
          </p:nvSpPr>
          <p:spPr>
            <a:xfrm>
              <a:off x="1393317" y="1442972"/>
              <a:ext cx="140381" cy="154419"/>
            </a:xfrm>
            <a:prstGeom prst="chevron">
              <a:avLst/>
            </a:prstGeom>
            <a:solidFill>
              <a:srgbClr val="7AB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1245666" y="1442972"/>
              <a:ext cx="140381" cy="154419"/>
            </a:xfrm>
            <a:prstGeom prst="chevron">
              <a:avLst/>
            </a:prstGeom>
            <a:solidFill>
              <a:srgbClr val="7AB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83867" y="881479"/>
            <a:ext cx="4440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화면 전환</a:t>
            </a:r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(1) - 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28479" y="138482"/>
            <a:ext cx="241958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JAVA CODE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20876" y="582119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GUI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좌표와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립모션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제스처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‘KEY TAP’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이용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94" y="1946805"/>
            <a:ext cx="4412181" cy="2850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5004048" y="4034718"/>
            <a:ext cx="3024336" cy="834442"/>
            <a:chOff x="674253" y="1808746"/>
            <a:chExt cx="3024336" cy="83444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428728" y="1857370"/>
              <a:ext cx="2269861" cy="785818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216879"/>
                  </a:solidFill>
                  <a:effectLst/>
                  <a:uLnTx/>
                  <a:uFillTx/>
                  <a:latin typeface="-윤고딕320" panose="020B0600000101010101" charset="-127"/>
                  <a:ea typeface="-윤고딕320" panose="020B0600000101010101" charset="-127"/>
                </a:rPr>
                <a:t>선택 동작</a:t>
              </a: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9" r="13311" b="13601"/>
            <a:stretch/>
          </p:blipFill>
          <p:spPr>
            <a:xfrm>
              <a:off x="674253" y="1808746"/>
              <a:ext cx="650113" cy="771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27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29906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-9283" y="1335003"/>
            <a:ext cx="834325" cy="424645"/>
            <a:chOff x="-9283" y="1340768"/>
            <a:chExt cx="834325" cy="424645"/>
          </a:xfrm>
        </p:grpSpPr>
        <p:sp>
          <p:nvSpPr>
            <p:cNvPr id="9" name="직사각형 8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79" y="2784744"/>
            <a:ext cx="2234907" cy="1813226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3347864" y="3645024"/>
            <a:ext cx="7018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73004" y="5867980"/>
            <a:ext cx="25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립모션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fingercount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455" y="1700808"/>
            <a:ext cx="2160919" cy="1753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072" y="1700808"/>
            <a:ext cx="2160922" cy="1753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47" y="3665495"/>
            <a:ext cx="2160919" cy="17532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072" y="3665495"/>
            <a:ext cx="2160921" cy="1753200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957874" y="1010241"/>
            <a:ext cx="288032" cy="154419"/>
            <a:chOff x="1245666" y="1442972"/>
            <a:chExt cx="288032" cy="154419"/>
          </a:xfrm>
          <a:solidFill>
            <a:schemeClr val="accent2"/>
          </a:solidFill>
        </p:grpSpPr>
        <p:sp>
          <p:nvSpPr>
            <p:cNvPr id="36" name="갈매기형 수장 35"/>
            <p:cNvSpPr/>
            <p:nvPr/>
          </p:nvSpPr>
          <p:spPr>
            <a:xfrm>
              <a:off x="1393317" y="1442972"/>
              <a:ext cx="140381" cy="154419"/>
            </a:xfrm>
            <a:prstGeom prst="chevron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1245666" y="1442972"/>
              <a:ext cx="140381" cy="154419"/>
            </a:xfrm>
            <a:prstGeom prst="chevron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245906" y="882386"/>
            <a:ext cx="1703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화면 전환</a:t>
            </a:r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(2)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28479" y="138482"/>
            <a:ext cx="241958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JAVA CODE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48064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5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29906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-9283" y="1345546"/>
            <a:ext cx="834325" cy="424645"/>
            <a:chOff x="-9283" y="1340768"/>
            <a:chExt cx="834325" cy="424645"/>
          </a:xfrm>
        </p:grpSpPr>
        <p:sp>
          <p:nvSpPr>
            <p:cNvPr id="9" name="직사각형 8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35696" y="593998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GestureListener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립모션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fingercount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이용한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조건문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957874" y="1010241"/>
            <a:ext cx="288032" cy="154419"/>
            <a:chOff x="1245666" y="1442972"/>
            <a:chExt cx="288032" cy="154419"/>
          </a:xfrm>
          <a:solidFill>
            <a:schemeClr val="accent2"/>
          </a:solidFill>
        </p:grpSpPr>
        <p:sp>
          <p:nvSpPr>
            <p:cNvPr id="29" name="갈매기형 수장 28"/>
            <p:cNvSpPr/>
            <p:nvPr/>
          </p:nvSpPr>
          <p:spPr>
            <a:xfrm>
              <a:off x="1393317" y="1442972"/>
              <a:ext cx="140381" cy="154419"/>
            </a:xfrm>
            <a:prstGeom prst="chevron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5" name="갈매기형 수장 34"/>
            <p:cNvSpPr/>
            <p:nvPr/>
          </p:nvSpPr>
          <p:spPr>
            <a:xfrm>
              <a:off x="1245666" y="1442972"/>
              <a:ext cx="140381" cy="154419"/>
            </a:xfrm>
            <a:prstGeom prst="chevron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45906" y="882386"/>
            <a:ext cx="273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화면 전환</a:t>
            </a:r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(2) - CODE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28479" y="138482"/>
            <a:ext cx="241958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JAVA CODE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48064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15" y="1340769"/>
            <a:ext cx="6540977" cy="45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27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-9283" y="1772816"/>
            <a:ext cx="834325" cy="424645"/>
            <a:chOff x="-9283" y="1340768"/>
            <a:chExt cx="834325" cy="424645"/>
          </a:xfrm>
        </p:grpSpPr>
        <p:sp>
          <p:nvSpPr>
            <p:cNvPr id="9" name="직사각형 8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99592" y="904099"/>
            <a:ext cx="288032" cy="154419"/>
            <a:chOff x="1302563" y="1480163"/>
            <a:chExt cx="288032" cy="154419"/>
          </a:xfrm>
        </p:grpSpPr>
        <p:sp>
          <p:nvSpPr>
            <p:cNvPr id="34" name="갈매기형 수장 33"/>
            <p:cNvSpPr/>
            <p:nvPr/>
          </p:nvSpPr>
          <p:spPr>
            <a:xfrm>
              <a:off x="1450214" y="1480163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갈매기형 수장 34"/>
            <p:cNvSpPr/>
            <p:nvPr/>
          </p:nvSpPr>
          <p:spPr>
            <a:xfrm>
              <a:off x="1302563" y="1480163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54054" y="765865"/>
            <a:ext cx="2798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별자리 따라 그리기</a:t>
            </a:r>
            <a:endParaRPr lang="en-US" altLang="ko-KR" sz="2200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96" y="3032531"/>
            <a:ext cx="2446732" cy="197585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t="8634" r="2190" b="1293"/>
          <a:stretch/>
        </p:blipFill>
        <p:spPr>
          <a:xfrm>
            <a:off x="5495529" y="1671411"/>
            <a:ext cx="2838004" cy="237087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67" y="4169558"/>
            <a:ext cx="2834666" cy="2289126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stCxn id="17" idx="3"/>
          </p:cNvCxnSpPr>
          <p:nvPr/>
        </p:nvCxnSpPr>
        <p:spPr>
          <a:xfrm flipV="1">
            <a:off x="3923928" y="3123298"/>
            <a:ext cx="1224136" cy="897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7" idx="3"/>
          </p:cNvCxnSpPr>
          <p:nvPr/>
        </p:nvCxnSpPr>
        <p:spPr>
          <a:xfrm>
            <a:off x="3923928" y="4020457"/>
            <a:ext cx="1224136" cy="1067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97661" y="311767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실패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97661" y="46287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성공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28479" y="138482"/>
            <a:ext cx="241958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JAVA CODE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48064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23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1783566"/>
            <a:ext cx="834325" cy="424645"/>
            <a:chOff x="-9283" y="1340768"/>
            <a:chExt cx="834325" cy="424645"/>
          </a:xfrm>
        </p:grpSpPr>
        <p:sp>
          <p:nvSpPr>
            <p:cNvPr id="26" name="직사각형 25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99592" y="902938"/>
            <a:ext cx="288032" cy="154419"/>
            <a:chOff x="1302563" y="1480163"/>
            <a:chExt cx="288032" cy="154419"/>
          </a:xfrm>
        </p:grpSpPr>
        <p:sp>
          <p:nvSpPr>
            <p:cNvPr id="34" name="갈매기형 수장 33"/>
            <p:cNvSpPr/>
            <p:nvPr/>
          </p:nvSpPr>
          <p:spPr>
            <a:xfrm>
              <a:off x="1450214" y="1480163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갈매기형 수장 34"/>
            <p:cNvSpPr/>
            <p:nvPr/>
          </p:nvSpPr>
          <p:spPr>
            <a:xfrm>
              <a:off x="1302563" y="1480163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54054" y="764704"/>
            <a:ext cx="3633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별자리 따라 그리기 </a:t>
            </a:r>
            <a:r>
              <a:rPr lang="en-US" altLang="ko-KR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 CODE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28479" y="138482"/>
            <a:ext cx="241958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JAVA CODE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8064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27" y="4015978"/>
            <a:ext cx="67754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40" y="1651074"/>
            <a:ext cx="72104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547664" y="515719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립모션의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좌표와 별자리 순서의 좌표를 </a:t>
            </a:r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arr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를 통해 비교</a:t>
            </a:r>
          </a:p>
        </p:txBody>
      </p:sp>
    </p:spTree>
    <p:extLst>
      <p:ext uri="{BB962C8B-B14F-4D97-AF65-F5344CB8AC3E}">
        <p14:creationId xmlns:p14="http://schemas.microsoft.com/office/powerpoint/2010/main" val="27371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1783566"/>
            <a:ext cx="834325" cy="424645"/>
            <a:chOff x="-9283" y="1340768"/>
            <a:chExt cx="834325" cy="424645"/>
          </a:xfrm>
        </p:grpSpPr>
        <p:sp>
          <p:nvSpPr>
            <p:cNvPr id="26" name="직사각형 25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99592" y="902938"/>
            <a:ext cx="288032" cy="154419"/>
            <a:chOff x="1302563" y="1480163"/>
            <a:chExt cx="288032" cy="154419"/>
          </a:xfrm>
        </p:grpSpPr>
        <p:sp>
          <p:nvSpPr>
            <p:cNvPr id="34" name="갈매기형 수장 33"/>
            <p:cNvSpPr/>
            <p:nvPr/>
          </p:nvSpPr>
          <p:spPr>
            <a:xfrm>
              <a:off x="1450214" y="1480163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갈매기형 수장 34"/>
            <p:cNvSpPr/>
            <p:nvPr/>
          </p:nvSpPr>
          <p:spPr>
            <a:xfrm>
              <a:off x="1302563" y="1480163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54054" y="764704"/>
            <a:ext cx="3633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별자리 따라 그리기 </a:t>
            </a:r>
            <a:r>
              <a:rPr lang="en-US" altLang="ko-KR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 CODE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28479" y="138482"/>
            <a:ext cx="241958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JAVA CODE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8064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75" y="1312785"/>
            <a:ext cx="6874917" cy="532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99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1783566"/>
            <a:ext cx="834325" cy="424645"/>
            <a:chOff x="-9283" y="1340768"/>
            <a:chExt cx="834325" cy="424645"/>
          </a:xfrm>
        </p:grpSpPr>
        <p:sp>
          <p:nvSpPr>
            <p:cNvPr id="26" name="직사각형 25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99592" y="902938"/>
            <a:ext cx="288032" cy="154419"/>
            <a:chOff x="1302563" y="1480163"/>
            <a:chExt cx="288032" cy="154419"/>
          </a:xfrm>
        </p:grpSpPr>
        <p:sp>
          <p:nvSpPr>
            <p:cNvPr id="34" name="갈매기형 수장 33"/>
            <p:cNvSpPr/>
            <p:nvPr/>
          </p:nvSpPr>
          <p:spPr>
            <a:xfrm>
              <a:off x="1450214" y="1480163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갈매기형 수장 34"/>
            <p:cNvSpPr/>
            <p:nvPr/>
          </p:nvSpPr>
          <p:spPr>
            <a:xfrm>
              <a:off x="1302563" y="1480163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54054" y="764704"/>
            <a:ext cx="3633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별자리 따라 그리기 </a:t>
            </a:r>
            <a:r>
              <a:rPr lang="en-US" altLang="ko-KR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 CODE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28479" y="138482"/>
            <a:ext cx="241958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JAVA CODE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8064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27067"/>
            <a:ext cx="54483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t="8634" r="2190" b="1293"/>
          <a:stretch/>
        </p:blipFill>
        <p:spPr>
          <a:xfrm>
            <a:off x="5868144" y="3123298"/>
            <a:ext cx="2838004" cy="237087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5076056" y="2784744"/>
            <a:ext cx="914400" cy="699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48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9283" y="1803592"/>
            <a:ext cx="834325" cy="424645"/>
            <a:chOff x="-9283" y="1340768"/>
            <a:chExt cx="834325" cy="424645"/>
          </a:xfrm>
        </p:grpSpPr>
        <p:sp>
          <p:nvSpPr>
            <p:cNvPr id="26" name="직사각형 25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066963" y="1263558"/>
            <a:ext cx="288032" cy="154419"/>
            <a:chOff x="1160087" y="1442972"/>
            <a:chExt cx="288032" cy="154419"/>
          </a:xfrm>
        </p:grpSpPr>
        <p:sp>
          <p:nvSpPr>
            <p:cNvPr id="15" name="갈매기형 수장 14"/>
            <p:cNvSpPr/>
            <p:nvPr/>
          </p:nvSpPr>
          <p:spPr>
            <a:xfrm>
              <a:off x="1307738" y="1442972"/>
              <a:ext cx="140381" cy="154419"/>
            </a:xfrm>
            <a:prstGeom prst="chevr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1160087" y="1442972"/>
              <a:ext cx="140381" cy="154419"/>
            </a:xfrm>
            <a:prstGeom prst="chevr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517892" y="1125324"/>
            <a:ext cx="406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Swipe </a:t>
            </a:r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시에 계절선택으로 돌아감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28479" y="138482"/>
            <a:ext cx="1195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03592"/>
            <a:ext cx="49911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02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203848" y="2996952"/>
            <a:ext cx="2439360" cy="846802"/>
            <a:chOff x="3720990" y="3152001"/>
            <a:chExt cx="1710368" cy="846802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시스템 시연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Simulation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_DgdOFwrjA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9512" y="1124744"/>
            <a:ext cx="8704967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2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세대차이</a:t>
            </a:r>
            <a:endParaRPr lang="en-US" altLang="ko-KR" sz="3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Java Project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75856" y="2420888"/>
            <a:ext cx="4228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프로그램 개요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 및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JAVA CODE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참고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Q &amp; A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9832" y="1700808"/>
            <a:ext cx="333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 차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81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203848" y="2996952"/>
            <a:ext cx="2439360" cy="846802"/>
            <a:chOff x="3720990" y="3152001"/>
            <a:chExt cx="1710368" cy="846802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3000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더나아가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Furthermore</a:t>
              </a:r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957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066963" y="1263558"/>
            <a:ext cx="288032" cy="154419"/>
            <a:chOff x="1160087" y="1442972"/>
            <a:chExt cx="288032" cy="154419"/>
          </a:xfrm>
        </p:grpSpPr>
        <p:sp>
          <p:nvSpPr>
            <p:cNvPr id="15" name="갈매기형 수장 14"/>
            <p:cNvSpPr/>
            <p:nvPr/>
          </p:nvSpPr>
          <p:spPr>
            <a:xfrm>
              <a:off x="1307738" y="1442972"/>
              <a:ext cx="140381" cy="154419"/>
            </a:xfrm>
            <a:prstGeom prst="chevr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1160087" y="1442972"/>
              <a:ext cx="140381" cy="154419"/>
            </a:xfrm>
            <a:prstGeom prst="chevr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8189" y="6025483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오픈소스 참고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33" y="585243"/>
            <a:ext cx="3170195" cy="123454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68635" y="1417977"/>
            <a:ext cx="864096" cy="3143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31" y="1799791"/>
            <a:ext cx="4432333" cy="40309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56" y="1763229"/>
            <a:ext cx="4333048" cy="389801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8073" y="650032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Git</a:t>
            </a: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-hub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사이트의 오픈소스 이용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26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1904" y="3625279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Desktop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용 </a:t>
            </a:r>
            <a:r>
              <a:rPr lang="en-US" altLang="ko-KR" sz="1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Git</a:t>
            </a: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-hub APP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을 이용하여 협업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0232" y="3381842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Git</a:t>
            </a: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-hub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를 이용한 정보 공유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96275"/>
            <a:ext cx="4147508" cy="27997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8073" y="650032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Git</a:t>
            </a: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-hub APP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을 사용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3" y="979603"/>
            <a:ext cx="4486421" cy="26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5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203848" y="2996952"/>
            <a:ext cx="2439360" cy="846802"/>
            <a:chOff x="3720990" y="3152001"/>
            <a:chExt cx="1710368" cy="846802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질문과 답변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Question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8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24" y="6093296"/>
            <a:ext cx="410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경북대학교 컴퓨터학부</a:t>
            </a:r>
            <a:endParaRPr lang="en-US" altLang="ko-KR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r"/>
            <a:r>
              <a:rPr lang="ko-KR" altLang="en-US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세대차이 </a:t>
            </a:r>
            <a:r>
              <a:rPr lang="en-US" altLang="ko-KR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–</a:t>
            </a:r>
            <a:r>
              <a:rPr lang="ko-KR" altLang="en-US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10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도재경</a:t>
            </a:r>
            <a:r>
              <a:rPr lang="ko-KR" altLang="en-US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10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강가현</a:t>
            </a:r>
            <a:r>
              <a:rPr lang="ko-KR" altLang="en-US" sz="1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강수영 윤채원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43810" y="2996952"/>
            <a:ext cx="3096343" cy="919317"/>
            <a:chOff x="3720990" y="3152001"/>
            <a:chExt cx="2171014" cy="919317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217101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프로그램 개요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1313" y="3701986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Outline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629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프로그램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629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28479" y="138482"/>
            <a:ext cx="1195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0434" y="3423191"/>
            <a:ext cx="41016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Leap motion </a:t>
            </a:r>
          </a:p>
          <a:p>
            <a:pPr algn="ctr"/>
            <a:r>
              <a:rPr lang="ko-KR" altLang="en-US" sz="1400" spc="-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↓</a:t>
            </a:r>
            <a:endParaRPr lang="en-US" altLang="ko-KR" sz="1400" spc="-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spc="-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손의 모션 인식</a:t>
            </a:r>
            <a:endParaRPr lang="en-US" altLang="ko-KR" sz="1400" spc="-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spc="-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↓</a:t>
            </a:r>
            <a:endParaRPr lang="en-US" altLang="ko-KR" sz="1400" spc="-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spc="-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유아기 때 손 운동을 많이 하면 지적 능력 향상 </a:t>
            </a:r>
            <a:endParaRPr lang="en-US" altLang="ko-KR" sz="1600" spc="-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600" spc="-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↓</a:t>
            </a:r>
            <a:endParaRPr lang="en-US" altLang="ko-KR" sz="1600" spc="-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600" spc="-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손짓을 이용한 유아교육용 프로그램을 만들자</a:t>
            </a:r>
            <a:r>
              <a:rPr lang="en-US" altLang="ko-KR" sz="1600" spc="-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059132" y="1772816"/>
            <a:ext cx="3689332" cy="3482605"/>
            <a:chOff x="5166463" y="2686504"/>
            <a:chExt cx="3689332" cy="3482605"/>
          </a:xfrm>
        </p:grpSpPr>
        <p:sp>
          <p:nvSpPr>
            <p:cNvPr id="26" name="오른쪽 화살표 25"/>
            <p:cNvSpPr/>
            <p:nvPr/>
          </p:nvSpPr>
          <p:spPr>
            <a:xfrm>
              <a:off x="7075460" y="5437644"/>
              <a:ext cx="484191" cy="311266"/>
            </a:xfrm>
            <a:prstGeom prst="rightArrow">
              <a:avLst/>
            </a:prstGeom>
            <a:solidFill>
              <a:srgbClr val="37A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6463" y="5099999"/>
              <a:ext cx="1633308" cy="106911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00" r="17801" b="14945"/>
            <a:stretch/>
          </p:blipFill>
          <p:spPr>
            <a:xfrm>
              <a:off x="8495755" y="4862239"/>
              <a:ext cx="360040" cy="475520"/>
            </a:xfrm>
            <a:prstGeom prst="rect">
              <a:avLst/>
            </a:prstGeom>
          </p:spPr>
        </p:pic>
        <p:pic>
          <p:nvPicPr>
            <p:cNvPr id="32" name="Picture 2" descr="C:\Users\ss\Desktop\2014-11-01 22;35;31.PNG"/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5166463" y="2686504"/>
              <a:ext cx="3295144" cy="229286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/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00" r="19806" b="17801"/>
            <a:stretch/>
          </p:blipFill>
          <p:spPr>
            <a:xfrm>
              <a:off x="7810263" y="5054221"/>
              <a:ext cx="792088" cy="1092527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001810" y="2276759"/>
            <a:ext cx="3786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37ABC8"/>
                </a:solidFill>
                <a:effectLst>
                  <a:reflection blurRad="6350" stA="55000" endA="300" endPos="45500" dir="5400000" sy="-100000" algn="bl" rotWithShape="0"/>
                </a:effectLst>
                <a:latin typeface="한컴 윤체 L" pitchFamily="18" charset="-127"/>
                <a:ea typeface="한컴 윤체 L" pitchFamily="18" charset="-127"/>
              </a:rPr>
              <a:t>“Just Motion”</a:t>
            </a:r>
            <a:endParaRPr lang="ko-KR" altLang="en-US" sz="4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37ABC8"/>
              </a:solidFill>
              <a:effectLst>
                <a:reflection blurRad="6350" stA="55000" endA="300" endPos="45500" dir="5400000" sy="-100000" algn="bl" rotWithShape="0"/>
              </a:effectLst>
              <a:latin typeface="한컴 윤체 L" pitchFamily="18" charset="-127"/>
              <a:ea typeface="한컴 윤체 L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2205" y="836712"/>
            <a:ext cx="1901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IDEA </a:t>
            </a:r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도출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0" y="1344846"/>
            <a:ext cx="834325" cy="424645"/>
            <a:chOff x="-9283" y="1317811"/>
            <a:chExt cx="834325" cy="424645"/>
          </a:xfrm>
        </p:grpSpPr>
        <p:sp>
          <p:nvSpPr>
            <p:cNvPr id="53" name="직사각형 52"/>
            <p:cNvSpPr/>
            <p:nvPr/>
          </p:nvSpPr>
          <p:spPr>
            <a:xfrm>
              <a:off x="-9283" y="1317811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각 삼각형 53"/>
            <p:cNvSpPr/>
            <p:nvPr/>
          </p:nvSpPr>
          <p:spPr>
            <a:xfrm rot="5400000">
              <a:off x="702755" y="1647885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아래쪽 화살표 46"/>
          <p:cNvSpPr/>
          <p:nvPr/>
        </p:nvSpPr>
        <p:spPr>
          <a:xfrm>
            <a:off x="5436096" y="1988840"/>
            <a:ext cx="936104" cy="4013110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62068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1268760"/>
            <a:ext cx="1901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프로그램 진행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629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프로그램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629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28479" y="138482"/>
            <a:ext cx="1195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19672" y="2594356"/>
            <a:ext cx="32439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20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계절 별 별자리를 선택한다</a:t>
            </a:r>
            <a:endParaRPr lang="en-US" altLang="ko-KR" sz="2000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20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별자리를 따라 그린다</a:t>
            </a:r>
            <a:endParaRPr lang="en-US" altLang="ko-KR" sz="2000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2000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별자리에 대해 학습한다</a:t>
            </a:r>
            <a:endParaRPr lang="en-US" altLang="ko-KR" sz="2000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56176" y="2935154"/>
            <a:ext cx="17965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여러 가지 </a:t>
            </a:r>
            <a:endParaRPr lang="en-US" altLang="ko-KR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accent5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손 동작을 통해 </a:t>
            </a:r>
            <a:endParaRPr lang="en-US" altLang="ko-KR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accent5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다양한 기능으로 구현한다</a:t>
            </a:r>
            <a:endParaRPr lang="en-US" altLang="ko-KR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accent5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43" y="3983456"/>
            <a:ext cx="3664471" cy="2329177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-9283" y="1795813"/>
            <a:ext cx="834325" cy="424645"/>
            <a:chOff x="-9283" y="1317811"/>
            <a:chExt cx="834325" cy="424645"/>
          </a:xfrm>
        </p:grpSpPr>
        <p:sp>
          <p:nvSpPr>
            <p:cNvPr id="34" name="직사각형 33"/>
            <p:cNvSpPr/>
            <p:nvPr/>
          </p:nvSpPr>
          <p:spPr>
            <a:xfrm>
              <a:off x="-9283" y="1317811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각 삼각형 34"/>
            <p:cNvSpPr/>
            <p:nvPr/>
          </p:nvSpPr>
          <p:spPr>
            <a:xfrm rot="5400000">
              <a:off x="702755" y="1647885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683568" y="-87361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7899" y="1795811"/>
            <a:ext cx="1830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629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629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28479" y="138482"/>
            <a:ext cx="1195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36617" y="2653592"/>
            <a:ext cx="3710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유아기 아이의 손 발달을 촉진시켜 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뇌 발달 촉진에 효과적인 도움 가능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88024" y="5004441"/>
            <a:ext cx="4227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부모와 아이 사이의 정서적 유대감 생성 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및 아이의 사회성 발달의 토대 마련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313665"/>
            <a:ext cx="3268958" cy="17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8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195736" y="2909223"/>
            <a:ext cx="4680520" cy="934531"/>
            <a:chOff x="3014148" y="3064272"/>
            <a:chExt cx="3281767" cy="934531"/>
          </a:xfrm>
        </p:grpSpPr>
        <p:sp>
          <p:nvSpPr>
            <p:cNvPr id="7" name="TextBox 6"/>
            <p:cNvSpPr txBox="1"/>
            <p:nvPr/>
          </p:nvSpPr>
          <p:spPr>
            <a:xfrm>
              <a:off x="3014148" y="3064272"/>
              <a:ext cx="32817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기능 설명 및 </a:t>
              </a:r>
              <a:r>
                <a:rPr lang="en-US" altLang="ko-KR" sz="3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JAVA CODE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Question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08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29906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28479" y="138482"/>
            <a:ext cx="241958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JAVA CODE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/>
          <a:stretch/>
        </p:blipFill>
        <p:spPr bwMode="auto">
          <a:xfrm>
            <a:off x="947610" y="1375680"/>
            <a:ext cx="4872309" cy="186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40" y="3437178"/>
            <a:ext cx="6939756" cy="268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48064" y="2628201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GUI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와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LEAP MOTION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인식을 연동한</a:t>
            </a:r>
            <a:endParaRPr lang="en-US" altLang="ko-KR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MAIN CLASS</a:t>
            </a:r>
            <a:endParaRPr lang="ko-KR" altLang="en-US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88024" y="4725144"/>
            <a:ext cx="3672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-윤고딕330" panose="020B0600000101010101" charset="-127"/>
                <a:ea typeface="-윤고딕330" panose="020B0600000101010101" charset="-127"/>
              </a:rPr>
              <a:t>Panel</a:t>
            </a:r>
            <a:r>
              <a:rPr lang="ko-KR" altLang="en-US" sz="1600" dirty="0">
                <a:latin typeface="-윤고딕330" panose="020B0600000101010101" charset="-127"/>
                <a:ea typeface="-윤고딕330" panose="020B0600000101010101" charset="-127"/>
              </a:rPr>
              <a:t> 전환하는 </a:t>
            </a:r>
            <a:r>
              <a:rPr lang="en-US" altLang="ko-KR" sz="1600" dirty="0">
                <a:latin typeface="-윤고딕330" panose="020B0600000101010101" charset="-127"/>
                <a:ea typeface="-윤고딕330" panose="020B0600000101010101" charset="-127"/>
              </a:rPr>
              <a:t>change method</a:t>
            </a:r>
            <a:endParaRPr lang="ko-KR" altLang="en-US" sz="1600" dirty="0">
              <a:latin typeface="-윤고딕330" panose="020B0600000101010101" charset="-127"/>
              <a:ea typeface="-윤고딕330" panose="020B0600000101010101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96"/>
          <a:stretch/>
        </p:blipFill>
        <p:spPr bwMode="auto">
          <a:xfrm>
            <a:off x="5241521" y="1679322"/>
            <a:ext cx="2390775" cy="813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71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29906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-9283" y="915701"/>
            <a:ext cx="834325" cy="424645"/>
            <a:chOff x="-9283" y="1340768"/>
            <a:chExt cx="834325" cy="424645"/>
          </a:xfrm>
        </p:grpSpPr>
        <p:sp>
          <p:nvSpPr>
            <p:cNvPr id="9" name="직사각형 8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957874" y="1010241"/>
            <a:ext cx="288032" cy="154419"/>
            <a:chOff x="1245666" y="1442972"/>
            <a:chExt cx="288032" cy="154419"/>
          </a:xfrm>
        </p:grpSpPr>
        <p:sp>
          <p:nvSpPr>
            <p:cNvPr id="15" name="갈매기형 수장 14"/>
            <p:cNvSpPr/>
            <p:nvPr/>
          </p:nvSpPr>
          <p:spPr>
            <a:xfrm>
              <a:off x="1393317" y="1442972"/>
              <a:ext cx="140381" cy="154419"/>
            </a:xfrm>
            <a:prstGeom prst="chevron">
              <a:avLst/>
            </a:prstGeom>
            <a:solidFill>
              <a:srgbClr val="7AB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1245666" y="1442972"/>
              <a:ext cx="140381" cy="154419"/>
            </a:xfrm>
            <a:prstGeom prst="chevron">
              <a:avLst/>
            </a:prstGeom>
            <a:solidFill>
              <a:srgbClr val="7AB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83867" y="867420"/>
            <a:ext cx="1775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화면 전환</a:t>
            </a:r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(1)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28479" y="138482"/>
            <a:ext cx="1195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 설명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899592" y="2020729"/>
            <a:ext cx="3491710" cy="2832897"/>
            <a:chOff x="2123728" y="1780620"/>
            <a:chExt cx="5184576" cy="420635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1780620"/>
              <a:ext cx="5184576" cy="4206355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4932040" y="3830998"/>
              <a:ext cx="1512168" cy="1633435"/>
            </a:xfrm>
            <a:prstGeom prst="rect">
              <a:avLst/>
            </a:prstGeom>
            <a:noFill/>
            <a:ln w="12700">
              <a:solidFill>
                <a:srgbClr val="FDA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839220" y="3830997"/>
              <a:ext cx="1512168" cy="1633435"/>
            </a:xfrm>
            <a:prstGeom prst="rect">
              <a:avLst/>
            </a:prstGeom>
            <a:noFill/>
            <a:ln w="12700">
              <a:solidFill>
                <a:srgbClr val="FDA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835696" y="5451867"/>
            <a:ext cx="610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립모션을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통한 좌표인식 →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START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영역에서 클릭 시 실행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47" y="1988840"/>
            <a:ext cx="3653532" cy="2964186"/>
          </a:xfrm>
          <a:prstGeom prst="rect">
            <a:avLst/>
          </a:prstGeom>
        </p:spPr>
      </p:pic>
      <p:cxnSp>
        <p:nvCxnSpPr>
          <p:cNvPr id="36" name="직선 화살표 연결선 35"/>
          <p:cNvCxnSpPr/>
          <p:nvPr/>
        </p:nvCxnSpPr>
        <p:spPr>
          <a:xfrm>
            <a:off x="4518225" y="3470933"/>
            <a:ext cx="7018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423</Words>
  <Application>Microsoft Office PowerPoint</Application>
  <PresentationFormat>화면 슬라이드 쇼(4:3)</PresentationFormat>
  <Paragraphs>172</Paragraphs>
  <Slides>24</Slides>
  <Notes>0</Notes>
  <HiddenSlides>0</HiddenSlides>
  <MMClips>1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Arial</vt:lpstr>
      <vt:lpstr>맑은 고딕</vt:lpstr>
      <vt:lpstr>한컴 윤체 L</vt:lpstr>
      <vt:lpstr>Yoon 윤고딕 520_TT</vt:lpstr>
      <vt:lpstr>-윤고딕320</vt:lpstr>
      <vt:lpstr>-윤고딕330</vt:lpstr>
      <vt:lpstr>Office 테마</vt:lpstr>
      <vt:lpstr>디자인 사용자 지정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???</cp:lastModifiedBy>
  <cp:revision>124</cp:revision>
  <dcterms:created xsi:type="dcterms:W3CDTF">2013-09-05T09:43:46Z</dcterms:created>
  <dcterms:modified xsi:type="dcterms:W3CDTF">2016-08-21T07:47:11Z</dcterms:modified>
</cp:coreProperties>
</file>