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jpeg" ContentType="image/jpe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9.jpeg" ContentType="image/jpe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390FB2-BA47-4042-8A98-494CA59D0E7D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083AB2-8820-45BC-8ADF-32FF21995E6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95EBFD-B079-4419-8F4A-44EC495B74C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62680" y="797400"/>
            <a:ext cx="11063520" cy="523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62680" y="105480"/>
            <a:ext cx="10730520" cy="25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62680" y="797400"/>
            <a:ext cx="11063520" cy="523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62680" y="797400"/>
            <a:ext cx="11063520" cy="523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62680" y="105480"/>
            <a:ext cx="10730520" cy="25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562680" y="797400"/>
            <a:ext cx="11063520" cy="523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562680" y="105480"/>
            <a:ext cx="10730520" cy="25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11240" y="797040"/>
            <a:ext cx="6566040" cy="5239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62680" y="105480"/>
            <a:ext cx="10730520" cy="254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268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5239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53376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62680" y="66240"/>
            <a:ext cx="10730520" cy="6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9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62680" y="3533760"/>
            <a:ext cx="11063520" cy="2498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68360" y="6226560"/>
            <a:ext cx="3622680" cy="6307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563760" y="6172200"/>
            <a:ext cx="11064240" cy="1440"/>
          </a:xfrm>
          <a:prstGeom prst="line">
            <a:avLst/>
          </a:prstGeom>
          <a:ln w="28440">
            <a:solidFill>
              <a:srgbClr val="92d050"/>
            </a:solidFill>
            <a:miter/>
          </a:ln>
        </p:spPr>
      </p:sp>
      <p:pic>
        <p:nvPicPr>
          <p:cNvPr id="2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15880" y="55800"/>
            <a:ext cx="532800" cy="562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563760" y="684000"/>
            <a:ext cx="11064240" cy="1800"/>
          </a:xfrm>
          <a:prstGeom prst="line">
            <a:avLst/>
          </a:prstGeom>
          <a:ln w="28440">
            <a:solidFill>
              <a:srgbClr val="00b0f0"/>
            </a:solidFill>
            <a:miter/>
          </a:ln>
        </p:spPr>
      </p:sp>
      <p:pic>
        <p:nvPicPr>
          <p:cNvPr id="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6309360"/>
            <a:ext cx="1734840" cy="547920"/>
          </a:xfrm>
          <a:prstGeom prst="rect">
            <a:avLst/>
          </a:prstGeom>
          <a:ln>
            <a:noFill/>
          </a:ln>
        </p:spPr>
      </p:pic>
      <p:pic>
        <p:nvPicPr>
          <p:cNvPr id="5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04920" y="6416640"/>
            <a:ext cx="228528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www.affineanalytics.com</a:t>
            </a:r>
            <a:endParaRPr/>
          </a:p>
        </p:txBody>
      </p:sp>
      <p:sp>
        <p:nvSpPr>
          <p:cNvPr id="7" name="Line 4"/>
          <p:cNvSpPr/>
          <p:nvPr/>
        </p:nvSpPr>
        <p:spPr>
          <a:xfrm>
            <a:off x="380880" y="6172200"/>
            <a:ext cx="11353680" cy="0"/>
          </a:xfrm>
          <a:prstGeom prst="line">
            <a:avLst/>
          </a:prstGeom>
          <a:ln w="6480">
            <a:solidFill>
              <a:srgbClr val="00b0f0"/>
            </a:solidFill>
            <a:miter/>
          </a:ln>
        </p:spPr>
      </p:sp>
      <p:pic>
        <p:nvPicPr>
          <p:cNvPr id="8" name="Picture 9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786840" y="1089360"/>
            <a:ext cx="4617360" cy="1462320"/>
          </a:xfrm>
          <a:prstGeom prst="rect">
            <a:avLst/>
          </a:prstGeom>
          <a:ln>
            <a:noFill/>
          </a:ln>
        </p:spPr>
      </p:pic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68360" y="6226560"/>
            <a:ext cx="3622680" cy="630720"/>
          </a:xfrm>
          <a:prstGeom prst="rect">
            <a:avLst/>
          </a:prstGeom>
          <a:ln>
            <a:noFill/>
          </a:ln>
        </p:spPr>
      </p:pic>
      <p:sp>
        <p:nvSpPr>
          <p:cNvPr id="46" name="Line 1"/>
          <p:cNvSpPr/>
          <p:nvPr/>
        </p:nvSpPr>
        <p:spPr>
          <a:xfrm>
            <a:off x="563760" y="6172200"/>
            <a:ext cx="11064240" cy="1440"/>
          </a:xfrm>
          <a:prstGeom prst="line">
            <a:avLst/>
          </a:prstGeom>
          <a:ln w="28440">
            <a:solidFill>
              <a:srgbClr val="92d050"/>
            </a:solidFill>
            <a:miter/>
          </a:ln>
        </p:spPr>
      </p:sp>
      <p:pic>
        <p:nvPicPr>
          <p:cNvPr id="4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15880" y="55800"/>
            <a:ext cx="532800" cy="56268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>
            <a:off x="563760" y="684000"/>
            <a:ext cx="11064240" cy="1800"/>
          </a:xfrm>
          <a:prstGeom prst="line">
            <a:avLst/>
          </a:prstGeom>
          <a:ln w="28440">
            <a:solidFill>
              <a:srgbClr val="00b0f0"/>
            </a:solidFill>
            <a:miter/>
          </a:ln>
        </p:spPr>
      </p:sp>
      <p:pic>
        <p:nvPicPr>
          <p:cNvPr id="49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6309360"/>
            <a:ext cx="1734840" cy="547920"/>
          </a:xfrm>
          <a:prstGeom prst="rect">
            <a:avLst/>
          </a:prstGeom>
          <a:ln>
            <a:noFill/>
          </a:ln>
        </p:spPr>
      </p:pic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68360" y="6226560"/>
            <a:ext cx="3622680" cy="63072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>
            <a:off x="563760" y="6172200"/>
            <a:ext cx="11064240" cy="1440"/>
          </a:xfrm>
          <a:prstGeom prst="line">
            <a:avLst/>
          </a:prstGeom>
          <a:ln w="28440">
            <a:solidFill>
              <a:srgbClr val="92d050"/>
            </a:solidFill>
            <a:miter/>
          </a:ln>
        </p:spPr>
      </p:sp>
      <p:pic>
        <p:nvPicPr>
          <p:cNvPr id="88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15880" y="55800"/>
            <a:ext cx="532800" cy="56268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563760" y="684000"/>
            <a:ext cx="11064240" cy="1800"/>
          </a:xfrm>
          <a:prstGeom prst="line">
            <a:avLst/>
          </a:prstGeom>
          <a:ln w="28440">
            <a:solidFill>
              <a:srgbClr val="00b0f0"/>
            </a:solidFill>
            <a:miter/>
          </a:ln>
        </p:spPr>
      </p:sp>
      <p:pic>
        <p:nvPicPr>
          <p:cNvPr id="90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6309360"/>
            <a:ext cx="1734840" cy="547920"/>
          </a:xfrm>
          <a:prstGeom prst="rect">
            <a:avLst/>
          </a:prstGeom>
          <a:ln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562680" y="105480"/>
            <a:ext cx="10730520" cy="548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62680" y="797400"/>
            <a:ext cx="5398560" cy="2498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231960" y="797400"/>
            <a:ext cx="5398560" cy="2498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231960" y="3534480"/>
            <a:ext cx="5398560" cy="2498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562680" y="3534480"/>
            <a:ext cx="5398560" cy="2498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68360" y="6226560"/>
            <a:ext cx="3622680" cy="630720"/>
          </a:xfrm>
          <a:prstGeom prst="rect">
            <a:avLst/>
          </a:prstGeom>
          <a:ln>
            <a:noFill/>
          </a:ln>
        </p:spPr>
      </p:pic>
      <p:sp>
        <p:nvSpPr>
          <p:cNvPr id="131" name="Line 1"/>
          <p:cNvSpPr/>
          <p:nvPr/>
        </p:nvSpPr>
        <p:spPr>
          <a:xfrm>
            <a:off x="563760" y="6172200"/>
            <a:ext cx="11064240" cy="1440"/>
          </a:xfrm>
          <a:prstGeom prst="line">
            <a:avLst/>
          </a:prstGeom>
          <a:ln w="28440">
            <a:solidFill>
              <a:srgbClr val="92d050"/>
            </a:solidFill>
            <a:miter/>
          </a:ln>
        </p:spPr>
      </p:sp>
      <p:pic>
        <p:nvPicPr>
          <p:cNvPr id="132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15880" y="55800"/>
            <a:ext cx="532800" cy="562680"/>
          </a:xfrm>
          <a:prstGeom prst="rect">
            <a:avLst/>
          </a:prstGeom>
          <a:ln>
            <a:noFill/>
          </a:ln>
        </p:spPr>
      </p:pic>
      <p:sp>
        <p:nvSpPr>
          <p:cNvPr id="133" name="Line 2"/>
          <p:cNvSpPr/>
          <p:nvPr/>
        </p:nvSpPr>
        <p:spPr>
          <a:xfrm>
            <a:off x="563760" y="684000"/>
            <a:ext cx="11064240" cy="1800"/>
          </a:xfrm>
          <a:prstGeom prst="line">
            <a:avLst/>
          </a:prstGeom>
          <a:ln w="28440">
            <a:solidFill>
              <a:srgbClr val="00b0f0"/>
            </a:solidFill>
            <a:miter/>
          </a:ln>
        </p:spPr>
      </p:sp>
      <p:pic>
        <p:nvPicPr>
          <p:cNvPr id="13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" y="6309360"/>
            <a:ext cx="1734840" cy="547920"/>
          </a:xfrm>
          <a:prstGeom prst="rect">
            <a:avLst/>
          </a:prstGeom>
          <a:ln>
            <a:noFill/>
          </a:ln>
        </p:spPr>
      </p:pic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562680" y="105480"/>
            <a:ext cx="10730520" cy="548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562680" y="797400"/>
            <a:ext cx="11063520" cy="5239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810880" y="797400"/>
            <a:ext cx="6566400" cy="52390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810880" y="797400"/>
            <a:ext cx="6566400" cy="5239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14400" y="3044880"/>
            <a:ext cx="10362600" cy="99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3500">
                <a:solidFill>
                  <a:srgbClr val="ffffff"/>
                </a:solidFill>
                <a:latin typeface="Arial"/>
              </a:rPr>
              <a:t>Case Study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3500">
                <a:solidFill>
                  <a:srgbClr val="ffffff"/>
                </a:solidFill>
                <a:latin typeface="Arial"/>
              </a:rPr>
              <a:t>New Style Forecasting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79600" y="3594600"/>
            <a:ext cx="4717440" cy="454320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181" name="CustomShape 2"/>
          <p:cNvSpPr/>
          <p:nvPr/>
        </p:nvSpPr>
        <p:spPr>
          <a:xfrm>
            <a:off x="6016680" y="1641960"/>
            <a:ext cx="5606280" cy="1729800"/>
          </a:xfrm>
          <a:prstGeom prst="rect">
            <a:avLst/>
          </a:prstGeom>
          <a:solidFill>
            <a:srgbClr val="00b0f0"/>
          </a:solidFill>
          <a:ln w="3240">
            <a:noFill/>
          </a:ln>
        </p:spPr>
      </p:sp>
      <p:sp>
        <p:nvSpPr>
          <p:cNvPr id="182" name="CustomShape 3"/>
          <p:cNvSpPr/>
          <p:nvPr/>
        </p:nvSpPr>
        <p:spPr>
          <a:xfrm>
            <a:off x="573480" y="1641960"/>
            <a:ext cx="5601240" cy="1729800"/>
          </a:xfrm>
          <a:prstGeom prst="rect">
            <a:avLst/>
          </a:prstGeom>
          <a:solidFill>
            <a:srgbClr val="00b0f0"/>
          </a:solidFill>
          <a:ln w="3240">
            <a:noFill/>
          </a:ln>
        </p:spPr>
      </p:sp>
      <p:sp>
        <p:nvSpPr>
          <p:cNvPr id="183" name="CustomShape 4"/>
          <p:cNvSpPr/>
          <p:nvPr/>
        </p:nvSpPr>
        <p:spPr>
          <a:xfrm>
            <a:off x="1606320" y="2041920"/>
            <a:ext cx="3367440" cy="9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just">
              <a:lnSpc>
                <a:spcPct val="12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The client, a leading American multinational sportswear brand wants to predict unit sales of new styles (Cold Start) across various geographies to arrive at optimal inventory</a:t>
            </a:r>
            <a:endParaRPr/>
          </a:p>
        </p:txBody>
      </p:sp>
      <p:sp>
        <p:nvSpPr>
          <p:cNvPr id="184" name="Line 5"/>
          <p:cNvSpPr/>
          <p:nvPr/>
        </p:nvSpPr>
        <p:spPr>
          <a:xfrm>
            <a:off x="1593720" y="2007720"/>
            <a:ext cx="0" cy="99828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</p:sp>
      <p:sp>
        <p:nvSpPr>
          <p:cNvPr id="185" name="CustomShape 6"/>
          <p:cNvSpPr/>
          <p:nvPr/>
        </p:nvSpPr>
        <p:spPr>
          <a:xfrm>
            <a:off x="7315920" y="2004840"/>
            <a:ext cx="3278520" cy="100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</a:rPr>
              <a:t>They want to create better approach towards New style trend forecasting by leveraging Image recognition capabilities. Hence, match new styles to existing styles to replicate sales trends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62680" y="105480"/>
            <a:ext cx="1073052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b0f0"/>
                </a:solidFill>
                <a:latin typeface="Arial"/>
              </a:rPr>
              <a:t>Business Background and Objectives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4038480" y="6334920"/>
            <a:ext cx="411408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404040"/>
                </a:solidFill>
                <a:latin typeface="Arial"/>
              </a:rPr>
              <a:t>AFFINE CONFIDENTIAL</a:t>
            </a:r>
            <a:endParaRPr/>
          </a:p>
        </p:txBody>
      </p:sp>
      <p:sp>
        <p:nvSpPr>
          <p:cNvPr id="188" name="CustomShape 9"/>
          <p:cNvSpPr/>
          <p:nvPr/>
        </p:nvSpPr>
        <p:spPr>
          <a:xfrm>
            <a:off x="5597640" y="6595560"/>
            <a:ext cx="996120" cy="22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8D95F30-E9CC-4E3A-ADE3-DC2AA1E71617}" type="slidenum">
              <a:rPr lang="en-IN" sz="1100">
                <a:solidFill>
                  <a:srgbClr val="4040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89" name="CustomShape 10"/>
          <p:cNvSpPr/>
          <p:nvPr/>
        </p:nvSpPr>
        <p:spPr>
          <a:xfrm>
            <a:off x="4038480" y="871560"/>
            <a:ext cx="411552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404040"/>
                </a:solidFill>
                <a:latin typeface="Arial"/>
              </a:rPr>
              <a:t>Background &amp; Objective</a:t>
            </a:r>
            <a:endParaRPr/>
          </a:p>
        </p:txBody>
      </p:sp>
      <p:sp>
        <p:nvSpPr>
          <p:cNvPr id="190" name="CustomShape 11"/>
          <p:cNvSpPr/>
          <p:nvPr/>
        </p:nvSpPr>
        <p:spPr>
          <a:xfrm>
            <a:off x="5004000" y="1447200"/>
            <a:ext cx="2183400" cy="211896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00b0f0"/>
            </a:solidFill>
            <a:miter/>
          </a:ln>
        </p:spPr>
      </p:sp>
      <p:sp>
        <p:nvSpPr>
          <p:cNvPr id="191" name="CustomShape 12"/>
          <p:cNvSpPr/>
          <p:nvPr/>
        </p:nvSpPr>
        <p:spPr>
          <a:xfrm>
            <a:off x="6686640" y="5373720"/>
            <a:ext cx="429840" cy="40464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192" name="CustomShape 13"/>
          <p:cNvSpPr/>
          <p:nvPr/>
        </p:nvSpPr>
        <p:spPr>
          <a:xfrm>
            <a:off x="6830280" y="5190840"/>
            <a:ext cx="479880" cy="45252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193" name="CustomShape 14"/>
          <p:cNvSpPr/>
          <p:nvPr/>
        </p:nvSpPr>
        <p:spPr>
          <a:xfrm>
            <a:off x="7156080" y="5435280"/>
            <a:ext cx="66240" cy="1440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194" name="CustomShape 15"/>
          <p:cNvSpPr/>
          <p:nvPr/>
        </p:nvSpPr>
        <p:spPr>
          <a:xfrm>
            <a:off x="6544440" y="5238360"/>
            <a:ext cx="715320" cy="6742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195" name="CustomShape 16"/>
          <p:cNvSpPr/>
          <p:nvPr/>
        </p:nvSpPr>
        <p:spPr>
          <a:xfrm>
            <a:off x="7035120" y="5273640"/>
            <a:ext cx="15840" cy="6264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196" name="CustomShape 17"/>
          <p:cNvSpPr/>
          <p:nvPr/>
        </p:nvSpPr>
        <p:spPr>
          <a:xfrm>
            <a:off x="783720" y="2493000"/>
            <a:ext cx="659880" cy="344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7" name="CustomShape 18"/>
          <p:cNvSpPr/>
          <p:nvPr/>
        </p:nvSpPr>
        <p:spPr>
          <a:xfrm>
            <a:off x="1238760" y="2259360"/>
            <a:ext cx="136800" cy="205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8" name="CustomShape 19"/>
          <p:cNvSpPr/>
          <p:nvPr/>
        </p:nvSpPr>
        <p:spPr>
          <a:xfrm>
            <a:off x="851400" y="2259360"/>
            <a:ext cx="137520" cy="205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99" name="CustomShape 20"/>
          <p:cNvSpPr/>
          <p:nvPr/>
        </p:nvSpPr>
        <p:spPr>
          <a:xfrm>
            <a:off x="1017000" y="2175480"/>
            <a:ext cx="192600" cy="28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00" name="Line 21"/>
          <p:cNvSpPr/>
          <p:nvPr/>
        </p:nvSpPr>
        <p:spPr>
          <a:xfrm>
            <a:off x="10647000" y="2007720"/>
            <a:ext cx="0" cy="99828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</p:sp>
      <p:sp>
        <p:nvSpPr>
          <p:cNvPr id="201" name="CustomShape 22"/>
          <p:cNvSpPr/>
          <p:nvPr/>
        </p:nvSpPr>
        <p:spPr>
          <a:xfrm>
            <a:off x="1205280" y="3637440"/>
            <a:ext cx="346608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</a:rPr>
              <a:t>Solution Framework</a:t>
            </a:r>
            <a:endParaRPr/>
          </a:p>
        </p:txBody>
      </p:sp>
      <p:sp>
        <p:nvSpPr>
          <p:cNvPr id="202" name="CustomShape 23"/>
          <p:cNvSpPr/>
          <p:nvPr/>
        </p:nvSpPr>
        <p:spPr>
          <a:xfrm>
            <a:off x="901800" y="5497200"/>
            <a:ext cx="139680" cy="3405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03" name="CustomShape 24"/>
          <p:cNvSpPr/>
          <p:nvPr/>
        </p:nvSpPr>
        <p:spPr>
          <a:xfrm>
            <a:off x="711720" y="5490360"/>
            <a:ext cx="142200" cy="34704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04" name="CustomShape 25"/>
          <p:cNvSpPr/>
          <p:nvPr/>
        </p:nvSpPr>
        <p:spPr>
          <a:xfrm>
            <a:off x="686160" y="5265360"/>
            <a:ext cx="852840" cy="57240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05" name="CustomShape 26"/>
          <p:cNvSpPr/>
          <p:nvPr/>
        </p:nvSpPr>
        <p:spPr>
          <a:xfrm>
            <a:off x="1633680" y="4196520"/>
            <a:ext cx="4169520" cy="102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b0f0"/>
                </a:solidFill>
                <a:latin typeface="Arial"/>
              </a:rPr>
              <a:t>Image Classification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404040"/>
                </a:solidFill>
                <a:latin typeface="Arial"/>
              </a:rPr>
              <a:t>Image detection/ classification model, using deep learning </a:t>
            </a:r>
            <a:r>
              <a:rPr lang="en-IN" sz="1200">
                <a:solidFill>
                  <a:srgbClr val="000000"/>
                </a:solidFill>
                <a:latin typeface="Arial"/>
              </a:rPr>
              <a:t>techniques like CNN,DCIGN, to</a:t>
            </a:r>
            <a:r>
              <a:rPr lang="en-IN" sz="1200">
                <a:solidFill>
                  <a:srgbClr val="ff0000"/>
                </a:solidFill>
                <a:latin typeface="Arial"/>
              </a:rPr>
              <a:t> </a:t>
            </a:r>
            <a:r>
              <a:rPr lang="en-IN" sz="1200">
                <a:solidFill>
                  <a:srgbClr val="404040"/>
                </a:solidFill>
                <a:latin typeface="Arial"/>
              </a:rPr>
              <a:t>identify and match the new styles based on the color, features &amp; design</a:t>
            </a:r>
            <a:endParaRPr/>
          </a:p>
        </p:txBody>
      </p:sp>
      <p:sp>
        <p:nvSpPr>
          <p:cNvPr id="206" name="CustomShape 27"/>
          <p:cNvSpPr/>
          <p:nvPr/>
        </p:nvSpPr>
        <p:spPr>
          <a:xfrm>
            <a:off x="6763680" y="3594600"/>
            <a:ext cx="4861440" cy="454320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207" name="CustomShape 28"/>
          <p:cNvSpPr/>
          <p:nvPr/>
        </p:nvSpPr>
        <p:spPr>
          <a:xfrm>
            <a:off x="7461360" y="3637440"/>
            <a:ext cx="346608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</a:rPr>
              <a:t>Business Impact</a:t>
            </a:r>
            <a:endParaRPr/>
          </a:p>
        </p:txBody>
      </p:sp>
      <p:sp>
        <p:nvSpPr>
          <p:cNvPr id="208" name="CustomShape 29"/>
          <p:cNvSpPr/>
          <p:nvPr/>
        </p:nvSpPr>
        <p:spPr>
          <a:xfrm>
            <a:off x="1666080" y="5298480"/>
            <a:ext cx="4169520" cy="66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b0f0"/>
                </a:solidFill>
                <a:latin typeface="Arial"/>
              </a:rPr>
              <a:t>Sales Trend Replication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404040"/>
                </a:solidFill>
                <a:latin typeface="Arial"/>
              </a:rPr>
              <a:t>Replication of forecasts of Sales trends based on matched styles from Image classification engine</a:t>
            </a:r>
            <a:endParaRPr/>
          </a:p>
        </p:txBody>
      </p:sp>
      <p:sp>
        <p:nvSpPr>
          <p:cNvPr id="209" name="CustomShape 30"/>
          <p:cNvSpPr/>
          <p:nvPr/>
        </p:nvSpPr>
        <p:spPr>
          <a:xfrm>
            <a:off x="7439400" y="4391640"/>
            <a:ext cx="416952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b0f0"/>
                </a:solidFill>
                <a:latin typeface="Arial"/>
              </a:rPr>
              <a:t>High Efficiency – </a:t>
            </a:r>
            <a:r>
              <a:rPr lang="en-IN" sz="1200">
                <a:solidFill>
                  <a:srgbClr val="404040"/>
                </a:solidFill>
                <a:latin typeface="Arial"/>
              </a:rPr>
              <a:t>Reduced manual interference in the estimation of repair costs due to automated process in place leading to increase in speed and higher efficiency </a:t>
            </a:r>
            <a:endParaRPr/>
          </a:p>
        </p:txBody>
      </p:sp>
      <p:sp>
        <p:nvSpPr>
          <p:cNvPr id="210" name="CustomShape 31"/>
          <p:cNvSpPr/>
          <p:nvPr/>
        </p:nvSpPr>
        <p:spPr>
          <a:xfrm>
            <a:off x="7439400" y="5158080"/>
            <a:ext cx="416952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b0f0"/>
                </a:solidFill>
                <a:latin typeface="Arial"/>
              </a:rPr>
              <a:t>Accurate Forecasting – </a:t>
            </a:r>
            <a:r>
              <a:rPr lang="en-IN" sz="1200">
                <a:solidFill>
                  <a:srgbClr val="404040"/>
                </a:solidFill>
                <a:latin typeface="Arial"/>
              </a:rPr>
              <a:t>Improved forecasting accuracy by better matching of styles through Image recognition engine. Hence better product planning and inventory stocking</a:t>
            </a:r>
            <a:endParaRPr/>
          </a:p>
        </p:txBody>
      </p:sp>
      <p:sp>
        <p:nvSpPr>
          <p:cNvPr id="211" name="Line 32"/>
          <p:cNvSpPr/>
          <p:nvPr/>
        </p:nvSpPr>
        <p:spPr>
          <a:xfrm>
            <a:off x="5240520" y="3821760"/>
            <a:ext cx="1742040" cy="0"/>
          </a:xfrm>
          <a:prstGeom prst="line">
            <a:avLst/>
          </a:prstGeom>
          <a:ln w="6480">
            <a:solidFill>
              <a:srgbClr val="00b0f0"/>
            </a:solidFill>
            <a:miter/>
          </a:ln>
        </p:spPr>
      </p:sp>
      <p:sp>
        <p:nvSpPr>
          <p:cNvPr id="212" name="CustomShape 33"/>
          <p:cNvSpPr/>
          <p:nvPr/>
        </p:nvSpPr>
        <p:spPr>
          <a:xfrm>
            <a:off x="5482080" y="2340000"/>
            <a:ext cx="35964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3" name="CustomShape 34"/>
          <p:cNvSpPr/>
          <p:nvPr/>
        </p:nvSpPr>
        <p:spPr>
          <a:xfrm>
            <a:off x="6232680" y="2340000"/>
            <a:ext cx="35820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4" name="CustomShape 35"/>
          <p:cNvSpPr/>
          <p:nvPr/>
        </p:nvSpPr>
        <p:spPr>
          <a:xfrm>
            <a:off x="6232680" y="1861560"/>
            <a:ext cx="35820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5" name="CustomShape 36"/>
          <p:cNvSpPr/>
          <p:nvPr/>
        </p:nvSpPr>
        <p:spPr>
          <a:xfrm>
            <a:off x="6232680" y="1925280"/>
            <a:ext cx="358200" cy="6192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6" name="CustomShape 37"/>
          <p:cNvSpPr/>
          <p:nvPr/>
        </p:nvSpPr>
        <p:spPr>
          <a:xfrm>
            <a:off x="6232680" y="1995480"/>
            <a:ext cx="35820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7" name="CustomShape 38"/>
          <p:cNvSpPr/>
          <p:nvPr/>
        </p:nvSpPr>
        <p:spPr>
          <a:xfrm>
            <a:off x="6304320" y="2064960"/>
            <a:ext cx="28656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8" name="CustomShape 39"/>
          <p:cNvSpPr/>
          <p:nvPr/>
        </p:nvSpPr>
        <p:spPr>
          <a:xfrm>
            <a:off x="6335280" y="2135520"/>
            <a:ext cx="25560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19" name="CustomShape 40"/>
          <p:cNvSpPr/>
          <p:nvPr/>
        </p:nvSpPr>
        <p:spPr>
          <a:xfrm>
            <a:off x="6294600" y="2205720"/>
            <a:ext cx="29628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0" name="CustomShape 41"/>
          <p:cNvSpPr/>
          <p:nvPr/>
        </p:nvSpPr>
        <p:spPr>
          <a:xfrm>
            <a:off x="6232680" y="2269440"/>
            <a:ext cx="35820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1" name="CustomShape 42"/>
          <p:cNvSpPr/>
          <p:nvPr/>
        </p:nvSpPr>
        <p:spPr>
          <a:xfrm>
            <a:off x="5862240" y="2340000"/>
            <a:ext cx="34848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2" name="CustomShape 43"/>
          <p:cNvSpPr/>
          <p:nvPr/>
        </p:nvSpPr>
        <p:spPr>
          <a:xfrm>
            <a:off x="5862240" y="1650240"/>
            <a:ext cx="34848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3" name="CustomShape 44"/>
          <p:cNvSpPr/>
          <p:nvPr/>
        </p:nvSpPr>
        <p:spPr>
          <a:xfrm>
            <a:off x="5862240" y="1720440"/>
            <a:ext cx="34848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4" name="CustomShape 45"/>
          <p:cNvSpPr/>
          <p:nvPr/>
        </p:nvSpPr>
        <p:spPr>
          <a:xfrm>
            <a:off x="5862240" y="1791000"/>
            <a:ext cx="34848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5" name="CustomShape 46"/>
          <p:cNvSpPr/>
          <p:nvPr/>
        </p:nvSpPr>
        <p:spPr>
          <a:xfrm>
            <a:off x="5862240" y="1861560"/>
            <a:ext cx="34848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6" name="CustomShape 47"/>
          <p:cNvSpPr/>
          <p:nvPr/>
        </p:nvSpPr>
        <p:spPr>
          <a:xfrm>
            <a:off x="5862240" y="1925280"/>
            <a:ext cx="348480" cy="6192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7" name="CustomShape 48"/>
          <p:cNvSpPr/>
          <p:nvPr/>
        </p:nvSpPr>
        <p:spPr>
          <a:xfrm>
            <a:off x="5482080" y="2135520"/>
            <a:ext cx="25704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8" name="CustomShape 49"/>
          <p:cNvSpPr/>
          <p:nvPr/>
        </p:nvSpPr>
        <p:spPr>
          <a:xfrm>
            <a:off x="5482080" y="2205720"/>
            <a:ext cx="297720" cy="561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29" name="CustomShape 50"/>
          <p:cNvSpPr/>
          <p:nvPr/>
        </p:nvSpPr>
        <p:spPr>
          <a:xfrm>
            <a:off x="5482080" y="2269440"/>
            <a:ext cx="359640" cy="5508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30" name="CustomShape 51"/>
          <p:cNvSpPr/>
          <p:nvPr/>
        </p:nvSpPr>
        <p:spPr>
          <a:xfrm>
            <a:off x="5772240" y="1980000"/>
            <a:ext cx="537120" cy="367920"/>
          </a:xfrm>
          <a:prstGeom prst="ellipse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31" name="CustomShape 52"/>
          <p:cNvSpPr/>
          <p:nvPr/>
        </p:nvSpPr>
        <p:spPr>
          <a:xfrm>
            <a:off x="5929920" y="2063520"/>
            <a:ext cx="221760" cy="200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32" name="CustomShape 53"/>
          <p:cNvSpPr/>
          <p:nvPr/>
        </p:nvSpPr>
        <p:spPr>
          <a:xfrm>
            <a:off x="6544440" y="4359960"/>
            <a:ext cx="632520" cy="581760"/>
          </a:xfrm>
          <a:prstGeom prst="rect">
            <a:avLst/>
          </a:prstGeom>
          <a:solidFill>
            <a:srgbClr val="92d050"/>
          </a:solidFill>
          <a:ln w="9360">
            <a:noFill/>
          </a:ln>
        </p:spPr>
      </p:sp>
      <p:pic>
        <p:nvPicPr>
          <p:cNvPr id="233" name="Graphic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1840" y="2141280"/>
            <a:ext cx="734040" cy="734040"/>
          </a:xfrm>
          <a:prstGeom prst="rect">
            <a:avLst/>
          </a:prstGeom>
          <a:ln>
            <a:noFill/>
          </a:ln>
        </p:spPr>
      </p:pic>
      <p:sp>
        <p:nvSpPr>
          <p:cNvPr id="234" name="Line 54"/>
          <p:cNvSpPr/>
          <p:nvPr/>
        </p:nvSpPr>
        <p:spPr>
          <a:xfrm>
            <a:off x="6053040" y="4276800"/>
            <a:ext cx="0" cy="1641600"/>
          </a:xfrm>
          <a:prstGeom prst="line">
            <a:avLst/>
          </a:prstGeom>
          <a:ln cap="rnd" w="6480">
            <a:solidFill>
              <a:srgbClr val="00b0f0"/>
            </a:solidFill>
            <a:custDash>
              <a:ds d="4900000000" sp="3675000000"/>
            </a:custDash>
            <a:miter/>
          </a:ln>
        </p:spPr>
      </p:sp>
      <p:pic>
        <p:nvPicPr>
          <p:cNvPr id="235" name="Graphic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6160" y="4146840"/>
            <a:ext cx="750960" cy="984240"/>
          </a:xfrm>
          <a:prstGeom prst="rect">
            <a:avLst/>
          </a:prstGeom>
          <a:ln>
            <a:noFill/>
          </a:ln>
        </p:spPr>
      </p:pic>
      <p:pic>
        <p:nvPicPr>
          <p:cNvPr id="236" name="Graphic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308920" y="2423520"/>
            <a:ext cx="1488240" cy="87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62680" y="105480"/>
            <a:ext cx="1073052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b0f0"/>
                </a:solidFill>
                <a:latin typeface="Arial"/>
              </a:rPr>
              <a:t>Image classification algorithm to identify similar style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038480" y="6334920"/>
            <a:ext cx="411408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404040"/>
                </a:solidFill>
                <a:latin typeface="Arial"/>
              </a:rPr>
              <a:t>AFFINE CONFIDENTIAL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5597640" y="6595560"/>
            <a:ext cx="996120" cy="22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97BA447-F9C2-48B5-A22A-15CFE632057A}" type="slidenum">
              <a:rPr lang="en-IN" sz="1100">
                <a:solidFill>
                  <a:srgbClr val="40404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7478640" y="2021400"/>
            <a:ext cx="1400040" cy="2802960"/>
          </a:xfrm>
          <a:prstGeom prst="rect">
            <a:avLst/>
          </a:prstGeom>
          <a:solidFill>
            <a:srgbClr val="e8f3d9"/>
          </a:solidFill>
          <a:ln>
            <a:noFill/>
          </a:ln>
        </p:spPr>
      </p:sp>
      <p:sp>
        <p:nvSpPr>
          <p:cNvPr id="241" name="CustomShape 5"/>
          <p:cNvSpPr/>
          <p:nvPr/>
        </p:nvSpPr>
        <p:spPr>
          <a:xfrm rot="10800000">
            <a:off x="6078600" y="2021400"/>
            <a:ext cx="1400040" cy="2802960"/>
          </a:xfrm>
          <a:prstGeom prst="rect">
            <a:avLst/>
          </a:prstGeom>
          <a:solidFill>
            <a:srgbClr val="e8f3d9"/>
          </a:solidFill>
          <a:ln>
            <a:noFill/>
          </a:ln>
        </p:spPr>
      </p:sp>
      <p:sp>
        <p:nvSpPr>
          <p:cNvPr id="242" name="CustomShape 6"/>
          <p:cNvSpPr/>
          <p:nvPr/>
        </p:nvSpPr>
        <p:spPr>
          <a:xfrm>
            <a:off x="2752920" y="5071320"/>
            <a:ext cx="1765080" cy="21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Product attributes</a:t>
            </a:r>
            <a:endParaRPr/>
          </a:p>
        </p:txBody>
      </p:sp>
      <p:sp>
        <p:nvSpPr>
          <p:cNvPr id="243" name="CustomShape 7"/>
          <p:cNvSpPr/>
          <p:nvPr/>
        </p:nvSpPr>
        <p:spPr>
          <a:xfrm>
            <a:off x="3019680" y="3893400"/>
            <a:ext cx="1102680" cy="1102680"/>
          </a:xfrm>
          <a:prstGeom prst="ellipse">
            <a:avLst/>
          </a:prstGeom>
          <a:solidFill>
            <a:srgbClr val="00b0f0"/>
          </a:solidFill>
          <a:ln w="9360">
            <a:noFill/>
          </a:ln>
        </p:spPr>
      </p:sp>
      <p:sp>
        <p:nvSpPr>
          <p:cNvPr id="244" name="CustomShape 8"/>
          <p:cNvSpPr/>
          <p:nvPr/>
        </p:nvSpPr>
        <p:spPr>
          <a:xfrm>
            <a:off x="5835600" y="3176640"/>
            <a:ext cx="769320" cy="561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5" name="CustomShape 9"/>
          <p:cNvSpPr/>
          <p:nvPr/>
        </p:nvSpPr>
        <p:spPr>
          <a:xfrm>
            <a:off x="4220280" y="2474640"/>
            <a:ext cx="2054160" cy="845640"/>
          </a:xfrm>
          <a:prstGeom prst="rect">
            <a:avLst/>
          </a:prstGeom>
          <a:solidFill>
            <a:srgbClr val="ffffff"/>
          </a:solidFill>
          <a:ln cap="rnd" w="19080">
            <a:solidFill>
              <a:srgbClr val="00b3e8"/>
            </a:solidFill>
            <a:custDash>
              <a:ds d="2809000000" sp="2809000000"/>
            </a:custDash>
            <a:miter/>
            <a:tailEnd len="med" type="triangle" w="med"/>
          </a:ln>
        </p:spPr>
      </p:sp>
      <p:sp>
        <p:nvSpPr>
          <p:cNvPr id="246" name="CustomShape 10"/>
          <p:cNvSpPr/>
          <p:nvPr/>
        </p:nvSpPr>
        <p:spPr>
          <a:xfrm flipV="1">
            <a:off x="4220280" y="3580920"/>
            <a:ext cx="2054160" cy="845640"/>
          </a:xfrm>
          <a:prstGeom prst="rect">
            <a:avLst/>
          </a:prstGeom>
          <a:noFill/>
          <a:ln cap="rnd" w="19080">
            <a:solidFill>
              <a:srgbClr val="d10074"/>
            </a:solidFill>
            <a:custDash>
              <a:ds d="2809000000" sp="2809000000"/>
            </a:custDash>
            <a:miter/>
            <a:tailEnd len="med" type="triangle" w="med"/>
          </a:ln>
        </p:spPr>
      </p:sp>
      <p:sp>
        <p:nvSpPr>
          <p:cNvPr id="247" name="CustomShape 11"/>
          <p:cNvSpPr/>
          <p:nvPr/>
        </p:nvSpPr>
        <p:spPr>
          <a:xfrm>
            <a:off x="6442920" y="2387880"/>
            <a:ext cx="2070360" cy="2070360"/>
          </a:xfrm>
          <a:prstGeom prst="ellipse">
            <a:avLst/>
          </a:prstGeom>
          <a:solidFill>
            <a:srgbClr val="92d050"/>
          </a:solidFill>
          <a:ln w="9360">
            <a:noFill/>
          </a:ln>
        </p:spPr>
      </p:sp>
      <p:sp>
        <p:nvSpPr>
          <p:cNvPr id="248" name="CustomShape 12"/>
          <p:cNvSpPr/>
          <p:nvPr/>
        </p:nvSpPr>
        <p:spPr>
          <a:xfrm>
            <a:off x="6683760" y="3103200"/>
            <a:ext cx="15890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Arial"/>
              </a:rPr>
              <a:t>Sales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Arial"/>
              </a:rPr>
              <a:t>Trend</a:t>
            </a:r>
            <a:endParaRPr/>
          </a:p>
        </p:txBody>
      </p:sp>
      <p:sp>
        <p:nvSpPr>
          <p:cNvPr id="249" name="CustomShape 13"/>
          <p:cNvSpPr/>
          <p:nvPr/>
        </p:nvSpPr>
        <p:spPr>
          <a:xfrm>
            <a:off x="8782920" y="2871720"/>
            <a:ext cx="1102680" cy="1102680"/>
          </a:xfrm>
          <a:prstGeom prst="ellipse">
            <a:avLst/>
          </a:prstGeom>
          <a:solidFill>
            <a:srgbClr val="808080"/>
          </a:solidFill>
          <a:ln w="57240">
            <a:solidFill>
              <a:srgbClr val="ffffff"/>
            </a:solidFill>
            <a:round/>
          </a:ln>
        </p:spPr>
      </p:sp>
      <p:sp>
        <p:nvSpPr>
          <p:cNvPr id="250" name="CustomShape 14"/>
          <p:cNvSpPr/>
          <p:nvPr/>
        </p:nvSpPr>
        <p:spPr>
          <a:xfrm>
            <a:off x="8327880" y="1726560"/>
            <a:ext cx="1102680" cy="1102680"/>
          </a:xfrm>
          <a:prstGeom prst="ellipse">
            <a:avLst/>
          </a:prstGeom>
          <a:solidFill>
            <a:srgbClr val="808080"/>
          </a:solidFill>
          <a:ln w="57240">
            <a:solidFill>
              <a:srgbClr val="ffffff"/>
            </a:solidFill>
            <a:round/>
          </a:ln>
        </p:spPr>
      </p:sp>
      <p:sp>
        <p:nvSpPr>
          <p:cNvPr id="251" name="CustomShape 15"/>
          <p:cNvSpPr/>
          <p:nvPr/>
        </p:nvSpPr>
        <p:spPr>
          <a:xfrm>
            <a:off x="8327880" y="4016880"/>
            <a:ext cx="1102680" cy="1102680"/>
          </a:xfrm>
          <a:prstGeom prst="ellipse">
            <a:avLst/>
          </a:prstGeom>
          <a:solidFill>
            <a:srgbClr val="808080"/>
          </a:solidFill>
          <a:ln w="57240">
            <a:solidFill>
              <a:srgbClr val="ffffff"/>
            </a:solidFill>
            <a:round/>
          </a:ln>
        </p:spPr>
      </p:sp>
      <p:sp>
        <p:nvSpPr>
          <p:cNvPr id="252" name="CustomShape 16"/>
          <p:cNvSpPr/>
          <p:nvPr/>
        </p:nvSpPr>
        <p:spPr>
          <a:xfrm>
            <a:off x="9447120" y="2126160"/>
            <a:ext cx="24732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Accurate Process</a:t>
            </a:r>
            <a:endParaRPr/>
          </a:p>
        </p:txBody>
      </p:sp>
      <p:sp>
        <p:nvSpPr>
          <p:cNvPr id="253" name="CustomShape 17"/>
          <p:cNvSpPr/>
          <p:nvPr/>
        </p:nvSpPr>
        <p:spPr>
          <a:xfrm>
            <a:off x="9951120" y="3164400"/>
            <a:ext cx="196920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Improved Forecasting</a:t>
            </a:r>
            <a:endParaRPr/>
          </a:p>
        </p:txBody>
      </p:sp>
      <p:sp>
        <p:nvSpPr>
          <p:cNvPr id="254" name="CustomShape 18"/>
          <p:cNvSpPr/>
          <p:nvPr/>
        </p:nvSpPr>
        <p:spPr>
          <a:xfrm>
            <a:off x="9447120" y="4416480"/>
            <a:ext cx="247320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Higher Accuracy</a:t>
            </a:r>
            <a:endParaRPr/>
          </a:p>
        </p:txBody>
      </p:sp>
      <p:sp>
        <p:nvSpPr>
          <p:cNvPr id="255" name="CustomShape 19"/>
          <p:cNvSpPr/>
          <p:nvPr/>
        </p:nvSpPr>
        <p:spPr>
          <a:xfrm>
            <a:off x="4254120" y="865800"/>
            <a:ext cx="2461320" cy="333360"/>
          </a:xfrm>
          <a:prstGeom prst="rect">
            <a:avLst/>
          </a:prstGeom>
          <a:noFill/>
          <a:ln w="28440">
            <a:solidFill>
              <a:srgbClr val="00b0f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>
                <a:solidFill>
                  <a:srgbClr val="404040"/>
                </a:solidFill>
                <a:latin typeface="Arial"/>
              </a:rPr>
              <a:t>Image Classification</a:t>
            </a:r>
            <a:endParaRPr/>
          </a:p>
        </p:txBody>
      </p:sp>
      <p:sp>
        <p:nvSpPr>
          <p:cNvPr id="256" name="CustomShape 20"/>
          <p:cNvSpPr/>
          <p:nvPr/>
        </p:nvSpPr>
        <p:spPr>
          <a:xfrm>
            <a:off x="1059840" y="3954960"/>
            <a:ext cx="541080" cy="541080"/>
          </a:xfrm>
          <a:prstGeom prst="halfFrame">
            <a:avLst>
              <a:gd name="adj1" fmla="val 12121"/>
              <a:gd name="adj2" fmla="val 10606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257" name="CustomShape 21"/>
          <p:cNvSpPr/>
          <p:nvPr/>
        </p:nvSpPr>
        <p:spPr>
          <a:xfrm flipH="1" rot="5400000">
            <a:off x="1778040" y="4680360"/>
            <a:ext cx="541080" cy="541080"/>
          </a:xfrm>
          <a:prstGeom prst="halfFrame">
            <a:avLst>
              <a:gd name="adj1" fmla="val 12121"/>
              <a:gd name="adj2" fmla="val 10606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258" name="CustomShape 22"/>
          <p:cNvSpPr/>
          <p:nvPr/>
        </p:nvSpPr>
        <p:spPr>
          <a:xfrm>
            <a:off x="8636040" y="1992240"/>
            <a:ext cx="486000" cy="570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9" name="CustomShape 23"/>
          <p:cNvSpPr/>
          <p:nvPr/>
        </p:nvSpPr>
        <p:spPr>
          <a:xfrm>
            <a:off x="8732520" y="2325600"/>
            <a:ext cx="50040" cy="95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0" name="CustomShape 24"/>
          <p:cNvSpPr/>
          <p:nvPr/>
        </p:nvSpPr>
        <p:spPr>
          <a:xfrm>
            <a:off x="8816400" y="2275200"/>
            <a:ext cx="51120" cy="146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1" name="CustomShape 25"/>
          <p:cNvSpPr/>
          <p:nvPr/>
        </p:nvSpPr>
        <p:spPr>
          <a:xfrm>
            <a:off x="8901720" y="2275200"/>
            <a:ext cx="50040" cy="146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2" name="CustomShape 26"/>
          <p:cNvSpPr/>
          <p:nvPr/>
        </p:nvSpPr>
        <p:spPr>
          <a:xfrm>
            <a:off x="8986680" y="2218320"/>
            <a:ext cx="56160" cy="203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3" name="CustomShape 27"/>
          <p:cNvSpPr/>
          <p:nvPr/>
        </p:nvSpPr>
        <p:spPr>
          <a:xfrm>
            <a:off x="8715240" y="2133000"/>
            <a:ext cx="321480" cy="19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4" name="CustomShape 28"/>
          <p:cNvSpPr/>
          <p:nvPr/>
        </p:nvSpPr>
        <p:spPr>
          <a:xfrm>
            <a:off x="9040680" y="3276720"/>
            <a:ext cx="174600" cy="298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5" name="CustomShape 29"/>
          <p:cNvSpPr/>
          <p:nvPr/>
        </p:nvSpPr>
        <p:spPr>
          <a:xfrm>
            <a:off x="9438840" y="3214800"/>
            <a:ext cx="169920" cy="298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6" name="CustomShape 30"/>
          <p:cNvSpPr/>
          <p:nvPr/>
        </p:nvSpPr>
        <p:spPr>
          <a:xfrm>
            <a:off x="9168840" y="3096000"/>
            <a:ext cx="275760" cy="319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7" name="CustomShape 31"/>
          <p:cNvSpPr/>
          <p:nvPr/>
        </p:nvSpPr>
        <p:spPr>
          <a:xfrm>
            <a:off x="9389880" y="3508920"/>
            <a:ext cx="254160" cy="24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8" name="CustomShape 32"/>
          <p:cNvSpPr/>
          <p:nvPr/>
        </p:nvSpPr>
        <p:spPr>
          <a:xfrm>
            <a:off x="9271080" y="3564360"/>
            <a:ext cx="142560" cy="77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69" name="CustomShape 33"/>
          <p:cNvSpPr/>
          <p:nvPr/>
        </p:nvSpPr>
        <p:spPr>
          <a:xfrm>
            <a:off x="9487440" y="3477960"/>
            <a:ext cx="78840" cy="9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0" name="CustomShape 34"/>
          <p:cNvSpPr/>
          <p:nvPr/>
        </p:nvSpPr>
        <p:spPr>
          <a:xfrm>
            <a:off x="9209160" y="3416400"/>
            <a:ext cx="271080" cy="137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1" name="CustomShape 35"/>
          <p:cNvSpPr/>
          <p:nvPr/>
        </p:nvSpPr>
        <p:spPr>
          <a:xfrm>
            <a:off x="9188640" y="3650400"/>
            <a:ext cx="265320" cy="72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2" name="CustomShape 36"/>
          <p:cNvSpPr/>
          <p:nvPr/>
        </p:nvSpPr>
        <p:spPr>
          <a:xfrm>
            <a:off x="9076320" y="3513600"/>
            <a:ext cx="204480" cy="205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3" name="CustomShape 37"/>
          <p:cNvSpPr/>
          <p:nvPr/>
        </p:nvSpPr>
        <p:spPr>
          <a:xfrm>
            <a:off x="9024480" y="3584880"/>
            <a:ext cx="92880" cy="103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4" name="CustomShape 38"/>
          <p:cNvSpPr/>
          <p:nvPr/>
        </p:nvSpPr>
        <p:spPr>
          <a:xfrm>
            <a:off x="9281160" y="3359160"/>
            <a:ext cx="223200" cy="1162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5" name="CustomShape 39"/>
          <p:cNvSpPr/>
          <p:nvPr/>
        </p:nvSpPr>
        <p:spPr>
          <a:xfrm>
            <a:off x="8838720" y="4524840"/>
            <a:ext cx="224640" cy="85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6" name="CustomShape 40"/>
          <p:cNvSpPr/>
          <p:nvPr/>
        </p:nvSpPr>
        <p:spPr>
          <a:xfrm>
            <a:off x="8699760" y="4384800"/>
            <a:ext cx="361440" cy="364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7" name="CustomShape 41"/>
          <p:cNvSpPr/>
          <p:nvPr/>
        </p:nvSpPr>
        <p:spPr>
          <a:xfrm>
            <a:off x="8922960" y="4730760"/>
            <a:ext cx="10440" cy="11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8" name="CustomShape 42"/>
          <p:cNvSpPr/>
          <p:nvPr/>
        </p:nvSpPr>
        <p:spPr>
          <a:xfrm>
            <a:off x="8967600" y="4711320"/>
            <a:ext cx="11520" cy="11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79" name="CustomShape 43"/>
          <p:cNvSpPr/>
          <p:nvPr/>
        </p:nvSpPr>
        <p:spPr>
          <a:xfrm>
            <a:off x="9003960" y="4677840"/>
            <a:ext cx="13320" cy="13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0" name="CustomShape 44"/>
          <p:cNvSpPr/>
          <p:nvPr/>
        </p:nvSpPr>
        <p:spPr>
          <a:xfrm>
            <a:off x="9032400" y="4639320"/>
            <a:ext cx="13320" cy="11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1" name="CustomShape 45"/>
          <p:cNvSpPr/>
          <p:nvPr/>
        </p:nvSpPr>
        <p:spPr>
          <a:xfrm>
            <a:off x="9049680" y="4591800"/>
            <a:ext cx="11520" cy="104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2" name="CustomShape 46"/>
          <p:cNvSpPr/>
          <p:nvPr/>
        </p:nvSpPr>
        <p:spPr>
          <a:xfrm>
            <a:off x="8553600" y="4243680"/>
            <a:ext cx="650520" cy="6483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83" name="CustomShape 47"/>
          <p:cNvSpPr/>
          <p:nvPr/>
        </p:nvSpPr>
        <p:spPr>
          <a:xfrm>
            <a:off x="1245600" y="4214520"/>
            <a:ext cx="1168200" cy="78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Style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Color</a:t>
            </a:r>
            <a:endParaRPr/>
          </a:p>
        </p:txBody>
      </p:sp>
      <p:sp>
        <p:nvSpPr>
          <p:cNvPr id="284" name="CustomShape 48"/>
          <p:cNvSpPr/>
          <p:nvPr/>
        </p:nvSpPr>
        <p:spPr>
          <a:xfrm>
            <a:off x="2913840" y="2760840"/>
            <a:ext cx="1380240" cy="426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Product Categories</a:t>
            </a:r>
            <a:endParaRPr/>
          </a:p>
        </p:txBody>
      </p:sp>
      <p:sp>
        <p:nvSpPr>
          <p:cNvPr id="285" name="CustomShape 49"/>
          <p:cNvSpPr/>
          <p:nvPr/>
        </p:nvSpPr>
        <p:spPr>
          <a:xfrm>
            <a:off x="3052800" y="1572120"/>
            <a:ext cx="1102680" cy="1102680"/>
          </a:xfrm>
          <a:prstGeom prst="ellipse">
            <a:avLst/>
          </a:prstGeom>
          <a:solidFill>
            <a:srgbClr val="6e578f"/>
          </a:solidFill>
          <a:ln w="9360">
            <a:noFill/>
          </a:ln>
        </p:spPr>
      </p:sp>
      <p:sp>
        <p:nvSpPr>
          <p:cNvPr id="286" name="CustomShape 50"/>
          <p:cNvSpPr/>
          <p:nvPr/>
        </p:nvSpPr>
        <p:spPr>
          <a:xfrm>
            <a:off x="1059840" y="1625400"/>
            <a:ext cx="541080" cy="541080"/>
          </a:xfrm>
          <a:prstGeom prst="halfFrame">
            <a:avLst>
              <a:gd name="adj1" fmla="val 12121"/>
              <a:gd name="adj2" fmla="val 10606"/>
            </a:avLst>
          </a:prstGeom>
          <a:solidFill>
            <a:srgbClr val="6e578f"/>
          </a:solidFill>
          <a:ln w="3240">
            <a:noFill/>
          </a:ln>
        </p:spPr>
      </p:sp>
      <p:sp>
        <p:nvSpPr>
          <p:cNvPr id="287" name="CustomShape 51"/>
          <p:cNvSpPr/>
          <p:nvPr/>
        </p:nvSpPr>
        <p:spPr>
          <a:xfrm flipH="1" rot="5400000">
            <a:off x="1782000" y="2310120"/>
            <a:ext cx="541080" cy="541080"/>
          </a:xfrm>
          <a:prstGeom prst="halfFrame">
            <a:avLst>
              <a:gd name="adj1" fmla="val 12121"/>
              <a:gd name="adj2" fmla="val 10606"/>
            </a:avLst>
          </a:prstGeom>
          <a:solidFill>
            <a:srgbClr val="6e578f"/>
          </a:solidFill>
          <a:ln w="3240">
            <a:noFill/>
          </a:ln>
        </p:spPr>
      </p:sp>
      <p:sp>
        <p:nvSpPr>
          <p:cNvPr id="288" name="CustomShape 52"/>
          <p:cNvSpPr/>
          <p:nvPr/>
        </p:nvSpPr>
        <p:spPr>
          <a:xfrm>
            <a:off x="1174320" y="1864080"/>
            <a:ext cx="1168200" cy="78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Sportswear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Footwear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404040"/>
                </a:solidFill>
                <a:latin typeface="Arial"/>
              </a:rPr>
              <a:t>Apparel</a:t>
            </a:r>
            <a:endParaRPr/>
          </a:p>
        </p:txBody>
      </p:sp>
      <p:pic>
        <p:nvPicPr>
          <p:cNvPr id="289" name="Picture 2" descr=""/>
          <p:cNvPicPr/>
          <p:nvPr/>
        </p:nvPicPr>
        <p:blipFill>
          <a:blip r:embed="rId1"/>
          <a:stretch>
            <a:fillRect/>
          </a:stretch>
        </p:blipFill>
        <p:spPr>
          <a:xfrm rot="2113200">
            <a:off x="3121920" y="4016160"/>
            <a:ext cx="866160" cy="866160"/>
          </a:xfrm>
          <a:prstGeom prst="rect">
            <a:avLst/>
          </a:prstGeom>
          <a:ln>
            <a:noFill/>
          </a:ln>
        </p:spPr>
      </p:pic>
      <p:sp>
        <p:nvSpPr>
          <p:cNvPr id="290" name="CustomShape 53"/>
          <p:cNvSpPr/>
          <p:nvPr/>
        </p:nvSpPr>
        <p:spPr>
          <a:xfrm>
            <a:off x="3229560" y="1726560"/>
            <a:ext cx="876960" cy="769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62680" y="1274760"/>
            <a:ext cx="3579120" cy="464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</a:rPr>
              <a:t>Databank will include both historical and newly designed styles and labelled accordingly. Size 256*256 pixels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</a:rPr>
              <a:t>New styles will be classified based on similarity of color, style &amp;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400">
                <a:solidFill>
                  <a:srgbClr val="000000"/>
                </a:solidFill>
                <a:latin typeface="Arial"/>
              </a:rPr>
              <a:t>Sales Trend can be replicated based on matching styles &amp; features of matched styles from image recognition engine.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562680" y="105480"/>
            <a:ext cx="1073052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b0f0"/>
                </a:solidFill>
                <a:latin typeface="Arial"/>
              </a:rPr>
              <a:t>Analytical approach to implement the Forecasting Engine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4038480" y="6334920"/>
            <a:ext cx="411408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707070"/>
                </a:solidFill>
                <a:latin typeface="Arial"/>
              </a:rPr>
              <a:t>AFFINE CONFIDENTIAL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597640" y="6595560"/>
            <a:ext cx="996120" cy="22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036EF06-BA4F-40D9-8320-6A553C0890FA}" type="slidenum">
              <a:rPr lang="en-IN" sz="1100">
                <a:solidFill>
                  <a:srgbClr val="70707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023120" y="198396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296" name="CustomShape 6"/>
          <p:cNvSpPr/>
          <p:nvPr/>
        </p:nvSpPr>
        <p:spPr>
          <a:xfrm>
            <a:off x="1137600" y="214380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297" name="CustomShape 7"/>
          <p:cNvSpPr/>
          <p:nvPr/>
        </p:nvSpPr>
        <p:spPr>
          <a:xfrm>
            <a:off x="1251720" y="230400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298" name="CustomShape 8"/>
          <p:cNvSpPr/>
          <p:nvPr/>
        </p:nvSpPr>
        <p:spPr>
          <a:xfrm>
            <a:off x="1366200" y="246384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299" name="CustomShape 9"/>
          <p:cNvSpPr/>
          <p:nvPr/>
        </p:nvSpPr>
        <p:spPr>
          <a:xfrm>
            <a:off x="2370240" y="198396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00" name="CustomShape 10"/>
          <p:cNvSpPr/>
          <p:nvPr/>
        </p:nvSpPr>
        <p:spPr>
          <a:xfrm>
            <a:off x="2484720" y="214380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01" name="CustomShape 11"/>
          <p:cNvSpPr/>
          <p:nvPr/>
        </p:nvSpPr>
        <p:spPr>
          <a:xfrm>
            <a:off x="2598840" y="230400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02" name="CustomShape 12"/>
          <p:cNvSpPr/>
          <p:nvPr/>
        </p:nvSpPr>
        <p:spPr>
          <a:xfrm>
            <a:off x="2713320" y="246384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03" name="CustomShape 13"/>
          <p:cNvSpPr/>
          <p:nvPr/>
        </p:nvSpPr>
        <p:spPr>
          <a:xfrm>
            <a:off x="562680" y="817560"/>
            <a:ext cx="3579120" cy="42876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Arial"/>
              </a:rPr>
              <a:t>Create Databank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4305960" y="817560"/>
            <a:ext cx="3579120" cy="42876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Arial"/>
              </a:rPr>
              <a:t>Train &amp; Validate Model</a:t>
            </a:r>
            <a:endParaRPr/>
          </a:p>
        </p:txBody>
      </p:sp>
      <p:sp>
        <p:nvSpPr>
          <p:cNvPr id="305" name="CustomShape 15"/>
          <p:cNvSpPr/>
          <p:nvPr/>
        </p:nvSpPr>
        <p:spPr>
          <a:xfrm>
            <a:off x="8049600" y="819000"/>
            <a:ext cx="3579120" cy="42876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Arial"/>
              </a:rPr>
              <a:t>Identify Sales Trends</a:t>
            </a:r>
            <a:endParaRPr/>
          </a:p>
        </p:txBody>
      </p:sp>
      <p:sp>
        <p:nvSpPr>
          <p:cNvPr id="306" name="Line 16"/>
          <p:cNvSpPr/>
          <p:nvPr/>
        </p:nvSpPr>
        <p:spPr>
          <a:xfrm>
            <a:off x="4224240" y="817200"/>
            <a:ext cx="0" cy="5126400"/>
          </a:xfrm>
          <a:prstGeom prst="line">
            <a:avLst/>
          </a:prstGeom>
          <a:ln cap="rnd" w="6480">
            <a:solidFill>
              <a:srgbClr val="00b0f0"/>
            </a:solidFill>
            <a:custDash>
              <a:ds d="4900000000" sp="3675000000"/>
            </a:custDash>
            <a:miter/>
          </a:ln>
        </p:spPr>
      </p:sp>
      <p:sp>
        <p:nvSpPr>
          <p:cNvPr id="307" name="Line 17"/>
          <p:cNvSpPr/>
          <p:nvPr/>
        </p:nvSpPr>
        <p:spPr>
          <a:xfrm>
            <a:off x="7967520" y="914400"/>
            <a:ext cx="0" cy="5126040"/>
          </a:xfrm>
          <a:prstGeom prst="line">
            <a:avLst/>
          </a:prstGeom>
          <a:ln cap="rnd" w="6480">
            <a:solidFill>
              <a:srgbClr val="00b0f0"/>
            </a:solidFill>
            <a:custDash>
              <a:ds d="4900000000" sp="3675000000"/>
            </a:custDash>
            <a:miter/>
          </a:ln>
        </p:spPr>
      </p:sp>
      <p:sp>
        <p:nvSpPr>
          <p:cNvPr id="308" name="CustomShape 18"/>
          <p:cNvSpPr/>
          <p:nvPr/>
        </p:nvSpPr>
        <p:spPr>
          <a:xfrm>
            <a:off x="1305360" y="256932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Historical</a:t>
            </a:r>
            <a:endParaRPr/>
          </a:p>
        </p:txBody>
      </p:sp>
      <p:sp>
        <p:nvSpPr>
          <p:cNvPr id="309" name="CustomShape 19"/>
          <p:cNvSpPr/>
          <p:nvPr/>
        </p:nvSpPr>
        <p:spPr>
          <a:xfrm>
            <a:off x="2743200" y="258300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New Design</a:t>
            </a:r>
            <a:endParaRPr/>
          </a:p>
        </p:txBody>
      </p:sp>
      <p:graphicFrame>
        <p:nvGraphicFramePr>
          <p:cNvPr id="310" name="Table 20"/>
          <p:cNvGraphicFramePr/>
          <p:nvPr/>
        </p:nvGraphicFramePr>
        <p:xfrm>
          <a:off x="898920" y="3708360"/>
          <a:ext cx="832320" cy="8528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311" name="Table 21"/>
          <p:cNvGraphicFramePr/>
          <p:nvPr/>
        </p:nvGraphicFramePr>
        <p:xfrm>
          <a:off x="2083680" y="3708360"/>
          <a:ext cx="832320" cy="8528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312" name="Table 22"/>
          <p:cNvGraphicFramePr/>
          <p:nvPr/>
        </p:nvGraphicFramePr>
        <p:xfrm>
          <a:off x="3268080" y="3708360"/>
          <a:ext cx="835560" cy="85284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313" name="CustomShape 23"/>
          <p:cNvSpPr/>
          <p:nvPr/>
        </p:nvSpPr>
        <p:spPr>
          <a:xfrm>
            <a:off x="789840" y="3520800"/>
            <a:ext cx="3351960" cy="360"/>
          </a:xfrm>
          <a:prstGeom prst="straightConnector1">
            <a:avLst/>
          </a:prstGeom>
          <a:noFill/>
          <a:ln w="6480">
            <a:solidFill>
              <a:srgbClr val="bfbfbf"/>
            </a:solidFill>
            <a:miter/>
            <a:headEnd len="med" type="triangle" w="med"/>
            <a:tailEnd len="med" type="triangle" w="med"/>
          </a:ln>
        </p:spPr>
      </p:sp>
      <p:sp>
        <p:nvSpPr>
          <p:cNvPr id="314" name="CustomShape 24"/>
          <p:cNvSpPr/>
          <p:nvPr/>
        </p:nvSpPr>
        <p:spPr>
          <a:xfrm>
            <a:off x="2078280" y="3434400"/>
            <a:ext cx="639360" cy="23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Styles</a:t>
            </a:r>
            <a:endParaRPr/>
          </a:p>
        </p:txBody>
      </p:sp>
      <p:sp>
        <p:nvSpPr>
          <p:cNvPr id="315" name="CustomShape 25"/>
          <p:cNvSpPr/>
          <p:nvPr/>
        </p:nvSpPr>
        <p:spPr>
          <a:xfrm>
            <a:off x="4376880" y="2977560"/>
            <a:ext cx="3438000" cy="644760"/>
          </a:xfrm>
          <a:prstGeom prst="rect">
            <a:avLst/>
          </a:prstGeom>
          <a:solidFill>
            <a:srgbClr val="bfe4ff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Supervised Image Classification Model using Deep Learning CNN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– </a:t>
            </a:r>
            <a:r>
              <a:rPr lang="en-IN" sz="1400">
                <a:solidFill>
                  <a:srgbClr val="000000"/>
                </a:solidFill>
                <a:latin typeface="Arial"/>
              </a:rPr>
              <a:t>ConvNet, AlexNet, Fast R-CNN etc.</a:t>
            </a:r>
            <a:endParaRPr/>
          </a:p>
        </p:txBody>
      </p:sp>
      <p:sp>
        <p:nvSpPr>
          <p:cNvPr id="316" name="CustomShape 26"/>
          <p:cNvSpPr/>
          <p:nvPr/>
        </p:nvSpPr>
        <p:spPr>
          <a:xfrm>
            <a:off x="4888800" y="172152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317" name="CustomShape 27"/>
          <p:cNvSpPr/>
          <p:nvPr/>
        </p:nvSpPr>
        <p:spPr>
          <a:xfrm>
            <a:off x="5003280" y="188136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318" name="CustomShape 28"/>
          <p:cNvSpPr/>
          <p:nvPr/>
        </p:nvSpPr>
        <p:spPr>
          <a:xfrm>
            <a:off x="5117400" y="204156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319" name="CustomShape 29"/>
          <p:cNvSpPr/>
          <p:nvPr/>
        </p:nvSpPr>
        <p:spPr>
          <a:xfrm>
            <a:off x="5231880" y="2201400"/>
            <a:ext cx="365040" cy="365040"/>
          </a:xfrm>
          <a:prstGeom prst="rect">
            <a:avLst/>
          </a:prstGeom>
          <a:solidFill>
            <a:srgbClr val="d9d9d9"/>
          </a:solidFill>
          <a:ln w="3240">
            <a:solidFill>
              <a:srgbClr val="808080"/>
            </a:solidFill>
            <a:miter/>
          </a:ln>
        </p:spPr>
      </p:sp>
      <p:sp>
        <p:nvSpPr>
          <p:cNvPr id="320" name="CustomShape 30"/>
          <p:cNvSpPr/>
          <p:nvPr/>
        </p:nvSpPr>
        <p:spPr>
          <a:xfrm>
            <a:off x="6235920" y="172152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21" name="CustomShape 31"/>
          <p:cNvSpPr/>
          <p:nvPr/>
        </p:nvSpPr>
        <p:spPr>
          <a:xfrm>
            <a:off x="6350400" y="188136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22" name="CustomShape 32"/>
          <p:cNvSpPr/>
          <p:nvPr/>
        </p:nvSpPr>
        <p:spPr>
          <a:xfrm>
            <a:off x="6464520" y="204156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23" name="CustomShape 33"/>
          <p:cNvSpPr/>
          <p:nvPr/>
        </p:nvSpPr>
        <p:spPr>
          <a:xfrm>
            <a:off x="6579000" y="2201400"/>
            <a:ext cx="365040" cy="365040"/>
          </a:xfrm>
          <a:prstGeom prst="rect">
            <a:avLst/>
          </a:prstGeom>
          <a:solidFill>
            <a:srgbClr val="d3ecb9"/>
          </a:solidFill>
          <a:ln w="3240">
            <a:solidFill>
              <a:srgbClr val="92d050"/>
            </a:solidFill>
            <a:miter/>
          </a:ln>
        </p:spPr>
      </p:sp>
      <p:sp>
        <p:nvSpPr>
          <p:cNvPr id="324" name="CustomShape 34"/>
          <p:cNvSpPr/>
          <p:nvPr/>
        </p:nvSpPr>
        <p:spPr>
          <a:xfrm flipV="1">
            <a:off x="5136840" y="2679120"/>
            <a:ext cx="1917720" cy="11736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25" name="CustomShape 35"/>
          <p:cNvSpPr/>
          <p:nvPr/>
        </p:nvSpPr>
        <p:spPr>
          <a:xfrm>
            <a:off x="4389840" y="4185360"/>
            <a:ext cx="3438000" cy="456480"/>
          </a:xfrm>
          <a:prstGeom prst="rect">
            <a:avLst/>
          </a:prstGeom>
          <a:solidFill>
            <a:srgbClr val="bfe4ff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Develop Hyperparameters – Shift Rate, Epoch, Seeds for weights</a:t>
            </a:r>
            <a:endParaRPr/>
          </a:p>
        </p:txBody>
      </p:sp>
      <p:sp>
        <p:nvSpPr>
          <p:cNvPr id="326" name="CustomShape 36"/>
          <p:cNvSpPr/>
          <p:nvPr/>
        </p:nvSpPr>
        <p:spPr>
          <a:xfrm>
            <a:off x="4305960" y="1274760"/>
            <a:ext cx="3579120" cy="3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u="sng">
                <a:solidFill>
                  <a:srgbClr val="000000"/>
                </a:solidFill>
                <a:latin typeface="Arial"/>
              </a:rPr>
              <a:t>Training Data</a:t>
            </a:r>
            <a:endParaRPr/>
          </a:p>
        </p:txBody>
      </p:sp>
      <p:sp>
        <p:nvSpPr>
          <p:cNvPr id="327" name="CustomShape 37"/>
          <p:cNvSpPr/>
          <p:nvPr/>
        </p:nvSpPr>
        <p:spPr>
          <a:xfrm>
            <a:off x="4376880" y="5204880"/>
            <a:ext cx="3438000" cy="456480"/>
          </a:xfrm>
          <a:prstGeom prst="rect">
            <a:avLst/>
          </a:prstGeom>
          <a:solidFill>
            <a:srgbClr val="bfe4ff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Measure accuracies w.r.t validation data e.g. Sensitivity vs. Specificity </a:t>
            </a:r>
            <a:endParaRPr/>
          </a:p>
        </p:txBody>
      </p:sp>
      <p:sp>
        <p:nvSpPr>
          <p:cNvPr id="328" name="CustomShape 38"/>
          <p:cNvSpPr/>
          <p:nvPr/>
        </p:nvSpPr>
        <p:spPr>
          <a:xfrm flipV="1">
            <a:off x="5165640" y="3844080"/>
            <a:ext cx="1917720" cy="11736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29" name="CustomShape 39"/>
          <p:cNvSpPr/>
          <p:nvPr/>
        </p:nvSpPr>
        <p:spPr>
          <a:xfrm flipV="1">
            <a:off x="5136840" y="4863240"/>
            <a:ext cx="1917720" cy="11736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30" name="CustomShape 40"/>
          <p:cNvSpPr/>
          <p:nvPr/>
        </p:nvSpPr>
        <p:spPr>
          <a:xfrm>
            <a:off x="9764640" y="1999440"/>
            <a:ext cx="290160" cy="65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31" name="CustomShape 41"/>
          <p:cNvSpPr/>
          <p:nvPr/>
        </p:nvSpPr>
        <p:spPr>
          <a:xfrm>
            <a:off x="7949880" y="297756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New Style</a:t>
            </a:r>
            <a:endParaRPr/>
          </a:p>
        </p:txBody>
      </p:sp>
      <p:sp>
        <p:nvSpPr>
          <p:cNvPr id="332" name="CustomShape 42"/>
          <p:cNvSpPr/>
          <p:nvPr/>
        </p:nvSpPr>
        <p:spPr>
          <a:xfrm>
            <a:off x="10145520" y="293796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Similar Style From CNN</a:t>
            </a:r>
            <a:endParaRPr/>
          </a:p>
        </p:txBody>
      </p:sp>
      <p:sp>
        <p:nvSpPr>
          <p:cNvPr id="333" name="CustomShape 43"/>
          <p:cNvSpPr/>
          <p:nvPr/>
        </p:nvSpPr>
        <p:spPr>
          <a:xfrm flipV="1">
            <a:off x="9009720" y="3373200"/>
            <a:ext cx="1917720" cy="11736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34" name="CustomShape 44"/>
          <p:cNvSpPr/>
          <p:nvPr/>
        </p:nvSpPr>
        <p:spPr>
          <a:xfrm>
            <a:off x="8190720" y="3646440"/>
            <a:ext cx="3438000" cy="456480"/>
          </a:xfrm>
          <a:prstGeom prst="rect">
            <a:avLst/>
          </a:prstGeom>
          <a:noFill/>
          <a:ln w="324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</a:rPr>
              <a:t>Identify Similar Styles</a:t>
            </a:r>
            <a:endParaRPr/>
          </a:p>
        </p:txBody>
      </p:sp>
      <p:sp>
        <p:nvSpPr>
          <p:cNvPr id="335" name="CustomShape 45"/>
          <p:cNvSpPr/>
          <p:nvPr/>
        </p:nvSpPr>
        <p:spPr>
          <a:xfrm flipV="1">
            <a:off x="9009720" y="4249080"/>
            <a:ext cx="1917720" cy="11736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</p:sp>
      <p:sp>
        <p:nvSpPr>
          <p:cNvPr id="336" name="CustomShape 46"/>
          <p:cNvSpPr/>
          <p:nvPr/>
        </p:nvSpPr>
        <p:spPr>
          <a:xfrm>
            <a:off x="8230680" y="4532400"/>
            <a:ext cx="1096560" cy="31644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Style</a:t>
            </a:r>
            <a:endParaRPr/>
          </a:p>
        </p:txBody>
      </p:sp>
      <p:sp>
        <p:nvSpPr>
          <p:cNvPr id="337" name="CustomShape 47"/>
          <p:cNvSpPr/>
          <p:nvPr/>
        </p:nvSpPr>
        <p:spPr>
          <a:xfrm>
            <a:off x="9651600" y="4782960"/>
            <a:ext cx="959040" cy="35316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Pre-label datasets</a:t>
            </a:r>
            <a:endParaRPr/>
          </a:p>
        </p:txBody>
      </p:sp>
      <p:sp>
        <p:nvSpPr>
          <p:cNvPr id="338" name="CustomShape 48"/>
          <p:cNvSpPr/>
          <p:nvPr/>
        </p:nvSpPr>
        <p:spPr>
          <a:xfrm>
            <a:off x="8230680" y="4914000"/>
            <a:ext cx="1096560" cy="31644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Silhouette</a:t>
            </a:r>
            <a:endParaRPr/>
          </a:p>
        </p:txBody>
      </p:sp>
      <p:sp>
        <p:nvSpPr>
          <p:cNvPr id="339" name="CustomShape 49"/>
          <p:cNvSpPr/>
          <p:nvPr/>
        </p:nvSpPr>
        <p:spPr>
          <a:xfrm>
            <a:off x="8230680" y="5295600"/>
            <a:ext cx="1096560" cy="31644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Color</a:t>
            </a:r>
            <a:endParaRPr/>
          </a:p>
        </p:txBody>
      </p:sp>
      <p:sp>
        <p:nvSpPr>
          <p:cNvPr id="340" name="CustomShape 50"/>
          <p:cNvSpPr/>
          <p:nvPr/>
        </p:nvSpPr>
        <p:spPr>
          <a:xfrm>
            <a:off x="9664560" y="5303880"/>
            <a:ext cx="959040" cy="49860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Assign weights</a:t>
            </a:r>
            <a:endParaRPr/>
          </a:p>
        </p:txBody>
      </p:sp>
      <p:sp>
        <p:nvSpPr>
          <p:cNvPr id="341" name="CustomShape 51"/>
          <p:cNvSpPr/>
          <p:nvPr/>
        </p:nvSpPr>
        <p:spPr>
          <a:xfrm>
            <a:off x="8230680" y="5677200"/>
            <a:ext cx="1096560" cy="316440"/>
          </a:xfrm>
          <a:prstGeom prst="roundRect">
            <a:avLst>
              <a:gd name="adj" fmla="val 16667"/>
            </a:avLst>
          </a:prstGeom>
          <a:solidFill>
            <a:srgbClr val="e9f6dc"/>
          </a:solidFill>
          <a:ln w="3240">
            <a:solidFill>
              <a:srgbClr val="00b0f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Price</a:t>
            </a:r>
            <a:endParaRPr/>
          </a:p>
        </p:txBody>
      </p:sp>
      <p:sp>
        <p:nvSpPr>
          <p:cNvPr id="342" name="CustomShape 52"/>
          <p:cNvSpPr/>
          <p:nvPr/>
        </p:nvSpPr>
        <p:spPr>
          <a:xfrm>
            <a:off x="9385200" y="4966920"/>
            <a:ext cx="182160" cy="65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240">
            <a:solidFill>
              <a:srgbClr val="92d050"/>
            </a:solidFill>
            <a:miter/>
          </a:ln>
        </p:spPr>
      </p:sp>
      <p:sp>
        <p:nvSpPr>
          <p:cNvPr id="343" name="CustomShape 53"/>
          <p:cNvSpPr/>
          <p:nvPr/>
        </p:nvSpPr>
        <p:spPr>
          <a:xfrm>
            <a:off x="10688040" y="4982760"/>
            <a:ext cx="182160" cy="653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3240">
            <a:solidFill>
              <a:srgbClr val="92d050"/>
            </a:solidFill>
            <a:miter/>
          </a:ln>
        </p:spPr>
      </p:sp>
      <p:sp>
        <p:nvSpPr>
          <p:cNvPr id="344" name="CustomShape 54"/>
          <p:cNvSpPr/>
          <p:nvPr/>
        </p:nvSpPr>
        <p:spPr>
          <a:xfrm>
            <a:off x="10985400" y="5072760"/>
            <a:ext cx="725040" cy="4802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3240">
            <a:solidFill>
              <a:srgbClr val="92d05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Sales Trend</a:t>
            </a:r>
            <a:endParaRPr/>
          </a:p>
        </p:txBody>
      </p:sp>
      <p:pic>
        <p:nvPicPr>
          <p:cNvPr id="345" name="Picture 2" descr=""/>
          <p:cNvPicPr/>
          <p:nvPr/>
        </p:nvPicPr>
        <p:blipFill>
          <a:blip r:embed="rId1"/>
          <a:srcRect l="1111630" t="1506917" r="1111630" b="1506917"/>
          <a:stretch>
            <a:fillRect/>
          </a:stretch>
        </p:blipFill>
        <p:spPr>
          <a:xfrm>
            <a:off x="8147520" y="1931400"/>
            <a:ext cx="1407240" cy="710280"/>
          </a:xfrm>
          <a:prstGeom prst="rect">
            <a:avLst/>
          </a:prstGeom>
          <a:ln>
            <a:noFill/>
          </a:ln>
        </p:spPr>
      </p:pic>
      <p:pic>
        <p:nvPicPr>
          <p:cNvPr id="346" name="Picture 4" descr=""/>
          <p:cNvPicPr/>
          <p:nvPr/>
        </p:nvPicPr>
        <p:blipFill>
          <a:blip r:embed="rId2"/>
          <a:srcRect l="4179" t="13114" r="4179" b="13114"/>
          <a:stretch>
            <a:fillRect/>
          </a:stretch>
        </p:blipFill>
        <p:spPr>
          <a:xfrm>
            <a:off x="10341000" y="1920960"/>
            <a:ext cx="1369080" cy="7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62680" y="105480"/>
            <a:ext cx="10730520" cy="5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b0f0"/>
                </a:solidFill>
                <a:latin typeface="Arial"/>
              </a:rPr>
              <a:t>*CNN techniques will be applied to measure damages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4038480" y="6334920"/>
            <a:ext cx="411408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707070"/>
                </a:solidFill>
                <a:latin typeface="Arial"/>
              </a:rPr>
              <a:t>AFFINE CONFIDENTIAL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5597640" y="6595560"/>
            <a:ext cx="996120" cy="22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EBFA4DC-FC25-4396-A8CE-ECF8491CD82B}" type="slidenum">
              <a:rPr lang="en-IN" sz="1100">
                <a:solidFill>
                  <a:srgbClr val="70707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673560" y="762120"/>
            <a:ext cx="913680" cy="3047400"/>
          </a:xfrm>
          <a:prstGeom prst="cube">
            <a:avLst>
              <a:gd name="adj" fmla="val 96168"/>
            </a:avLst>
          </a:prstGeom>
          <a:solidFill>
            <a:srgbClr val="c9f1ff"/>
          </a:solidFill>
          <a:ln w="3240">
            <a:solidFill>
              <a:srgbClr val="00b0f0"/>
            </a:solidFill>
            <a:miter/>
          </a:ln>
        </p:spPr>
      </p:sp>
      <p:sp>
        <p:nvSpPr>
          <p:cNvPr id="351" name="CustomShape 5"/>
          <p:cNvSpPr/>
          <p:nvPr/>
        </p:nvSpPr>
        <p:spPr>
          <a:xfrm>
            <a:off x="1573920" y="1066680"/>
            <a:ext cx="941760" cy="2437920"/>
          </a:xfrm>
          <a:prstGeom prst="cube">
            <a:avLst>
              <a:gd name="adj" fmla="val 78261"/>
            </a:avLst>
          </a:prstGeom>
          <a:solidFill>
            <a:srgbClr val="c9f1ff"/>
          </a:solidFill>
          <a:ln w="3240">
            <a:solidFill>
              <a:srgbClr val="00b0f0"/>
            </a:solidFill>
            <a:miter/>
          </a:ln>
        </p:spPr>
      </p:sp>
      <p:sp>
        <p:nvSpPr>
          <p:cNvPr id="352" name="Line 6"/>
          <p:cNvSpPr/>
          <p:nvPr/>
        </p:nvSpPr>
        <p:spPr>
          <a:xfrm>
            <a:off x="562680" y="3948120"/>
            <a:ext cx="11075040" cy="0"/>
          </a:xfrm>
          <a:prstGeom prst="line">
            <a:avLst/>
          </a:prstGeom>
          <a:ln cap="rnd" w="6480">
            <a:solidFill>
              <a:srgbClr val="bfbfbf"/>
            </a:solidFill>
            <a:custDash>
              <a:ds d="4900000000" sp="3675000000"/>
            </a:custDash>
            <a:miter/>
          </a:ln>
        </p:spPr>
      </p:sp>
      <p:sp>
        <p:nvSpPr>
          <p:cNvPr id="353" name="CustomShape 7"/>
          <p:cNvSpPr/>
          <p:nvPr/>
        </p:nvSpPr>
        <p:spPr>
          <a:xfrm>
            <a:off x="2516040" y="1239840"/>
            <a:ext cx="941760" cy="2091600"/>
          </a:xfrm>
          <a:prstGeom prst="cube">
            <a:avLst>
              <a:gd name="adj" fmla="val 66499"/>
            </a:avLst>
          </a:prstGeom>
          <a:solidFill>
            <a:srgbClr val="c9f1ff"/>
          </a:solidFill>
          <a:ln w="3240">
            <a:solidFill>
              <a:srgbClr val="00b0f0"/>
            </a:solidFill>
            <a:miter/>
          </a:ln>
        </p:spPr>
      </p:sp>
      <p:sp>
        <p:nvSpPr>
          <p:cNvPr id="354" name="CustomShape 8"/>
          <p:cNvSpPr/>
          <p:nvPr/>
        </p:nvSpPr>
        <p:spPr>
          <a:xfrm>
            <a:off x="3416760" y="1463040"/>
            <a:ext cx="955440" cy="1645560"/>
          </a:xfrm>
          <a:prstGeom prst="cube">
            <a:avLst>
              <a:gd name="adj" fmla="val 71996"/>
            </a:avLst>
          </a:prstGeom>
          <a:solidFill>
            <a:srgbClr val="c9f1ff"/>
          </a:solidFill>
          <a:ln w="3240">
            <a:solidFill>
              <a:srgbClr val="00b0f0"/>
            </a:solidFill>
            <a:miter/>
          </a:ln>
        </p:spPr>
      </p:sp>
      <p:sp>
        <p:nvSpPr>
          <p:cNvPr id="355" name="CustomShape 9"/>
          <p:cNvSpPr/>
          <p:nvPr/>
        </p:nvSpPr>
        <p:spPr>
          <a:xfrm>
            <a:off x="4306680" y="1796760"/>
            <a:ext cx="885960" cy="1042560"/>
          </a:xfrm>
          <a:prstGeom prst="cube">
            <a:avLst>
              <a:gd name="adj" fmla="val 50766"/>
            </a:avLst>
          </a:prstGeom>
          <a:solidFill>
            <a:srgbClr val="c9f1ff"/>
          </a:solidFill>
          <a:ln w="3240">
            <a:solidFill>
              <a:srgbClr val="00b0f0"/>
            </a:solidFill>
            <a:miter/>
          </a:ln>
        </p:spPr>
      </p:sp>
      <p:sp>
        <p:nvSpPr>
          <p:cNvPr id="356" name="CustomShape 10"/>
          <p:cNvSpPr/>
          <p:nvPr/>
        </p:nvSpPr>
        <p:spPr>
          <a:xfrm>
            <a:off x="7668360" y="907560"/>
            <a:ext cx="484200" cy="2756160"/>
          </a:xfrm>
          <a:prstGeom prst="rect">
            <a:avLst/>
          </a:prstGeom>
          <a:solidFill>
            <a:srgbClr val="92d050"/>
          </a:solidFill>
          <a:ln w="3240">
            <a:solidFill>
              <a:srgbClr val="92d05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ReLU</a:t>
            </a:r>
            <a:endParaRPr/>
          </a:p>
        </p:txBody>
      </p:sp>
      <p:sp>
        <p:nvSpPr>
          <p:cNvPr id="357" name="CustomShape 11"/>
          <p:cNvSpPr/>
          <p:nvPr/>
        </p:nvSpPr>
        <p:spPr>
          <a:xfrm>
            <a:off x="9853200" y="1374840"/>
            <a:ext cx="484200" cy="1821600"/>
          </a:xfrm>
          <a:prstGeom prst="rect">
            <a:avLst/>
          </a:prstGeom>
          <a:solidFill>
            <a:srgbClr val="7030a0"/>
          </a:solidFill>
          <a:ln cap="rnd" w="3240">
            <a:solidFill>
              <a:srgbClr val="7030a0"/>
            </a:solidFill>
            <a:custDash>
              <a:ds d="4900000000" sp="3675000000"/>
            </a:custDash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ffffff"/>
                </a:solidFill>
                <a:latin typeface="Arial"/>
              </a:rPr>
              <a:t>SoftMax</a:t>
            </a:r>
            <a:endParaRPr/>
          </a:p>
        </p:txBody>
      </p:sp>
      <p:sp>
        <p:nvSpPr>
          <p:cNvPr id="358" name="CustomShape 12"/>
          <p:cNvSpPr/>
          <p:nvPr/>
        </p:nvSpPr>
        <p:spPr>
          <a:xfrm>
            <a:off x="9121320" y="154008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59" name="CustomShape 13"/>
          <p:cNvSpPr/>
          <p:nvPr/>
        </p:nvSpPr>
        <p:spPr>
          <a:xfrm>
            <a:off x="9121320" y="285372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60" name="CustomShape 14"/>
          <p:cNvSpPr/>
          <p:nvPr/>
        </p:nvSpPr>
        <p:spPr>
          <a:xfrm>
            <a:off x="8444880" y="123984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61" name="CustomShape 15"/>
          <p:cNvSpPr/>
          <p:nvPr/>
        </p:nvSpPr>
        <p:spPr>
          <a:xfrm>
            <a:off x="8444880" y="172332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62" name="CustomShape 16"/>
          <p:cNvSpPr/>
          <p:nvPr/>
        </p:nvSpPr>
        <p:spPr>
          <a:xfrm>
            <a:off x="8444880" y="262080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63" name="CustomShape 17"/>
          <p:cNvSpPr/>
          <p:nvPr/>
        </p:nvSpPr>
        <p:spPr>
          <a:xfrm>
            <a:off x="8444880" y="3130920"/>
            <a:ext cx="365040" cy="365040"/>
          </a:xfrm>
          <a:prstGeom prst="ellipse">
            <a:avLst/>
          </a:prstGeom>
          <a:solidFill>
            <a:srgbClr val="ffc000"/>
          </a:solidFill>
          <a:ln cap="rnd" w="3240">
            <a:solidFill>
              <a:srgbClr val="ffc000"/>
            </a:solidFill>
            <a:custDash>
              <a:ds d="4900000000" sp="3675000000"/>
            </a:custDash>
            <a:miter/>
          </a:ln>
        </p:spPr>
      </p:sp>
      <p:sp>
        <p:nvSpPr>
          <p:cNvPr id="364" name="CustomShape 18"/>
          <p:cNvSpPr/>
          <p:nvPr/>
        </p:nvSpPr>
        <p:spPr>
          <a:xfrm>
            <a:off x="6670080" y="981360"/>
            <a:ext cx="365040" cy="36504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65" name="CustomShape 19"/>
          <p:cNvSpPr/>
          <p:nvPr/>
        </p:nvSpPr>
        <p:spPr>
          <a:xfrm>
            <a:off x="6670080" y="1426680"/>
            <a:ext cx="365040" cy="36504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66" name="CustomShape 20"/>
          <p:cNvSpPr/>
          <p:nvPr/>
        </p:nvSpPr>
        <p:spPr>
          <a:xfrm>
            <a:off x="6670080" y="1871640"/>
            <a:ext cx="365040" cy="36504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67" name="CustomShape 21"/>
          <p:cNvSpPr/>
          <p:nvPr/>
        </p:nvSpPr>
        <p:spPr>
          <a:xfrm>
            <a:off x="6670080" y="2762280"/>
            <a:ext cx="365040" cy="36504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</a:rPr>
              <a:t>N-1</a:t>
            </a:r>
            <a:endParaRPr/>
          </a:p>
        </p:txBody>
      </p:sp>
      <p:sp>
        <p:nvSpPr>
          <p:cNvPr id="368" name="CustomShape 22"/>
          <p:cNvSpPr/>
          <p:nvPr/>
        </p:nvSpPr>
        <p:spPr>
          <a:xfrm>
            <a:off x="6670080" y="3298680"/>
            <a:ext cx="365040" cy="365040"/>
          </a:xfrm>
          <a:prstGeom prst="rect">
            <a:avLst/>
          </a:prstGeom>
          <a:solidFill>
            <a:srgbClr val="00b0f0"/>
          </a:solidFill>
          <a:ln w="3240">
            <a:solidFill>
              <a:srgbClr val="00b0f0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Arial"/>
              </a:rPr>
              <a:t>N</a:t>
            </a:r>
            <a:endParaRPr/>
          </a:p>
        </p:txBody>
      </p:sp>
      <p:sp>
        <p:nvSpPr>
          <p:cNvPr id="369" name="CustomShape 23"/>
          <p:cNvSpPr/>
          <p:nvPr/>
        </p:nvSpPr>
        <p:spPr>
          <a:xfrm>
            <a:off x="791280" y="370368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Input Image</a:t>
            </a:r>
            <a:endParaRPr/>
          </a:p>
        </p:txBody>
      </p:sp>
      <p:sp>
        <p:nvSpPr>
          <p:cNvPr id="370" name="CustomShape 24"/>
          <p:cNvSpPr/>
          <p:nvPr/>
        </p:nvSpPr>
        <p:spPr>
          <a:xfrm>
            <a:off x="1780560" y="343008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L1-BN</a:t>
            </a:r>
            <a:endParaRPr/>
          </a:p>
        </p:txBody>
      </p:sp>
      <p:sp>
        <p:nvSpPr>
          <p:cNvPr id="371" name="CustomShape 25"/>
          <p:cNvSpPr/>
          <p:nvPr/>
        </p:nvSpPr>
        <p:spPr>
          <a:xfrm>
            <a:off x="2792880" y="320652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L2</a:t>
            </a:r>
            <a:endParaRPr/>
          </a:p>
        </p:txBody>
      </p:sp>
      <p:sp>
        <p:nvSpPr>
          <p:cNvPr id="372" name="CustomShape 26"/>
          <p:cNvSpPr/>
          <p:nvPr/>
        </p:nvSpPr>
        <p:spPr>
          <a:xfrm>
            <a:off x="3751200" y="294372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L3-BN</a:t>
            </a:r>
            <a:endParaRPr/>
          </a:p>
        </p:txBody>
      </p:sp>
      <p:sp>
        <p:nvSpPr>
          <p:cNvPr id="373" name="CustomShape 27"/>
          <p:cNvSpPr/>
          <p:nvPr/>
        </p:nvSpPr>
        <p:spPr>
          <a:xfrm>
            <a:off x="4814640" y="267300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…</a:t>
            </a:r>
            <a:r>
              <a:rPr i="1" lang="en-IN" sz="1200">
                <a:solidFill>
                  <a:srgbClr val="000000"/>
                </a:solidFill>
                <a:latin typeface="Arial"/>
              </a:rPr>
              <a:t>L</a:t>
            </a:r>
            <a:r>
              <a:rPr i="1" lang="en-IN" sz="1200" baseline="-25000">
                <a:solidFill>
                  <a:srgbClr val="000000"/>
                </a:solidFill>
                <a:latin typeface="Arial"/>
              </a:rPr>
              <a:t>n-1</a:t>
            </a:r>
            <a:endParaRPr/>
          </a:p>
        </p:txBody>
      </p:sp>
      <p:sp>
        <p:nvSpPr>
          <p:cNvPr id="374" name="CustomShape 28"/>
          <p:cNvSpPr/>
          <p:nvPr/>
        </p:nvSpPr>
        <p:spPr>
          <a:xfrm>
            <a:off x="5181480" y="2138760"/>
            <a:ext cx="882000" cy="360720"/>
          </a:xfrm>
          <a:prstGeom prst="cube">
            <a:avLst>
              <a:gd name="adj" fmla="val 30822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375" name="CustomShape 29"/>
          <p:cNvSpPr/>
          <p:nvPr/>
        </p:nvSpPr>
        <p:spPr>
          <a:xfrm>
            <a:off x="5563440" y="2464560"/>
            <a:ext cx="917640" cy="31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L</a:t>
            </a:r>
            <a:r>
              <a:rPr i="1" lang="en-IN" sz="1200" baseline="-25000">
                <a:solidFill>
                  <a:srgbClr val="000000"/>
                </a:solidFill>
                <a:latin typeface="Arial"/>
              </a:rPr>
              <a:t>N</a:t>
            </a:r>
            <a:r>
              <a:rPr i="1" lang="en-IN" sz="1200">
                <a:solidFill>
                  <a:srgbClr val="000000"/>
                </a:solidFill>
                <a:latin typeface="Arial"/>
              </a:rPr>
              <a:t> -BN</a:t>
            </a:r>
            <a:endParaRPr/>
          </a:p>
        </p:txBody>
      </p:sp>
      <p:sp>
        <p:nvSpPr>
          <p:cNvPr id="376" name="CustomShape 30"/>
          <p:cNvSpPr/>
          <p:nvPr/>
        </p:nvSpPr>
        <p:spPr>
          <a:xfrm>
            <a:off x="8810640" y="1422720"/>
            <a:ext cx="309960" cy="29952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77" name="CustomShape 31"/>
          <p:cNvSpPr/>
          <p:nvPr/>
        </p:nvSpPr>
        <p:spPr>
          <a:xfrm flipV="1">
            <a:off x="8810640" y="3035880"/>
            <a:ext cx="309960" cy="27648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78" name="CustomShape 32"/>
          <p:cNvSpPr/>
          <p:nvPr/>
        </p:nvSpPr>
        <p:spPr>
          <a:xfrm>
            <a:off x="8810640" y="2803680"/>
            <a:ext cx="309960" cy="23220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79" name="CustomShape 33"/>
          <p:cNvSpPr/>
          <p:nvPr/>
        </p:nvSpPr>
        <p:spPr>
          <a:xfrm flipV="1">
            <a:off x="8810640" y="1722240"/>
            <a:ext cx="309960" cy="18252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80" name="CustomShape 34"/>
          <p:cNvSpPr/>
          <p:nvPr/>
        </p:nvSpPr>
        <p:spPr>
          <a:xfrm>
            <a:off x="8810640" y="1422720"/>
            <a:ext cx="309960" cy="161316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81" name="CustomShape 35"/>
          <p:cNvSpPr/>
          <p:nvPr/>
        </p:nvSpPr>
        <p:spPr>
          <a:xfrm>
            <a:off x="8810640" y="1906200"/>
            <a:ext cx="309960" cy="112968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82" name="CustomShape 36"/>
          <p:cNvSpPr/>
          <p:nvPr/>
        </p:nvSpPr>
        <p:spPr>
          <a:xfrm flipV="1">
            <a:off x="8810640" y="1722240"/>
            <a:ext cx="309960" cy="107964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83" name="CustomShape 37"/>
          <p:cNvSpPr/>
          <p:nvPr/>
        </p:nvSpPr>
        <p:spPr>
          <a:xfrm flipV="1">
            <a:off x="8810640" y="1722240"/>
            <a:ext cx="309960" cy="1589760"/>
          </a:xfrm>
          <a:prstGeom prst="straightConnector1">
            <a:avLst/>
          </a:prstGeom>
          <a:noFill/>
          <a:ln cap="rnd" w="6480">
            <a:solidFill>
              <a:srgbClr val="bfbfbf"/>
            </a:solidFill>
            <a:custDash>
              <a:ds d="4900000000" sp="3675000000"/>
            </a:custDash>
            <a:miter/>
            <a:tailEnd len="med" type="triangle" w="med"/>
          </a:ln>
        </p:spPr>
      </p:sp>
      <p:sp>
        <p:nvSpPr>
          <p:cNvPr id="384" name="CustomShape 38"/>
          <p:cNvSpPr/>
          <p:nvPr/>
        </p:nvSpPr>
        <p:spPr>
          <a:xfrm>
            <a:off x="9487080" y="1722960"/>
            <a:ext cx="36504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85" name="CustomShape 39"/>
          <p:cNvSpPr/>
          <p:nvPr/>
        </p:nvSpPr>
        <p:spPr>
          <a:xfrm>
            <a:off x="9487080" y="3036600"/>
            <a:ext cx="36504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86" name="CustomShape 40"/>
          <p:cNvSpPr/>
          <p:nvPr/>
        </p:nvSpPr>
        <p:spPr>
          <a:xfrm flipV="1">
            <a:off x="8153280" y="1420560"/>
            <a:ext cx="29088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87" name="CustomShape 41"/>
          <p:cNvSpPr/>
          <p:nvPr/>
        </p:nvSpPr>
        <p:spPr>
          <a:xfrm>
            <a:off x="8153280" y="3298680"/>
            <a:ext cx="29088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88" name="CustomShape 42"/>
          <p:cNvSpPr/>
          <p:nvPr/>
        </p:nvSpPr>
        <p:spPr>
          <a:xfrm>
            <a:off x="8153280" y="2803680"/>
            <a:ext cx="29088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89" name="CustomShape 43"/>
          <p:cNvSpPr/>
          <p:nvPr/>
        </p:nvSpPr>
        <p:spPr>
          <a:xfrm>
            <a:off x="8153280" y="1905840"/>
            <a:ext cx="29088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0" name="Line 44"/>
          <p:cNvSpPr/>
          <p:nvPr/>
        </p:nvSpPr>
        <p:spPr>
          <a:xfrm>
            <a:off x="6852600" y="2237400"/>
            <a:ext cx="0" cy="524520"/>
          </a:xfrm>
          <a:prstGeom prst="line">
            <a:avLst/>
          </a:prstGeom>
          <a:ln cap="rnd" w="6480">
            <a:solidFill>
              <a:srgbClr val="00b0f0"/>
            </a:solidFill>
            <a:custDash>
              <a:ds d="4900000000" sp="3675000000"/>
            </a:custDash>
            <a:miter/>
          </a:ln>
        </p:spPr>
      </p:sp>
      <p:sp>
        <p:nvSpPr>
          <p:cNvPr id="391" name="CustomShape 45"/>
          <p:cNvSpPr/>
          <p:nvPr/>
        </p:nvSpPr>
        <p:spPr>
          <a:xfrm>
            <a:off x="7035840" y="1164240"/>
            <a:ext cx="63180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2" name="CustomShape 46"/>
          <p:cNvSpPr/>
          <p:nvPr/>
        </p:nvSpPr>
        <p:spPr>
          <a:xfrm>
            <a:off x="7035840" y="1605600"/>
            <a:ext cx="63180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3" name="CustomShape 47"/>
          <p:cNvSpPr/>
          <p:nvPr/>
        </p:nvSpPr>
        <p:spPr>
          <a:xfrm>
            <a:off x="7035840" y="2000160"/>
            <a:ext cx="63180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4" name="CustomShape 48"/>
          <p:cNvSpPr/>
          <p:nvPr/>
        </p:nvSpPr>
        <p:spPr>
          <a:xfrm>
            <a:off x="7035840" y="2982240"/>
            <a:ext cx="63180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5" name="CustomShape 49"/>
          <p:cNvSpPr/>
          <p:nvPr/>
        </p:nvSpPr>
        <p:spPr>
          <a:xfrm>
            <a:off x="7035840" y="3488040"/>
            <a:ext cx="63180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6" name="CustomShape 50"/>
          <p:cNvSpPr/>
          <p:nvPr/>
        </p:nvSpPr>
        <p:spPr>
          <a:xfrm flipV="1">
            <a:off x="6063840" y="1162800"/>
            <a:ext cx="605520" cy="109872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7" name="CustomShape 51"/>
          <p:cNvSpPr/>
          <p:nvPr/>
        </p:nvSpPr>
        <p:spPr>
          <a:xfrm>
            <a:off x="6063840" y="2263680"/>
            <a:ext cx="605520" cy="12171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8" name="CustomShape 52"/>
          <p:cNvSpPr/>
          <p:nvPr/>
        </p:nvSpPr>
        <p:spPr>
          <a:xfrm flipV="1">
            <a:off x="6063840" y="1608120"/>
            <a:ext cx="605520" cy="6537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399" name="CustomShape 53"/>
          <p:cNvSpPr/>
          <p:nvPr/>
        </p:nvSpPr>
        <p:spPr>
          <a:xfrm>
            <a:off x="6063840" y="2263680"/>
            <a:ext cx="605520" cy="68040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400" name="CustomShape 54"/>
          <p:cNvSpPr/>
          <p:nvPr/>
        </p:nvSpPr>
        <p:spPr>
          <a:xfrm flipV="1">
            <a:off x="6063840" y="2053080"/>
            <a:ext cx="605520" cy="20844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401" name="CustomShape 55"/>
          <p:cNvSpPr/>
          <p:nvPr/>
        </p:nvSpPr>
        <p:spPr>
          <a:xfrm rot="3448800">
            <a:off x="6334200" y="1775520"/>
            <a:ext cx="220680" cy="1908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bfbfbf"/>
          </a:solidFill>
          <a:ln w="3240">
            <a:solidFill>
              <a:srgbClr val="bfbfbf"/>
            </a:solidFill>
            <a:miter/>
          </a:ln>
        </p:spPr>
      </p:sp>
      <p:sp>
        <p:nvSpPr>
          <p:cNvPr id="402" name="CustomShape 56"/>
          <p:cNvSpPr/>
          <p:nvPr/>
        </p:nvSpPr>
        <p:spPr>
          <a:xfrm rot="8542800">
            <a:off x="6334200" y="2566440"/>
            <a:ext cx="220680" cy="1908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bfbfbf"/>
          </a:solidFill>
          <a:ln w="3240">
            <a:solidFill>
              <a:srgbClr val="bfbfbf"/>
            </a:solidFill>
            <a:miter/>
          </a:ln>
        </p:spPr>
      </p:sp>
      <p:sp>
        <p:nvSpPr>
          <p:cNvPr id="403" name="CustomShape 57"/>
          <p:cNvSpPr/>
          <p:nvPr/>
        </p:nvSpPr>
        <p:spPr>
          <a:xfrm>
            <a:off x="682560" y="1385640"/>
            <a:ext cx="284400" cy="851040"/>
          </a:xfrm>
          <a:prstGeom prst="cube">
            <a:avLst>
              <a:gd name="adj" fmla="val 84989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404" name="CustomShape 58"/>
          <p:cNvSpPr/>
          <p:nvPr/>
        </p:nvSpPr>
        <p:spPr>
          <a:xfrm>
            <a:off x="1583280" y="1542600"/>
            <a:ext cx="434160" cy="702720"/>
          </a:xfrm>
          <a:prstGeom prst="cube">
            <a:avLst>
              <a:gd name="adj" fmla="val 56312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405" name="CustomShape 59"/>
          <p:cNvSpPr/>
          <p:nvPr/>
        </p:nvSpPr>
        <p:spPr>
          <a:xfrm>
            <a:off x="2522880" y="1671120"/>
            <a:ext cx="483840" cy="491040"/>
          </a:xfrm>
          <a:prstGeom prst="cube">
            <a:avLst>
              <a:gd name="adj" fmla="val 40104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406" name="CustomShape 60"/>
          <p:cNvSpPr/>
          <p:nvPr/>
        </p:nvSpPr>
        <p:spPr>
          <a:xfrm>
            <a:off x="3422160" y="1991880"/>
            <a:ext cx="417240" cy="491040"/>
          </a:xfrm>
          <a:prstGeom prst="cube">
            <a:avLst>
              <a:gd name="adj" fmla="val 40104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407" name="CustomShape 61"/>
          <p:cNvSpPr/>
          <p:nvPr/>
        </p:nvSpPr>
        <p:spPr>
          <a:xfrm>
            <a:off x="4291560" y="1936440"/>
            <a:ext cx="759240" cy="642240"/>
          </a:xfrm>
          <a:prstGeom prst="cube">
            <a:avLst>
              <a:gd name="adj" fmla="val 50766"/>
            </a:avLst>
          </a:prstGeom>
          <a:solidFill>
            <a:srgbClr val="0070c0"/>
          </a:solidFill>
          <a:ln w="3240">
            <a:solidFill>
              <a:srgbClr val="0070c0"/>
            </a:solidFill>
            <a:miter/>
          </a:ln>
        </p:spPr>
      </p:sp>
      <p:sp>
        <p:nvSpPr>
          <p:cNvPr id="408" name="CustomShape 62"/>
          <p:cNvSpPr/>
          <p:nvPr/>
        </p:nvSpPr>
        <p:spPr>
          <a:xfrm>
            <a:off x="5313240" y="3009600"/>
            <a:ext cx="961200" cy="26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Dropouts</a:t>
            </a:r>
            <a:endParaRPr/>
          </a:p>
        </p:txBody>
      </p:sp>
      <p:sp>
        <p:nvSpPr>
          <p:cNvPr id="409" name="Line 63"/>
          <p:cNvSpPr/>
          <p:nvPr/>
        </p:nvSpPr>
        <p:spPr>
          <a:xfrm>
            <a:off x="946440" y="1385280"/>
            <a:ext cx="976320" cy="15732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0" name="Line 64"/>
          <p:cNvSpPr/>
          <p:nvPr/>
        </p:nvSpPr>
        <p:spPr>
          <a:xfrm>
            <a:off x="703800" y="1627920"/>
            <a:ext cx="974160" cy="15948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1" name="Line 65"/>
          <p:cNvSpPr/>
          <p:nvPr/>
        </p:nvSpPr>
        <p:spPr>
          <a:xfrm>
            <a:off x="703800" y="2237400"/>
            <a:ext cx="974160" cy="864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2" name="Line 66"/>
          <p:cNvSpPr/>
          <p:nvPr/>
        </p:nvSpPr>
        <p:spPr>
          <a:xfrm>
            <a:off x="998280" y="1985760"/>
            <a:ext cx="584640" cy="3096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3" name="Line 67"/>
          <p:cNvSpPr/>
          <p:nvPr/>
        </p:nvSpPr>
        <p:spPr>
          <a:xfrm>
            <a:off x="1922760" y="1542600"/>
            <a:ext cx="939240" cy="12852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4" name="Line 68"/>
          <p:cNvSpPr/>
          <p:nvPr/>
        </p:nvSpPr>
        <p:spPr>
          <a:xfrm>
            <a:off x="1677960" y="1787400"/>
            <a:ext cx="989640" cy="7812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5" name="Line 69"/>
          <p:cNvSpPr/>
          <p:nvPr/>
        </p:nvSpPr>
        <p:spPr>
          <a:xfrm flipV="1">
            <a:off x="1677960" y="2162880"/>
            <a:ext cx="989640" cy="8316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6" name="Line 70"/>
          <p:cNvSpPr/>
          <p:nvPr/>
        </p:nvSpPr>
        <p:spPr>
          <a:xfrm>
            <a:off x="2667600" y="1865520"/>
            <a:ext cx="879480" cy="29376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7" name="Line 71"/>
          <p:cNvSpPr/>
          <p:nvPr/>
        </p:nvSpPr>
        <p:spPr>
          <a:xfrm>
            <a:off x="2729880" y="2172240"/>
            <a:ext cx="799560" cy="32724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8" name="Line 72"/>
          <p:cNvSpPr/>
          <p:nvPr/>
        </p:nvSpPr>
        <p:spPr>
          <a:xfrm>
            <a:off x="2862000" y="1671120"/>
            <a:ext cx="852840" cy="32040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19" name="Line 73"/>
          <p:cNvSpPr/>
          <p:nvPr/>
        </p:nvSpPr>
        <p:spPr>
          <a:xfrm>
            <a:off x="3547080" y="2483640"/>
            <a:ext cx="961200" cy="9540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0" name="Line 74"/>
          <p:cNvSpPr/>
          <p:nvPr/>
        </p:nvSpPr>
        <p:spPr>
          <a:xfrm>
            <a:off x="3547080" y="2159280"/>
            <a:ext cx="961200" cy="10332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1" name="Line 75"/>
          <p:cNvSpPr/>
          <p:nvPr/>
        </p:nvSpPr>
        <p:spPr>
          <a:xfrm flipV="1">
            <a:off x="3714840" y="1936440"/>
            <a:ext cx="1119960" cy="5508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2" name="Line 76"/>
          <p:cNvSpPr/>
          <p:nvPr/>
        </p:nvSpPr>
        <p:spPr>
          <a:xfrm>
            <a:off x="4834800" y="1936440"/>
            <a:ext cx="843480" cy="20196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3" name="Line 77"/>
          <p:cNvSpPr/>
          <p:nvPr/>
        </p:nvSpPr>
        <p:spPr>
          <a:xfrm flipV="1">
            <a:off x="4508280" y="2250000"/>
            <a:ext cx="1058400" cy="1260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4" name="Line 78"/>
          <p:cNvSpPr/>
          <p:nvPr/>
        </p:nvSpPr>
        <p:spPr>
          <a:xfrm flipV="1">
            <a:off x="4508280" y="2499480"/>
            <a:ext cx="1089000" cy="79560"/>
          </a:xfrm>
          <a:prstGeom prst="line">
            <a:avLst/>
          </a:prstGeom>
          <a:ln cap="rnd" w="648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425" name="CustomShape 79"/>
          <p:cNvSpPr/>
          <p:nvPr/>
        </p:nvSpPr>
        <p:spPr>
          <a:xfrm>
            <a:off x="1679760" y="74160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C1</a:t>
            </a:r>
            <a:endParaRPr/>
          </a:p>
        </p:txBody>
      </p:sp>
      <p:sp>
        <p:nvSpPr>
          <p:cNvPr id="426" name="CustomShape 80"/>
          <p:cNvSpPr/>
          <p:nvPr/>
        </p:nvSpPr>
        <p:spPr>
          <a:xfrm>
            <a:off x="3470400" y="117756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C2</a:t>
            </a:r>
            <a:endParaRPr/>
          </a:p>
        </p:txBody>
      </p:sp>
      <p:sp>
        <p:nvSpPr>
          <p:cNvPr id="427" name="CustomShape 81"/>
          <p:cNvSpPr/>
          <p:nvPr/>
        </p:nvSpPr>
        <p:spPr>
          <a:xfrm>
            <a:off x="5261040" y="161352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C3</a:t>
            </a:r>
            <a:endParaRPr/>
          </a:p>
        </p:txBody>
      </p:sp>
      <p:sp>
        <p:nvSpPr>
          <p:cNvPr id="428" name="CustomShape 82"/>
          <p:cNvSpPr/>
          <p:nvPr/>
        </p:nvSpPr>
        <p:spPr>
          <a:xfrm>
            <a:off x="2575080" y="95976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P1</a:t>
            </a:r>
            <a:endParaRPr/>
          </a:p>
        </p:txBody>
      </p:sp>
      <p:sp>
        <p:nvSpPr>
          <p:cNvPr id="429" name="CustomShape 83"/>
          <p:cNvSpPr/>
          <p:nvPr/>
        </p:nvSpPr>
        <p:spPr>
          <a:xfrm>
            <a:off x="4365720" y="139572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P2</a:t>
            </a:r>
            <a:endParaRPr/>
          </a:p>
        </p:txBody>
      </p:sp>
      <p:sp>
        <p:nvSpPr>
          <p:cNvPr id="430" name="CustomShape 84"/>
          <p:cNvSpPr/>
          <p:nvPr/>
        </p:nvSpPr>
        <p:spPr>
          <a:xfrm>
            <a:off x="10338120" y="1722960"/>
            <a:ext cx="36504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431" name="CustomShape 85"/>
          <p:cNvSpPr/>
          <p:nvPr/>
        </p:nvSpPr>
        <p:spPr>
          <a:xfrm>
            <a:off x="10338120" y="3036600"/>
            <a:ext cx="365040" cy="360"/>
          </a:xfrm>
          <a:prstGeom prst="straightConnector1">
            <a:avLst/>
          </a:prstGeom>
          <a:noFill/>
          <a:ln w="6480">
            <a:solidFill>
              <a:srgbClr val="808080"/>
            </a:solidFill>
            <a:miter/>
            <a:tailEnd len="med" type="triangle" w="med"/>
          </a:ln>
        </p:spPr>
      </p:sp>
      <p:sp>
        <p:nvSpPr>
          <p:cNvPr id="432" name="CustomShape 86"/>
          <p:cNvSpPr/>
          <p:nvPr/>
        </p:nvSpPr>
        <p:spPr>
          <a:xfrm>
            <a:off x="10778760" y="2827080"/>
            <a:ext cx="1003320" cy="21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Matching Style 2</a:t>
            </a:r>
            <a:endParaRPr/>
          </a:p>
        </p:txBody>
      </p:sp>
      <p:sp>
        <p:nvSpPr>
          <p:cNvPr id="433" name="CustomShape 87"/>
          <p:cNvSpPr/>
          <p:nvPr/>
        </p:nvSpPr>
        <p:spPr>
          <a:xfrm>
            <a:off x="10792080" y="1486800"/>
            <a:ext cx="1003320" cy="21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Matching Style 1</a:t>
            </a:r>
            <a:endParaRPr/>
          </a:p>
        </p:txBody>
      </p:sp>
      <p:sp>
        <p:nvSpPr>
          <p:cNvPr id="434" name="CustomShape 88"/>
          <p:cNvSpPr/>
          <p:nvPr/>
        </p:nvSpPr>
        <p:spPr>
          <a:xfrm>
            <a:off x="8183160" y="354456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…</a:t>
            </a:r>
            <a:r>
              <a:rPr i="1" lang="en-IN" sz="1200">
                <a:solidFill>
                  <a:srgbClr val="000000"/>
                </a:solidFill>
                <a:latin typeface="Arial"/>
              </a:rPr>
              <a:t>L</a:t>
            </a:r>
            <a:r>
              <a:rPr i="1" lang="en-IN" sz="1200" baseline="-25000">
                <a:solidFill>
                  <a:srgbClr val="000000"/>
                </a:solidFill>
                <a:latin typeface="Arial"/>
              </a:rPr>
              <a:t>n+1</a:t>
            </a:r>
            <a:endParaRPr/>
          </a:p>
        </p:txBody>
      </p:sp>
      <p:sp>
        <p:nvSpPr>
          <p:cNvPr id="435" name="CustomShape 89"/>
          <p:cNvSpPr/>
          <p:nvPr/>
        </p:nvSpPr>
        <p:spPr>
          <a:xfrm>
            <a:off x="8911080" y="3228120"/>
            <a:ext cx="156492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   </a:t>
            </a:r>
            <a:r>
              <a:rPr i="1" lang="en-IN" sz="1200">
                <a:solidFill>
                  <a:srgbClr val="000000"/>
                </a:solidFill>
                <a:latin typeface="Arial"/>
              </a:rPr>
              <a:t>L</a:t>
            </a:r>
            <a:r>
              <a:rPr i="1" lang="en-IN" sz="1200" baseline="-25000">
                <a:solidFill>
                  <a:srgbClr val="000000"/>
                </a:solidFill>
                <a:latin typeface="Arial"/>
              </a:rPr>
              <a:t>n+2</a:t>
            </a:r>
            <a:endParaRPr/>
          </a:p>
        </p:txBody>
      </p:sp>
      <p:sp>
        <p:nvSpPr>
          <p:cNvPr id="436" name="CustomShape 90"/>
          <p:cNvSpPr/>
          <p:nvPr/>
        </p:nvSpPr>
        <p:spPr>
          <a:xfrm>
            <a:off x="8875800" y="1280880"/>
            <a:ext cx="639360" cy="2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C4</a:t>
            </a:r>
            <a:endParaRPr/>
          </a:p>
        </p:txBody>
      </p:sp>
      <p:sp>
        <p:nvSpPr>
          <p:cNvPr id="437" name="CustomShape 91"/>
          <p:cNvSpPr/>
          <p:nvPr/>
        </p:nvSpPr>
        <p:spPr>
          <a:xfrm flipH="1" flipV="1" rot="5400000">
            <a:off x="5906160" y="2504880"/>
            <a:ext cx="391320" cy="615240"/>
          </a:xfrm>
          <a:prstGeom prst="curvedConnector3">
            <a:avLst>
              <a:gd name="adj1" fmla="val 51219"/>
            </a:avLst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38" name="Line 92"/>
          <p:cNvSpPr/>
          <p:nvPr/>
        </p:nvSpPr>
        <p:spPr>
          <a:xfrm>
            <a:off x="562680" y="4363560"/>
            <a:ext cx="11075040" cy="0"/>
          </a:xfrm>
          <a:prstGeom prst="line">
            <a:avLst/>
          </a:prstGeom>
          <a:ln cap="rnd" w="6480">
            <a:solidFill>
              <a:srgbClr val="bfbfbf"/>
            </a:solidFill>
            <a:custDash>
              <a:ds d="4900000000" sp="3675000000"/>
            </a:custDash>
            <a:miter/>
          </a:ln>
        </p:spPr>
      </p:sp>
      <p:sp>
        <p:nvSpPr>
          <p:cNvPr id="439" name="CustomShape 93"/>
          <p:cNvSpPr/>
          <p:nvPr/>
        </p:nvSpPr>
        <p:spPr>
          <a:xfrm>
            <a:off x="540360" y="4648680"/>
            <a:ext cx="2193840" cy="13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Input holds raw pixel values of the image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Features being width, height &amp; RGB values</a:t>
            </a:r>
            <a:endParaRPr/>
          </a:p>
        </p:txBody>
      </p:sp>
      <p:sp>
        <p:nvSpPr>
          <p:cNvPr id="440" name="CustomShape 94"/>
          <p:cNvSpPr/>
          <p:nvPr/>
        </p:nvSpPr>
        <p:spPr>
          <a:xfrm>
            <a:off x="2802240" y="4648680"/>
            <a:ext cx="2193840" cy="13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Conv Net is to extract features from input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Formation of matrix by sliding filters over an image and computing dot product is called “Feature Map’</a:t>
            </a:r>
            <a:endParaRPr/>
          </a:p>
        </p:txBody>
      </p:sp>
      <p:sp>
        <p:nvSpPr>
          <p:cNvPr id="441" name="CustomShape 95"/>
          <p:cNvSpPr/>
          <p:nvPr/>
        </p:nvSpPr>
        <p:spPr>
          <a:xfrm>
            <a:off x="5064120" y="4648680"/>
            <a:ext cx="2193840" cy="13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This layer applies element wise activation filter.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Leveraged to simulate non-linearity relationships in a standard ANN</a:t>
            </a:r>
            <a:endParaRPr/>
          </a:p>
        </p:txBody>
      </p:sp>
      <p:sp>
        <p:nvSpPr>
          <p:cNvPr id="442" name="CustomShape 96"/>
          <p:cNvSpPr/>
          <p:nvPr/>
        </p:nvSpPr>
        <p:spPr>
          <a:xfrm>
            <a:off x="7326000" y="4648680"/>
            <a:ext cx="2193840" cy="137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Reduces the dimensionality of each feature map and retains important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Helps in arriving at an scale invariant representation of an image</a:t>
            </a:r>
            <a:endParaRPr/>
          </a:p>
        </p:txBody>
      </p:sp>
      <p:sp>
        <p:nvSpPr>
          <p:cNvPr id="443" name="CustomShape 97"/>
          <p:cNvSpPr/>
          <p:nvPr/>
        </p:nvSpPr>
        <p:spPr>
          <a:xfrm>
            <a:off x="9587880" y="4648680"/>
            <a:ext cx="2193840" cy="15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To prevent overfitting random connections are severed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IN" sz="1200">
                <a:solidFill>
                  <a:srgbClr val="000000"/>
                </a:solidFill>
                <a:latin typeface="Arial"/>
              </a:rPr>
              <a:t>Output layer, classifies matching style based on probabilistic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44" name="Line 98"/>
          <p:cNvSpPr/>
          <p:nvPr/>
        </p:nvSpPr>
        <p:spPr>
          <a:xfrm>
            <a:off x="2768400" y="4614120"/>
            <a:ext cx="0" cy="1440720"/>
          </a:xfrm>
          <a:prstGeom prst="line">
            <a:avLst/>
          </a:prstGeom>
          <a:ln cap="rnd" w="6480">
            <a:solidFill>
              <a:srgbClr val="00b050"/>
            </a:solidFill>
            <a:custDash>
              <a:ds d="4900000000" sp="3675000000"/>
            </a:custDash>
            <a:miter/>
          </a:ln>
        </p:spPr>
      </p:sp>
      <p:sp>
        <p:nvSpPr>
          <p:cNvPr id="445" name="Line 99"/>
          <p:cNvSpPr/>
          <p:nvPr/>
        </p:nvSpPr>
        <p:spPr>
          <a:xfrm>
            <a:off x="7292160" y="4614120"/>
            <a:ext cx="0" cy="1440720"/>
          </a:xfrm>
          <a:prstGeom prst="line">
            <a:avLst/>
          </a:prstGeom>
          <a:ln cap="rnd" w="6480">
            <a:solidFill>
              <a:srgbClr val="00b050"/>
            </a:solidFill>
            <a:custDash>
              <a:ds d="4900000000" sp="3675000000"/>
            </a:custDash>
            <a:miter/>
          </a:ln>
        </p:spPr>
      </p:sp>
      <p:sp>
        <p:nvSpPr>
          <p:cNvPr id="446" name="Line 100"/>
          <p:cNvSpPr/>
          <p:nvPr/>
        </p:nvSpPr>
        <p:spPr>
          <a:xfrm>
            <a:off x="5030280" y="4614120"/>
            <a:ext cx="0" cy="1440720"/>
          </a:xfrm>
          <a:prstGeom prst="line">
            <a:avLst/>
          </a:prstGeom>
          <a:ln cap="rnd" w="6480">
            <a:solidFill>
              <a:srgbClr val="00b050"/>
            </a:solidFill>
            <a:custDash>
              <a:ds d="4900000000" sp="3675000000"/>
            </a:custDash>
            <a:miter/>
          </a:ln>
        </p:spPr>
      </p:sp>
      <p:sp>
        <p:nvSpPr>
          <p:cNvPr id="447" name="Line 101"/>
          <p:cNvSpPr/>
          <p:nvPr/>
        </p:nvSpPr>
        <p:spPr>
          <a:xfrm>
            <a:off x="9554040" y="4614120"/>
            <a:ext cx="0" cy="1440720"/>
          </a:xfrm>
          <a:prstGeom prst="line">
            <a:avLst/>
          </a:prstGeom>
          <a:ln cap="rnd" w="6480">
            <a:solidFill>
              <a:srgbClr val="00b050"/>
            </a:solidFill>
            <a:custDash>
              <a:ds d="4900000000" sp="3675000000"/>
            </a:custDash>
            <a:miter/>
          </a:ln>
        </p:spPr>
      </p:sp>
      <p:sp>
        <p:nvSpPr>
          <p:cNvPr id="448" name="CustomShape 102"/>
          <p:cNvSpPr/>
          <p:nvPr/>
        </p:nvSpPr>
        <p:spPr>
          <a:xfrm>
            <a:off x="787320" y="4036320"/>
            <a:ext cx="19195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C(x) – CNN</a:t>
            </a:r>
            <a:endParaRPr/>
          </a:p>
        </p:txBody>
      </p:sp>
      <p:sp>
        <p:nvSpPr>
          <p:cNvPr id="449" name="CustomShape 103"/>
          <p:cNvSpPr/>
          <p:nvPr/>
        </p:nvSpPr>
        <p:spPr>
          <a:xfrm>
            <a:off x="4663080" y="4036320"/>
            <a:ext cx="1919520" cy="28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P(x) – Pooling</a:t>
            </a:r>
            <a:endParaRPr/>
          </a:p>
        </p:txBody>
      </p:sp>
      <p:sp>
        <p:nvSpPr>
          <p:cNvPr id="450" name="CustomShape 104"/>
          <p:cNvSpPr/>
          <p:nvPr/>
        </p:nvSpPr>
        <p:spPr>
          <a:xfrm>
            <a:off x="8538840" y="4036320"/>
            <a:ext cx="19195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BN-Batch Normalization</a:t>
            </a:r>
            <a:endParaRPr/>
          </a:p>
        </p:txBody>
      </p:sp>
      <p:sp>
        <p:nvSpPr>
          <p:cNvPr id="451" name="CustomShape 105"/>
          <p:cNvSpPr/>
          <p:nvPr/>
        </p:nvSpPr>
        <p:spPr>
          <a:xfrm>
            <a:off x="2725200" y="4036320"/>
            <a:ext cx="19195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L1,L3..– CNN Layers</a:t>
            </a:r>
            <a:endParaRPr/>
          </a:p>
        </p:txBody>
      </p:sp>
      <p:sp>
        <p:nvSpPr>
          <p:cNvPr id="452" name="CustomShape 106"/>
          <p:cNvSpPr/>
          <p:nvPr/>
        </p:nvSpPr>
        <p:spPr>
          <a:xfrm>
            <a:off x="6600960" y="4036320"/>
            <a:ext cx="191952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L2,L4..– Pooling Layers</a:t>
            </a:r>
            <a:endParaRPr/>
          </a:p>
        </p:txBody>
      </p:sp>
      <p:sp>
        <p:nvSpPr>
          <p:cNvPr id="453" name="CustomShape 107"/>
          <p:cNvSpPr/>
          <p:nvPr/>
        </p:nvSpPr>
        <p:spPr>
          <a:xfrm>
            <a:off x="10476720" y="4036320"/>
            <a:ext cx="1188000" cy="27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</a:rPr>
              <a:t>Dropouts</a:t>
            </a:r>
            <a:endParaRPr/>
          </a:p>
        </p:txBody>
      </p:sp>
      <p:sp>
        <p:nvSpPr>
          <p:cNvPr id="454" name="CustomShape 108"/>
          <p:cNvSpPr/>
          <p:nvPr/>
        </p:nvSpPr>
        <p:spPr>
          <a:xfrm>
            <a:off x="540360" y="438372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Input Image</a:t>
            </a:r>
            <a:endParaRPr/>
          </a:p>
        </p:txBody>
      </p:sp>
      <p:sp>
        <p:nvSpPr>
          <p:cNvPr id="455" name="CustomShape 109"/>
          <p:cNvSpPr/>
          <p:nvPr/>
        </p:nvSpPr>
        <p:spPr>
          <a:xfrm>
            <a:off x="2757240" y="438372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Convolution</a:t>
            </a:r>
            <a:endParaRPr/>
          </a:p>
        </p:txBody>
      </p:sp>
      <p:sp>
        <p:nvSpPr>
          <p:cNvPr id="456" name="CustomShape 110"/>
          <p:cNvSpPr/>
          <p:nvPr/>
        </p:nvSpPr>
        <p:spPr>
          <a:xfrm>
            <a:off x="5073480" y="441108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Non Linearity - ReLU</a:t>
            </a:r>
            <a:endParaRPr/>
          </a:p>
        </p:txBody>
      </p:sp>
      <p:sp>
        <p:nvSpPr>
          <p:cNvPr id="457" name="CustomShape 111"/>
          <p:cNvSpPr/>
          <p:nvPr/>
        </p:nvSpPr>
        <p:spPr>
          <a:xfrm>
            <a:off x="7302600" y="436860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Pooling</a:t>
            </a:r>
            <a:endParaRPr/>
          </a:p>
        </p:txBody>
      </p:sp>
      <p:sp>
        <p:nvSpPr>
          <p:cNvPr id="458" name="CustomShape 112"/>
          <p:cNvSpPr/>
          <p:nvPr/>
        </p:nvSpPr>
        <p:spPr>
          <a:xfrm>
            <a:off x="9567360" y="439272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Dropouts</a:t>
            </a:r>
            <a:endParaRPr/>
          </a:p>
        </p:txBody>
      </p:sp>
      <p:sp>
        <p:nvSpPr>
          <p:cNvPr id="459" name="CustomShape 113"/>
          <p:cNvSpPr/>
          <p:nvPr/>
        </p:nvSpPr>
        <p:spPr>
          <a:xfrm>
            <a:off x="9543600" y="5215320"/>
            <a:ext cx="2251800" cy="22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Arial"/>
              </a:rPr>
              <a:t>SoftMax Layer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2160000" y="216000"/>
            <a:ext cx="7631640" cy="3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2800">
                <a:solidFill>
                  <a:srgbClr val="00b0f0"/>
                </a:solidFill>
                <a:latin typeface="Arial"/>
              </a:rPr>
              <a:t>Infrastructure for Image Processing</a:t>
            </a:r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648000" y="1224000"/>
            <a:ext cx="6503400" cy="11142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"/>
            </a:pPr>
            <a:r>
              <a:rPr lang="en-IN">
                <a:latin typeface="Arial"/>
              </a:rPr>
              <a:t>GPU computes much faster than CPU.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>
                <a:latin typeface="Arial"/>
              </a:rPr>
              <a:t>GPU's are more specialized at performing matrix operations 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>
                <a:latin typeface="Arial"/>
              </a:rPr>
              <a:t>and other advanced mathematical transformations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IN">
                <a:latin typeface="Arial"/>
              </a:rPr>
              <a:t>GPU executes 10x speed than CPU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562680" y="105480"/>
            <a:ext cx="10730520" cy="54828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CustomShape 2"/>
          <p:cNvSpPr/>
          <p:nvPr/>
        </p:nvSpPr>
        <p:spPr>
          <a:xfrm>
            <a:off x="562680" y="797400"/>
            <a:ext cx="5398560" cy="249876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CustomShape 3"/>
          <p:cNvSpPr/>
          <p:nvPr/>
        </p:nvSpPr>
        <p:spPr>
          <a:xfrm>
            <a:off x="6231960" y="797400"/>
            <a:ext cx="5398560" cy="249876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CustomShape 4"/>
          <p:cNvSpPr/>
          <p:nvPr/>
        </p:nvSpPr>
        <p:spPr>
          <a:xfrm>
            <a:off x="6231960" y="3534480"/>
            <a:ext cx="5398560" cy="249876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CustomShape 5"/>
          <p:cNvSpPr/>
          <p:nvPr/>
        </p:nvSpPr>
        <p:spPr>
          <a:xfrm>
            <a:off x="562680" y="3534480"/>
            <a:ext cx="5398560" cy="24987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562680" y="105480"/>
            <a:ext cx="10730520" cy="54828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CustomShape 2"/>
          <p:cNvSpPr/>
          <p:nvPr/>
        </p:nvSpPr>
        <p:spPr>
          <a:xfrm>
            <a:off x="562680" y="797400"/>
            <a:ext cx="11063520" cy="523908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CustomShape 3"/>
          <p:cNvSpPr/>
          <p:nvPr/>
        </p:nvSpPr>
        <p:spPr>
          <a:xfrm>
            <a:off x="562680" y="797400"/>
            <a:ext cx="11063520" cy="5239080"/>
          </a:xfrm>
          <a:prstGeom prst="rect">
            <a:avLst/>
          </a:prstGeom>
          <a:noFill/>
          <a:ln>
            <a:noFill/>
          </a:ln>
        </p:spPr>
      </p:sp>
      <p:pic>
        <p:nvPicPr>
          <p:cNvPr id="4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10880" y="797400"/>
            <a:ext cx="6566400" cy="523908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0880" y="797400"/>
            <a:ext cx="6566400" cy="523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