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87" r:id="rId2"/>
    <p:sldId id="295" r:id="rId3"/>
    <p:sldId id="294" r:id="rId4"/>
    <p:sldId id="304" r:id="rId5"/>
    <p:sldId id="298" r:id="rId6"/>
    <p:sldId id="288" r:id="rId7"/>
    <p:sldId id="299" r:id="rId8"/>
    <p:sldId id="303" r:id="rId9"/>
    <p:sldId id="305" r:id="rId10"/>
    <p:sldId id="297" r:id="rId11"/>
    <p:sldId id="296" r:id="rId12"/>
    <p:sldId id="293" r:id="rId13"/>
    <p:sldId id="301" r:id="rId14"/>
  </p:sldIdLst>
  <p:sldSz cx="9144000" cy="5143500" type="screen16x9"/>
  <p:notesSz cx="6858000" cy="9144000"/>
  <p:embeddedFontLs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Titillium Web" panose="020B0604020202020204" charset="-18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6" autoAdjust="0"/>
    <p:restoredTop sz="94660"/>
  </p:normalViewPr>
  <p:slideViewPr>
    <p:cSldViewPr snapToGrid="0">
      <p:cViewPr>
        <p:scale>
          <a:sx n="80" d="100"/>
          <a:sy n="80" d="100"/>
        </p:scale>
        <p:origin x="744" y="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77913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7452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808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7387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Globálisan stabil nem tud lenni, mert ami</a:t>
            </a:r>
            <a:r>
              <a:rPr lang="hu-HU" baseline="0" dirty="0" smtClean="0"/>
              <a:t> az egyik megfigyelésnél igaz az nem lesz az a másiknál</a:t>
            </a:r>
            <a:br>
              <a:rPr lang="hu-HU" baseline="0" dirty="0" smtClean="0"/>
            </a:br>
            <a:r>
              <a:rPr lang="hu-HU" baseline="0" dirty="0" smtClean="0"/>
              <a:t>A lime nagyon jól megjeleníti az egyes tényezők hatását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3115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Globálisan stabil nem tud lenni, mert ami</a:t>
            </a:r>
            <a:r>
              <a:rPr lang="hu-HU" baseline="0" dirty="0" smtClean="0"/>
              <a:t> az egyik megfigyelésnél igaz az nem lesz az a másiknál</a:t>
            </a:r>
            <a:br>
              <a:rPr lang="hu-HU" baseline="0" dirty="0" smtClean="0"/>
            </a:br>
            <a:r>
              <a:rPr lang="hu-HU" baseline="0" dirty="0" smtClean="0"/>
              <a:t>A lime nagyon jól megjeleníti az egyes tényezők hatását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3375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68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+mn-lt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" name="Shape 29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86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wUgM6bPVhA" TargetMode="External"/><Relationship Id="rId2" Type="http://schemas.openxmlformats.org/officeDocument/2006/relationships/hyperlink" Target="https://github.com/woobe/eRum_2018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rxiv.org/abs/1602.04938" TargetMode="External"/><Relationship Id="rId4" Type="http://schemas.openxmlformats.org/officeDocument/2006/relationships/hyperlink" Target="https://cran.r-project.org/web/packages/lime/vignettes/Understanding_lim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D6C9344B-82E5-4BEF-B267-E910D1BE872A}"/>
              </a:ext>
            </a:extLst>
          </p:cNvPr>
          <p:cNvSpPr txBox="1">
            <a:spLocks/>
          </p:cNvSpPr>
          <p:nvPr/>
        </p:nvSpPr>
        <p:spPr>
          <a:xfrm>
            <a:off x="1143000" y="6041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ct val="100000"/>
              <a:buFont typeface="Helvetica Neue"/>
              <a:buNone/>
              <a:defRPr sz="2600" b="1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en-GB" sz="2800" dirty="0" smtClean="0">
                <a:solidFill>
                  <a:srgbClr val="990099"/>
                </a:solidFill>
              </a:rPr>
              <a:t>R</a:t>
            </a:r>
            <a:r>
              <a:rPr lang="hu-HU" sz="2800" dirty="0" err="1" smtClean="0">
                <a:solidFill>
                  <a:srgbClr val="990099"/>
                </a:solidFill>
              </a:rPr>
              <a:t>-Ladies</a:t>
            </a:r>
            <a:r>
              <a:rPr lang="hu-HU" sz="2800" dirty="0" smtClean="0">
                <a:solidFill>
                  <a:srgbClr val="990099"/>
                </a:solidFill>
              </a:rPr>
              <a:t> </a:t>
            </a:r>
            <a:r>
              <a:rPr lang="en-GB" sz="2800" dirty="0" smtClean="0">
                <a:solidFill>
                  <a:srgbClr val="990099"/>
                </a:solidFill>
              </a:rPr>
              <a:t>Meetup </a:t>
            </a:r>
            <a:r>
              <a:rPr lang="hu-HU" sz="2800" dirty="0" smtClean="0">
                <a:solidFill>
                  <a:srgbClr val="990099"/>
                </a:solidFill>
              </a:rPr>
              <a:t>Budapest</a:t>
            </a:r>
            <a:r>
              <a:rPr lang="hu-HU" sz="2800" dirty="0" smtClean="0">
                <a:solidFill>
                  <a:srgbClr val="A32D9D"/>
                </a:solidFill>
              </a:rPr>
              <a:t/>
            </a:r>
            <a:br>
              <a:rPr lang="hu-HU" sz="2800" dirty="0" smtClean="0">
                <a:solidFill>
                  <a:srgbClr val="A32D9D"/>
                </a:solidFill>
              </a:rPr>
            </a:br>
            <a:r>
              <a:rPr lang="hu-HU" sz="2400" b="0" dirty="0" smtClean="0">
                <a:solidFill>
                  <a:schemeClr val="tx1"/>
                </a:solidFill>
              </a:rPr>
              <a:t>2018 június 26.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02043A72-58A6-42A2-9EBC-CCCBB7A800BB}"/>
              </a:ext>
            </a:extLst>
          </p:cNvPr>
          <p:cNvSpPr txBox="1">
            <a:spLocks/>
          </p:cNvSpPr>
          <p:nvPr/>
        </p:nvSpPr>
        <p:spPr>
          <a:xfrm>
            <a:off x="540000" y="2394872"/>
            <a:ext cx="8107200" cy="1241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ctr">
              <a:buNone/>
            </a:pPr>
            <a:r>
              <a:rPr lang="hu-HU" sz="4000" b="1" dirty="0" smtClean="0">
                <a:solidFill>
                  <a:srgbClr val="88398A"/>
                </a:solidFill>
              </a:rPr>
              <a:t>Interpretálható </a:t>
            </a:r>
            <a:r>
              <a:rPr lang="hu-HU" sz="4000" b="1" dirty="0">
                <a:solidFill>
                  <a:srgbClr val="88398A"/>
                </a:solidFill>
              </a:rPr>
              <a:t>ML H2O és LIME csomagokkal</a:t>
            </a:r>
          </a:p>
          <a:p>
            <a:pPr algn="ctr">
              <a:buNone/>
            </a:pPr>
            <a:r>
              <a:rPr lang="hu-HU" sz="2400" dirty="0" smtClean="0"/>
              <a:t>Orbán Erika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563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3" y="72838"/>
            <a:ext cx="7882349" cy="574346"/>
          </a:xfrm>
        </p:spPr>
        <p:txBody>
          <a:bodyPr/>
          <a:lstStyle/>
          <a:p>
            <a:r>
              <a:rPr lang="hu-HU" dirty="0" smtClean="0"/>
              <a:t>Esettanulmány </a:t>
            </a:r>
            <a:r>
              <a:rPr lang="hu-HU" dirty="0" smtClean="0"/>
              <a:t>I. </a:t>
            </a:r>
            <a:r>
              <a:rPr lang="hu-HU" dirty="0"/>
              <a:t>– </a:t>
            </a:r>
            <a:r>
              <a:rPr lang="hu-HU" dirty="0" smtClean="0"/>
              <a:t>Diabetes</a:t>
            </a:r>
            <a:endParaRPr lang="en-GB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8"/>
          <a:stretch/>
        </p:blipFill>
        <p:spPr>
          <a:xfrm>
            <a:off x="1061397" y="782899"/>
            <a:ext cx="7195930" cy="359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23"/>
          <a:stretch/>
        </p:blipFill>
        <p:spPr>
          <a:xfrm>
            <a:off x="998874" y="797198"/>
            <a:ext cx="7296912" cy="33897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3" y="92716"/>
            <a:ext cx="7882349" cy="574346"/>
          </a:xfrm>
        </p:spPr>
        <p:txBody>
          <a:bodyPr/>
          <a:lstStyle/>
          <a:p>
            <a:r>
              <a:rPr lang="hu-HU" dirty="0" smtClean="0"/>
              <a:t>Esettanulmány </a:t>
            </a:r>
            <a:r>
              <a:rPr lang="hu-HU" dirty="0" smtClean="0"/>
              <a:t>II. </a:t>
            </a:r>
            <a:r>
              <a:rPr lang="hu-HU" dirty="0" smtClean="0"/>
              <a:t>– Boston </a:t>
            </a:r>
            <a:r>
              <a:rPr lang="hu-HU" dirty="0" err="1" smtClean="0"/>
              <a:t>housing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2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1999" y="2851325"/>
            <a:ext cx="6340549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-HU" sz="4000" dirty="0" smtClean="0"/>
              <a:t>Köszönöm a figyelmet</a:t>
            </a:r>
            <a:r>
              <a:rPr lang="hu-HU" sz="4000" dirty="0" smtClean="0"/>
              <a:t>! </a:t>
            </a:r>
            <a:endParaRPr lang="en" sz="4000" dirty="0"/>
          </a:p>
        </p:txBody>
      </p:sp>
    </p:spTree>
    <p:extLst>
      <p:ext uri="{BB962C8B-B14F-4D97-AF65-F5344CB8AC3E}">
        <p14:creationId xmlns:p14="http://schemas.microsoft.com/office/powerpoint/2010/main" val="6150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3" y="92716"/>
            <a:ext cx="7882349" cy="574346"/>
          </a:xfrm>
        </p:spPr>
        <p:txBody>
          <a:bodyPr/>
          <a:lstStyle/>
          <a:p>
            <a:r>
              <a:rPr lang="hu-HU" dirty="0" smtClean="0"/>
              <a:t>Források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202" y="806837"/>
            <a:ext cx="8402130" cy="3148500"/>
          </a:xfrm>
        </p:spPr>
        <p:txBody>
          <a:bodyPr/>
          <a:lstStyle/>
          <a:p>
            <a:r>
              <a:rPr lang="hu-HU" dirty="0" smtClean="0"/>
              <a:t> </a:t>
            </a:r>
            <a:r>
              <a:rPr lang="hu-HU" dirty="0" err="1" smtClean="0"/>
              <a:t>Automatic</a:t>
            </a:r>
            <a:r>
              <a:rPr lang="hu-HU" dirty="0" smtClean="0"/>
              <a:t> </a:t>
            </a:r>
            <a:r>
              <a:rPr lang="hu-HU" dirty="0"/>
              <a:t>and </a:t>
            </a:r>
            <a:r>
              <a:rPr lang="hu-HU" dirty="0" err="1"/>
              <a:t>Interpretable</a:t>
            </a:r>
            <a:r>
              <a:rPr lang="hu-HU" dirty="0"/>
              <a:t> </a:t>
            </a:r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R </a:t>
            </a:r>
            <a:r>
              <a:rPr lang="hu-HU" dirty="0" err="1"/>
              <a:t>with</a:t>
            </a:r>
            <a:r>
              <a:rPr lang="hu-HU" dirty="0"/>
              <a:t> H2O and LIME – </a:t>
            </a:r>
            <a:br>
              <a:rPr lang="hu-HU" dirty="0"/>
            </a:br>
            <a:r>
              <a:rPr lang="hu-HU" dirty="0" err="1"/>
              <a:t>Jo-fai</a:t>
            </a:r>
            <a:r>
              <a:rPr lang="hu-HU" dirty="0"/>
              <a:t> </a:t>
            </a:r>
            <a:r>
              <a:rPr lang="hu-HU" dirty="0" err="1"/>
              <a:t>Chow</a:t>
            </a:r>
            <a:endParaRPr lang="hu-HU" dirty="0"/>
          </a:p>
          <a:p>
            <a:pPr marL="722313" lvl="3"/>
            <a:r>
              <a:rPr lang="hu-HU" dirty="0">
                <a:hlinkClick r:id="rId2"/>
              </a:rPr>
              <a:t> https://github.com/woobe/eRum_2018</a:t>
            </a:r>
            <a:endParaRPr lang="hu-HU" dirty="0"/>
          </a:p>
          <a:p>
            <a:endParaRPr lang="hu-HU" dirty="0" smtClean="0"/>
          </a:p>
          <a:p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Scalable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Automatic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Machine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Learning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in</a:t>
            </a:r>
            <a:r>
              <a:rPr lang="hu-HU" dirty="0">
                <a:sym typeface="Wingdings" panose="05000000000000000000" pitchFamily="2" charset="2"/>
              </a:rPr>
              <a:t> H2O – Erin </a:t>
            </a:r>
            <a:r>
              <a:rPr lang="hu-HU" dirty="0" err="1">
                <a:sym typeface="Wingdings" panose="05000000000000000000" pitchFamily="2" charset="2"/>
              </a:rPr>
              <a:t>LeDell</a:t>
            </a:r>
            <a:endParaRPr lang="hu-HU" dirty="0">
              <a:sym typeface="Wingdings" panose="05000000000000000000" pitchFamily="2" charset="2"/>
            </a:endParaRPr>
          </a:p>
          <a:p>
            <a:pPr marL="722313" lvl="3">
              <a:tabLst>
                <a:tab pos="625475" algn="l"/>
              </a:tabLst>
            </a:pPr>
            <a:r>
              <a:rPr lang="hu-HU" dirty="0">
                <a:hlinkClick r:id="rId3"/>
              </a:rPr>
              <a:t> </a:t>
            </a:r>
            <a:r>
              <a:rPr lang="en-GB" dirty="0">
                <a:hlinkClick r:id="rId3"/>
              </a:rPr>
              <a:t>https://www.youtube.com/watch?v=awUgM6bPVhA</a:t>
            </a:r>
            <a:endParaRPr lang="hu-HU" dirty="0"/>
          </a:p>
          <a:p>
            <a:endParaRPr lang="hu-HU" dirty="0" smtClean="0"/>
          </a:p>
          <a:p>
            <a:r>
              <a:rPr lang="hu-HU" dirty="0" smtClean="0"/>
              <a:t> LIME </a:t>
            </a:r>
            <a:r>
              <a:rPr lang="hu-HU" dirty="0"/>
              <a:t>- </a:t>
            </a:r>
            <a:r>
              <a:rPr lang="pt-BR" dirty="0">
                <a:solidFill>
                  <a:schemeClr val="tx1"/>
                </a:solidFill>
              </a:rPr>
              <a:t>Marco Tulio Ribeiro, Sameer Singh, Carlos Guestrin</a:t>
            </a:r>
            <a:endParaRPr lang="hu-HU" dirty="0">
              <a:solidFill>
                <a:schemeClr val="tx1"/>
              </a:solidFill>
            </a:endParaRPr>
          </a:p>
          <a:p>
            <a:pPr marL="722313" lvl="3"/>
            <a:r>
              <a:rPr lang="hu-HU" dirty="0">
                <a:hlinkClick r:id="rId4"/>
              </a:rPr>
              <a:t> https://cran.r-project.org/web/packages/lime/vignettes/Understanding_lime.html</a:t>
            </a:r>
            <a:endParaRPr lang="hu-HU" dirty="0"/>
          </a:p>
          <a:p>
            <a:pPr marL="722313" lvl="3"/>
            <a:r>
              <a:rPr lang="hu-HU" dirty="0">
                <a:hlinkClick r:id="rId5"/>
              </a:rPr>
              <a:t>https://arxiv.org/abs/1602.04938</a:t>
            </a:r>
            <a:endParaRPr lang="hu-HU" dirty="0"/>
          </a:p>
          <a:p>
            <a:endParaRPr lang="hu-HU" dirty="0" smtClean="0"/>
          </a:p>
          <a:p>
            <a:pPr marL="536575" lvl="3"/>
            <a:endParaRPr lang="hu-HU" dirty="0" smtClean="0"/>
          </a:p>
          <a:p>
            <a:pPr marL="536575" lvl="3"/>
            <a:endParaRPr lang="hu-HU" dirty="0" smtClean="0"/>
          </a:p>
          <a:p>
            <a:pPr marL="722313" lvl="3"/>
            <a:endParaRPr lang="hu-HU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28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3" y="92716"/>
            <a:ext cx="7882349" cy="574346"/>
          </a:xfrm>
        </p:spPr>
        <p:txBody>
          <a:bodyPr/>
          <a:lstStyle/>
          <a:p>
            <a:r>
              <a:rPr lang="hu-HU" dirty="0" smtClean="0"/>
              <a:t>Tartalom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202" y="806837"/>
            <a:ext cx="8402130" cy="3148500"/>
          </a:xfrm>
        </p:spPr>
        <p:txBody>
          <a:bodyPr/>
          <a:lstStyle/>
          <a:p>
            <a:r>
              <a:rPr lang="hu-HU" dirty="0"/>
              <a:t> </a:t>
            </a:r>
            <a:r>
              <a:rPr lang="hu-HU" dirty="0" smtClean="0"/>
              <a:t>eRum2018 </a:t>
            </a:r>
          </a:p>
          <a:p>
            <a:pPr>
              <a:buNone/>
            </a:pPr>
            <a:endParaRPr lang="hu-HU" dirty="0" smtClean="0"/>
          </a:p>
          <a:p>
            <a:r>
              <a:rPr lang="hu-HU" dirty="0" smtClean="0"/>
              <a:t> H2O – </a:t>
            </a:r>
            <a:r>
              <a:rPr lang="hu-HU" dirty="0" err="1" smtClean="0"/>
              <a:t>AutoML</a:t>
            </a:r>
            <a:endParaRPr lang="hu-HU" dirty="0" smtClean="0"/>
          </a:p>
          <a:p>
            <a:pPr marL="893763" lvl="3">
              <a:tabLst>
                <a:tab pos="1073150" algn="l"/>
              </a:tabLst>
            </a:pPr>
            <a:r>
              <a:rPr lang="hu-HU" dirty="0" smtClean="0">
                <a:latin typeface="+mn-lt"/>
              </a:rPr>
              <a:t> modellépítés egyszerűen</a:t>
            </a:r>
          </a:p>
          <a:p>
            <a:pPr marL="893763" lvl="3">
              <a:tabLst>
                <a:tab pos="1073150" algn="l"/>
              </a:tabLst>
            </a:pPr>
            <a:endParaRPr lang="hu-HU" dirty="0" smtClean="0">
              <a:latin typeface="+mn-lt"/>
            </a:endParaRPr>
          </a:p>
          <a:p>
            <a:r>
              <a:rPr lang="hu-HU" dirty="0"/>
              <a:t> </a:t>
            </a:r>
            <a:r>
              <a:rPr lang="hu-HU" dirty="0" smtClean="0"/>
              <a:t>LIME</a:t>
            </a:r>
          </a:p>
          <a:p>
            <a:pPr marL="893763" lvl="3"/>
            <a:r>
              <a:rPr lang="hu-HU" dirty="0" smtClean="0">
                <a:latin typeface="+mn-lt"/>
              </a:rPr>
              <a:t> Interpretálhatóság</a:t>
            </a:r>
          </a:p>
          <a:p>
            <a:pPr marL="893763" lvl="3"/>
            <a:endParaRPr lang="hu-HU" dirty="0" smtClean="0">
              <a:latin typeface="+mn-lt"/>
            </a:endParaRPr>
          </a:p>
          <a:p>
            <a:pPr lvl="3">
              <a:buFont typeface="Helvetica Neue"/>
              <a:buChar char="▪"/>
            </a:pPr>
            <a:r>
              <a:rPr lang="hu-HU" dirty="0">
                <a:latin typeface="+mn-lt"/>
              </a:rPr>
              <a:t> </a:t>
            </a:r>
            <a:r>
              <a:rPr lang="hu-HU" dirty="0" smtClean="0">
                <a:latin typeface="+mn-lt"/>
              </a:rPr>
              <a:t>Esettanulmány</a:t>
            </a:r>
          </a:p>
          <a:p>
            <a:pPr marL="893763" lvl="3"/>
            <a:r>
              <a:rPr lang="hu-HU" dirty="0" smtClean="0">
                <a:latin typeface="+mn-lt"/>
              </a:rPr>
              <a:t> Diabetes, </a:t>
            </a:r>
            <a:r>
              <a:rPr lang="hu-HU" dirty="0" err="1"/>
              <a:t>Bostong</a:t>
            </a:r>
            <a:r>
              <a:rPr lang="hu-HU" dirty="0"/>
              <a:t> </a:t>
            </a:r>
            <a:r>
              <a:rPr lang="hu-HU" dirty="0" err="1"/>
              <a:t>housing</a:t>
            </a:r>
            <a:endParaRPr lang="hu-HU" dirty="0" smtClean="0">
              <a:latin typeface="+mn-lt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" t="6331" r="-652" b="5673"/>
          <a:stretch/>
        </p:blipFill>
        <p:spPr>
          <a:xfrm>
            <a:off x="2835978" y="3906010"/>
            <a:ext cx="1200148" cy="1056077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795" y="3803133"/>
            <a:ext cx="1086002" cy="123842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6" r="9649"/>
          <a:stretch/>
        </p:blipFill>
        <p:spPr>
          <a:xfrm>
            <a:off x="5369737" y="3766689"/>
            <a:ext cx="1046748" cy="131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3" y="92716"/>
            <a:ext cx="7882349" cy="574346"/>
          </a:xfrm>
        </p:spPr>
        <p:txBody>
          <a:bodyPr/>
          <a:lstStyle/>
          <a:p>
            <a:r>
              <a:rPr lang="hu-HU" dirty="0"/>
              <a:t>e</a:t>
            </a:r>
            <a:r>
              <a:rPr lang="hu-HU" dirty="0" smtClean="0"/>
              <a:t>Rum2018</a:t>
            </a:r>
            <a:endParaRPr lang="en-GB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" t="6331" r="-652" b="5673"/>
          <a:stretch/>
        </p:blipFill>
        <p:spPr>
          <a:xfrm>
            <a:off x="7766052" y="0"/>
            <a:ext cx="1377947" cy="1212533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6"/>
          <a:stretch/>
        </p:blipFill>
        <p:spPr>
          <a:xfrm>
            <a:off x="447099" y="1212533"/>
            <a:ext cx="7504205" cy="3284254"/>
          </a:xfrm>
          <a:prstGeom prst="rect">
            <a:avLst/>
          </a:prstGeom>
        </p:spPr>
      </p:pic>
      <p:sp>
        <p:nvSpPr>
          <p:cNvPr id="12" name="Ellipszis 11"/>
          <p:cNvSpPr/>
          <p:nvPr/>
        </p:nvSpPr>
        <p:spPr>
          <a:xfrm>
            <a:off x="646043" y="2733262"/>
            <a:ext cx="1620079" cy="228600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/>
          <p:cNvSpPr txBox="1"/>
          <p:nvPr/>
        </p:nvSpPr>
        <p:spPr>
          <a:xfrm>
            <a:off x="3997030" y="506711"/>
            <a:ext cx="3121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b="1" dirty="0" err="1">
                <a:solidFill>
                  <a:schemeClr val="bg2"/>
                </a:solidFill>
              </a:rPr>
              <a:t>Automatic</a:t>
            </a:r>
            <a:r>
              <a:rPr lang="hu-HU" sz="1200" b="1" dirty="0">
                <a:solidFill>
                  <a:schemeClr val="bg2"/>
                </a:solidFill>
              </a:rPr>
              <a:t> and </a:t>
            </a:r>
            <a:r>
              <a:rPr lang="hu-HU" sz="1200" b="1" dirty="0" err="1">
                <a:solidFill>
                  <a:schemeClr val="bg2"/>
                </a:solidFill>
              </a:rPr>
              <a:t>Interpretable</a:t>
            </a:r>
            <a:r>
              <a:rPr lang="hu-HU" sz="1200" b="1" dirty="0">
                <a:solidFill>
                  <a:schemeClr val="bg2"/>
                </a:solidFill>
              </a:rPr>
              <a:t> </a:t>
            </a:r>
            <a:r>
              <a:rPr lang="hu-HU" sz="1200" b="1" dirty="0" err="1">
                <a:solidFill>
                  <a:schemeClr val="bg2"/>
                </a:solidFill>
              </a:rPr>
              <a:t>Machine</a:t>
            </a:r>
            <a:r>
              <a:rPr lang="hu-HU" sz="1200" b="1" dirty="0">
                <a:solidFill>
                  <a:schemeClr val="bg2"/>
                </a:solidFill>
              </a:rPr>
              <a:t> </a:t>
            </a:r>
            <a:r>
              <a:rPr lang="hu-HU" sz="1200" b="1" dirty="0" err="1">
                <a:solidFill>
                  <a:schemeClr val="bg2"/>
                </a:solidFill>
              </a:rPr>
              <a:t>Learning</a:t>
            </a:r>
            <a:r>
              <a:rPr lang="hu-HU" sz="1200" b="1" dirty="0">
                <a:solidFill>
                  <a:schemeClr val="bg2"/>
                </a:solidFill>
              </a:rPr>
              <a:t> </a:t>
            </a:r>
            <a:r>
              <a:rPr lang="hu-HU" sz="1200" b="1" dirty="0" err="1">
                <a:solidFill>
                  <a:schemeClr val="bg2"/>
                </a:solidFill>
              </a:rPr>
              <a:t>in</a:t>
            </a:r>
            <a:r>
              <a:rPr lang="hu-HU" sz="1200" b="1" dirty="0">
                <a:solidFill>
                  <a:schemeClr val="bg2"/>
                </a:solidFill>
              </a:rPr>
              <a:t> R </a:t>
            </a:r>
            <a:r>
              <a:rPr lang="hu-HU" sz="1200" b="1" dirty="0" err="1">
                <a:solidFill>
                  <a:schemeClr val="bg2"/>
                </a:solidFill>
              </a:rPr>
              <a:t>with</a:t>
            </a:r>
            <a:r>
              <a:rPr lang="hu-HU" sz="1200" b="1" dirty="0">
                <a:solidFill>
                  <a:schemeClr val="bg2"/>
                </a:solidFill>
              </a:rPr>
              <a:t> H2O and LIME </a:t>
            </a:r>
          </a:p>
          <a:p>
            <a:pPr algn="ctr"/>
            <a:r>
              <a:rPr lang="hu-HU" sz="1200" b="1" dirty="0">
                <a:solidFill>
                  <a:schemeClr val="bg2"/>
                </a:solidFill>
              </a:rPr>
              <a:t>–</a:t>
            </a:r>
            <a:br>
              <a:rPr lang="hu-HU" sz="1200" b="1" dirty="0">
                <a:solidFill>
                  <a:schemeClr val="bg2"/>
                </a:solidFill>
              </a:rPr>
            </a:br>
            <a:r>
              <a:rPr lang="hu-HU" sz="1200" b="1" dirty="0">
                <a:solidFill>
                  <a:schemeClr val="bg2"/>
                </a:solidFill>
              </a:rPr>
              <a:t> </a:t>
            </a:r>
            <a:r>
              <a:rPr lang="hu-HU" sz="1200" b="1" dirty="0" err="1">
                <a:solidFill>
                  <a:schemeClr val="bg2"/>
                </a:solidFill>
              </a:rPr>
              <a:t>Jo-fai</a:t>
            </a:r>
            <a:r>
              <a:rPr lang="hu-HU" sz="1200" b="1" dirty="0">
                <a:solidFill>
                  <a:schemeClr val="bg2"/>
                </a:solidFill>
              </a:rPr>
              <a:t> </a:t>
            </a:r>
            <a:r>
              <a:rPr lang="hu-HU" sz="1200" b="1" dirty="0" err="1">
                <a:solidFill>
                  <a:schemeClr val="bg2"/>
                </a:solidFill>
              </a:rPr>
              <a:t>Chow</a:t>
            </a:r>
            <a:endParaRPr lang="hu-HU" sz="1200" b="1" dirty="0">
              <a:solidFill>
                <a:schemeClr val="bg2"/>
              </a:solidFill>
            </a:endParaRPr>
          </a:p>
        </p:txBody>
      </p:sp>
      <p:sp>
        <p:nvSpPr>
          <p:cNvPr id="4" name="Ellipszis 3"/>
          <p:cNvSpPr/>
          <p:nvPr/>
        </p:nvSpPr>
        <p:spPr>
          <a:xfrm>
            <a:off x="3855730" y="379889"/>
            <a:ext cx="3513221" cy="923775"/>
          </a:xfrm>
          <a:prstGeom prst="ellipse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5"/>
          <p:cNvCxnSpPr>
            <a:stCxn id="12" idx="6"/>
            <a:endCxn id="4" idx="2"/>
          </p:cNvCxnSpPr>
          <p:nvPr/>
        </p:nvCxnSpPr>
        <p:spPr>
          <a:xfrm flipV="1">
            <a:off x="2266122" y="841777"/>
            <a:ext cx="1589608" cy="200578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29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3" y="92716"/>
            <a:ext cx="7882349" cy="574346"/>
          </a:xfrm>
        </p:spPr>
        <p:txBody>
          <a:bodyPr/>
          <a:lstStyle/>
          <a:p>
            <a:r>
              <a:rPr lang="hu-HU" dirty="0" smtClean="0"/>
              <a:t>H2O </a:t>
            </a:r>
            <a:r>
              <a:rPr lang="hu-HU" dirty="0" err="1" smtClean="0"/>
              <a:t>AutoML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202" y="806837"/>
            <a:ext cx="7422387" cy="3963946"/>
          </a:xfrm>
        </p:spPr>
        <p:txBody>
          <a:bodyPr/>
          <a:lstStyle/>
          <a:p>
            <a:r>
              <a:rPr lang="hu-HU" dirty="0" smtClean="0"/>
              <a:t> Cél</a:t>
            </a:r>
            <a:r>
              <a:rPr lang="hu-HU" dirty="0"/>
              <a:t>: legjobb modell készítése a legkisebb </a:t>
            </a:r>
            <a:r>
              <a:rPr lang="hu-HU" dirty="0" smtClean="0"/>
              <a:t>erőfeszítéssel</a:t>
            </a:r>
            <a:endParaRPr lang="hu-HU" dirty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hu-HU" dirty="0" smtClean="0"/>
              <a:t> </a:t>
            </a:r>
          </a:p>
          <a:p>
            <a:r>
              <a:rPr lang="hu-HU" dirty="0"/>
              <a:t> </a:t>
            </a:r>
            <a:r>
              <a:rPr lang="hu-HU" dirty="0" smtClean="0"/>
              <a:t>Felhasználóbarát</a:t>
            </a:r>
            <a:endParaRPr lang="hu-HU" dirty="0" smtClean="0"/>
          </a:p>
          <a:p>
            <a:pPr marL="722313" lvl="3">
              <a:tabLst>
                <a:tab pos="0" algn="l"/>
              </a:tabLst>
            </a:pPr>
            <a:r>
              <a:rPr lang="hu-HU" dirty="0" smtClean="0">
                <a:latin typeface="+mn-lt"/>
              </a:rPr>
              <a:t> kis háttértudással használható</a:t>
            </a:r>
            <a:endParaRPr lang="hu-HU" dirty="0">
              <a:latin typeface="+mn-lt"/>
            </a:endParaRPr>
          </a:p>
          <a:p>
            <a:pPr marL="722313" lvl="3"/>
            <a:r>
              <a:rPr lang="hu-HU" dirty="0" smtClean="0">
                <a:latin typeface="+mn-lt"/>
              </a:rPr>
              <a:t> könnyen hangolható</a:t>
            </a:r>
            <a:endParaRPr lang="hu-HU" dirty="0">
              <a:latin typeface="+mn-lt"/>
            </a:endParaRPr>
          </a:p>
          <a:p>
            <a:pPr marL="722313" lvl="3"/>
            <a:r>
              <a:rPr lang="hu-HU" dirty="0" smtClean="0">
                <a:latin typeface="+mn-lt"/>
              </a:rPr>
              <a:t> </a:t>
            </a:r>
            <a:r>
              <a:rPr lang="hu-HU" dirty="0">
                <a:latin typeface="+mn-lt"/>
              </a:rPr>
              <a:t>j</a:t>
            </a:r>
            <a:r>
              <a:rPr lang="hu-HU" dirty="0" smtClean="0">
                <a:latin typeface="+mn-lt"/>
              </a:rPr>
              <a:t>ól teljesítő modellek készíthetőek vele</a:t>
            </a:r>
          </a:p>
          <a:p>
            <a:pPr marL="722313" lvl="3"/>
            <a:endParaRPr lang="hu-HU" dirty="0" smtClean="0">
              <a:latin typeface="+mn-lt"/>
            </a:endParaRPr>
          </a:p>
          <a:p>
            <a:pPr lvl="3">
              <a:buFont typeface="Helvetica Neue"/>
              <a:buChar char="▪"/>
              <a:tabLst>
                <a:tab pos="180975" algn="l"/>
              </a:tabLst>
            </a:pPr>
            <a:r>
              <a:rPr lang="hu-HU" dirty="0">
                <a:latin typeface="+mn-lt"/>
              </a:rPr>
              <a:t> </a:t>
            </a:r>
            <a:r>
              <a:rPr lang="hu-HU" dirty="0" smtClean="0">
                <a:latin typeface="+mn-lt"/>
              </a:rPr>
              <a:t>	Nem </a:t>
            </a:r>
            <a:r>
              <a:rPr lang="hu-HU" dirty="0">
                <a:latin typeface="+mn-lt"/>
              </a:rPr>
              <a:t>csak kezdőknek, de </a:t>
            </a:r>
            <a:r>
              <a:rPr lang="hu-HU" dirty="0" smtClean="0">
                <a:latin typeface="+mn-lt"/>
              </a:rPr>
              <a:t>tapasztaltabbaknak is </a:t>
            </a:r>
            <a:r>
              <a:rPr lang="hu-HU" dirty="0">
                <a:latin typeface="+mn-lt"/>
              </a:rPr>
              <a:t>hasznos </a:t>
            </a:r>
            <a:r>
              <a:rPr lang="hu-HU" dirty="0" smtClean="0">
                <a:latin typeface="+mn-lt"/>
              </a:rPr>
              <a:t/>
            </a:r>
            <a:br>
              <a:rPr lang="hu-HU" dirty="0" smtClean="0">
                <a:latin typeface="+mn-lt"/>
              </a:rPr>
            </a:br>
            <a:r>
              <a:rPr lang="hu-HU" dirty="0" smtClean="0">
                <a:latin typeface="+mn-lt"/>
              </a:rPr>
              <a:t>	</a:t>
            </a:r>
            <a:r>
              <a:rPr lang="hu-HU" dirty="0" smtClean="0">
                <a:latin typeface="+mn-lt"/>
                <a:sym typeface="Wingdings" panose="05000000000000000000" pitchFamily="2" charset="2"/>
              </a:rPr>
              <a:t></a:t>
            </a:r>
            <a:r>
              <a:rPr lang="hu-HU" dirty="0" smtClean="0">
                <a:latin typeface="+mn-lt"/>
              </a:rPr>
              <a:t> </a:t>
            </a:r>
            <a:r>
              <a:rPr lang="hu-HU" dirty="0">
                <a:latin typeface="+mn-lt"/>
              </a:rPr>
              <a:t>nem kell </a:t>
            </a:r>
            <a:r>
              <a:rPr lang="hu-HU" dirty="0" smtClean="0">
                <a:latin typeface="+mn-lt"/>
              </a:rPr>
              <a:t>kódot írni, gyorsabb</a:t>
            </a:r>
            <a:endParaRPr lang="hu-HU" dirty="0">
              <a:latin typeface="+mn-lt"/>
            </a:endParaRPr>
          </a:p>
          <a:p>
            <a:pPr lvl="3">
              <a:buFont typeface="Helvetica Neue"/>
              <a:buChar char="▪"/>
            </a:pPr>
            <a:endParaRPr lang="hu-HU" dirty="0">
              <a:latin typeface="+mn-lt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89" y="47850"/>
            <a:ext cx="1171417" cy="133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3" y="92716"/>
            <a:ext cx="7882349" cy="574346"/>
          </a:xfrm>
        </p:spPr>
        <p:txBody>
          <a:bodyPr/>
          <a:lstStyle/>
          <a:p>
            <a:r>
              <a:rPr lang="hu-HU" dirty="0" smtClean="0"/>
              <a:t>H2O </a:t>
            </a:r>
            <a:r>
              <a:rPr lang="hu-HU" dirty="0" err="1" smtClean="0"/>
              <a:t>AutoML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202" y="806837"/>
            <a:ext cx="8402130" cy="3963946"/>
          </a:xfrm>
        </p:spPr>
        <p:txBody>
          <a:bodyPr/>
          <a:lstStyle/>
          <a:p>
            <a:r>
              <a:rPr lang="hu-HU" dirty="0" smtClean="0"/>
              <a:t> Automatikus </a:t>
            </a:r>
            <a:r>
              <a:rPr lang="hu-HU" dirty="0"/>
              <a:t>adatelőkészítés</a:t>
            </a:r>
          </a:p>
          <a:p>
            <a:pPr marL="722313" lvl="4"/>
            <a:r>
              <a:rPr lang="hu-HU" dirty="0">
                <a:latin typeface="+mn-lt"/>
              </a:rPr>
              <a:t> hiányzó adatok kezelése</a:t>
            </a:r>
          </a:p>
          <a:p>
            <a:pPr marL="722313" lvl="4"/>
            <a:r>
              <a:rPr lang="hu-HU" dirty="0">
                <a:latin typeface="+mn-lt"/>
              </a:rPr>
              <a:t> standardizálás</a:t>
            </a:r>
          </a:p>
          <a:p>
            <a:pPr marL="722313" lvl="4"/>
            <a:r>
              <a:rPr lang="hu-HU" dirty="0">
                <a:latin typeface="+mn-lt"/>
              </a:rPr>
              <a:t> kategorikus változók átalakítása</a:t>
            </a:r>
          </a:p>
          <a:p>
            <a:pPr marL="722313" lvl="4"/>
            <a:r>
              <a:rPr lang="hu-HU" dirty="0">
                <a:latin typeface="+mn-lt"/>
              </a:rPr>
              <a:t> változók szelektálása</a:t>
            </a:r>
          </a:p>
          <a:p>
            <a:pPr marL="542925" lvl="4"/>
            <a:endParaRPr lang="hu-HU" dirty="0">
              <a:latin typeface="+mn-lt"/>
            </a:endParaRPr>
          </a:p>
          <a:p>
            <a:r>
              <a:rPr lang="hu-HU" dirty="0"/>
              <a:t> Automatikus modellkészítés</a:t>
            </a:r>
          </a:p>
          <a:p>
            <a:pPr marL="722313" lvl="3"/>
            <a:r>
              <a:rPr lang="hu-HU" dirty="0">
                <a:latin typeface="+mn-lt"/>
              </a:rPr>
              <a:t> rendelkezésre álló idő </a:t>
            </a:r>
            <a:r>
              <a:rPr lang="hu-HU" dirty="0" smtClean="0">
                <a:latin typeface="+mn-lt"/>
              </a:rPr>
              <a:t>megadása</a:t>
            </a:r>
          </a:p>
          <a:p>
            <a:pPr marL="722313" lvl="3"/>
            <a:r>
              <a:rPr lang="hu-HU" dirty="0">
                <a:latin typeface="+mn-lt"/>
              </a:rPr>
              <a:t> </a:t>
            </a:r>
            <a:r>
              <a:rPr lang="hu-HU" dirty="0" smtClean="0">
                <a:latin typeface="+mn-lt"/>
              </a:rPr>
              <a:t>modellek számának megadása</a:t>
            </a:r>
            <a:endParaRPr lang="hu-HU" dirty="0">
              <a:latin typeface="+mn-lt"/>
            </a:endParaRPr>
          </a:p>
          <a:p>
            <a:pPr marL="722313" lvl="3" indent="-7938"/>
            <a:r>
              <a:rPr lang="hu-HU" dirty="0">
                <a:latin typeface="+mn-lt"/>
              </a:rPr>
              <a:t> modellek: GLM, GBM, RF, </a:t>
            </a:r>
            <a:r>
              <a:rPr lang="hu-HU" dirty="0" smtClean="0">
                <a:latin typeface="+mn-lt"/>
              </a:rPr>
              <a:t>NN</a:t>
            </a:r>
            <a:endParaRPr lang="hu-HU" dirty="0">
              <a:latin typeface="+mn-lt"/>
              <a:sym typeface="Wingdings" panose="05000000000000000000" pitchFamily="2" charset="2"/>
            </a:endParaRPr>
          </a:p>
          <a:p>
            <a:pPr marL="536575" lvl="3" indent="88900"/>
            <a:endParaRPr lang="hu-HU" dirty="0">
              <a:latin typeface="+mn-lt"/>
            </a:endParaRPr>
          </a:p>
          <a:p>
            <a:r>
              <a:rPr lang="hu-HU" dirty="0"/>
              <a:t> </a:t>
            </a:r>
            <a:r>
              <a:rPr lang="hu-HU" dirty="0" err="1" smtClean="0"/>
              <a:t>Ensembles</a:t>
            </a:r>
            <a:r>
              <a:rPr lang="hu-HU" dirty="0" smtClean="0"/>
              <a:t> (</a:t>
            </a:r>
            <a:r>
              <a:rPr lang="hu-HU" dirty="0" err="1"/>
              <a:t>Stacking</a:t>
            </a:r>
            <a:r>
              <a:rPr lang="hu-HU" dirty="0"/>
              <a:t>) 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 Ranglista </a:t>
            </a:r>
            <a:r>
              <a:rPr lang="hu-HU" dirty="0">
                <a:sym typeface="Wingdings" panose="05000000000000000000" pitchFamily="2" charset="2"/>
              </a:rPr>
              <a:t> legjobb modell </a:t>
            </a:r>
            <a:r>
              <a:rPr lang="hu-HU" dirty="0" smtClean="0">
                <a:sym typeface="Wingdings" panose="05000000000000000000" pitchFamily="2" charset="2"/>
              </a:rPr>
              <a:t>kiválasztása </a:t>
            </a:r>
            <a:endParaRPr lang="hu-HU" dirty="0"/>
          </a:p>
          <a:p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t="-468" r="79988" b="468"/>
          <a:stretch/>
        </p:blipFill>
        <p:spPr>
          <a:xfrm>
            <a:off x="6170802" y="409073"/>
            <a:ext cx="1246763" cy="4590047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89" y="47850"/>
            <a:ext cx="1171417" cy="133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551" y="2918562"/>
            <a:ext cx="3714649" cy="2073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3" y="92716"/>
            <a:ext cx="7882349" cy="574346"/>
          </a:xfrm>
        </p:spPr>
        <p:txBody>
          <a:bodyPr/>
          <a:lstStyle/>
          <a:p>
            <a:r>
              <a:rPr lang="hu-HU" dirty="0" smtClean="0"/>
              <a:t>LIME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202" y="806837"/>
            <a:ext cx="8402130" cy="3148500"/>
          </a:xfrm>
        </p:spPr>
        <p:txBody>
          <a:bodyPr/>
          <a:lstStyle/>
          <a:p>
            <a:r>
              <a:rPr lang="hu-HU" dirty="0"/>
              <a:t> </a:t>
            </a:r>
            <a:r>
              <a:rPr lang="hu-HU" dirty="0" smtClean="0"/>
              <a:t>Komplex jelenségek magyarázata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</a:p>
          <a:p>
            <a:pPr>
              <a:buNone/>
            </a:pPr>
            <a:r>
              <a:rPr lang="hu-HU" dirty="0" smtClean="0">
                <a:sym typeface="Wingdings" panose="05000000000000000000" pitchFamily="2" charset="2"/>
              </a:rPr>
              <a:t>	komplex modellek</a:t>
            </a:r>
            <a:r>
              <a:rPr lang="hu-HU" dirty="0" smtClean="0"/>
              <a:t> 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endParaRPr lang="hu-HU" dirty="0" smtClean="0"/>
          </a:p>
          <a:p>
            <a:r>
              <a:rPr lang="hu-HU" dirty="0"/>
              <a:t> Komplex modellek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black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box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</a:p>
          <a:p>
            <a:pPr lvl="4">
              <a:buNone/>
            </a:pPr>
            <a:r>
              <a:rPr lang="hu-HU" dirty="0">
                <a:sym typeface="Wingdings" panose="05000000000000000000" pitchFamily="2" charset="2"/>
              </a:rPr>
              <a:t>	</a:t>
            </a:r>
            <a:endParaRPr lang="hu-HU" dirty="0" smtClean="0">
              <a:sym typeface="Wingdings" panose="05000000000000000000" pitchFamily="2" charset="2"/>
            </a:endParaRPr>
          </a:p>
          <a:p>
            <a:pPr lvl="4">
              <a:buNone/>
            </a:pPr>
            <a:endParaRPr lang="hu-HU" dirty="0">
              <a:sym typeface="Wingdings" panose="05000000000000000000" pitchFamily="2" charset="2"/>
            </a:endParaRPr>
          </a:p>
          <a:p>
            <a:pPr lvl="4">
              <a:buNone/>
            </a:pPr>
            <a:endParaRPr lang="hu-HU" dirty="0"/>
          </a:p>
          <a:p>
            <a:r>
              <a:rPr lang="hu-HU" dirty="0" smtClean="0"/>
              <a:t> Pontosság </a:t>
            </a:r>
            <a:r>
              <a:rPr lang="hu-HU" dirty="0" smtClean="0"/>
              <a:t>vs. </a:t>
            </a:r>
            <a:r>
              <a:rPr lang="hu-HU" dirty="0" smtClean="0"/>
              <a:t>Interpretálhatóság</a:t>
            </a:r>
            <a:endParaRPr lang="hu-HU" dirty="0">
              <a:sym typeface="Wingdings" panose="05000000000000000000" pitchFamily="2" charset="2"/>
            </a:endParaRPr>
          </a:p>
          <a:p>
            <a:endParaRPr lang="hu-HU" dirty="0" smtClean="0">
              <a:sym typeface="Wingdings" panose="05000000000000000000" pitchFamily="2" charset="2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10" y="1217207"/>
            <a:ext cx="3824322" cy="132351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115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3" y="92716"/>
            <a:ext cx="7882349" cy="574346"/>
          </a:xfrm>
        </p:spPr>
        <p:txBody>
          <a:bodyPr/>
          <a:lstStyle/>
          <a:p>
            <a:r>
              <a:rPr lang="hu-HU" dirty="0" smtClean="0"/>
              <a:t>LIME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200" y="806400"/>
            <a:ext cx="7651002" cy="3148500"/>
          </a:xfrm>
        </p:spPr>
        <p:txBody>
          <a:bodyPr/>
          <a:lstStyle/>
          <a:p>
            <a:r>
              <a:rPr lang="hu-HU" dirty="0"/>
              <a:t> </a:t>
            </a:r>
            <a:r>
              <a:rPr lang="hu-HU" dirty="0" smtClean="0">
                <a:sym typeface="Wingdings" panose="05000000000000000000" pitchFamily="2" charset="2"/>
              </a:rPr>
              <a:t>Interpretálhatóság is fontos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722313" lvl="3" algn="just">
              <a:tabLst>
                <a:tab pos="1876425" algn="l"/>
              </a:tabLst>
            </a:pPr>
            <a:r>
              <a:rPr lang="hu-HU" dirty="0">
                <a:latin typeface="+mn-lt"/>
                <a:sym typeface="Wingdings" panose="05000000000000000000" pitchFamily="2" charset="2"/>
              </a:rPr>
              <a:t> </a:t>
            </a:r>
            <a:r>
              <a:rPr lang="hu-HU" dirty="0" smtClean="0">
                <a:latin typeface="+mn-lt"/>
                <a:sym typeface="Wingdings" panose="05000000000000000000" pitchFamily="2" charset="2"/>
              </a:rPr>
              <a:t>Bizalom: 	a becslés vagy előrejelzés végfelhasználója nem tud 	bízni benne  figyelmen kívül hagyhatja</a:t>
            </a:r>
          </a:p>
          <a:p>
            <a:pPr marL="357188" lvl="3"/>
            <a:endParaRPr lang="hu-HU" dirty="0">
              <a:latin typeface="+mn-lt"/>
              <a:sym typeface="Wingdings" panose="05000000000000000000" pitchFamily="2" charset="2"/>
            </a:endParaRPr>
          </a:p>
          <a:p>
            <a:pPr marL="722313" lvl="3" algn="just">
              <a:tabLst>
                <a:tab pos="1876425" algn="l"/>
              </a:tabLst>
            </a:pPr>
            <a:r>
              <a:rPr lang="hu-HU" dirty="0">
                <a:latin typeface="+mn-lt"/>
                <a:sym typeface="Wingdings" panose="05000000000000000000" pitchFamily="2" charset="2"/>
              </a:rPr>
              <a:t> </a:t>
            </a:r>
            <a:r>
              <a:rPr lang="hu-HU" dirty="0" smtClean="0">
                <a:latin typeface="+mn-lt"/>
                <a:sym typeface="Wingdings" panose="05000000000000000000" pitchFamily="2" charset="2"/>
              </a:rPr>
              <a:t>GDPR</a:t>
            </a:r>
            <a:r>
              <a:rPr lang="hu-HU" dirty="0" smtClean="0">
                <a:latin typeface="+mn-lt"/>
              </a:rPr>
              <a:t>:    május 25-e óta az érintettek tájékoztatást kérhetnek az 	az algoritmus alapú döntések okairól </a:t>
            </a:r>
            <a:r>
              <a:rPr lang="hu-HU" dirty="0" smtClean="0">
                <a:latin typeface="+mn-lt"/>
                <a:sym typeface="Wingdings" panose="05000000000000000000" pitchFamily="2" charset="2"/>
              </a:rPr>
              <a:t> hitelkérelem 	elutasítás, profilozás</a:t>
            </a:r>
          </a:p>
          <a:p>
            <a:pPr marL="357188" lvl="3">
              <a:buNone/>
              <a:tabLst>
                <a:tab pos="1528763" algn="l"/>
              </a:tabLst>
            </a:pPr>
            <a:endParaRPr lang="hu-HU" dirty="0">
              <a:latin typeface="+mn-lt"/>
              <a:sym typeface="Wingdings" panose="05000000000000000000" pitchFamily="2" charset="2"/>
            </a:endParaRPr>
          </a:p>
          <a:p>
            <a:pPr marL="722313" lvl="3" algn="just">
              <a:tabLst>
                <a:tab pos="1528763" algn="l"/>
              </a:tabLst>
            </a:pPr>
            <a:r>
              <a:rPr lang="hu-HU" dirty="0" smtClean="0">
                <a:latin typeface="+mn-lt"/>
                <a:sym typeface="Wingdings" panose="05000000000000000000" pitchFamily="2" charset="2"/>
              </a:rPr>
              <a:t> Fejlődés: a jobb megértés segítheti a modell továbbfejlesztését</a:t>
            </a:r>
            <a:endParaRPr lang="hu-HU" dirty="0" smtClean="0">
              <a:latin typeface="+mn-lt"/>
            </a:endParaRPr>
          </a:p>
          <a:p>
            <a:pPr lvl="0"/>
            <a:endParaRPr lang="hu-HU" dirty="0"/>
          </a:p>
          <a:p>
            <a:pPr lvl="0">
              <a:buNone/>
            </a:pPr>
            <a:endParaRPr lang="hu-HU" dirty="0" smtClean="0"/>
          </a:p>
          <a:p>
            <a:pPr lvl="0"/>
            <a:endParaRPr lang="hu-HU" dirty="0"/>
          </a:p>
          <a:p>
            <a:pPr lvl="0"/>
            <a:endParaRPr lang="hu-HU" dirty="0"/>
          </a:p>
          <a:p>
            <a:endParaRPr lang="en-GB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115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3" y="92716"/>
            <a:ext cx="7882349" cy="574346"/>
          </a:xfrm>
        </p:spPr>
        <p:txBody>
          <a:bodyPr/>
          <a:lstStyle/>
          <a:p>
            <a:r>
              <a:rPr lang="hu-HU" dirty="0" smtClean="0"/>
              <a:t>LIME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201" y="806400"/>
            <a:ext cx="7459484" cy="3148500"/>
          </a:xfrm>
        </p:spPr>
        <p:txBody>
          <a:bodyPr/>
          <a:lstStyle/>
          <a:p>
            <a:pPr lvl="0"/>
            <a:r>
              <a:rPr lang="hu-HU" dirty="0" smtClean="0"/>
              <a:t> Feltevés</a:t>
            </a:r>
          </a:p>
          <a:p>
            <a:pPr marL="722313" lvl="3" algn="just"/>
            <a:r>
              <a:rPr lang="hu-HU" dirty="0" smtClean="0">
                <a:latin typeface="+mn-lt"/>
              </a:rPr>
              <a:t> Minden </a:t>
            </a:r>
            <a:r>
              <a:rPr lang="hu-HU" dirty="0">
                <a:latin typeface="+mn-lt"/>
              </a:rPr>
              <a:t>komplex modellnél </a:t>
            </a:r>
            <a:r>
              <a:rPr lang="hu-HU" dirty="0" smtClean="0">
                <a:latin typeface="+mn-lt"/>
              </a:rPr>
              <a:t>illeszthető </a:t>
            </a:r>
            <a:r>
              <a:rPr lang="hu-HU" dirty="0" smtClean="0">
                <a:latin typeface="+mn-lt"/>
              </a:rPr>
              <a:t>egy egyszerű modell az</a:t>
            </a:r>
            <a:br>
              <a:rPr lang="hu-HU" dirty="0" smtClean="0">
                <a:latin typeface="+mn-lt"/>
              </a:rPr>
            </a:br>
            <a:r>
              <a:rPr lang="hu-HU" dirty="0" smtClean="0">
                <a:latin typeface="+mn-lt"/>
              </a:rPr>
              <a:t>egyes megfigyelésekre</a:t>
            </a:r>
            <a:r>
              <a:rPr lang="hu-HU" dirty="0" smtClean="0">
                <a:latin typeface="+mn-lt"/>
              </a:rPr>
              <a:t>, ami </a:t>
            </a:r>
            <a:r>
              <a:rPr lang="hu-HU" dirty="0">
                <a:latin typeface="+mn-lt"/>
              </a:rPr>
              <a:t>megmutatja, hogy a komplex modell hogyan viselkedik abban a </a:t>
            </a:r>
            <a:r>
              <a:rPr lang="hu-HU" dirty="0" smtClean="0">
                <a:latin typeface="+mn-lt"/>
              </a:rPr>
              <a:t>pontban </a:t>
            </a:r>
            <a:r>
              <a:rPr lang="hu-HU" dirty="0" smtClean="0">
                <a:latin typeface="+mn-lt"/>
                <a:sym typeface="Wingdings" panose="05000000000000000000" pitchFamily="2" charset="2"/>
              </a:rPr>
              <a:t></a:t>
            </a:r>
            <a:r>
              <a:rPr lang="hu-HU" dirty="0" smtClean="0">
                <a:latin typeface="+mn-lt"/>
              </a:rPr>
              <a:t> </a:t>
            </a:r>
            <a:r>
              <a:rPr lang="hu-HU" dirty="0">
                <a:latin typeface="+mn-lt"/>
              </a:rPr>
              <a:t>e</a:t>
            </a:r>
            <a:r>
              <a:rPr lang="hu-HU" dirty="0" smtClean="0">
                <a:latin typeface="+mn-lt"/>
              </a:rPr>
              <a:t>z </a:t>
            </a:r>
            <a:r>
              <a:rPr lang="hu-HU" dirty="0">
                <a:latin typeface="+mn-lt"/>
              </a:rPr>
              <a:t>az egyszerű modell használható a  komplex modell becslésének </a:t>
            </a:r>
            <a:r>
              <a:rPr lang="hu-HU" dirty="0" smtClean="0">
                <a:latin typeface="+mn-lt"/>
              </a:rPr>
              <a:t>magyarázatára</a:t>
            </a:r>
            <a:endParaRPr lang="hu-HU" dirty="0"/>
          </a:p>
          <a:p>
            <a:pPr lvl="0"/>
            <a:endParaRPr lang="hu-HU" dirty="0"/>
          </a:p>
          <a:p>
            <a:endParaRPr lang="en-GB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1150"/>
            <a:ext cx="1371600" cy="13716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" t="702" r="41784" b="74503"/>
          <a:stretch/>
        </p:blipFill>
        <p:spPr>
          <a:xfrm>
            <a:off x="1909424" y="3152274"/>
            <a:ext cx="5465933" cy="13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1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10"/>
          <a:stretch/>
        </p:blipFill>
        <p:spPr>
          <a:xfrm>
            <a:off x="1376195" y="2610343"/>
            <a:ext cx="6696007" cy="16368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3" y="92716"/>
            <a:ext cx="7882349" cy="574346"/>
          </a:xfrm>
        </p:spPr>
        <p:txBody>
          <a:bodyPr/>
          <a:lstStyle/>
          <a:p>
            <a:r>
              <a:rPr lang="hu-HU" dirty="0" smtClean="0"/>
              <a:t>LIME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200" y="806400"/>
            <a:ext cx="7772305" cy="3148500"/>
          </a:xfrm>
        </p:spPr>
        <p:txBody>
          <a:bodyPr/>
          <a:lstStyle/>
          <a:p>
            <a:pPr lvl="0"/>
            <a:r>
              <a:rPr lang="hu-HU" dirty="0" smtClean="0"/>
              <a:t>Elvárások</a:t>
            </a:r>
            <a:endParaRPr lang="hu-HU" dirty="0"/>
          </a:p>
          <a:p>
            <a:pPr marL="722313" lvl="3" defTabSz="901700">
              <a:tabLst>
                <a:tab pos="625475" algn="l"/>
              </a:tabLst>
            </a:pPr>
            <a:r>
              <a:rPr lang="hu-HU" dirty="0">
                <a:latin typeface="+mn-lt"/>
              </a:rPr>
              <a:t> lokálisan stabil </a:t>
            </a:r>
            <a:r>
              <a:rPr lang="hu-HU" dirty="0" smtClean="0">
                <a:latin typeface="+mn-lt"/>
                <a:sym typeface="Wingdings" panose="05000000000000000000" pitchFamily="2" charset="2"/>
              </a:rPr>
              <a:t></a:t>
            </a:r>
            <a:r>
              <a:rPr lang="hu-HU" dirty="0" smtClean="0">
                <a:latin typeface="+mn-lt"/>
              </a:rPr>
              <a:t> </a:t>
            </a:r>
            <a:r>
              <a:rPr lang="hu-HU" dirty="0">
                <a:latin typeface="+mn-lt"/>
              </a:rPr>
              <a:t>nagyon hasonló esetek hasonló eredménnyel </a:t>
            </a:r>
          </a:p>
          <a:p>
            <a:pPr marL="722313" lvl="3" defTabSz="901700">
              <a:tabLst>
                <a:tab pos="625475" algn="l"/>
              </a:tabLst>
            </a:pPr>
            <a:r>
              <a:rPr lang="hu-HU" dirty="0">
                <a:latin typeface="+mn-lt"/>
                <a:sym typeface="Wingdings" panose="05000000000000000000" pitchFamily="2" charset="2"/>
              </a:rPr>
              <a:t> </a:t>
            </a:r>
            <a:r>
              <a:rPr lang="hu-HU" dirty="0">
                <a:sym typeface="Wingdings" panose="05000000000000000000" pitchFamily="2" charset="2"/>
              </a:rPr>
              <a:t>modell-semleges</a:t>
            </a:r>
          </a:p>
          <a:p>
            <a:pPr marL="722313" lvl="3" defTabSz="901700">
              <a:tabLst>
                <a:tab pos="625475" algn="l"/>
              </a:tabLst>
            </a:pPr>
            <a:r>
              <a:rPr lang="hu-HU" dirty="0" smtClean="0">
                <a:latin typeface="+mn-lt"/>
                <a:sym typeface="Wingdings" panose="05000000000000000000" pitchFamily="2" charset="2"/>
              </a:rPr>
              <a:t> könnyen </a:t>
            </a:r>
            <a:r>
              <a:rPr lang="hu-HU" dirty="0">
                <a:latin typeface="+mn-lt"/>
                <a:sym typeface="Wingdings" panose="05000000000000000000" pitchFamily="2" charset="2"/>
              </a:rPr>
              <a:t>érthető és </a:t>
            </a:r>
            <a:r>
              <a:rPr lang="hu-HU" dirty="0" smtClean="0">
                <a:latin typeface="+mn-lt"/>
                <a:sym typeface="Wingdings" panose="05000000000000000000" pitchFamily="2" charset="2"/>
              </a:rPr>
              <a:t>interpretálható  vizualizáció</a:t>
            </a:r>
            <a:endParaRPr lang="hu-HU" dirty="0">
              <a:latin typeface="+mn-lt"/>
              <a:sym typeface="Wingdings" panose="05000000000000000000" pitchFamily="2" charset="2"/>
            </a:endParaRPr>
          </a:p>
          <a:p>
            <a:pPr lvl="0"/>
            <a:endParaRPr lang="hu-HU" dirty="0"/>
          </a:p>
          <a:p>
            <a:endParaRPr lang="en-GB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9"/>
          <a:stretch/>
        </p:blipFill>
        <p:spPr>
          <a:xfrm>
            <a:off x="7904746" y="51150"/>
            <a:ext cx="123925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9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41782</TotalTime>
  <Words>230</Words>
  <Application>Microsoft Office PowerPoint</Application>
  <PresentationFormat>Diavetítés a képernyőre (16:9 oldalarány)</PresentationFormat>
  <Paragraphs>89</Paragraphs>
  <Slides>13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Helvetica Neue</vt:lpstr>
      <vt:lpstr>Titillium Web</vt:lpstr>
      <vt:lpstr>Wingdings</vt:lpstr>
      <vt:lpstr>Arial</vt:lpstr>
      <vt:lpstr>R-Ladies Template</vt:lpstr>
      <vt:lpstr>PowerPoint bemutató</vt:lpstr>
      <vt:lpstr>Tartalom</vt:lpstr>
      <vt:lpstr>eRum2018</vt:lpstr>
      <vt:lpstr>H2O AutoML</vt:lpstr>
      <vt:lpstr>H2O AutoML</vt:lpstr>
      <vt:lpstr>LIME</vt:lpstr>
      <vt:lpstr>LIME</vt:lpstr>
      <vt:lpstr>LIME</vt:lpstr>
      <vt:lpstr>LIME</vt:lpstr>
      <vt:lpstr>Esettanulmány I. – Diabetes</vt:lpstr>
      <vt:lpstr>Esettanulmány II. – Boston housing</vt:lpstr>
      <vt:lpstr>Köszönöm a figyelmet! </vt:lpstr>
      <vt:lpstr>Források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Statisztikai tesztelés R-ben</dc:title>
  <dc:creator>Agnes Salanki</dc:creator>
  <cp:lastModifiedBy>Erika</cp:lastModifiedBy>
  <cp:revision>144</cp:revision>
  <dcterms:modified xsi:type="dcterms:W3CDTF">2018-06-23T20:44:12Z</dcterms:modified>
</cp:coreProperties>
</file>