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6"/>
  </p:notesMasterIdLst>
  <p:sldIdLst>
    <p:sldId id="257" r:id="rId2"/>
    <p:sldId id="258" r:id="rId3"/>
    <p:sldId id="270" r:id="rId4"/>
    <p:sldId id="259" r:id="rId5"/>
    <p:sldId id="267" r:id="rId6"/>
    <p:sldId id="260" r:id="rId7"/>
    <p:sldId id="261" r:id="rId8"/>
    <p:sldId id="271" r:id="rId9"/>
    <p:sldId id="262" r:id="rId10"/>
    <p:sldId id="273" r:id="rId11"/>
    <p:sldId id="263" r:id="rId12"/>
    <p:sldId id="264" r:id="rId13"/>
    <p:sldId id="265" r:id="rId14"/>
    <p:sldId id="274" r:id="rId15"/>
  </p:sldIdLst>
  <p:sldSz cx="9144000" cy="5143500" type="screen16x9"/>
  <p:notesSz cx="6858000" cy="9144000"/>
  <p:embeddedFontLst>
    <p:embeddedFont>
      <p:font typeface="Helvetica Neue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ta Klein" initials="RK" lastIdx="1" clrIdx="0">
    <p:extLst>
      <p:ext uri="{19B8F6BF-5375-455C-9EA6-DF929625EA0E}">
        <p15:presenceInfo xmlns:p15="http://schemas.microsoft.com/office/powerpoint/2012/main" userId="S-1-5-21-1828812010-1803106648-628622809-1113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6370" autoAdjust="0"/>
  </p:normalViewPr>
  <p:slideViewPr>
    <p:cSldViewPr snapToGrid="0">
      <p:cViewPr varScale="1">
        <p:scale>
          <a:sx n="151" d="100"/>
          <a:sy n="151" d="100"/>
        </p:scale>
        <p:origin x="28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77913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z="1100" dirty="0"/>
          </a:p>
          <a:p>
            <a:r>
              <a:rPr lang="hu-HU" sz="1100" dirty="0"/>
              <a:t>Alapelvek függvények írására</a:t>
            </a:r>
          </a:p>
          <a:p>
            <a:r>
              <a:rPr lang="hu-HU" sz="1100" dirty="0"/>
              <a:t>Stílus tanácsadás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44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B49A-F589-41BE-958C-F78F10ADF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7600C-A8BD-4E56-9488-EB02B83DF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96BF6-CE20-451D-BA19-2B366FF4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AAB3-9367-446C-A6C5-BF10CF87389B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FF1DA-0322-4797-84CB-113D98CD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7E197-A468-4AD2-AD00-E6FFBAA5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6846-71A4-4B33-BF8C-AD626471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9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B4AD-E6E9-4862-9AB8-55A1D1B6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F73BB-00D8-44F0-AE02-024D525A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AAB3-9367-446C-A6C5-BF10CF87389B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0B362-4D2E-490F-B75A-8CE0ACF8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D73B7-A583-4F32-9149-D7AE1B51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6846-71A4-4B33-BF8C-AD626471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SzPct val="100000"/>
              <a:buFont typeface="Helvetica Neue"/>
              <a:buNone/>
              <a:defRPr sz="2600" b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562457"/>
              </a:buClr>
              <a:buSzPct val="1000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 flipH="1">
            <a:off x="8575068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dv-r.had.co.nz/Functions.html#lazy-evalua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4ds.had.co.nz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adley/r4d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r-pkgs.had.co.nz/test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344B-82E5-4BEF-B267-E910D1BE8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604172"/>
            <a:ext cx="6858000" cy="17907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GB" sz="2800" dirty="0">
                <a:solidFill>
                  <a:srgbClr val="990099"/>
                </a:solidFill>
              </a:rPr>
              <a:t>R</a:t>
            </a:r>
            <a:r>
              <a:rPr lang="hu-HU" sz="2800" dirty="0">
                <a:solidFill>
                  <a:srgbClr val="990099"/>
                </a:solidFill>
              </a:rPr>
              <a:t>-Ladies </a:t>
            </a:r>
            <a:r>
              <a:rPr lang="en-GB" sz="2800" dirty="0">
                <a:solidFill>
                  <a:srgbClr val="990099"/>
                </a:solidFill>
              </a:rPr>
              <a:t>Meetup </a:t>
            </a:r>
            <a:r>
              <a:rPr lang="hu-HU" sz="2800" dirty="0">
                <a:solidFill>
                  <a:srgbClr val="990099"/>
                </a:solidFill>
              </a:rPr>
              <a:t>Budapest</a:t>
            </a:r>
            <a:br>
              <a:rPr lang="hu-HU" sz="2800" dirty="0">
                <a:solidFill>
                  <a:srgbClr val="A32D9D"/>
                </a:solidFill>
              </a:rPr>
            </a:br>
            <a:r>
              <a:rPr lang="hu-HU" sz="2800" dirty="0">
                <a:solidFill>
                  <a:schemeClr val="tx1"/>
                </a:solidFill>
              </a:rPr>
              <a:t>2018 február 26.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43A72-58A6-42A2-9EBC-CCCBB7A80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2996728"/>
            <a:ext cx="8107200" cy="1241822"/>
          </a:xfrm>
        </p:spPr>
        <p:txBody>
          <a:bodyPr/>
          <a:lstStyle/>
          <a:p>
            <a:r>
              <a:rPr lang="en-GB" sz="2800" b="1" dirty="0">
                <a:solidFill>
                  <a:srgbClr val="990099"/>
                </a:solidFill>
              </a:rPr>
              <a:t>“Book Club”</a:t>
            </a:r>
            <a:r>
              <a:rPr lang="hu-HU" sz="2800" b="1" dirty="0">
                <a:solidFill>
                  <a:srgbClr val="990099"/>
                </a:solidFill>
              </a:rPr>
              <a:t> – R for Data Science – </a:t>
            </a:r>
            <a:r>
              <a:rPr lang="en-GB" sz="2800" b="1" dirty="0">
                <a:solidFill>
                  <a:srgbClr val="990099"/>
                </a:solidFill>
              </a:rPr>
              <a:t>Functions</a:t>
            </a:r>
            <a:endParaRPr lang="hu-HU" sz="2800" b="1" dirty="0">
              <a:solidFill>
                <a:srgbClr val="990099"/>
              </a:solidFill>
            </a:endParaRPr>
          </a:p>
          <a:p>
            <a:r>
              <a:rPr lang="hu-HU" sz="2800" dirty="0"/>
              <a:t>Klein Rita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9604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0827-0092-4E7B-B10D-71B3D292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702" y="261823"/>
            <a:ext cx="5059575" cy="857400"/>
          </a:xfrm>
        </p:spPr>
        <p:txBody>
          <a:bodyPr/>
          <a:lstStyle/>
          <a:p>
            <a:r>
              <a:rPr lang="hu-HU" dirty="0"/>
              <a:t>Függvényargumentumok II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BBCB96-B381-489B-84EC-E84563447C00}"/>
              </a:ext>
            </a:extLst>
          </p:cNvPr>
          <p:cNvSpPr/>
          <p:nvPr/>
        </p:nvSpPr>
        <p:spPr>
          <a:xfrm>
            <a:off x="616702" y="970742"/>
            <a:ext cx="475908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200" b="1" dirty="0"/>
              <a:t>Inputok ellenőrzése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/>
              <a:t>Pl. Súlyozott átlag számításnál nem egyforma hosszú adat és súlyvektorok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/>
              <a:t>alapból nem biztos, hogy hibára futnánk – ellenőrizzünk és állítsuk le a függvényt , ha nem jó az input: </a:t>
            </a:r>
            <a:r>
              <a:rPr lang="en-US" sz="1200" dirty="0"/>
              <a:t>stop()</a:t>
            </a:r>
            <a:endParaRPr lang="hu-H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stopifnot</a:t>
            </a:r>
            <a:r>
              <a:rPr lang="en-US" sz="1200" dirty="0"/>
              <a:t>(): </a:t>
            </a:r>
            <a:r>
              <a:rPr lang="hu-HU" sz="1200" dirty="0"/>
              <a:t>több feltételt ellenőriz, bármelyik </a:t>
            </a:r>
            <a:r>
              <a:rPr lang="en-US" sz="1200" dirty="0"/>
              <a:t>TRUE</a:t>
            </a:r>
            <a:r>
              <a:rPr lang="hu-HU" sz="1200" dirty="0"/>
              <a:t>: általános hibaüzenet</a:t>
            </a:r>
            <a:endParaRPr lang="en-US" sz="1200" dirty="0"/>
          </a:p>
          <a:p>
            <a:endParaRPr lang="en-US" sz="1200" dirty="0"/>
          </a:p>
          <a:p>
            <a:r>
              <a:rPr lang="hu-HU" sz="1200" b="1" dirty="0"/>
              <a:t>„</a:t>
            </a:r>
            <a:r>
              <a:rPr lang="en-US" sz="1200" b="1" dirty="0"/>
              <a:t>Dot-dot-dot (...)</a:t>
            </a:r>
            <a:r>
              <a:rPr lang="hu-HU" sz="1200" b="1" dirty="0"/>
              <a:t>”</a:t>
            </a:r>
            <a:endParaRPr lang="en-US" sz="1200" b="1" dirty="0"/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/>
              <a:t>Tetszőleges számú input kezelése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/>
              <a:t>Könnyeben hagy hibát észrevétlenül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list(...)</a:t>
            </a:r>
          </a:p>
          <a:p>
            <a:endParaRPr lang="en-US" sz="1200" dirty="0"/>
          </a:p>
          <a:p>
            <a:r>
              <a:rPr lang="hu-HU" sz="1200" b="1" dirty="0"/>
              <a:t>„</a:t>
            </a:r>
            <a:r>
              <a:rPr lang="en-US" sz="1200" b="1" dirty="0"/>
              <a:t>Lazy evaluation</a:t>
            </a:r>
            <a:r>
              <a:rPr lang="hu-HU" sz="1200" b="1" dirty="0"/>
              <a:t>”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/>
              <a:t>Az R csak az argumentum meghívásakor számolja ki az értéküket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/>
              <a:t>Előfordulhat, hogy ez egyáltalán nem történik meg a kód során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2"/>
              </a:rPr>
              <a:t>http://adv-r.had.co.nz/Functions.html#lazy-evaluation</a:t>
            </a:r>
            <a:endParaRPr lang="hu-HU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F1EED-486C-4F80-87C6-6497D12F1EC0}"/>
              </a:ext>
            </a:extLst>
          </p:cNvPr>
          <p:cNvSpPr/>
          <p:nvPr/>
        </p:nvSpPr>
        <p:spPr>
          <a:xfrm>
            <a:off x="5337063" y="432426"/>
            <a:ext cx="3696324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wt_mean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function(x, w, na.rm = FALSE) {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stopifnot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is.logical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(na.rm), length(na.rm) == 1)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stopifnot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(length(x) == length(w))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(na.rm) {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miss &lt;- is.na(x) | is.na(w)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&lt;- x[!miss]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 &lt;- w[!miss]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sum(w * x) / sum(w)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wt_mean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(1:6, 6:1, na.rm = "foo")</a:t>
            </a:r>
          </a:p>
          <a:p>
            <a:endParaRPr lang="hu-HU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sum(1, 2, 3, 4, 5, 6, 7, 8, 9, 10)</a:t>
            </a:r>
          </a:p>
          <a:p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stringr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str_c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("a", "b", "c", "d", "e", "f")</a:t>
            </a:r>
          </a:p>
          <a:p>
            <a:endParaRPr lang="hu-HU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commas &lt;- function(...)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stringr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str_c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(..., collapse = ", ")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commas(letters[1:10])</a:t>
            </a:r>
          </a:p>
          <a:p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 &lt;- function(..., pad = "-") {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title &lt;- paste0(...)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width &lt;-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getOption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("width") -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nchar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(title) - 5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cat(title, " ",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stringr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str_dup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(pad, width), "\n",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"")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rule("Important output")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&lt;- c(1, 2)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sum(x, na.mr = TRUE)</a:t>
            </a:r>
          </a:p>
          <a:p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FC4FEC-ABB9-46E6-ACAE-FE191032081C}"/>
              </a:ext>
            </a:extLst>
          </p:cNvPr>
          <p:cNvSpPr/>
          <p:nvPr/>
        </p:nvSpPr>
        <p:spPr>
          <a:xfrm>
            <a:off x="10522973" y="2835622"/>
            <a:ext cx="3635478" cy="3557804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C2AE00-9AAA-4749-AEA1-F07EF7ADBCC4}"/>
              </a:ext>
            </a:extLst>
          </p:cNvPr>
          <p:cNvCxnSpPr>
            <a:cxnSpLocks/>
          </p:cNvCxnSpPr>
          <p:nvPr/>
        </p:nvCxnSpPr>
        <p:spPr>
          <a:xfrm>
            <a:off x="5375787" y="2249128"/>
            <a:ext cx="347472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546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4336-9719-4ADE-A8FE-627D3322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26212"/>
            <a:ext cx="4613400" cy="857400"/>
          </a:xfrm>
        </p:spPr>
        <p:txBody>
          <a:bodyPr/>
          <a:lstStyle/>
          <a:p>
            <a:r>
              <a:rPr lang="hu-HU" dirty="0"/>
              <a:t>Visszatérési értékek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A37720-ED67-4353-A7E0-600C87ECA987}"/>
              </a:ext>
            </a:extLst>
          </p:cNvPr>
          <p:cNvSpPr/>
          <p:nvPr/>
        </p:nvSpPr>
        <p:spPr>
          <a:xfrm>
            <a:off x="609600" y="1137910"/>
            <a:ext cx="373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000" dirty="0"/>
              <a:t>Emiatt kezdtünk el függvényt írni </a:t>
            </a:r>
            <a:r>
              <a:rPr lang="hu-HU" sz="1000" dirty="0">
                <a:sym typeface="Wingdings" panose="05000000000000000000" pitchFamily="2" charset="2"/>
              </a:rPr>
              <a:t></a:t>
            </a:r>
            <a:endParaRPr lang="en-US" sz="1000" dirty="0"/>
          </a:p>
          <a:p>
            <a:endParaRPr lang="en-US" sz="1000" dirty="0"/>
          </a:p>
          <a:p>
            <a:pPr lvl="1"/>
            <a:r>
              <a:rPr lang="hu-HU" sz="1000" b="1" dirty="0"/>
              <a:t>Könnyebben olvasható-e a kódunk, ha minél korábban megadunk visszatérési értéket?</a:t>
            </a:r>
          </a:p>
          <a:p>
            <a:endParaRPr lang="en-US" sz="1000" dirty="0"/>
          </a:p>
          <a:p>
            <a:r>
              <a:rPr lang="hu-HU" sz="1000" dirty="0"/>
              <a:t>Meg lehet-e írni a függvényt „pipe” kompatibilis módon?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hu-HU" sz="1000" dirty="0"/>
              <a:t>Miért lehet praktikus hamar visszatérési értéket adni?</a:t>
            </a:r>
          </a:p>
          <a:p>
            <a:endParaRPr lang="hu-HU" sz="1000" dirty="0"/>
          </a:p>
          <a:p>
            <a:r>
              <a:rPr lang="hu-HU" sz="1000" dirty="0"/>
              <a:t>Pl. </a:t>
            </a:r>
          </a:p>
          <a:p>
            <a:endParaRPr lang="hu-HU" sz="1000" dirty="0"/>
          </a:p>
          <a:p>
            <a:r>
              <a:rPr lang="hu-HU" sz="1000" dirty="0"/>
              <a:t>üres inputok esetén</a:t>
            </a:r>
          </a:p>
          <a:p>
            <a:endParaRPr lang="hu-HU" sz="1000" dirty="0"/>
          </a:p>
          <a:p>
            <a:r>
              <a:rPr lang="hu-HU" sz="1000" dirty="0"/>
              <a:t>egyszerűbb vs. bonyolultabb if blokkok esetén (kezdjünk az egszerűbbel)</a:t>
            </a:r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5B83A1-1E87-428B-9EB4-3CF0C69F0CF8}"/>
              </a:ext>
            </a:extLst>
          </p:cNvPr>
          <p:cNvSpPr/>
          <p:nvPr/>
        </p:nvSpPr>
        <p:spPr>
          <a:xfrm>
            <a:off x="4574458" y="1061710"/>
            <a:ext cx="2630129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complicated_function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function(x, y, z) {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(length(x) == 0 || length(y) == 0) {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return(0)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Complicated code here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&lt;- function() {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(x) {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Do 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something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that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takes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many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lines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to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express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return something short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420AE2-0CD6-49CC-9A3C-F305FD706640}"/>
              </a:ext>
            </a:extLst>
          </p:cNvPr>
          <p:cNvSpPr/>
          <p:nvPr/>
        </p:nvSpPr>
        <p:spPr>
          <a:xfrm>
            <a:off x="6822111" y="2435066"/>
            <a:ext cx="2050026" cy="2400657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&lt;- function() {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(!x) {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return(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something_short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Do 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something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that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takes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many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lines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to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express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EE0F54-82B6-4E8D-B644-7357FAE084D5}"/>
              </a:ext>
            </a:extLst>
          </p:cNvPr>
          <p:cNvCxnSpPr>
            <a:cxnSpLocks/>
          </p:cNvCxnSpPr>
          <p:nvPr/>
        </p:nvCxnSpPr>
        <p:spPr>
          <a:xfrm>
            <a:off x="4661473" y="2580967"/>
            <a:ext cx="4321277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7C104EF-4447-4DB7-A807-933E2CFEE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432" y="3361074"/>
            <a:ext cx="474847" cy="548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BDC901-B07C-4809-A872-1C40C19FD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655" y="3361074"/>
            <a:ext cx="474847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94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1775-CD37-43AB-BA75-01B73AE0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80509"/>
            <a:ext cx="5843969" cy="857400"/>
          </a:xfrm>
        </p:spPr>
        <p:txBody>
          <a:bodyPr/>
          <a:lstStyle/>
          <a:p>
            <a:r>
              <a:rPr lang="en-GB" dirty="0"/>
              <a:t>Pipe</a:t>
            </a:r>
            <a:r>
              <a:rPr lang="hu-HU" dirty="0"/>
              <a:t> kombatibilis függvényalkotás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0289BD-9C04-4D08-B530-22F5E55CA0C9}"/>
              </a:ext>
            </a:extLst>
          </p:cNvPr>
          <p:cNvSpPr/>
          <p:nvPr/>
        </p:nvSpPr>
        <p:spPr>
          <a:xfrm>
            <a:off x="609599" y="1137909"/>
            <a:ext cx="499478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200" dirty="0"/>
              <a:t>A „pipe” típusú függvényhíváshoz elngedhetetlen gondosan definiálni a visszatérési értéket</a:t>
            </a:r>
          </a:p>
          <a:p>
            <a:endParaRPr lang="hu-HU" sz="1200" dirty="0"/>
          </a:p>
          <a:p>
            <a:r>
              <a:rPr lang="hu-HU" sz="1200" dirty="0"/>
              <a:t>Pl. dplyr, tidyr - mindig dataframe-et adnak vissza</a:t>
            </a:r>
          </a:p>
          <a:p>
            <a:endParaRPr lang="en-US" sz="1200" dirty="0"/>
          </a:p>
          <a:p>
            <a:r>
              <a:rPr lang="hu-HU" sz="1200" dirty="0"/>
              <a:t>Két alaptípus</a:t>
            </a:r>
          </a:p>
          <a:p>
            <a:pPr lvl="3"/>
            <a:endParaRPr lang="hu-HU" sz="1200" dirty="0"/>
          </a:p>
          <a:p>
            <a:pPr lvl="3"/>
            <a:r>
              <a:rPr lang="hu-HU" sz="1200" dirty="0"/>
              <a:t>A) Transzformáció</a:t>
            </a:r>
          </a:p>
          <a:p>
            <a:pPr lvl="8"/>
            <a:r>
              <a:rPr lang="hu-HU" sz="1200" dirty="0"/>
              <a:t>	</a:t>
            </a:r>
          </a:p>
          <a:p>
            <a:pPr lvl="8"/>
            <a:r>
              <a:rPr lang="hu-HU" sz="1200" dirty="0"/>
              <a:t>a bemeneti objektumot kapjuk vissza módosítva</a:t>
            </a:r>
          </a:p>
          <a:p>
            <a:pPr lvl="3"/>
            <a:endParaRPr lang="hu-HU" sz="1200" dirty="0"/>
          </a:p>
          <a:p>
            <a:pPr lvl="3"/>
            <a:r>
              <a:rPr lang="hu-HU" sz="1200" dirty="0"/>
              <a:t>B) Mellékhatás (</a:t>
            </a:r>
            <a:r>
              <a:rPr lang="en-US" sz="1200" dirty="0"/>
              <a:t>side-effect</a:t>
            </a:r>
            <a:r>
              <a:rPr lang="hu-HU" sz="1200" dirty="0"/>
              <a:t>)</a:t>
            </a:r>
          </a:p>
          <a:p>
            <a:pPr lvl="3"/>
            <a:endParaRPr lang="hu-HU" sz="1200" dirty="0"/>
          </a:p>
          <a:p>
            <a:pPr lvl="3"/>
            <a:r>
              <a:rPr lang="hu-HU" sz="1200" dirty="0"/>
              <a:t>az eredeti objektumot kapjuk vissza módosítás nélkül, és „láthatatlanul”</a:t>
            </a:r>
          </a:p>
          <a:p>
            <a:pPr lvl="3"/>
            <a:endParaRPr lang="hu-HU" sz="1200" dirty="0"/>
          </a:p>
          <a:p>
            <a:pPr lvl="3"/>
            <a:r>
              <a:rPr lang="hu-HU" sz="1200" dirty="0"/>
              <a:t>„melléktermékként” valamilyen más output is keletkezik, pl. egy grafikon, fájl, vagy valamilyen kalkuláció</a:t>
            </a:r>
            <a:r>
              <a:rPr lang="en-GB" sz="1200" dirty="0"/>
              <a:t>, </a:t>
            </a:r>
            <a:r>
              <a:rPr lang="hu-HU" sz="1200" dirty="0"/>
              <a:t>üzenet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F13422-0BEB-4536-918F-577471BBF385}"/>
              </a:ext>
            </a:extLst>
          </p:cNvPr>
          <p:cNvSpPr/>
          <p:nvPr/>
        </p:nvSpPr>
        <p:spPr>
          <a:xfrm>
            <a:off x="5809716" y="619185"/>
            <a:ext cx="324579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srgbClr val="7030A0"/>
              </a:solidFill>
            </a:endParaRPr>
          </a:p>
          <a:p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show_missings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function(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 &lt;- sum(is.na(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cat("Missing values: ", n, "\n",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"")</a:t>
            </a:r>
          </a:p>
          <a:p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invisible(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show_missings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&lt;-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show_missings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class(x)</a:t>
            </a:r>
          </a:p>
          <a:p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dim(x)</a:t>
            </a:r>
          </a:p>
          <a:p>
            <a:endParaRPr lang="en-US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u-HU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show_missings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%&gt;% </a:t>
            </a:r>
          </a:p>
          <a:p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mutate(mpg =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(mpg &lt; 20, NA, mpg)) %&gt;% </a:t>
            </a:r>
          </a:p>
          <a:p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show_missings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endParaRPr lang="en-US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578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62F3B-EE4B-45F0-9A17-8C2546180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407752"/>
            <a:ext cx="6096125" cy="857400"/>
          </a:xfrm>
        </p:spPr>
        <p:txBody>
          <a:bodyPr/>
          <a:lstStyle/>
          <a:p>
            <a:r>
              <a:rPr lang="hu-HU" sz="2800" dirty="0"/>
              <a:t>Függvények vs. környezet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30E5A0-505F-4DBB-B6C2-28D1C310230E}"/>
              </a:ext>
            </a:extLst>
          </p:cNvPr>
          <p:cNvSpPr/>
          <p:nvPr/>
        </p:nvSpPr>
        <p:spPr>
          <a:xfrm>
            <a:off x="638175" y="1121877"/>
            <a:ext cx="40767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 </a:t>
            </a:r>
            <a:r>
              <a:rPr lang="hu-HU" dirty="0"/>
              <a:t>függvények viselkedését a környezet is befolyásolja, ahol definiálták őket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dirty="0"/>
              <a:t>L</a:t>
            </a:r>
            <a:r>
              <a:rPr lang="en-US" dirty="0" err="1"/>
              <a:t>exical</a:t>
            </a:r>
            <a:r>
              <a:rPr lang="en-US" dirty="0"/>
              <a:t> scoping</a:t>
            </a:r>
            <a:r>
              <a:rPr lang="hu-HU" dirty="0"/>
              <a:t> – ha nincs megadva egy argumentum értéke a függvényben, akkor az R a környezetben fog keresni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dirty="0"/>
              <a:t>Szándékosan lehetőleg ne alkossunk ilyen függvényt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dirty="0"/>
              <a:t>Miért lehet jó mégis? -  Konzisztens működést tesz lehetővé az R számára nyelvi szempontból </a:t>
            </a:r>
          </a:p>
          <a:p>
            <a:endParaRPr lang="hu-H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32C288-3AB2-43DD-83A4-941F371687CF}"/>
              </a:ext>
            </a:extLst>
          </p:cNvPr>
          <p:cNvSpPr/>
          <p:nvPr/>
        </p:nvSpPr>
        <p:spPr>
          <a:xfrm>
            <a:off x="5524500" y="959952"/>
            <a:ext cx="294107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&lt;- function(x) {</a:t>
            </a:r>
          </a:p>
          <a:p>
            <a:r>
              <a:rPr lang="en-US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 y</a:t>
            </a:r>
          </a:p>
          <a:p>
            <a:r>
              <a:rPr lang="en-US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sz="105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05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&lt;- 100</a:t>
            </a:r>
          </a:p>
          <a:p>
            <a:r>
              <a:rPr lang="en-US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f(10)</a:t>
            </a:r>
          </a:p>
          <a:p>
            <a:endParaRPr lang="en-US" sz="105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&lt;- 1000</a:t>
            </a:r>
          </a:p>
          <a:p>
            <a:r>
              <a:rPr lang="en-US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f(10)</a:t>
            </a:r>
          </a:p>
          <a:p>
            <a:endParaRPr lang="en-US" sz="105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`+` &lt;- function(x, y) {</a:t>
            </a:r>
          </a:p>
          <a:p>
            <a:r>
              <a:rPr lang="en-US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05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 &lt; 0.1) {</a:t>
            </a:r>
          </a:p>
          <a:p>
            <a:r>
              <a:rPr lang="en-US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sum(x, y)</a:t>
            </a:r>
          </a:p>
          <a:p>
            <a:r>
              <a:rPr lang="en-US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r>
              <a:rPr lang="en-US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sum(x, y) * 1.1</a:t>
            </a:r>
          </a:p>
          <a:p>
            <a:r>
              <a:rPr lang="en-US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table(replicate(1000, 1 + 2))</a:t>
            </a:r>
          </a:p>
          <a:p>
            <a:r>
              <a:rPr lang="en-US" sz="105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(`+`)</a:t>
            </a:r>
          </a:p>
        </p:txBody>
      </p:sp>
    </p:spTree>
    <p:extLst>
      <p:ext uri="{BB962C8B-B14F-4D97-AF65-F5344CB8AC3E}">
        <p14:creationId xmlns:p14="http://schemas.microsoft.com/office/powerpoint/2010/main" val="70204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6569-8A57-44CA-9C80-574FD6FCD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19" y="2103816"/>
            <a:ext cx="5652240" cy="857400"/>
          </a:xfrm>
        </p:spPr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83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E531F0-2A78-4AF4-9870-13C46815B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15" y="476250"/>
            <a:ext cx="2753186" cy="41297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66471F3-48AE-44E0-9E27-BEB9CA0ECD03}"/>
              </a:ext>
            </a:extLst>
          </p:cNvPr>
          <p:cNvSpPr/>
          <p:nvPr/>
        </p:nvSpPr>
        <p:spPr>
          <a:xfrm>
            <a:off x="3799700" y="1009050"/>
            <a:ext cx="50635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800" dirty="0"/>
              <a:t>Online elérhető itt:</a:t>
            </a:r>
          </a:p>
          <a:p>
            <a:endParaRPr lang="hu-HU" sz="1800" dirty="0"/>
          </a:p>
          <a:p>
            <a:r>
              <a:rPr lang="hu-HU" sz="1800" dirty="0">
                <a:hlinkClick r:id="rId3"/>
              </a:rPr>
              <a:t>http://r4ds.had.co.nz/</a:t>
            </a:r>
            <a:endParaRPr lang="hu-HU" sz="1800" dirty="0"/>
          </a:p>
          <a:p>
            <a:endParaRPr lang="hu-HU" sz="1800" dirty="0"/>
          </a:p>
          <a:p>
            <a:r>
              <a:rPr lang="hu-HU" sz="1800" dirty="0"/>
              <a:t>Github dokumentumok:</a:t>
            </a:r>
          </a:p>
          <a:p>
            <a:endParaRPr lang="hu-HU" sz="1800" dirty="0"/>
          </a:p>
          <a:p>
            <a:r>
              <a:rPr lang="hu-HU" sz="1800" dirty="0">
                <a:hlinkClick r:id="rId4"/>
              </a:rPr>
              <a:t>https://github.com/hadley/r4ds</a:t>
            </a:r>
            <a:endParaRPr lang="hu-HU" sz="1800" dirty="0"/>
          </a:p>
          <a:p>
            <a:endParaRPr lang="hu-HU" sz="1800" dirty="0"/>
          </a:p>
          <a:p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382480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0054-D959-4BE5-8D88-D78597E07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00378"/>
            <a:ext cx="3226800" cy="857400"/>
          </a:xfrm>
        </p:spPr>
        <p:txBody>
          <a:bodyPr/>
          <a:lstStyle/>
          <a:p>
            <a:r>
              <a:rPr lang="hu-HU" dirty="0"/>
              <a:t>Miről lesz szó?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3FF1A-76C5-44BC-8C8A-413EE63C3217}"/>
              </a:ext>
            </a:extLst>
          </p:cNvPr>
          <p:cNvSpPr/>
          <p:nvPr/>
        </p:nvSpPr>
        <p:spPr>
          <a:xfrm>
            <a:off x="444500" y="1195243"/>
            <a:ext cx="83693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600" dirty="0"/>
              <a:t>Mire jók a függvények, mikor érdemes függvényt írni?</a:t>
            </a:r>
          </a:p>
          <a:p>
            <a:endParaRPr lang="hu-HU" sz="1600" dirty="0"/>
          </a:p>
          <a:p>
            <a:r>
              <a:rPr lang="hu-HU" sz="1600" dirty="0"/>
              <a:t>Hogyan írjunk könnyen értelmezhető függvényt?</a:t>
            </a:r>
          </a:p>
          <a:p>
            <a:endParaRPr lang="hu-HU" sz="1600" dirty="0"/>
          </a:p>
          <a:p>
            <a:r>
              <a:rPr lang="hu-HU" sz="1600" dirty="0"/>
              <a:t>Feltételes végrehajtás</a:t>
            </a:r>
          </a:p>
          <a:p>
            <a:endParaRPr lang="hu-HU" sz="1600" dirty="0"/>
          </a:p>
          <a:p>
            <a:r>
              <a:rPr lang="hu-HU" sz="1600" dirty="0"/>
              <a:t>Függvényargumentumok</a:t>
            </a:r>
          </a:p>
          <a:p>
            <a:endParaRPr lang="hu-HU" sz="1600" dirty="0"/>
          </a:p>
          <a:p>
            <a:r>
              <a:rPr lang="hu-HU" sz="1600" dirty="0"/>
              <a:t>Visszatérési érték</a:t>
            </a:r>
          </a:p>
          <a:p>
            <a:endParaRPr lang="hu-HU" sz="1600" dirty="0"/>
          </a:p>
          <a:p>
            <a:r>
              <a:rPr lang="hu-HU" sz="1600" dirty="0"/>
              <a:t>Függvények vs. környezet </a:t>
            </a:r>
          </a:p>
          <a:p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162067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176BA-89A8-493F-B383-978D3DE49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44623"/>
            <a:ext cx="4654675" cy="857400"/>
          </a:xfrm>
        </p:spPr>
        <p:txBody>
          <a:bodyPr/>
          <a:lstStyle/>
          <a:p>
            <a:r>
              <a:rPr lang="hu-HU" dirty="0"/>
              <a:t>Mire jók a függvények?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FEC2D0-6829-4067-AE5C-3411D847ADB0}"/>
              </a:ext>
            </a:extLst>
          </p:cNvPr>
          <p:cNvSpPr/>
          <p:nvPr/>
        </p:nvSpPr>
        <p:spPr>
          <a:xfrm>
            <a:off x="444500" y="1418443"/>
            <a:ext cx="83693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800" dirty="0"/>
              <a:t>Ismétlődő feladatok automatizálására, másolás nélkül</a:t>
            </a:r>
          </a:p>
          <a:p>
            <a:endParaRPr lang="en-US" sz="1800" dirty="0"/>
          </a:p>
          <a:p>
            <a:r>
              <a:rPr lang="hu-HU" sz="1800" dirty="0"/>
              <a:t>Beszédes nevek használata a kódban – könnyebb olvashatóság</a:t>
            </a:r>
            <a:endParaRPr lang="en-US" sz="1800" dirty="0"/>
          </a:p>
          <a:p>
            <a:endParaRPr lang="en-US" sz="1800" dirty="0"/>
          </a:p>
          <a:p>
            <a:r>
              <a:rPr lang="hu-HU" sz="1800" dirty="0"/>
              <a:t>Ha változik a végrehajtandó feladat, csak egy helyen kell frissíteni</a:t>
            </a:r>
            <a:endParaRPr lang="en-US" sz="1800" dirty="0"/>
          </a:p>
          <a:p>
            <a:endParaRPr lang="en-US" sz="1800" dirty="0"/>
          </a:p>
          <a:p>
            <a:r>
              <a:rPr lang="hu-HU" sz="1800" dirty="0"/>
              <a:t>Másolási hibák elkerülése</a:t>
            </a:r>
          </a:p>
          <a:p>
            <a:endParaRPr lang="hu-HU" sz="1800" dirty="0"/>
          </a:p>
          <a:p>
            <a:r>
              <a:rPr lang="hu-HU" sz="1800" dirty="0"/>
              <a:t>Ha már 2-nél többször másolnánk – fontoljuk meg a függvényírást</a:t>
            </a:r>
          </a:p>
          <a:p>
            <a:endParaRPr lang="hu-HU" sz="1800" dirty="0"/>
          </a:p>
          <a:p>
            <a:endParaRPr lang="hu-HU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3043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39670-77E1-47C7-8762-D023DBD0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000" y="400378"/>
            <a:ext cx="7658226" cy="857400"/>
          </a:xfrm>
        </p:spPr>
        <p:txBody>
          <a:bodyPr/>
          <a:lstStyle/>
          <a:p>
            <a:r>
              <a:rPr lang="hu-HU" dirty="0"/>
              <a:t>Egy függvény megalkotásának főbb lépései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57CE00-DA69-44AA-8783-99B23C1E41C4}"/>
              </a:ext>
            </a:extLst>
          </p:cNvPr>
          <p:cNvSpPr/>
          <p:nvPr/>
        </p:nvSpPr>
        <p:spPr>
          <a:xfrm>
            <a:off x="524000" y="1333153"/>
            <a:ext cx="8255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800" dirty="0"/>
              <a:t>Válasszunk megfelelő nevet</a:t>
            </a:r>
            <a:endParaRPr lang="en-US" sz="1800" dirty="0"/>
          </a:p>
          <a:p>
            <a:endParaRPr lang="en-US" sz="1800" dirty="0"/>
          </a:p>
          <a:p>
            <a:r>
              <a:rPr lang="hu-HU" sz="1800" dirty="0"/>
              <a:t>Adjuk meg a függvény argumentumait</a:t>
            </a:r>
            <a:endParaRPr lang="en-US" sz="1800" dirty="0"/>
          </a:p>
          <a:p>
            <a:endParaRPr lang="en-US" sz="1800" dirty="0"/>
          </a:p>
          <a:p>
            <a:r>
              <a:rPr lang="hu-HU" sz="1800" dirty="0"/>
              <a:t>Írjuk meg magát a függvényt, a végrehajtandó feladatot</a:t>
            </a:r>
            <a:endParaRPr lang="en-US" sz="1800" dirty="0"/>
          </a:p>
          <a:p>
            <a:pPr marL="2857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1800" dirty="0"/>
              <a:t>alakítsunk ki egy alapváltozatot</a:t>
            </a:r>
          </a:p>
          <a:p>
            <a:pPr marL="2857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1800" dirty="0"/>
              <a:t>függvényesítsük</a:t>
            </a:r>
            <a:endParaRPr lang="en-US" sz="18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1800" dirty="0"/>
              <a:t>teszteljük (erről többet itt: </a:t>
            </a:r>
            <a:r>
              <a:rPr lang="en-US" sz="1800" dirty="0">
                <a:hlinkClick r:id="rId2"/>
              </a:rPr>
              <a:t>http://r-pkgs.had.co.nz/tests.html</a:t>
            </a:r>
            <a:r>
              <a:rPr lang="hu-HU" sz="1800" dirty="0"/>
              <a:t> )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3302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0E5F-A1EF-48FC-A93E-6E77D9E4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469" y="265692"/>
            <a:ext cx="8467154" cy="857400"/>
          </a:xfrm>
        </p:spPr>
        <p:txBody>
          <a:bodyPr/>
          <a:lstStyle/>
          <a:p>
            <a:r>
              <a:rPr lang="hu-HU" sz="2400" dirty="0"/>
              <a:t>Hogyan írjunk könnyen értelmezhető függvényt?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246A71-2718-49F9-8F81-0ABF025AECD3}"/>
              </a:ext>
            </a:extLst>
          </p:cNvPr>
          <p:cNvSpPr/>
          <p:nvPr/>
        </p:nvSpPr>
        <p:spPr>
          <a:xfrm>
            <a:off x="484555" y="962737"/>
            <a:ext cx="4491552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100" b="1" dirty="0"/>
              <a:t>Függvény név és argumentumok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1100" dirty="0"/>
              <a:t>rövid, de megmutatja mit csinál a függvény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1100" dirty="0"/>
              <a:t>függvénynév – ige (kivéve, ha közismert fogalom vagy attribútumot mutat meg)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1100" dirty="0"/>
              <a:t>argumentum – főnév </a:t>
            </a:r>
            <a:endParaRPr lang="en-US" sz="1100" dirty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1100" dirty="0"/>
              <a:t>ne legyen től általános...</a:t>
            </a:r>
            <a:r>
              <a:rPr lang="en-US" sz="1100" dirty="0"/>
              <a:t> "get", "compute", "calculate",  "determine„</a:t>
            </a:r>
            <a:endParaRPr lang="hu-HU" sz="1100" dirty="0"/>
          </a:p>
          <a:p>
            <a:pPr>
              <a:spcBef>
                <a:spcPts val="600"/>
              </a:spcBef>
            </a:pPr>
            <a:endParaRPr lang="hu-HU" sz="1100" dirty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 err="1"/>
              <a:t>snake_case</a:t>
            </a:r>
            <a:r>
              <a:rPr lang="hu-HU" sz="1100" dirty="0"/>
              <a:t> /  </a:t>
            </a:r>
            <a:r>
              <a:rPr lang="en-US" sz="1100" dirty="0"/>
              <a:t>camelCase</a:t>
            </a:r>
            <a:r>
              <a:rPr lang="hu-HU" sz="1100" dirty="0"/>
              <a:t> – legyünk konzisztensek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1100" dirty="0"/>
              <a:t>használjunk prefixeket, ha függvénycsaládot alkotunk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1100" dirty="0"/>
              <a:t>pl. </a:t>
            </a:r>
            <a:r>
              <a:rPr lang="en-US" sz="1100" dirty="0" err="1"/>
              <a:t>stringr</a:t>
            </a:r>
            <a:r>
              <a:rPr lang="en-US" sz="1100" dirty="0"/>
              <a:t> </a:t>
            </a:r>
            <a:r>
              <a:rPr lang="hu-HU" sz="1100" dirty="0"/>
              <a:t>csomag</a:t>
            </a:r>
            <a:r>
              <a:rPr lang="en-US" sz="1100" dirty="0"/>
              <a:t>: `</a:t>
            </a:r>
            <a:r>
              <a:rPr lang="en-US" sz="1100" dirty="0" err="1"/>
              <a:t>str</a:t>
            </a:r>
            <a:r>
              <a:rPr lang="en-US" sz="1100" dirty="0"/>
              <a:t>_` </a:t>
            </a:r>
            <a:endParaRPr lang="hu-HU" sz="1100" dirty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1100" dirty="0"/>
              <a:t>ne írjunk felül már létező függvényneveket</a:t>
            </a:r>
            <a:endParaRPr lang="en-US" sz="1100" dirty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hu-HU" sz="1100" dirty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1100" dirty="0"/>
              <a:t>kommenteljünk, hogy „miért?” történnek a dolgok, ha a „mi?” és a „hogyan?” nem világos a kódból, akkor fogalmazzuk át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1100" dirty="0"/>
              <a:t>ideiglenes változónevek használata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1100" dirty="0"/>
              <a:t>belső függvények a részfeladatokra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1100" dirty="0"/>
              <a:t>tördelés</a:t>
            </a: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BFBF2-620B-4AAC-9FE9-F15EAED1A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676" y="756421"/>
            <a:ext cx="474847" cy="548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896D43-E5E1-46B4-B40B-4A5E9052E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612" y="756421"/>
            <a:ext cx="474847" cy="54864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CB0D8EF-0CF1-4E59-A772-54CC93A09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508418"/>
              </p:ext>
            </p:extLst>
          </p:nvPr>
        </p:nvGraphicFramePr>
        <p:xfrm>
          <a:off x="7449599" y="2720654"/>
          <a:ext cx="3353595" cy="22250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117865">
                  <a:extLst>
                    <a:ext uri="{9D8B030D-6E8A-4147-A177-3AD203B41FA5}">
                      <a16:colId xmlns:a16="http://schemas.microsoft.com/office/drawing/2014/main" val="301838840"/>
                    </a:ext>
                  </a:extLst>
                </a:gridCol>
                <a:gridCol w="1117865">
                  <a:extLst>
                    <a:ext uri="{9D8B030D-6E8A-4147-A177-3AD203B41FA5}">
                      <a16:colId xmlns:a16="http://schemas.microsoft.com/office/drawing/2014/main" val="2059058641"/>
                    </a:ext>
                  </a:extLst>
                </a:gridCol>
                <a:gridCol w="1117865">
                  <a:extLst>
                    <a:ext uri="{9D8B030D-6E8A-4147-A177-3AD203B41FA5}">
                      <a16:colId xmlns:a16="http://schemas.microsoft.com/office/drawing/2014/main" val="551182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02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3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30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3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70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5828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3D80A62-62E3-4067-8BB6-3850BD4053A5}"/>
              </a:ext>
            </a:extLst>
          </p:cNvPr>
          <p:cNvSpPr/>
          <p:nvPr/>
        </p:nvSpPr>
        <p:spPr>
          <a:xfrm>
            <a:off x="4884202" y="2034554"/>
            <a:ext cx="155448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coeff()</a:t>
            </a:r>
          </a:p>
          <a:p>
            <a:r>
              <a:rPr lang="hu-HU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mean()</a:t>
            </a:r>
            <a:endParaRPr lang="en-US" sz="11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impute_missing</a:t>
            </a:r>
            <a:r>
              <a:rPr lang="en-US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collapse_years</a:t>
            </a:r>
            <a:r>
              <a:rPr lang="en-US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hu-HU" sz="11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1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1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input_select</a:t>
            </a:r>
            <a:r>
              <a:rPr lang="en-US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input_checkbox</a:t>
            </a:r>
            <a:r>
              <a:rPr lang="en-US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input_text</a:t>
            </a:r>
            <a:r>
              <a:rPr lang="en-US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hu-HU" sz="11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6CD05C-2374-4080-91E6-65A2E68D5747}"/>
              </a:ext>
            </a:extLst>
          </p:cNvPr>
          <p:cNvSpPr/>
          <p:nvPr/>
        </p:nvSpPr>
        <p:spPr>
          <a:xfrm>
            <a:off x="6546998" y="1177975"/>
            <a:ext cx="2995208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f()</a:t>
            </a:r>
          </a:p>
          <a:p>
            <a:r>
              <a:rPr lang="en-US" sz="11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my_awesome_function</a:t>
            </a:r>
            <a:r>
              <a:rPr lang="en-US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hu-HU" sz="11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get_coeff</a:t>
            </a:r>
            <a:r>
              <a:rPr lang="en-US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hu-HU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1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ompute_mean</a:t>
            </a:r>
            <a:r>
              <a:rPr lang="en-US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hu-HU" sz="11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1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1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1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col_mins</a:t>
            </a:r>
            <a:r>
              <a:rPr lang="en-US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function(x, y) {}</a:t>
            </a:r>
          </a:p>
          <a:p>
            <a:r>
              <a:rPr lang="en-US" sz="11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rowMaxes</a:t>
            </a:r>
            <a:r>
              <a:rPr lang="en-US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function(y, x) {}</a:t>
            </a:r>
          </a:p>
          <a:p>
            <a:endParaRPr lang="en-US" sz="11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select_input</a:t>
            </a:r>
            <a:r>
              <a:rPr lang="en-US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checkbox_input</a:t>
            </a:r>
            <a:r>
              <a:rPr lang="en-US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text_input</a:t>
            </a:r>
            <a:r>
              <a:rPr lang="en-US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1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&lt;- FALSE</a:t>
            </a:r>
          </a:p>
          <a:p>
            <a:r>
              <a:rPr lang="en-US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&lt;- 10</a:t>
            </a:r>
          </a:p>
          <a:p>
            <a:r>
              <a:rPr lang="en-US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 &lt;- function(x) sum(x)</a:t>
            </a:r>
          </a:p>
          <a:p>
            <a:endParaRPr lang="en-US" sz="11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03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0D77-993E-460D-9E29-1951EF272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505" y="378255"/>
            <a:ext cx="6596137" cy="857400"/>
          </a:xfrm>
        </p:spPr>
        <p:txBody>
          <a:bodyPr/>
          <a:lstStyle/>
          <a:p>
            <a:r>
              <a:rPr lang="en-GB" dirty="0"/>
              <a:t>Felt</a:t>
            </a:r>
            <a:r>
              <a:rPr lang="hu-HU" dirty="0"/>
              <a:t>ételes végrehajtás (if, else, ifelse)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529F0B-895F-4B61-8F68-B85CC964020D}"/>
              </a:ext>
            </a:extLst>
          </p:cNvPr>
          <p:cNvSpPr/>
          <p:nvPr/>
        </p:nvSpPr>
        <p:spPr>
          <a:xfrm>
            <a:off x="5472428" y="757302"/>
            <a:ext cx="35093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(condition) {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code executed when condition is TRUE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code executed when condition is FALSE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has_name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function(x) {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nms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names(x)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is.null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nms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rep(FALSE, length(x))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!is.na(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nms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&amp; 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nms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""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(c(TRUE, FALSE)) {}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(NA) {}</a:t>
            </a:r>
          </a:p>
          <a:p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identical(0L, 0)</a:t>
            </a:r>
          </a:p>
          <a:p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&lt;- sqrt(2) ^ 2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== 2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- 2</a:t>
            </a:r>
          </a:p>
          <a:p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Instead use `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::near()`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8886FC-1077-4EE1-B5BF-E11A007B03BD}"/>
              </a:ext>
            </a:extLst>
          </p:cNvPr>
          <p:cNvSpPr/>
          <p:nvPr/>
        </p:nvSpPr>
        <p:spPr>
          <a:xfrm>
            <a:off x="573505" y="1167535"/>
            <a:ext cx="482440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`if` </a:t>
            </a:r>
            <a:r>
              <a:rPr lang="hu-HU" sz="1000" dirty="0"/>
              <a:t>help  elérése:</a:t>
            </a:r>
            <a:r>
              <a:rPr lang="en-US" sz="1000" dirty="0"/>
              <a:t> ?`if`</a:t>
            </a:r>
            <a:endParaRPr lang="hu-HU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000" dirty="0"/>
              <a:t>Standard visszatérési szabály – az utoljára kalkulált értéket kapjuk meg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000" dirty="0"/>
              <a:t>a feltétel(ek)nek </a:t>
            </a:r>
            <a:r>
              <a:rPr lang="en-US" sz="1000" dirty="0"/>
              <a:t>`TRUE` </a:t>
            </a:r>
            <a:r>
              <a:rPr lang="hu-HU" sz="1000" dirty="0"/>
              <a:t>vagy </a:t>
            </a:r>
            <a:r>
              <a:rPr lang="en-US" sz="1000" dirty="0"/>
              <a:t>`FALSE `</a:t>
            </a:r>
            <a:r>
              <a:rPr lang="hu-HU" sz="1000" dirty="0"/>
              <a:t> értéket kell felvennie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000" dirty="0"/>
              <a:t>v</a:t>
            </a:r>
            <a:r>
              <a:rPr lang="en-US" sz="1000" dirty="0"/>
              <a:t>e</a:t>
            </a:r>
            <a:r>
              <a:rPr lang="hu-HU" sz="1000" dirty="0"/>
              <a:t>k</a:t>
            </a:r>
            <a:r>
              <a:rPr lang="en-US" sz="1000" dirty="0"/>
              <a:t>tor</a:t>
            </a:r>
            <a:r>
              <a:rPr lang="hu-HU" sz="1000" dirty="0"/>
              <a:t> esetén „warning”, ‚</a:t>
            </a:r>
            <a:r>
              <a:rPr lang="en-US" sz="1000" dirty="0"/>
              <a:t>NA</a:t>
            </a:r>
            <a:r>
              <a:rPr lang="hu-HU" sz="1000" dirty="0"/>
              <a:t>’ esetén „error”</a:t>
            </a:r>
            <a:endParaRPr lang="en-US" sz="1000" dirty="0"/>
          </a:p>
          <a:p>
            <a:endParaRPr lang="en-US" sz="1000" dirty="0"/>
          </a:p>
          <a:p>
            <a:r>
              <a:rPr lang="hu-HU" sz="1000" b="1" dirty="0"/>
              <a:t>Logikai feltételek kombinálása</a:t>
            </a:r>
          </a:p>
          <a:p>
            <a:endParaRPr lang="hu-HU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 `||` (or) </a:t>
            </a:r>
            <a:r>
              <a:rPr lang="hu-HU" sz="1000" dirty="0"/>
              <a:t>és</a:t>
            </a:r>
            <a:r>
              <a:rPr lang="en-US" sz="1000" dirty="0"/>
              <a:t> `&amp;&amp;` (and) </a:t>
            </a:r>
            <a:r>
              <a:rPr lang="hu-HU" sz="1000" dirty="0"/>
              <a:t>segítségével több feltételt is kombinálhatunk, DE ne felejtsük: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`||` </a:t>
            </a:r>
            <a:r>
              <a:rPr lang="hu-HU" sz="1000" dirty="0"/>
              <a:t>az első </a:t>
            </a:r>
            <a:r>
              <a:rPr lang="en-US" sz="1000" dirty="0"/>
              <a:t>`TRUE` </a:t>
            </a:r>
            <a:r>
              <a:rPr lang="hu-HU" sz="1000" dirty="0"/>
              <a:t>értékre </a:t>
            </a:r>
            <a:r>
              <a:rPr lang="en-US" sz="1000" dirty="0"/>
              <a:t>`TRUE` </a:t>
            </a:r>
            <a:r>
              <a:rPr lang="hu-HU" sz="1000" dirty="0"/>
              <a:t>nem számol tovább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`&amp;&amp;` </a:t>
            </a:r>
            <a:r>
              <a:rPr lang="hu-HU" sz="1000" dirty="0"/>
              <a:t>az első </a:t>
            </a:r>
            <a:r>
              <a:rPr lang="en-US" sz="1000" dirty="0"/>
              <a:t>`FALSE` </a:t>
            </a:r>
            <a:r>
              <a:rPr lang="hu-HU" sz="1000" dirty="0"/>
              <a:t>értékre </a:t>
            </a:r>
            <a:r>
              <a:rPr lang="en-US" sz="1000" dirty="0"/>
              <a:t>`FALSE`.</a:t>
            </a:r>
            <a:endParaRPr lang="hu-HU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000" dirty="0"/>
              <a:t>Ne használjuk a </a:t>
            </a:r>
            <a:r>
              <a:rPr lang="en-US" sz="1000" dirty="0"/>
              <a:t>`|` </a:t>
            </a:r>
            <a:r>
              <a:rPr lang="hu-HU" sz="1000" dirty="0"/>
              <a:t>és</a:t>
            </a:r>
            <a:r>
              <a:rPr lang="en-US" sz="1000" dirty="0"/>
              <a:t> `&amp;` </a:t>
            </a:r>
            <a:r>
              <a:rPr lang="hu-HU" sz="1000" dirty="0"/>
              <a:t>verziókat - vektorműveletek, ehelyett: </a:t>
            </a:r>
            <a:r>
              <a:rPr lang="en-US" sz="1000" dirty="0"/>
              <a:t>`any()` </a:t>
            </a:r>
            <a:r>
              <a:rPr lang="hu-HU" sz="1000" dirty="0"/>
              <a:t>/ </a:t>
            </a:r>
            <a:r>
              <a:rPr lang="en-US" sz="1000" dirty="0"/>
              <a:t> `all()`</a:t>
            </a:r>
            <a:endParaRPr lang="hu-HU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r>
              <a:rPr lang="hu-HU" sz="1000" b="1" dirty="0"/>
              <a:t>Egyenlőség tesztelése</a:t>
            </a:r>
          </a:p>
          <a:p>
            <a:endParaRPr lang="hu-HU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 `==` </a:t>
            </a:r>
            <a:r>
              <a:rPr lang="hu-HU" sz="1000" dirty="0"/>
              <a:t>vektorművelet, szintén </a:t>
            </a:r>
            <a:r>
              <a:rPr lang="en-US" sz="1000" dirty="0"/>
              <a:t> </a:t>
            </a:r>
            <a:r>
              <a:rPr lang="hu-HU" sz="1000" dirty="0"/>
              <a:t>jobb </a:t>
            </a:r>
            <a:r>
              <a:rPr lang="en-US" sz="1000" dirty="0"/>
              <a:t>`any()` </a:t>
            </a:r>
            <a:r>
              <a:rPr lang="hu-HU" sz="1000" dirty="0"/>
              <a:t>vagy </a:t>
            </a:r>
            <a:r>
              <a:rPr lang="en-US" sz="1000" dirty="0"/>
              <a:t> `all()` </a:t>
            </a:r>
            <a:r>
              <a:rPr lang="hu-HU" sz="1000" dirty="0"/>
              <a:t> függvényekkel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`identical()`</a:t>
            </a:r>
            <a:r>
              <a:rPr lang="hu-HU" sz="1000" dirty="0"/>
              <a:t> - nagyon precíz...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7508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0D77-993E-460D-9E29-1951EF272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505" y="422500"/>
            <a:ext cx="7840450" cy="857400"/>
          </a:xfrm>
        </p:spPr>
        <p:txBody>
          <a:bodyPr/>
          <a:lstStyle/>
          <a:p>
            <a:r>
              <a:rPr lang="en-GB" dirty="0"/>
              <a:t>Felt</a:t>
            </a:r>
            <a:r>
              <a:rPr lang="hu-HU" dirty="0"/>
              <a:t>ételes végrehajtás – több feltétel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529F0B-895F-4B61-8F68-B85CC964020D}"/>
              </a:ext>
            </a:extLst>
          </p:cNvPr>
          <p:cNvSpPr/>
          <p:nvPr/>
        </p:nvSpPr>
        <p:spPr>
          <a:xfrm>
            <a:off x="5154950" y="979851"/>
            <a:ext cx="3501965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(this) {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do that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 (that) {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do something else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function(x, y, op) {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switch(op,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plus = x + y,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minus = x - y,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times = x * y,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divide = x / y,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stop("Unknown op!")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8886FC-1077-4EE1-B5BF-E11A007B03BD}"/>
              </a:ext>
            </a:extLst>
          </p:cNvPr>
          <p:cNvSpPr/>
          <p:nvPr/>
        </p:nvSpPr>
        <p:spPr>
          <a:xfrm>
            <a:off x="573505" y="1167535"/>
            <a:ext cx="4824405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200" dirty="0"/>
              <a:t>Összefűzhetünk több feltételt is egymás után else if utasítással</a:t>
            </a:r>
          </a:p>
          <a:p>
            <a:endParaRPr lang="hu-HU" sz="1200" dirty="0"/>
          </a:p>
          <a:p>
            <a:r>
              <a:rPr lang="hu-HU" sz="1200" b="1" dirty="0"/>
              <a:t>Alternatívák, ha az if utasítás túl hosszú lenne: </a:t>
            </a:r>
          </a:p>
          <a:p>
            <a:r>
              <a:rPr lang="en-US" sz="1200" dirty="0"/>
              <a:t>`switch()`</a:t>
            </a:r>
            <a:r>
              <a:rPr lang="hu-HU" sz="1200" dirty="0"/>
              <a:t>:</a:t>
            </a:r>
            <a:r>
              <a:rPr lang="en-US" sz="1200" dirty="0"/>
              <a:t> </a:t>
            </a:r>
            <a:r>
              <a:rPr lang="hu-HU" sz="1200" dirty="0"/>
              <a:t>pozcíció vagy típus alapú kiértékelésre</a:t>
            </a:r>
          </a:p>
          <a:p>
            <a:r>
              <a:rPr lang="en-US" sz="1200" dirty="0"/>
              <a:t>`cut()`</a:t>
            </a:r>
            <a:r>
              <a:rPr lang="hu-HU" sz="1200" dirty="0"/>
              <a:t>:</a:t>
            </a:r>
            <a:r>
              <a:rPr lang="en-US" sz="1200" dirty="0"/>
              <a:t> </a:t>
            </a:r>
            <a:r>
              <a:rPr lang="hu-HU" sz="1200" dirty="0"/>
              <a:t>Folyttonos változó diszkretizálására</a:t>
            </a:r>
            <a:endParaRPr lang="en-US" sz="1200" dirty="0"/>
          </a:p>
          <a:p>
            <a:endParaRPr lang="en-US" sz="1200" dirty="0"/>
          </a:p>
          <a:p>
            <a:r>
              <a:rPr lang="hu-HU" sz="1200" b="1" dirty="0"/>
              <a:t>Kód stílus (ajánlások)</a:t>
            </a:r>
            <a:endParaRPr lang="en-US" sz="1200" b="1" dirty="0"/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1200" dirty="0"/>
              <a:t>Mindig tegyük ki a </a:t>
            </a:r>
            <a:r>
              <a:rPr lang="en-US" sz="1200" dirty="0"/>
              <a:t>`{}`</a:t>
            </a:r>
            <a:r>
              <a:rPr lang="hu-HU" sz="1200" dirty="0"/>
              <a:t> zárójeleteket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1200" dirty="0"/>
              <a:t>Használjunk 2 space behúzást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1200" dirty="0"/>
              <a:t>A nyitó </a:t>
            </a:r>
            <a:r>
              <a:rPr lang="en-US" sz="1200" dirty="0"/>
              <a:t>`{`</a:t>
            </a:r>
            <a:r>
              <a:rPr lang="hu-HU" sz="1200" dirty="0"/>
              <a:t> ne legyen üres soron, viszont a tartalom kerüljön a következő sorba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1200" dirty="0"/>
              <a:t>A záró `}` legyen új soron, magában kivéve ha az else követi még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1200" dirty="0"/>
              <a:t>Kivételek: nagyon rövid, egysoros if utasítások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C560A8-DE68-4A13-9BF2-2F205F6DE322}"/>
              </a:ext>
            </a:extLst>
          </p:cNvPr>
          <p:cNvSpPr/>
          <p:nvPr/>
        </p:nvSpPr>
        <p:spPr>
          <a:xfrm>
            <a:off x="7008781" y="672074"/>
            <a:ext cx="350196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Good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(y &lt; 0 &amp;&amp; debug) {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message("Y is negative")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(y == 0) {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log(x)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^ x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hu-HU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Bad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(y &lt; 0 &amp;&amp; debug)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message("Y is negative")</a:t>
            </a:r>
          </a:p>
          <a:p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(y == 0) {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log(x)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^ x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D89F07-7B18-4604-A8FF-5A5A91BB4135}"/>
              </a:ext>
            </a:extLst>
          </p:cNvPr>
          <p:cNvSpPr/>
          <p:nvPr/>
        </p:nvSpPr>
        <p:spPr>
          <a:xfrm>
            <a:off x="4638757" y="4488503"/>
            <a:ext cx="43286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(y &lt; 20)</a:t>
            </a:r>
            <a:r>
              <a:rPr lang="hu-HU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hu-HU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&lt;- "Too low"} else {x &lt;- "Too high"}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FF36E7-B6D6-4902-A20C-A6C89BF6A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955" y="594843"/>
            <a:ext cx="474847" cy="548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20593C-9889-472E-8C29-323057356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491" y="2295452"/>
            <a:ext cx="474847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8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0827-0092-4E7B-B10D-71B3D292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702" y="261823"/>
            <a:ext cx="5059575" cy="857400"/>
          </a:xfrm>
        </p:spPr>
        <p:txBody>
          <a:bodyPr/>
          <a:lstStyle/>
          <a:p>
            <a:r>
              <a:rPr lang="hu-HU" dirty="0"/>
              <a:t>Függvényargumentumok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BBCB96-B381-489B-84EC-E84563447C00}"/>
              </a:ext>
            </a:extLst>
          </p:cNvPr>
          <p:cNvSpPr/>
          <p:nvPr/>
        </p:nvSpPr>
        <p:spPr>
          <a:xfrm>
            <a:off x="616702" y="773073"/>
            <a:ext cx="723681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200" dirty="0"/>
              <a:t>Általában 2 típusba sorolhatjuk az argumentumokat: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/>
              <a:t>adat, amin dolgozunk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/>
              <a:t>pararamét</a:t>
            </a:r>
            <a:r>
              <a:rPr lang="en-GB" sz="1200" dirty="0" err="1"/>
              <a:t>er</a:t>
            </a:r>
            <a:r>
              <a:rPr lang="hu-HU" sz="1200" dirty="0"/>
              <a:t> részletek a végrehajtáshoz</a:t>
            </a:r>
            <a:endParaRPr lang="en-US" sz="1200" dirty="0"/>
          </a:p>
          <a:p>
            <a:endParaRPr lang="en-US" sz="1000" dirty="0"/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hu-HU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base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u-HU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mean(</a:t>
            </a:r>
            <a:r>
              <a:rPr lang="hu-HU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trim, 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na.rm)</a:t>
            </a:r>
            <a:endParaRPr lang="hu-HU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x,y, 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alternative, mu, paired, 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var.equal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hu-HU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onf.level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u-HU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str_c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..., sep, collapse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u-HU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/>
              <a:t>az adat kerüljön előre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/>
              <a:t>Paraméter – legtipikusabb érték alapértelmezettként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/>
              <a:t>kivételek: </a:t>
            </a:r>
            <a:r>
              <a:rPr lang="en-US" sz="1200" dirty="0"/>
              <a:t>na.rm</a:t>
            </a:r>
            <a:r>
              <a:rPr lang="hu-HU" sz="1200" dirty="0"/>
              <a:t> alapból </a:t>
            </a:r>
            <a:r>
              <a:rPr lang="en-US" sz="1200" dirty="0"/>
              <a:t>FALSE</a:t>
            </a:r>
            <a:r>
              <a:rPr lang="hu-HU" sz="12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/>
              <a:t>ha alapértéket írunk felül, írjuk ki az argumentumnevet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/>
              <a:t>space `</a:t>
            </a:r>
            <a:r>
              <a:rPr lang="en-GB" sz="1200" dirty="0"/>
              <a:t>=</a:t>
            </a:r>
            <a:r>
              <a:rPr lang="en-US" sz="1200" dirty="0"/>
              <a:t> ` </a:t>
            </a:r>
            <a:r>
              <a:rPr lang="hu-HU" sz="1200" dirty="0"/>
              <a:t>és </a:t>
            </a:r>
            <a:r>
              <a:rPr lang="en-US" sz="1200" dirty="0"/>
              <a:t>`, `</a:t>
            </a:r>
            <a:r>
              <a:rPr lang="hu-HU" sz="1200" dirty="0"/>
              <a:t> karakterek körül</a:t>
            </a:r>
            <a:endParaRPr lang="en-US" sz="1200" dirty="0"/>
          </a:p>
          <a:p>
            <a:endParaRPr lang="en-US" sz="1200" dirty="0"/>
          </a:p>
          <a:p>
            <a:r>
              <a:rPr lang="hu-HU" sz="1200" b="1" dirty="0"/>
              <a:t>Névválasztás – Néhány tipikus verzió: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`x`, `y`, `z`: </a:t>
            </a:r>
            <a:r>
              <a:rPr lang="hu-HU" sz="1200" dirty="0"/>
              <a:t>vektorok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`w`: </a:t>
            </a:r>
            <a:r>
              <a:rPr lang="hu-HU" sz="1200" dirty="0"/>
              <a:t>súlyozó vektorok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`</a:t>
            </a:r>
            <a:r>
              <a:rPr lang="en-US" sz="1200" dirty="0" err="1"/>
              <a:t>df</a:t>
            </a:r>
            <a:r>
              <a:rPr lang="en-US" sz="1200" dirty="0"/>
              <a:t>`: data frame.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`</a:t>
            </a:r>
            <a:r>
              <a:rPr lang="en-US" sz="1200" dirty="0" err="1"/>
              <a:t>i</a:t>
            </a:r>
            <a:r>
              <a:rPr lang="en-US" sz="1200" dirty="0"/>
              <a:t>`, `j`: </a:t>
            </a:r>
            <a:r>
              <a:rPr lang="hu-HU" sz="1200" dirty="0"/>
              <a:t>numerikus indexek (sor, oszlop)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`n`: </a:t>
            </a:r>
            <a:r>
              <a:rPr lang="hu-HU" sz="1200" dirty="0"/>
              <a:t>hossz, sorok száma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`p`: </a:t>
            </a:r>
            <a:r>
              <a:rPr lang="hu-HU" sz="1200" dirty="0"/>
              <a:t>oszlopok száma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/>
              <a:t>További R konvenciók, pl. na.rm</a:t>
            </a: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F1EED-486C-4F80-87C6-6497D12F1EC0}"/>
              </a:ext>
            </a:extLst>
          </p:cNvPr>
          <p:cNvSpPr/>
          <p:nvPr/>
        </p:nvSpPr>
        <p:spPr>
          <a:xfrm>
            <a:off x="5506671" y="690523"/>
            <a:ext cx="3054768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mean_ci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function(x,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0.95) {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 &lt;-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 / sqrt(length(x))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alpha &lt;- 1 -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mean(x) + se *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qnorm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(c(alpha / 2, 1 - alpha / 2))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8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&lt;-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mean_ci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mean_ci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0.99)</a:t>
            </a:r>
            <a:endParaRPr lang="hu-HU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wt_mean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function(x, w) {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sum(x * w) / sum(w)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wt_var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function(x, w) {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mu &lt;-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wt_mean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w)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sum(w * (x - mu) ^ 2) / sum(w)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wt_sd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function(x, w) {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sqrt(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wt_var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w))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wt_mean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(1:6, 1:3)</a:t>
            </a:r>
          </a:p>
          <a:p>
            <a:endParaRPr lang="hu-HU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wt_mean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function(x, w) {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(length(x) != length(w)) {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stop("`x` and `w` must be the same length", call. = FALSE)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sum(w * x) / sum(w)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FC4FEC-ABB9-46E6-ACAE-FE191032081C}"/>
              </a:ext>
            </a:extLst>
          </p:cNvPr>
          <p:cNvSpPr/>
          <p:nvPr/>
        </p:nvSpPr>
        <p:spPr>
          <a:xfrm>
            <a:off x="10522973" y="2835622"/>
            <a:ext cx="3635478" cy="3557804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1ED2D9-59D0-4E3E-8956-08A1FF2D60FC}"/>
              </a:ext>
            </a:extLst>
          </p:cNvPr>
          <p:cNvCxnSpPr>
            <a:cxnSpLocks/>
          </p:cNvCxnSpPr>
          <p:nvPr/>
        </p:nvCxnSpPr>
        <p:spPr>
          <a:xfrm>
            <a:off x="5561125" y="2204881"/>
            <a:ext cx="336165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724451"/>
      </p:ext>
    </p:extLst>
  </p:cSld>
  <p:clrMapOvr>
    <a:masterClrMapping/>
  </p:clrMapOvr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23117</TotalTime>
  <Words>2124</Words>
  <Application>Microsoft Office PowerPoint</Application>
  <PresentationFormat>On-screen Show (16:9)</PresentationFormat>
  <Paragraphs>407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Titillium Web</vt:lpstr>
      <vt:lpstr>Courier New</vt:lpstr>
      <vt:lpstr>Arial</vt:lpstr>
      <vt:lpstr>Wingdings</vt:lpstr>
      <vt:lpstr>Helvetica Neue</vt:lpstr>
      <vt:lpstr>R-Ladies Template</vt:lpstr>
      <vt:lpstr>R-Ladies Meetup Budapest 2018 február 26.</vt:lpstr>
      <vt:lpstr>PowerPoint Presentation</vt:lpstr>
      <vt:lpstr>Miről lesz szó?</vt:lpstr>
      <vt:lpstr>Mire jók a függvények?</vt:lpstr>
      <vt:lpstr>Egy függvény megalkotásának főbb lépései</vt:lpstr>
      <vt:lpstr>Hogyan írjunk könnyen értelmezhető függvényt?</vt:lpstr>
      <vt:lpstr>Feltételes végrehajtás (if, else, ifelse)</vt:lpstr>
      <vt:lpstr>Feltételes végrehajtás – több feltétel</vt:lpstr>
      <vt:lpstr>Függvényargumentumok</vt:lpstr>
      <vt:lpstr>Függvényargumentumok II</vt:lpstr>
      <vt:lpstr>Visszatérési értékek</vt:lpstr>
      <vt:lpstr>Pipe kombatibilis függvényalkotás</vt:lpstr>
      <vt:lpstr>Függvények vs. környezet 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Statisztikai tesztelés R-ben</dc:title>
  <dc:creator>Agnes Salanki</dc:creator>
  <cp:lastModifiedBy>Rita Klein</cp:lastModifiedBy>
  <cp:revision>84</cp:revision>
  <dcterms:modified xsi:type="dcterms:W3CDTF">2018-02-26T22:56:29Z</dcterms:modified>
</cp:coreProperties>
</file>