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88" r:id="rId2"/>
    <p:sldId id="256" r:id="rId3"/>
    <p:sldId id="277" r:id="rId4"/>
    <p:sldId id="295" r:id="rId5"/>
    <p:sldId id="297" r:id="rId6"/>
    <p:sldId id="296" r:id="rId7"/>
    <p:sldId id="298" r:id="rId8"/>
    <p:sldId id="282" r:id="rId9"/>
    <p:sldId id="283" r:id="rId10"/>
    <p:sldId id="284" r:id="rId11"/>
    <p:sldId id="278" r:id="rId12"/>
    <p:sldId id="279" r:id="rId13"/>
    <p:sldId id="285" r:id="rId14"/>
    <p:sldId id="286" r:id="rId15"/>
    <p:sldId id="294" r:id="rId16"/>
    <p:sldId id="291" r:id="rId17"/>
    <p:sldId id="292" r:id="rId18"/>
    <p:sldId id="280" r:id="rId19"/>
    <p:sldId id="293" r:id="rId20"/>
    <p:sldId id="281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eRum: szuper R konferencia Budapesten!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5F3AC-467F-4846-A982-5CB899BC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1" y="654877"/>
            <a:ext cx="9144000" cy="191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7B743-3101-4AF4-BAF9-EC0C12FD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2" y="2523442"/>
            <a:ext cx="1230021" cy="1076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0497A-A61D-4F49-9C95-BA338EC05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69" y="2560006"/>
            <a:ext cx="1051448" cy="105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A54D7-7934-407F-B947-0AF55CEC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105" y="2568548"/>
            <a:ext cx="1273521" cy="1051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BF158-AC8B-483C-A169-82AF55823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014" y="2575963"/>
            <a:ext cx="1498312" cy="105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2E9AE-F5A3-4A85-9A70-674905FB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1" y="3716420"/>
            <a:ext cx="3919693" cy="133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7B18-BD80-4AC4-803A-3B7D1BFF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432" y="3716418"/>
            <a:ext cx="3165891" cy="1225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7198E-1528-4103-A847-37E3AA36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616" y="2493714"/>
            <a:ext cx="3447738" cy="1215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F931A6-E0A9-4178-9F83-66F396CAA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670" y="3716418"/>
            <a:ext cx="1460684" cy="13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Tanulságok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, ha </a:t>
            </a:r>
            <a:r>
              <a:rPr lang="en-US" dirty="0" err="1"/>
              <a:t>tudjuk</a:t>
            </a:r>
            <a:r>
              <a:rPr lang="en-US" dirty="0"/>
              <a:t>, mi a “</a:t>
            </a:r>
            <a:r>
              <a:rPr lang="en-US" dirty="0" err="1"/>
              <a:t>normális</a:t>
            </a:r>
            <a:r>
              <a:rPr lang="en-US" dirty="0"/>
              <a:t>”</a:t>
            </a:r>
          </a:p>
          <a:p>
            <a:pPr marL="914400"/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ha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! 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Cáfolni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, mint </a:t>
            </a:r>
            <a:r>
              <a:rPr lang="en-US" dirty="0" err="1"/>
              <a:t>megerősíteni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9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hu-HU" dirty="0"/>
          </a:p>
          <a:p>
            <a:pPr marL="461963"/>
            <a:endParaRPr lang="hu-HU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07146" y="338097"/>
            <a:ext cx="211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Szimul</a:t>
            </a:r>
            <a:r>
              <a:rPr lang="hu-HU" dirty="0"/>
              <a:t>áció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11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531428" y="1843247"/>
            <a:ext cx="1828800" cy="683288"/>
          </a:xfrm>
          <a:prstGeom prst="wedgeEllipseCallout">
            <a:avLst>
              <a:gd name="adj1" fmla="val -86320"/>
              <a:gd name="adj2" fmla="val 17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633586" y="2567565"/>
            <a:ext cx="1828800" cy="435641"/>
          </a:xfrm>
          <a:prstGeom prst="wedgeEllipseCallout">
            <a:avLst>
              <a:gd name="adj1" fmla="val -86436"/>
              <a:gd name="adj2" fmla="val -2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582507" y="3641289"/>
            <a:ext cx="1930958" cy="759726"/>
          </a:xfrm>
          <a:prstGeom prst="wedgeEllipseCallout">
            <a:avLst>
              <a:gd name="adj1" fmla="val -93445"/>
              <a:gd name="adj2" fmla="val -3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6658216" y="3049250"/>
            <a:ext cx="1828800" cy="435641"/>
          </a:xfrm>
          <a:prstGeom prst="wedgeEllipseCallout">
            <a:avLst>
              <a:gd name="adj1" fmla="val -165704"/>
              <a:gd name="adj2" fmla="val -113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hu-HU" dirty="0"/>
              <a:t>Női és férfi átlagok eloszlása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661549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</a:t>
            </a:r>
            <a:r>
              <a:rPr lang="hu-HU" dirty="0"/>
              <a:t>a férfi és a női átlag nem ugyanakkora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hu-HU" dirty="0"/>
              <a:t>valójában ugyanakkora, csak a mintavétel miatt nem pont 0 a különbség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hu-HU" dirty="0"/>
              <a:t>hogy a különbség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 mellett </a:t>
            </a:r>
            <a:r>
              <a:rPr lang="en-US" dirty="0"/>
              <a:t>a </a:t>
            </a:r>
            <a:r>
              <a:rPr lang="en-US" dirty="0" err="1"/>
              <a:t>feltételezés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153834" y="1587838"/>
            <a:ext cx="1828800" cy="683288"/>
          </a:xfrm>
          <a:prstGeom prst="wedgeEllipseCallout">
            <a:avLst>
              <a:gd name="adj1" fmla="val -62371"/>
              <a:gd name="adj2" fmla="val 1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829948" y="3237458"/>
            <a:ext cx="1828800" cy="435641"/>
          </a:xfrm>
          <a:prstGeom prst="wedgeEllipseCallout">
            <a:avLst>
              <a:gd name="adj1" fmla="val -26772"/>
              <a:gd name="adj2" fmla="val -170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051676" y="3476851"/>
            <a:ext cx="1930958" cy="759726"/>
          </a:xfrm>
          <a:prstGeom prst="wedgeEllipseCallout">
            <a:avLst>
              <a:gd name="adj1" fmla="val -71956"/>
              <a:gd name="adj2" fmla="val 36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7017487" y="2776948"/>
            <a:ext cx="1828800" cy="435641"/>
          </a:xfrm>
          <a:prstGeom prst="wedgeEllipseCallout">
            <a:avLst>
              <a:gd name="adj1" fmla="val -94275"/>
              <a:gd name="adj2" fmla="val -5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Kész</a:t>
            </a:r>
            <a:r>
              <a:rPr lang="en-US" dirty="0"/>
              <a:t>” </a:t>
            </a:r>
            <a:r>
              <a:rPr lang="en-US" dirty="0" err="1"/>
              <a:t>keretrendszerek</a:t>
            </a:r>
            <a:r>
              <a:rPr lang="en-US" dirty="0"/>
              <a:t> R-ben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614415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ismert</a:t>
            </a:r>
            <a:r>
              <a:rPr lang="en-US" dirty="0"/>
              <a:t> a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nullhipotézisből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is</a:t>
            </a:r>
          </a:p>
          <a:p>
            <a:pPr marL="461963"/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hu-HU" dirty="0"/>
              <a:t>minta átlaga </a:t>
            </a:r>
            <a:r>
              <a:rPr lang="en-US" dirty="0" err="1"/>
              <a:t>különbözik</a:t>
            </a:r>
            <a:r>
              <a:rPr lang="en-US" dirty="0"/>
              <a:t>-e?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eloszl</a:t>
            </a:r>
            <a:r>
              <a:rPr lang="hu-HU" dirty="0"/>
              <a:t>ása </a:t>
            </a:r>
            <a:r>
              <a:rPr lang="en-US" dirty="0" err="1"/>
              <a:t>független</a:t>
            </a:r>
            <a:r>
              <a:rPr lang="en-US" dirty="0"/>
              <a:t>-e </a:t>
            </a:r>
            <a:r>
              <a:rPr lang="en-US" dirty="0" err="1"/>
              <a:t>egymástól</a:t>
            </a:r>
            <a:r>
              <a:rPr lang="en-US" dirty="0"/>
              <a:t>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-e?</a:t>
            </a:r>
            <a:endParaRPr lang="hu-HU" dirty="0"/>
          </a:p>
          <a:p>
            <a:pPr marL="461963"/>
            <a:endParaRPr lang="hu-HU" dirty="0"/>
          </a:p>
          <a:p>
            <a:r>
              <a:rPr lang="hu-HU" dirty="0"/>
              <a:t> A mai alkalmon így:</a:t>
            </a:r>
          </a:p>
          <a:p>
            <a:pPr marL="446088"/>
            <a:r>
              <a:rPr lang="hu-HU" dirty="0">
                <a:latin typeface="Courier"/>
              </a:rPr>
              <a:t> t.test()</a:t>
            </a:r>
          </a:p>
          <a:p>
            <a:pPr marL="446088"/>
            <a:r>
              <a:rPr lang="hu-HU" dirty="0">
                <a:latin typeface="Courier"/>
              </a:rPr>
              <a:t> chi</a:t>
            </a:r>
            <a:r>
              <a:rPr lang="en-GB" dirty="0" err="1">
                <a:latin typeface="Courier"/>
              </a:rPr>
              <a:t>sq</a:t>
            </a:r>
            <a:r>
              <a:rPr lang="hu-HU" dirty="0">
                <a:latin typeface="Courier"/>
              </a:rPr>
              <a:t>.</a:t>
            </a:r>
            <a:r>
              <a:rPr lang="en-GB" dirty="0">
                <a:latin typeface="Courier"/>
              </a:rPr>
              <a:t>test</a:t>
            </a:r>
            <a:r>
              <a:rPr lang="hu-HU" dirty="0">
                <a:latin typeface="Courier"/>
              </a:rPr>
              <a:t>()</a:t>
            </a:r>
          </a:p>
          <a:p>
            <a:pPr marL="446088"/>
            <a:r>
              <a:rPr lang="hu-HU" dirty="0">
                <a:latin typeface="Courier"/>
              </a:rPr>
              <a:t> ks()</a:t>
            </a:r>
            <a:endParaRPr lang="en-GB" dirty="0">
              <a:latin typeface="Courier"/>
            </a:endParaRPr>
          </a:p>
          <a:p>
            <a:r>
              <a:rPr lang="en-GB" dirty="0"/>
              <a:t> A h</a:t>
            </a:r>
            <a:r>
              <a:rPr lang="hu-HU" dirty="0"/>
              <a:t>árom legfontosabb információ (statisztika, eloszlás paramétere, p-value) mindig megtalálható a kimenetben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4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/>
          <p:cNvSpPr txBox="1"/>
          <p:nvPr/>
        </p:nvSpPr>
        <p:spPr>
          <a:xfrm>
            <a:off x="391885" y="145997"/>
            <a:ext cx="388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P-value és konfidenciaintervallum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Ciklusok, bejárások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" y="86611"/>
            <a:ext cx="7917711" cy="584049"/>
          </a:xfrm>
        </p:spPr>
        <p:txBody>
          <a:bodyPr/>
          <a:lstStyle/>
          <a:p>
            <a:r>
              <a:rPr lang="hu-HU" dirty="0"/>
              <a:t>A/B tesztelés példa: természetesen generált adatokkal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64" y="4526073"/>
            <a:ext cx="3407100" cy="508147"/>
          </a:xfrm>
        </p:spPr>
        <p:txBody>
          <a:bodyPr/>
          <a:lstStyle/>
          <a:p>
            <a:pPr>
              <a:buNone/>
            </a:pPr>
            <a:r>
              <a:rPr lang="hu-HU" dirty="0"/>
              <a:t>Control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36901" y="4526072"/>
            <a:ext cx="3407099" cy="508148"/>
          </a:xfrm>
        </p:spPr>
        <p:txBody>
          <a:bodyPr/>
          <a:lstStyle/>
          <a:p>
            <a:pPr>
              <a:buNone/>
            </a:pPr>
            <a:r>
              <a:rPr lang="hu-HU" dirty="0"/>
              <a:t>Test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9" y="956057"/>
            <a:ext cx="2194456" cy="3570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4" y="945003"/>
            <a:ext cx="2452743" cy="35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00F262-51B0-4371-A6F8-A256B7B60458}"/>
              </a:ext>
            </a:extLst>
          </p:cNvPr>
          <p:cNvSpPr txBox="1">
            <a:spLocks/>
          </p:cNvSpPr>
          <p:nvPr/>
        </p:nvSpPr>
        <p:spPr>
          <a:xfrm>
            <a:off x="4781863" y="857400"/>
            <a:ext cx="4302176" cy="1571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en-US" dirty="0"/>
              <a:t>Mi</a:t>
            </a:r>
            <a:r>
              <a:rPr lang="hu-HU" dirty="0"/>
              <a:t> a kimenetele az alábbi parancsnak</a:t>
            </a:r>
            <a:r>
              <a:rPr lang="en-GB" dirty="0"/>
              <a:t>: </a:t>
            </a:r>
            <a:br>
              <a:rPr lang="hu-HU" dirty="0"/>
            </a:br>
            <a:r>
              <a:rPr lang="en-GB" b="1" dirty="0">
                <a:latin typeface="Courier"/>
              </a:rPr>
              <a:t>paste(x[2], y[2], z[2])</a:t>
            </a:r>
            <a:r>
              <a:rPr lang="en-GB" dirty="0">
                <a:latin typeface="Courier"/>
              </a:rPr>
              <a:t>?</a:t>
            </a:r>
          </a:p>
          <a:p>
            <a:pPr marL="285750" indent="-285750"/>
            <a:r>
              <a:rPr lang="en-US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üzenet (out of bounds)</a:t>
            </a:r>
          </a:p>
          <a:p>
            <a:pPr marL="285750" indent="-285750"/>
            <a:r>
              <a:rPr lang="en-GB" dirty="0">
                <a:latin typeface="Courier"/>
              </a:rPr>
              <a:t>[1]</a:t>
            </a:r>
            <a:r>
              <a:rPr lang="hu-HU" dirty="0">
                <a:latin typeface="Courier"/>
              </a:rPr>
              <a:t> 1 Jancsi TRUE</a:t>
            </a: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2 Juliska FALSE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1" y="2272884"/>
            <a:ext cx="4244498" cy="143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paste0(x[2], y[2], z[2]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TRUE </a:t>
            </a:r>
            <a:r>
              <a:rPr lang="en-GB" dirty="0">
                <a:latin typeface="Courier"/>
              </a:rPr>
              <a:t>b 2</a:t>
            </a: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</p:txBody>
      </p:sp>
    </p:spTree>
    <p:extLst>
      <p:ext uri="{BB962C8B-B14F-4D97-AF65-F5344CB8AC3E}">
        <p14:creationId xmlns:p14="http://schemas.microsoft.com/office/powerpoint/2010/main" val="32258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paste0(x[[2]], y[[2]], z[[2]]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  <a:p>
            <a:pPr marL="285750" indent="-285750"/>
            <a:r>
              <a:rPr lang="en-GB" dirty="0">
                <a:latin typeface="Courier"/>
              </a:rPr>
              <a:t>[1] “TRUE 1 NULL“ “TRUE 2 NULL” “TRUE 3 NULL”</a:t>
            </a:r>
          </a:p>
        </p:txBody>
      </p:sp>
    </p:spTree>
    <p:extLst>
      <p:ext uri="{BB962C8B-B14F-4D97-AF65-F5344CB8AC3E}">
        <p14:creationId xmlns:p14="http://schemas.microsoft.com/office/powerpoint/2010/main" val="18249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FE2223-C47D-4FEE-93C1-9FA1E24CD41F}"/>
              </a:ext>
            </a:extLst>
          </p:cNvPr>
          <p:cNvSpPr txBox="1">
            <a:spLocks/>
          </p:cNvSpPr>
          <p:nvPr/>
        </p:nvSpPr>
        <p:spPr>
          <a:xfrm>
            <a:off x="59961" y="3717096"/>
            <a:ext cx="4991724" cy="107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Dataframe-ek</a:t>
            </a:r>
            <a:endParaRPr lang="en-US" dirty="0"/>
          </a:p>
          <a:p>
            <a:pPr marL="449263"/>
            <a:r>
              <a:rPr lang="hu-HU" dirty="0">
                <a:latin typeface="Courier"/>
              </a:rPr>
              <a:t> x &lt;- </a:t>
            </a:r>
            <a:r>
              <a:rPr lang="en-GB" dirty="0" err="1">
                <a:latin typeface="Courier"/>
              </a:rPr>
              <a:t>data.frame</a:t>
            </a:r>
            <a:r>
              <a:rPr lang="en-GB" dirty="0">
                <a:latin typeface="Courier"/>
              </a:rPr>
              <a:t>(a = c(1, 2, 3),b = c(TRUE, FALSE, FALSE)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7A112-B86B-4B46-B02F-B7E310140286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paste0(x[[1]][1], x[[2]][2])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1 TRUE</a:t>
            </a:r>
          </a:p>
          <a:p>
            <a:pPr marL="285750" indent="-285750"/>
            <a:r>
              <a:rPr lang="en-GB" dirty="0">
                <a:latin typeface="Courier"/>
              </a:rPr>
              <a:t>[1] list(1, 2), list(TRUE, FALSE)</a:t>
            </a:r>
          </a:p>
        </p:txBody>
      </p:sp>
    </p:spTree>
    <p:extLst>
      <p:ext uri="{BB962C8B-B14F-4D97-AF65-F5344CB8AC3E}">
        <p14:creationId xmlns:p14="http://schemas.microsoft.com/office/powerpoint/2010/main" val="1884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hu-HU" dirty="0"/>
              <a:t>for(</a:t>
            </a:r>
            <a:r>
              <a:rPr lang="en-GB" dirty="0" err="1"/>
              <a:t>i</a:t>
            </a:r>
            <a:r>
              <a:rPr lang="en-GB" dirty="0"/>
              <a:t> in c(1:3) {</a:t>
            </a:r>
          </a:p>
          <a:p>
            <a:pPr marL="509588" lvl="1">
              <a:buNone/>
            </a:pPr>
            <a:r>
              <a:rPr lang="en-GB" dirty="0"/>
              <a:t>       print(</a:t>
            </a:r>
            <a:r>
              <a:rPr lang="en-GB" dirty="0" err="1"/>
              <a:t>i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FE2223-C47D-4FEE-93C1-9FA1E24CD41F}"/>
              </a:ext>
            </a:extLst>
          </p:cNvPr>
          <p:cNvSpPr txBox="1">
            <a:spLocks/>
          </p:cNvSpPr>
          <p:nvPr/>
        </p:nvSpPr>
        <p:spPr>
          <a:xfrm>
            <a:off x="59961" y="3717096"/>
            <a:ext cx="4991724" cy="107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Dataframe-ek</a:t>
            </a:r>
            <a:endParaRPr lang="en-US" dirty="0"/>
          </a:p>
          <a:p>
            <a:pPr marL="449263"/>
            <a:r>
              <a:rPr lang="hu-HU" dirty="0">
                <a:latin typeface="Courier"/>
              </a:rPr>
              <a:t> x &lt;- </a:t>
            </a:r>
            <a:r>
              <a:rPr lang="en-GB" dirty="0" err="1">
                <a:latin typeface="Courier"/>
              </a:rPr>
              <a:t>data.frame</a:t>
            </a:r>
            <a:r>
              <a:rPr lang="en-GB" dirty="0">
                <a:latin typeface="Courier"/>
              </a:rPr>
              <a:t>(a = c(1, 2, 3),b = c(TRUE, FALSE, </a:t>
            </a:r>
            <a:r>
              <a:rPr lang="en-GB">
                <a:latin typeface="Courier"/>
              </a:rPr>
              <a:t>FALSE))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7A112-B86B-4B46-B02F-B7E310140286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paste0(x[[1]][1], x[[2]][2])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1 TRUE</a:t>
            </a:r>
          </a:p>
          <a:p>
            <a:pPr marL="285750" indent="-285750"/>
            <a:r>
              <a:rPr lang="en-GB" dirty="0">
                <a:latin typeface="Courier"/>
              </a:rPr>
              <a:t>[1] list(1, 2), list(TRUE, FALSE)</a:t>
            </a:r>
          </a:p>
        </p:txBody>
      </p:sp>
    </p:spTree>
    <p:extLst>
      <p:ext uri="{BB962C8B-B14F-4D97-AF65-F5344CB8AC3E}">
        <p14:creationId xmlns:p14="http://schemas.microsoft.com/office/powerpoint/2010/main" val="33018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/>
            <a:endParaRPr lang="en-US" dirty="0"/>
          </a:p>
          <a:p>
            <a:pPr marL="52388"/>
            <a:r>
              <a:rPr lang="en-US" dirty="0"/>
              <a:t> </a:t>
            </a:r>
            <a:r>
              <a:rPr lang="en-US" dirty="0" err="1"/>
              <a:t>Statisztikában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: </a:t>
            </a:r>
            <a:r>
              <a:rPr lang="en-US" dirty="0" err="1"/>
              <a:t>becslések</a:t>
            </a:r>
            <a:r>
              <a:rPr lang="en-US" dirty="0"/>
              <a:t> + </a:t>
            </a:r>
            <a:r>
              <a:rPr lang="en-US" dirty="0" err="1"/>
              <a:t>valószínűségek</a:t>
            </a:r>
            <a:r>
              <a:rPr lang="en-US" dirty="0"/>
              <a:t> </a:t>
            </a:r>
            <a:r>
              <a:rPr lang="en-US" dirty="0" err="1"/>
              <a:t>vannak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9754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22256</TotalTime>
  <Words>1145</Words>
  <Application>Microsoft Office PowerPoint</Application>
  <PresentationFormat>On-screen Show (16:9)</PresentationFormat>
  <Paragraphs>179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Wingdings</vt:lpstr>
      <vt:lpstr>Helvetica Neue</vt:lpstr>
      <vt:lpstr>Titillium Web</vt:lpstr>
      <vt:lpstr>Courier</vt:lpstr>
      <vt:lpstr>Arial</vt:lpstr>
      <vt:lpstr>R-Ladies Template</vt:lpstr>
      <vt:lpstr>eRum: szuper R konferencia Budapesten!</vt:lpstr>
      <vt:lpstr>Ciklusok, bejárások</vt:lpstr>
      <vt:lpstr>Mik a leggyakrabban használt adatszerkezetek?</vt:lpstr>
      <vt:lpstr>Mik a leggyakrabban használt adatszerkezetek?</vt:lpstr>
      <vt:lpstr>Mik a leggyakrabban használt adatszerkezetek?</vt:lpstr>
      <vt:lpstr>Mik a leggyakrabban használt adatszerkezetek?</vt:lpstr>
      <vt:lpstr>Mik a tipikus iterációs módszerek?</vt:lpstr>
      <vt:lpstr>Mi is az a statisztikai teszt?</vt:lpstr>
      <vt:lpstr>Mi is az a statisztikai teszt?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PowerPoint Presentation</vt:lpstr>
      <vt:lpstr>Példa: Hadlum kontra Hadlum per (1949)</vt:lpstr>
      <vt:lpstr>Példa: Női és férfi átlagok eloszlása</vt:lpstr>
      <vt:lpstr>“Kész” keretrendszerek R-ben</vt:lpstr>
      <vt:lpstr>PowerPoint Presentation</vt:lpstr>
      <vt:lpstr>A/B tesztelés példa: természetesen generált adatokkal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34</cp:revision>
  <dcterms:modified xsi:type="dcterms:W3CDTF">2018-02-25T00:31:04Z</dcterms:modified>
</cp:coreProperties>
</file>