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88" r:id="rId2"/>
    <p:sldId id="256" r:id="rId3"/>
    <p:sldId id="277" r:id="rId4"/>
    <p:sldId id="295" r:id="rId5"/>
    <p:sldId id="297" r:id="rId6"/>
    <p:sldId id="296" r:id="rId7"/>
    <p:sldId id="298" r:id="rId8"/>
    <p:sldId id="299" r:id="rId9"/>
  </p:sldIdLst>
  <p:sldSz cx="9144000" cy="5143500" type="screen16x9"/>
  <p:notesSz cx="6858000" cy="9144000"/>
  <p:embeddedFontLst>
    <p:embeddedFont>
      <p:font typeface="Helvetica Neue" panose="020B0604020202020204" charset="0"/>
      <p:regular r:id="rId11"/>
      <p:bold r:id="rId12"/>
      <p:italic r:id="rId13"/>
      <p:boldItalic r:id="rId14"/>
    </p:embeddedFont>
    <p:embeddedFont>
      <p:font typeface="Titillium Web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77913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68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0" y="357499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Font typeface="Helvetica Neue"/>
              <a:defRPr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9" name="Shape 29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33300" y="4285675"/>
            <a:ext cx="8053499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SzPct val="100000"/>
              <a:buFont typeface="Helvetica Neue"/>
              <a:buNone/>
              <a:defRPr sz="2600" b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099" cy="31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562457"/>
              </a:buClr>
              <a:buSzPct val="1000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 flipH="1">
            <a:off x="8575068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53" y="92716"/>
            <a:ext cx="7882349" cy="574346"/>
          </a:xfrm>
        </p:spPr>
        <p:txBody>
          <a:bodyPr/>
          <a:lstStyle/>
          <a:p>
            <a:r>
              <a:rPr lang="hu-HU" dirty="0"/>
              <a:t>eRum: szuper R konferencia Budapesten!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65F3AC-467F-4846-A982-5CB899BC3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1" y="654877"/>
            <a:ext cx="9144000" cy="1916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97B743-3101-4AF4-BAF9-EC0C12FD9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32" y="2523442"/>
            <a:ext cx="1230021" cy="1076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20497A-A61D-4F49-9C95-BA338EC05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269" y="2560006"/>
            <a:ext cx="1051448" cy="1051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6A54D7-7934-407F-B947-0AF55CEC0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1105" y="2568548"/>
            <a:ext cx="1273521" cy="10514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ABF158-AC8B-483C-A169-82AF55823F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7014" y="2575963"/>
            <a:ext cx="1498312" cy="10514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B2E9AE-F5A3-4A85-9A70-674905FBA3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51" y="3716420"/>
            <a:ext cx="3919693" cy="13343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087B18-BD80-4AC4-803A-3B7D1BFF1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2432" y="3716418"/>
            <a:ext cx="3165891" cy="12256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37198E-1528-4103-A847-37E3AA3661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56616" y="2493714"/>
            <a:ext cx="3447738" cy="12159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F931A6-E0A9-4178-9F83-66F396CAA9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43670" y="3716418"/>
            <a:ext cx="1460684" cy="133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761999" y="2851325"/>
            <a:ext cx="6340549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-HU" dirty="0"/>
              <a:t>Ciklusok, bejárások</a:t>
            </a:r>
            <a:endParaRPr lang="en" dirty="0"/>
          </a:p>
        </p:txBody>
      </p:sp>
      <p:sp>
        <p:nvSpPr>
          <p:cNvPr id="74" name="Shape 74"/>
          <p:cNvSpPr txBox="1"/>
          <p:nvPr/>
        </p:nvSpPr>
        <p:spPr>
          <a:xfrm>
            <a:off x="579000" y="368875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lang="en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‘Budapest'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64" y="0"/>
            <a:ext cx="6580645" cy="857400"/>
          </a:xfrm>
        </p:spPr>
        <p:txBody>
          <a:bodyPr/>
          <a:lstStyle/>
          <a:p>
            <a:r>
              <a:rPr lang="hu-HU" dirty="0"/>
              <a:t>Mik a leggyakrabban használt adatszerkezetek?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61" y="851940"/>
            <a:ext cx="4852070" cy="2013216"/>
          </a:xfrm>
        </p:spPr>
        <p:txBody>
          <a:bodyPr/>
          <a:lstStyle/>
          <a:p>
            <a:r>
              <a:rPr lang="en-US" dirty="0"/>
              <a:t> </a:t>
            </a:r>
            <a:r>
              <a:rPr lang="hu-HU" dirty="0"/>
              <a:t>Vektorok</a:t>
            </a:r>
            <a:endParaRPr lang="en-US" dirty="0"/>
          </a:p>
          <a:p>
            <a:pPr marL="509588"/>
            <a:r>
              <a:rPr lang="en-US" dirty="0"/>
              <a:t> </a:t>
            </a:r>
            <a:r>
              <a:rPr lang="en-GB" dirty="0">
                <a:latin typeface="Courier"/>
              </a:rPr>
              <a:t>x</a:t>
            </a:r>
            <a:r>
              <a:rPr lang="hu-HU" dirty="0">
                <a:latin typeface="Courier"/>
              </a:rPr>
              <a:t> </a:t>
            </a:r>
            <a:r>
              <a:rPr lang="en-GB" dirty="0">
                <a:latin typeface="Courier"/>
              </a:rPr>
              <a:t>&lt;- c(1, 2, 3)</a:t>
            </a:r>
          </a:p>
          <a:p>
            <a:pPr marL="509588"/>
            <a:r>
              <a:rPr lang="en-GB" dirty="0">
                <a:latin typeface="Courier"/>
              </a:rPr>
              <a:t> y &lt;- c(“</a:t>
            </a:r>
            <a:r>
              <a:rPr lang="en-GB" dirty="0" err="1">
                <a:latin typeface="Courier"/>
              </a:rPr>
              <a:t>Jancsi</a:t>
            </a:r>
            <a:r>
              <a:rPr lang="en-GB" dirty="0">
                <a:latin typeface="Courier"/>
              </a:rPr>
              <a:t>”, “</a:t>
            </a:r>
            <a:r>
              <a:rPr lang="en-GB" dirty="0" err="1">
                <a:latin typeface="Courier"/>
              </a:rPr>
              <a:t>Juliska</a:t>
            </a:r>
            <a:r>
              <a:rPr lang="en-GB" dirty="0">
                <a:latin typeface="Courier"/>
              </a:rPr>
              <a:t>”)</a:t>
            </a:r>
          </a:p>
          <a:p>
            <a:pPr marL="509588"/>
            <a:r>
              <a:rPr lang="en-US" dirty="0">
                <a:latin typeface="Courier"/>
              </a:rPr>
              <a:t> z &lt;- c(TRUE, FALSE) </a:t>
            </a:r>
          </a:p>
          <a:p>
            <a:pPr marL="509588"/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E00F262-51B0-4371-A6F8-A256B7B60458}"/>
              </a:ext>
            </a:extLst>
          </p:cNvPr>
          <p:cNvSpPr txBox="1">
            <a:spLocks/>
          </p:cNvSpPr>
          <p:nvPr/>
        </p:nvSpPr>
        <p:spPr>
          <a:xfrm>
            <a:off x="4781863" y="857400"/>
            <a:ext cx="4302176" cy="15710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buNone/>
            </a:pPr>
            <a:r>
              <a:rPr lang="en-US" dirty="0"/>
              <a:t>Mi</a:t>
            </a:r>
            <a:r>
              <a:rPr lang="hu-HU" dirty="0"/>
              <a:t> a kimenetele az alábbi parancsnak</a:t>
            </a:r>
            <a:r>
              <a:rPr lang="en-GB" dirty="0"/>
              <a:t>: </a:t>
            </a:r>
            <a:br>
              <a:rPr lang="hu-HU" dirty="0"/>
            </a:br>
            <a:r>
              <a:rPr lang="en-GB" b="1" dirty="0">
                <a:latin typeface="Courier"/>
              </a:rPr>
              <a:t>paste(x[2], y[2], z[2])</a:t>
            </a:r>
            <a:r>
              <a:rPr lang="en-GB" dirty="0">
                <a:latin typeface="Courier"/>
              </a:rPr>
              <a:t>?</a:t>
            </a:r>
          </a:p>
          <a:p>
            <a:pPr marL="285750" indent="-285750"/>
            <a:r>
              <a:rPr lang="en-US" dirty="0">
                <a:latin typeface="Courier"/>
              </a:rPr>
              <a:t>Hiba</a:t>
            </a:r>
            <a:r>
              <a:rPr lang="hu-HU" dirty="0">
                <a:latin typeface="Courier"/>
              </a:rPr>
              <a:t>üzenet (out of bounds)</a:t>
            </a:r>
          </a:p>
          <a:p>
            <a:pPr marL="285750" indent="-285750"/>
            <a:r>
              <a:rPr lang="en-GB" dirty="0">
                <a:latin typeface="Courier"/>
              </a:rPr>
              <a:t>[1]</a:t>
            </a:r>
            <a:r>
              <a:rPr lang="hu-HU" dirty="0">
                <a:latin typeface="Courier"/>
              </a:rPr>
              <a:t> 1 Jancsi TRUE</a:t>
            </a:r>
          </a:p>
          <a:p>
            <a:pPr marL="285750" indent="-285750"/>
            <a:r>
              <a:rPr lang="en-GB" dirty="0">
                <a:latin typeface="Courier"/>
              </a:rPr>
              <a:t>[1] </a:t>
            </a:r>
            <a:r>
              <a:rPr lang="hu-HU" dirty="0">
                <a:latin typeface="Courier"/>
              </a:rPr>
              <a:t>2 Juliska FALSE</a:t>
            </a:r>
            <a:endParaRPr lang="en-US" dirty="0">
              <a:latin typeface="Courier"/>
            </a:endParaRPr>
          </a:p>
          <a:p>
            <a:pPr marL="509588"/>
            <a:endParaRPr lang="en-US" dirty="0"/>
          </a:p>
          <a:p>
            <a:pPr marL="50958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9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64" y="0"/>
            <a:ext cx="6580645" cy="857400"/>
          </a:xfrm>
        </p:spPr>
        <p:txBody>
          <a:bodyPr/>
          <a:lstStyle/>
          <a:p>
            <a:r>
              <a:rPr lang="hu-HU" dirty="0"/>
              <a:t>Mik a leggyakrabban használt adatszerkezetek?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61" y="851940"/>
            <a:ext cx="4852070" cy="2013216"/>
          </a:xfrm>
        </p:spPr>
        <p:txBody>
          <a:bodyPr/>
          <a:lstStyle/>
          <a:p>
            <a:r>
              <a:rPr lang="en-US" dirty="0"/>
              <a:t> </a:t>
            </a:r>
            <a:r>
              <a:rPr lang="hu-HU" dirty="0"/>
              <a:t>Vektorok</a:t>
            </a:r>
            <a:endParaRPr lang="en-US" dirty="0"/>
          </a:p>
          <a:p>
            <a:pPr marL="509588"/>
            <a:r>
              <a:rPr lang="en-US" dirty="0"/>
              <a:t> </a:t>
            </a:r>
            <a:r>
              <a:rPr lang="en-GB" dirty="0">
                <a:latin typeface="Courier"/>
              </a:rPr>
              <a:t>x</a:t>
            </a:r>
            <a:r>
              <a:rPr lang="hu-HU" dirty="0">
                <a:latin typeface="Courier"/>
              </a:rPr>
              <a:t> </a:t>
            </a:r>
            <a:r>
              <a:rPr lang="en-GB" dirty="0">
                <a:latin typeface="Courier"/>
              </a:rPr>
              <a:t>&lt;- c(1, 2, 3)</a:t>
            </a:r>
          </a:p>
          <a:p>
            <a:pPr marL="509588"/>
            <a:r>
              <a:rPr lang="en-GB" dirty="0">
                <a:latin typeface="Courier"/>
              </a:rPr>
              <a:t> y &lt;- c(“</a:t>
            </a:r>
            <a:r>
              <a:rPr lang="en-GB" dirty="0" err="1">
                <a:latin typeface="Courier"/>
              </a:rPr>
              <a:t>Jancsi</a:t>
            </a:r>
            <a:r>
              <a:rPr lang="en-GB" dirty="0">
                <a:latin typeface="Courier"/>
              </a:rPr>
              <a:t>”, “</a:t>
            </a:r>
            <a:r>
              <a:rPr lang="en-GB" dirty="0" err="1">
                <a:latin typeface="Courier"/>
              </a:rPr>
              <a:t>Juliska</a:t>
            </a:r>
            <a:r>
              <a:rPr lang="en-GB" dirty="0">
                <a:latin typeface="Courier"/>
              </a:rPr>
              <a:t>”)</a:t>
            </a:r>
          </a:p>
          <a:p>
            <a:pPr marL="509588"/>
            <a:r>
              <a:rPr lang="en-US" dirty="0">
                <a:latin typeface="Courier"/>
              </a:rPr>
              <a:t> z &lt;- c(TRUE, FALSE) </a:t>
            </a:r>
          </a:p>
          <a:p>
            <a:pPr marL="509588"/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A3A7E71-18E3-46D6-9588-8B737823B2A9}"/>
              </a:ext>
            </a:extLst>
          </p:cNvPr>
          <p:cNvSpPr txBox="1">
            <a:spLocks/>
          </p:cNvSpPr>
          <p:nvPr/>
        </p:nvSpPr>
        <p:spPr>
          <a:xfrm>
            <a:off x="59961" y="2272884"/>
            <a:ext cx="4721902" cy="20132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/>
              <a:t> </a:t>
            </a:r>
            <a:r>
              <a:rPr lang="hu-HU" dirty="0"/>
              <a:t>Listák</a:t>
            </a:r>
            <a:endParaRPr lang="en-US" dirty="0"/>
          </a:p>
          <a:p>
            <a:pPr marL="509588"/>
            <a:r>
              <a:rPr lang="hu-HU" dirty="0">
                <a:latin typeface="Courier"/>
              </a:rPr>
              <a:t> x &lt;- list(„a”, TRUE, 1)</a:t>
            </a:r>
          </a:p>
          <a:p>
            <a:pPr marL="509588"/>
            <a:r>
              <a:rPr lang="hu-HU" dirty="0">
                <a:latin typeface="Courier"/>
              </a:rPr>
              <a:t> y &lt;- list(list(„a”, „b”), 		  list(1, 2))</a:t>
            </a:r>
          </a:p>
          <a:p>
            <a:pPr marL="509588"/>
            <a:r>
              <a:rPr lang="hu-HU" dirty="0">
                <a:latin typeface="Courier"/>
              </a:rPr>
              <a:t> z &lt;- list(„a” = c(1, 2, 3))</a:t>
            </a:r>
            <a:endParaRPr lang="en-US" dirty="0">
              <a:latin typeface="Courier"/>
            </a:endParaRPr>
          </a:p>
          <a:p>
            <a:pPr marL="509588"/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DFB9474-679F-4A86-8010-66A18B503E54}"/>
              </a:ext>
            </a:extLst>
          </p:cNvPr>
          <p:cNvSpPr txBox="1">
            <a:spLocks/>
          </p:cNvSpPr>
          <p:nvPr/>
        </p:nvSpPr>
        <p:spPr>
          <a:xfrm>
            <a:off x="4839541" y="2272884"/>
            <a:ext cx="4244498" cy="1438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buNone/>
            </a:pPr>
            <a:r>
              <a:rPr lang="hu-HU" dirty="0"/>
              <a:t>Mi a kimenetele az alábbi parancsnak:</a:t>
            </a:r>
            <a:br>
              <a:rPr lang="hu-HU" dirty="0"/>
            </a:br>
            <a:r>
              <a:rPr lang="en-GB" b="1" dirty="0">
                <a:latin typeface="Courier"/>
              </a:rPr>
              <a:t>paste0(x[2], y[2], z[2]</a:t>
            </a:r>
            <a:r>
              <a:rPr lang="hu-HU" dirty="0">
                <a:latin typeface="Courier"/>
              </a:rPr>
              <a:t>?</a:t>
            </a:r>
          </a:p>
          <a:p>
            <a:pPr marL="285750" indent="-285750"/>
            <a:r>
              <a:rPr lang="en-GB" dirty="0">
                <a:latin typeface="Courier"/>
              </a:rPr>
              <a:t>Hiba</a:t>
            </a:r>
            <a:r>
              <a:rPr lang="hu-HU" dirty="0">
                <a:latin typeface="Courier"/>
              </a:rPr>
              <a:t>üznet (out of bounds)</a:t>
            </a:r>
            <a:endParaRPr lang="en-GB" dirty="0">
              <a:latin typeface="Courier"/>
            </a:endParaRPr>
          </a:p>
          <a:p>
            <a:pPr marL="285750" indent="-285750"/>
            <a:r>
              <a:rPr lang="en-GB" dirty="0">
                <a:latin typeface="Courier"/>
              </a:rPr>
              <a:t>[1] </a:t>
            </a:r>
            <a:r>
              <a:rPr lang="hu-HU" dirty="0">
                <a:latin typeface="Courier"/>
              </a:rPr>
              <a:t>TRUE </a:t>
            </a:r>
            <a:r>
              <a:rPr lang="en-GB" dirty="0">
                <a:latin typeface="Courier"/>
              </a:rPr>
              <a:t>b 2</a:t>
            </a:r>
          </a:p>
          <a:p>
            <a:pPr marL="285750" indent="-285750"/>
            <a:r>
              <a:rPr lang="en-GB" dirty="0">
                <a:latin typeface="Courier"/>
              </a:rPr>
              <a:t>[1] TRUE list(1, 2) NULL</a:t>
            </a:r>
          </a:p>
        </p:txBody>
      </p:sp>
    </p:spTree>
    <p:extLst>
      <p:ext uri="{BB962C8B-B14F-4D97-AF65-F5344CB8AC3E}">
        <p14:creationId xmlns:p14="http://schemas.microsoft.com/office/powerpoint/2010/main" val="322584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64" y="0"/>
            <a:ext cx="6580645" cy="857400"/>
          </a:xfrm>
        </p:spPr>
        <p:txBody>
          <a:bodyPr/>
          <a:lstStyle/>
          <a:p>
            <a:r>
              <a:rPr lang="hu-HU" dirty="0"/>
              <a:t>Mik a leggyakrabban használt adatszerkezetek?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61" y="851940"/>
            <a:ext cx="4852070" cy="2013216"/>
          </a:xfrm>
        </p:spPr>
        <p:txBody>
          <a:bodyPr/>
          <a:lstStyle/>
          <a:p>
            <a:r>
              <a:rPr lang="en-US" dirty="0"/>
              <a:t> </a:t>
            </a:r>
            <a:r>
              <a:rPr lang="hu-HU" dirty="0"/>
              <a:t>Vektorok</a:t>
            </a:r>
            <a:endParaRPr lang="en-US" dirty="0"/>
          </a:p>
          <a:p>
            <a:pPr marL="509588"/>
            <a:r>
              <a:rPr lang="en-US" dirty="0"/>
              <a:t> </a:t>
            </a:r>
            <a:r>
              <a:rPr lang="en-GB" dirty="0">
                <a:latin typeface="Courier"/>
              </a:rPr>
              <a:t>x</a:t>
            </a:r>
            <a:r>
              <a:rPr lang="hu-HU" dirty="0">
                <a:latin typeface="Courier"/>
              </a:rPr>
              <a:t> </a:t>
            </a:r>
            <a:r>
              <a:rPr lang="en-GB" dirty="0">
                <a:latin typeface="Courier"/>
              </a:rPr>
              <a:t>&lt;- c(1, 2, 3)</a:t>
            </a:r>
          </a:p>
          <a:p>
            <a:pPr marL="509588"/>
            <a:r>
              <a:rPr lang="en-GB" dirty="0">
                <a:latin typeface="Courier"/>
              </a:rPr>
              <a:t> y &lt;- c(“</a:t>
            </a:r>
            <a:r>
              <a:rPr lang="en-GB" dirty="0" err="1">
                <a:latin typeface="Courier"/>
              </a:rPr>
              <a:t>Jancsi</a:t>
            </a:r>
            <a:r>
              <a:rPr lang="en-GB" dirty="0">
                <a:latin typeface="Courier"/>
              </a:rPr>
              <a:t>”, “</a:t>
            </a:r>
            <a:r>
              <a:rPr lang="en-GB" dirty="0" err="1">
                <a:latin typeface="Courier"/>
              </a:rPr>
              <a:t>Juliska</a:t>
            </a:r>
            <a:r>
              <a:rPr lang="en-GB" dirty="0">
                <a:latin typeface="Courier"/>
              </a:rPr>
              <a:t>”)</a:t>
            </a:r>
          </a:p>
          <a:p>
            <a:pPr marL="509588"/>
            <a:r>
              <a:rPr lang="en-US" dirty="0">
                <a:latin typeface="Courier"/>
              </a:rPr>
              <a:t> z &lt;- c(TRUE, FALSE) </a:t>
            </a:r>
          </a:p>
          <a:p>
            <a:pPr marL="509588"/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A3A7E71-18E3-46D6-9588-8B737823B2A9}"/>
              </a:ext>
            </a:extLst>
          </p:cNvPr>
          <p:cNvSpPr txBox="1">
            <a:spLocks/>
          </p:cNvSpPr>
          <p:nvPr/>
        </p:nvSpPr>
        <p:spPr>
          <a:xfrm>
            <a:off x="59961" y="2272884"/>
            <a:ext cx="4721902" cy="20132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/>
              <a:t> </a:t>
            </a:r>
            <a:r>
              <a:rPr lang="hu-HU" dirty="0"/>
              <a:t>Listák</a:t>
            </a:r>
            <a:endParaRPr lang="en-US" dirty="0"/>
          </a:p>
          <a:p>
            <a:pPr marL="509588"/>
            <a:r>
              <a:rPr lang="hu-HU" dirty="0">
                <a:latin typeface="Courier"/>
              </a:rPr>
              <a:t> x &lt;- list(„a”, TRUE, 1)</a:t>
            </a:r>
          </a:p>
          <a:p>
            <a:pPr marL="509588"/>
            <a:r>
              <a:rPr lang="hu-HU" dirty="0">
                <a:latin typeface="Courier"/>
              </a:rPr>
              <a:t> y &lt;- list(list(„a”, „b”), 		  list(1, 2))</a:t>
            </a:r>
          </a:p>
          <a:p>
            <a:pPr marL="509588"/>
            <a:r>
              <a:rPr lang="hu-HU" dirty="0">
                <a:latin typeface="Courier"/>
              </a:rPr>
              <a:t> z &lt;- list(„a” = c(1, 2, 3))</a:t>
            </a:r>
            <a:endParaRPr lang="en-US" dirty="0">
              <a:latin typeface="Courier"/>
            </a:endParaRPr>
          </a:p>
          <a:p>
            <a:pPr marL="509588"/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DFB9474-679F-4A86-8010-66A18B503E54}"/>
              </a:ext>
            </a:extLst>
          </p:cNvPr>
          <p:cNvSpPr txBox="1">
            <a:spLocks/>
          </p:cNvSpPr>
          <p:nvPr/>
        </p:nvSpPr>
        <p:spPr>
          <a:xfrm>
            <a:off x="4839540" y="2272884"/>
            <a:ext cx="4304459" cy="1744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buNone/>
            </a:pPr>
            <a:r>
              <a:rPr lang="hu-HU" dirty="0"/>
              <a:t>Mi a kimenetele az alábbi parancsnak:</a:t>
            </a:r>
            <a:br>
              <a:rPr lang="hu-HU" dirty="0"/>
            </a:br>
            <a:r>
              <a:rPr lang="en-GB" b="1" dirty="0">
                <a:latin typeface="Courier"/>
              </a:rPr>
              <a:t>paste0(x[[2]], y[[2]], z[[2]]</a:t>
            </a:r>
            <a:r>
              <a:rPr lang="hu-HU" dirty="0">
                <a:latin typeface="Courier"/>
              </a:rPr>
              <a:t>?</a:t>
            </a:r>
          </a:p>
          <a:p>
            <a:pPr marL="285750" indent="-285750"/>
            <a:r>
              <a:rPr lang="en-GB" dirty="0">
                <a:latin typeface="Courier"/>
              </a:rPr>
              <a:t>Hiba</a:t>
            </a:r>
            <a:r>
              <a:rPr lang="hu-HU" dirty="0">
                <a:latin typeface="Courier"/>
              </a:rPr>
              <a:t>üznet (out of bounds)</a:t>
            </a:r>
            <a:endParaRPr lang="en-GB" dirty="0">
              <a:latin typeface="Courier"/>
            </a:endParaRPr>
          </a:p>
          <a:p>
            <a:pPr marL="285750" indent="-285750"/>
            <a:r>
              <a:rPr lang="en-GB" dirty="0">
                <a:latin typeface="Courier"/>
              </a:rPr>
              <a:t>[1] TRUE list(1, 2) NULL</a:t>
            </a:r>
          </a:p>
          <a:p>
            <a:pPr marL="285750" indent="-285750"/>
            <a:r>
              <a:rPr lang="en-GB" dirty="0">
                <a:latin typeface="Courier"/>
              </a:rPr>
              <a:t>[1] “TRUE 1 NULL“ “TRUE 2 NULL” “TRUE 3 NULL”</a:t>
            </a:r>
          </a:p>
        </p:txBody>
      </p:sp>
    </p:spTree>
    <p:extLst>
      <p:ext uri="{BB962C8B-B14F-4D97-AF65-F5344CB8AC3E}">
        <p14:creationId xmlns:p14="http://schemas.microsoft.com/office/powerpoint/2010/main" val="1824999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64" y="0"/>
            <a:ext cx="6580645" cy="857400"/>
          </a:xfrm>
        </p:spPr>
        <p:txBody>
          <a:bodyPr/>
          <a:lstStyle/>
          <a:p>
            <a:r>
              <a:rPr lang="hu-HU" dirty="0"/>
              <a:t>Mik a leggyakrabban használt adatszerkezetek?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61" y="851940"/>
            <a:ext cx="4852070" cy="2013216"/>
          </a:xfrm>
        </p:spPr>
        <p:txBody>
          <a:bodyPr/>
          <a:lstStyle/>
          <a:p>
            <a:r>
              <a:rPr lang="en-US" dirty="0"/>
              <a:t> </a:t>
            </a:r>
            <a:r>
              <a:rPr lang="hu-HU" dirty="0"/>
              <a:t>Vektorok</a:t>
            </a:r>
            <a:endParaRPr lang="en-US" dirty="0"/>
          </a:p>
          <a:p>
            <a:pPr marL="509588"/>
            <a:r>
              <a:rPr lang="en-US" dirty="0"/>
              <a:t> </a:t>
            </a:r>
            <a:r>
              <a:rPr lang="en-GB" dirty="0">
                <a:latin typeface="Courier"/>
              </a:rPr>
              <a:t>x</a:t>
            </a:r>
            <a:r>
              <a:rPr lang="hu-HU" dirty="0">
                <a:latin typeface="Courier"/>
              </a:rPr>
              <a:t> </a:t>
            </a:r>
            <a:r>
              <a:rPr lang="en-GB" dirty="0">
                <a:latin typeface="Courier"/>
              </a:rPr>
              <a:t>&lt;- c(1, 2, 3)</a:t>
            </a:r>
          </a:p>
          <a:p>
            <a:pPr marL="509588"/>
            <a:r>
              <a:rPr lang="en-GB" dirty="0">
                <a:latin typeface="Courier"/>
              </a:rPr>
              <a:t> y &lt;- c(“</a:t>
            </a:r>
            <a:r>
              <a:rPr lang="en-GB" dirty="0" err="1">
                <a:latin typeface="Courier"/>
              </a:rPr>
              <a:t>Jancsi</a:t>
            </a:r>
            <a:r>
              <a:rPr lang="en-GB" dirty="0">
                <a:latin typeface="Courier"/>
              </a:rPr>
              <a:t>”, “</a:t>
            </a:r>
            <a:r>
              <a:rPr lang="en-GB" dirty="0" err="1">
                <a:latin typeface="Courier"/>
              </a:rPr>
              <a:t>Juliska</a:t>
            </a:r>
            <a:r>
              <a:rPr lang="en-GB" dirty="0">
                <a:latin typeface="Courier"/>
              </a:rPr>
              <a:t>”)</a:t>
            </a:r>
          </a:p>
          <a:p>
            <a:pPr marL="509588"/>
            <a:r>
              <a:rPr lang="en-US" dirty="0">
                <a:latin typeface="Courier"/>
              </a:rPr>
              <a:t> z &lt;- c(TRUE, FALSE) </a:t>
            </a:r>
          </a:p>
          <a:p>
            <a:pPr marL="509588"/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A3A7E71-18E3-46D6-9588-8B737823B2A9}"/>
              </a:ext>
            </a:extLst>
          </p:cNvPr>
          <p:cNvSpPr txBox="1">
            <a:spLocks/>
          </p:cNvSpPr>
          <p:nvPr/>
        </p:nvSpPr>
        <p:spPr>
          <a:xfrm>
            <a:off x="59961" y="2272884"/>
            <a:ext cx="4721902" cy="20132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/>
              <a:t> </a:t>
            </a:r>
            <a:r>
              <a:rPr lang="hu-HU" dirty="0"/>
              <a:t>Listák</a:t>
            </a:r>
            <a:endParaRPr lang="en-US" dirty="0"/>
          </a:p>
          <a:p>
            <a:pPr marL="509588"/>
            <a:r>
              <a:rPr lang="hu-HU" dirty="0">
                <a:latin typeface="Courier"/>
              </a:rPr>
              <a:t> x &lt;- list(„a”, TRUE, 1)</a:t>
            </a:r>
          </a:p>
          <a:p>
            <a:pPr marL="509588"/>
            <a:r>
              <a:rPr lang="hu-HU" dirty="0">
                <a:latin typeface="Courier"/>
              </a:rPr>
              <a:t> y &lt;- list(list(„a”, „b”), 		  list(1, 2))</a:t>
            </a:r>
          </a:p>
          <a:p>
            <a:pPr marL="509588"/>
            <a:r>
              <a:rPr lang="hu-HU" dirty="0">
                <a:latin typeface="Courier"/>
              </a:rPr>
              <a:t> z &lt;- list(„a” = c(1, 2, 3))</a:t>
            </a:r>
            <a:endParaRPr lang="en-US" dirty="0">
              <a:latin typeface="Courier"/>
            </a:endParaRPr>
          </a:p>
          <a:p>
            <a:pPr marL="509588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3FE2223-C47D-4FEE-93C1-9FA1E24CD41F}"/>
              </a:ext>
            </a:extLst>
          </p:cNvPr>
          <p:cNvSpPr txBox="1">
            <a:spLocks/>
          </p:cNvSpPr>
          <p:nvPr/>
        </p:nvSpPr>
        <p:spPr>
          <a:xfrm>
            <a:off x="59961" y="3717096"/>
            <a:ext cx="4991724" cy="10722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/>
              <a:t> </a:t>
            </a:r>
            <a:r>
              <a:rPr lang="en-US" dirty="0" err="1"/>
              <a:t>Dataframe-ek</a:t>
            </a:r>
            <a:endParaRPr lang="en-US" dirty="0"/>
          </a:p>
          <a:p>
            <a:pPr marL="449263"/>
            <a:r>
              <a:rPr lang="hu-HU" dirty="0">
                <a:latin typeface="Courier"/>
              </a:rPr>
              <a:t> x &lt;- </a:t>
            </a:r>
            <a:r>
              <a:rPr lang="en-GB" dirty="0" err="1">
                <a:latin typeface="Courier"/>
              </a:rPr>
              <a:t>data.frame</a:t>
            </a:r>
            <a:r>
              <a:rPr lang="en-GB" dirty="0">
                <a:latin typeface="Courier"/>
              </a:rPr>
              <a:t>(a = c(1, 2, 3),b = c(TRUE, FALSE, FALSE)</a:t>
            </a:r>
            <a:endParaRPr lang="en-US" dirty="0">
              <a:latin typeface="Courier"/>
            </a:endParaRPr>
          </a:p>
          <a:p>
            <a:pPr marL="509588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967A112-B86B-4B46-B02F-B7E310140286}"/>
              </a:ext>
            </a:extLst>
          </p:cNvPr>
          <p:cNvSpPr txBox="1">
            <a:spLocks/>
          </p:cNvSpPr>
          <p:nvPr/>
        </p:nvSpPr>
        <p:spPr>
          <a:xfrm>
            <a:off x="4912031" y="3279492"/>
            <a:ext cx="4304459" cy="1744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buNone/>
            </a:pPr>
            <a:r>
              <a:rPr lang="hu-HU" dirty="0"/>
              <a:t>Mi a kimenetele az alábbi parancsnak:</a:t>
            </a:r>
            <a:br>
              <a:rPr lang="hu-HU" dirty="0"/>
            </a:br>
            <a:r>
              <a:rPr lang="en-GB" b="1" dirty="0">
                <a:latin typeface="Courier"/>
              </a:rPr>
              <a:t>paste0(x[[1]][1], x[[2]][2])</a:t>
            </a:r>
            <a:r>
              <a:rPr lang="hu-HU" dirty="0">
                <a:latin typeface="Courier"/>
              </a:rPr>
              <a:t>?</a:t>
            </a:r>
          </a:p>
          <a:p>
            <a:pPr marL="285750" indent="-285750"/>
            <a:r>
              <a:rPr lang="en-GB" dirty="0">
                <a:latin typeface="Courier"/>
              </a:rPr>
              <a:t>Hiba</a:t>
            </a:r>
            <a:r>
              <a:rPr lang="hu-HU" dirty="0">
                <a:latin typeface="Courier"/>
              </a:rPr>
              <a:t>üznet (out of bounds)</a:t>
            </a:r>
            <a:endParaRPr lang="en-GB" dirty="0">
              <a:latin typeface="Courier"/>
            </a:endParaRPr>
          </a:p>
          <a:p>
            <a:pPr marL="285750" indent="-285750"/>
            <a:r>
              <a:rPr lang="en-GB" dirty="0">
                <a:latin typeface="Courier"/>
              </a:rPr>
              <a:t>[1] 1 TRUE</a:t>
            </a:r>
          </a:p>
          <a:p>
            <a:pPr marL="285750" indent="-285750"/>
            <a:r>
              <a:rPr lang="en-GB" dirty="0">
                <a:latin typeface="Courier"/>
              </a:rPr>
              <a:t>[1] list(1, 2), list(TRUE, FALSE)</a:t>
            </a:r>
          </a:p>
        </p:txBody>
      </p:sp>
    </p:spTree>
    <p:extLst>
      <p:ext uri="{BB962C8B-B14F-4D97-AF65-F5344CB8AC3E}">
        <p14:creationId xmlns:p14="http://schemas.microsoft.com/office/powerpoint/2010/main" val="188437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64" y="0"/>
            <a:ext cx="6580645" cy="857400"/>
          </a:xfrm>
        </p:spPr>
        <p:txBody>
          <a:bodyPr/>
          <a:lstStyle/>
          <a:p>
            <a:r>
              <a:rPr lang="hu-HU" dirty="0"/>
              <a:t>Mik a </a:t>
            </a:r>
            <a:r>
              <a:rPr lang="en-GB" dirty="0" err="1"/>
              <a:t>tipikus</a:t>
            </a:r>
            <a:r>
              <a:rPr lang="en-GB" dirty="0"/>
              <a:t> </a:t>
            </a:r>
            <a:r>
              <a:rPr lang="en-GB" dirty="0" err="1"/>
              <a:t>iter</a:t>
            </a:r>
            <a:r>
              <a:rPr lang="hu-HU" dirty="0"/>
              <a:t>ációs módszerek?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61" y="851940"/>
            <a:ext cx="4852070" cy="3067988"/>
          </a:xfrm>
        </p:spPr>
        <p:txBody>
          <a:bodyPr/>
          <a:lstStyle/>
          <a:p>
            <a:r>
              <a:rPr lang="en-US" dirty="0"/>
              <a:t> </a:t>
            </a:r>
            <a:r>
              <a:rPr lang="hu-HU" dirty="0"/>
              <a:t>for ciklus</a:t>
            </a:r>
            <a:r>
              <a:rPr lang="en-GB" dirty="0"/>
              <a:t> </a:t>
            </a:r>
            <a:endParaRPr lang="en-US" dirty="0"/>
          </a:p>
          <a:p>
            <a:pPr marL="509588">
              <a:buNone/>
            </a:pPr>
            <a:r>
              <a:rPr lang="hu-HU" dirty="0">
                <a:latin typeface="Courier"/>
              </a:rPr>
              <a:t>for(</a:t>
            </a:r>
            <a:r>
              <a:rPr lang="en-GB" dirty="0" err="1">
                <a:latin typeface="Courier"/>
              </a:rPr>
              <a:t>i</a:t>
            </a:r>
            <a:r>
              <a:rPr lang="en-GB" dirty="0">
                <a:latin typeface="Courier"/>
              </a:rPr>
              <a:t> in c(1:3)) {</a:t>
            </a:r>
          </a:p>
          <a:p>
            <a:pPr marL="509588" lvl="1">
              <a:buNone/>
            </a:pPr>
            <a:r>
              <a:rPr lang="en-GB" dirty="0">
                <a:latin typeface="Courier"/>
              </a:rPr>
              <a:t>       print(</a:t>
            </a:r>
            <a:r>
              <a:rPr lang="en-GB" dirty="0" err="1">
                <a:latin typeface="Courier"/>
              </a:rPr>
              <a:t>i</a:t>
            </a:r>
            <a:r>
              <a:rPr lang="en-GB" dirty="0">
                <a:latin typeface="Courier"/>
              </a:rPr>
              <a:t>)</a:t>
            </a:r>
            <a:br>
              <a:rPr lang="en-GB" dirty="0">
                <a:latin typeface="Courier"/>
              </a:rPr>
            </a:br>
            <a:r>
              <a:rPr lang="en-GB" dirty="0">
                <a:latin typeface="Courier"/>
              </a:rPr>
              <a:t>}</a:t>
            </a:r>
          </a:p>
          <a:p>
            <a:pPr indent="14288"/>
            <a:r>
              <a:rPr lang="en-GB" dirty="0">
                <a:latin typeface="Courier"/>
              </a:rPr>
              <a:t> apply</a:t>
            </a:r>
            <a:r>
              <a:rPr lang="en-GB" dirty="0">
                <a:latin typeface="+mn-lt"/>
              </a:rPr>
              <a:t> f</a:t>
            </a:r>
            <a:r>
              <a:rPr lang="hu-HU" dirty="0">
                <a:latin typeface="+mn-lt"/>
              </a:rPr>
              <a:t>üggvények</a:t>
            </a:r>
          </a:p>
          <a:p>
            <a:pPr indent="14288"/>
            <a:endParaRPr lang="en-GB" dirty="0">
              <a:latin typeface="+mn-lt"/>
            </a:endParaRPr>
          </a:p>
          <a:p>
            <a:pPr indent="14288"/>
            <a:r>
              <a:rPr lang="en-GB" dirty="0">
                <a:latin typeface="Courier"/>
              </a:rPr>
              <a:t> </a:t>
            </a:r>
            <a:r>
              <a:rPr lang="en-GB" dirty="0" err="1">
                <a:latin typeface="Courier"/>
              </a:rPr>
              <a:t>purrr</a:t>
            </a:r>
            <a:r>
              <a:rPr lang="hu-HU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csomag</a:t>
            </a:r>
            <a:endParaRPr lang="en-GB" dirty="0">
              <a:latin typeface="+mn-lt"/>
            </a:endParaRPr>
          </a:p>
          <a:p>
            <a:pPr indent="14288"/>
            <a:endParaRPr lang="en-GB" dirty="0">
              <a:latin typeface="+mn-lt"/>
            </a:endParaRPr>
          </a:p>
          <a:p>
            <a:pPr indent="14288"/>
            <a:endParaRPr lang="en-GB" dirty="0">
              <a:latin typeface="+mn-lt"/>
            </a:endParaRPr>
          </a:p>
          <a:p>
            <a:pPr indent="14288"/>
            <a:r>
              <a:rPr lang="en-GB" dirty="0">
                <a:latin typeface="+mn-lt"/>
              </a:rPr>
              <a:t> +1: </a:t>
            </a:r>
            <a:r>
              <a:rPr lang="en-GB" dirty="0" err="1">
                <a:latin typeface="+mn-lt"/>
              </a:rPr>
              <a:t>vektoriz</a:t>
            </a:r>
            <a:r>
              <a:rPr lang="hu-HU" dirty="0">
                <a:latin typeface="+mn-lt"/>
              </a:rPr>
              <a:t>álás</a:t>
            </a:r>
            <a:endParaRPr lang="en-US" dirty="0">
              <a:latin typeface="+mn-lt"/>
            </a:endParaRPr>
          </a:p>
        </p:txBody>
      </p:sp>
      <p:pic>
        <p:nvPicPr>
          <p:cNvPr id="6" name="Graphic 5" descr="Heart">
            <a:extLst>
              <a:ext uri="{FF2B5EF4-FFF2-40B4-BE49-F238E27FC236}">
                <a16:creationId xmlns:a16="http://schemas.microsoft.com/office/drawing/2014/main" id="{5941A1D6-A16F-4490-92D4-C3AE6BDB0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5201" y="921895"/>
            <a:ext cx="358745" cy="3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02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328" y="-1"/>
            <a:ext cx="7862341" cy="1514007"/>
          </a:xfrm>
        </p:spPr>
        <p:txBody>
          <a:bodyPr/>
          <a:lstStyle/>
          <a:p>
            <a:r>
              <a:rPr lang="hu-HU" dirty="0"/>
              <a:t>Esettanulmány: gyűjtsük ki azokat a darabokat a Katona honlapjáról, ahol a kedvenc színészeink együtt játszanak!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70D011-C4C5-41F4-95B7-6F1C8143A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70" y="1968246"/>
            <a:ext cx="2221023" cy="22314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EBB17F-24C7-4D81-9C68-EA37B903A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286" y="1968246"/>
            <a:ext cx="2221119" cy="223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28195"/>
      </p:ext>
    </p:extLst>
  </p:cSld>
  <p:clrMapOvr>
    <a:masterClrMapping/>
  </p:clrMapOvr>
</p:sld>
</file>

<file path=ppt/theme/theme1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22370</TotalTime>
  <Words>352</Words>
  <Application>Microsoft Office PowerPoint</Application>
  <PresentationFormat>On-screen Show (16:9)</PresentationFormat>
  <Paragraphs>67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Helvetica Neue</vt:lpstr>
      <vt:lpstr>Titillium Web</vt:lpstr>
      <vt:lpstr>Courier</vt:lpstr>
      <vt:lpstr>Arial</vt:lpstr>
      <vt:lpstr>R-Ladies Template</vt:lpstr>
      <vt:lpstr>eRum: szuper R konferencia Budapesten!</vt:lpstr>
      <vt:lpstr>Ciklusok, bejárások</vt:lpstr>
      <vt:lpstr>Mik a leggyakrabban használt adatszerkezetek?</vt:lpstr>
      <vt:lpstr>Mik a leggyakrabban használt adatszerkezetek?</vt:lpstr>
      <vt:lpstr>Mik a leggyakrabban használt adatszerkezetek?</vt:lpstr>
      <vt:lpstr>Mik a leggyakrabban használt adatszerkezetek?</vt:lpstr>
      <vt:lpstr>Mik a tipikus iterációs módszerek?</vt:lpstr>
      <vt:lpstr>Esettanulmány: gyűjtsük ki azokat a darabokat a Katona honlapjáról, ahol a kedvenc színészeink együtt játszanak!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Statisztikai tesztelés R-ben</dc:title>
  <dc:creator>Agnes Salanki</dc:creator>
  <cp:lastModifiedBy>Ágnes Salánki</cp:lastModifiedBy>
  <cp:revision>39</cp:revision>
  <dcterms:modified xsi:type="dcterms:W3CDTF">2018-02-25T19:31:36Z</dcterms:modified>
</cp:coreProperties>
</file>