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9" r:id="rId4"/>
    <p:sldId id="260" r:id="rId5"/>
    <p:sldId id="266" r:id="rId6"/>
    <p:sldId id="261" r:id="rId7"/>
    <p:sldId id="268" r:id="rId8"/>
    <p:sldId id="262" r:id="rId9"/>
    <p:sldId id="263" r:id="rId10"/>
    <p:sldId id="269" r:id="rId11"/>
    <p:sldId id="267" r:id="rId12"/>
    <p:sldId id="271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B68C266-E4FF-40E7-A1E9-8B4B2B3F3FB7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053E5BE-118C-4F0A-992C-A3A985F97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59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266-E4FF-40E7-A1E9-8B4B2B3F3FB7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E5BE-118C-4F0A-992C-A3A985F97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3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266-E4FF-40E7-A1E9-8B4B2B3F3FB7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E5BE-118C-4F0A-992C-A3A985F97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70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266-E4FF-40E7-A1E9-8B4B2B3F3FB7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E5BE-118C-4F0A-992C-A3A985F97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74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266-E4FF-40E7-A1E9-8B4B2B3F3FB7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E5BE-118C-4F0A-992C-A3A985F97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5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266-E4FF-40E7-A1E9-8B4B2B3F3FB7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E5BE-118C-4F0A-992C-A3A985F97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74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266-E4FF-40E7-A1E9-8B4B2B3F3FB7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E5BE-118C-4F0A-992C-A3A985F97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52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266-E4FF-40E7-A1E9-8B4B2B3F3FB7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E5BE-118C-4F0A-992C-A3A985F978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42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266-E4FF-40E7-A1E9-8B4B2B3F3FB7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E5BE-118C-4F0A-992C-A3A985F97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9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266-E4FF-40E7-A1E9-8B4B2B3F3FB7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E5BE-118C-4F0A-992C-A3A985F97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8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266-E4FF-40E7-A1E9-8B4B2B3F3FB7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E5BE-118C-4F0A-992C-A3A985F97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266-E4FF-40E7-A1E9-8B4B2B3F3FB7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E5BE-118C-4F0A-992C-A3A985F97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266-E4FF-40E7-A1E9-8B4B2B3F3FB7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E5BE-118C-4F0A-992C-A3A985F97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266-E4FF-40E7-A1E9-8B4B2B3F3FB7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E5BE-118C-4F0A-992C-A3A985F97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6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266-E4FF-40E7-A1E9-8B4B2B3F3FB7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E5BE-118C-4F0A-992C-A3A985F97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4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266-E4FF-40E7-A1E9-8B4B2B3F3FB7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E5BE-118C-4F0A-992C-A3A985F97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3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266-E4FF-40E7-A1E9-8B4B2B3F3FB7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E5BE-118C-4F0A-992C-A3A985F97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7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68C266-E4FF-40E7-A1E9-8B4B2B3F3FB7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53E5BE-118C-4F0A-992C-A3A985F97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13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ankonyvtar.hu/hu/tartalom/tamop412A/2011-0029_de_okonometria_elmelet/ch11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7/11/automated-feature-engineering-time-series-data.html" TargetMode="External"/><Relationship Id="rId2" Type="http://schemas.openxmlformats.org/officeDocument/2006/relationships/hyperlink" Target="http://www.mandalasforthesoul.com/psychedelic-mandala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appliedai.com/how-neural-networks-work/" TargetMode="External"/><Relationship Id="rId5" Type="http://schemas.openxmlformats.org/officeDocument/2006/relationships/hyperlink" Target="https://en.wikipedia.org/wiki/Stationary_process" TargetMode="External"/><Relationship Id="rId4" Type="http://schemas.openxmlformats.org/officeDocument/2006/relationships/hyperlink" Target="https://onlinecourses.science.psu.edu/stat510/node/47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hu.wikipedia.org/wiki/Id%C5%91s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7F57B-F695-4BC4-9BA3-C7D8D63B67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Idősoros előrejelzések készítése R-ben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EF3CF-B319-4AFC-967B-166301A2F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200" dirty="0"/>
              <a:t>Előadó: </a:t>
            </a:r>
            <a:r>
              <a:rPr lang="hu-HU" sz="2200" dirty="0" err="1"/>
              <a:t>Milibák</a:t>
            </a:r>
            <a:r>
              <a:rPr lang="hu-HU" sz="2200" dirty="0"/>
              <a:t> Eszter</a:t>
            </a:r>
          </a:p>
          <a:p>
            <a:r>
              <a:rPr lang="hu-HU" sz="2200" dirty="0"/>
              <a:t>R-</a:t>
            </a:r>
            <a:r>
              <a:rPr lang="hu-HU" sz="2200" dirty="0" err="1"/>
              <a:t>Ladies</a:t>
            </a:r>
            <a:r>
              <a:rPr lang="hu-HU" sz="2200" dirty="0"/>
              <a:t> </a:t>
            </a:r>
            <a:r>
              <a:rPr lang="hu-HU" sz="2200" dirty="0" err="1"/>
              <a:t>Meetup</a:t>
            </a:r>
            <a:r>
              <a:rPr lang="hu-HU" sz="2200" dirty="0"/>
              <a:t> - Budapest, 2017.03.09.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7988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6D287-EA43-49D3-9E1B-B8CDFD24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Elemzési és </a:t>
            </a:r>
            <a:r>
              <a:rPr lang="hu-HU" dirty="0" err="1"/>
              <a:t>előrejelzési</a:t>
            </a:r>
            <a:r>
              <a:rPr lang="hu-HU" dirty="0"/>
              <a:t> módszerek - </a:t>
            </a:r>
            <a:r>
              <a:rPr lang="hu-HU" dirty="0" err="1"/>
              <a:t>hybridModel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3A147-0E35-41EF-8FC9-CAE003BD2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65867"/>
            <a:ext cx="10131425" cy="3649133"/>
          </a:xfrm>
        </p:spPr>
        <p:txBody>
          <a:bodyPr>
            <a:normAutofit/>
          </a:bodyPr>
          <a:lstStyle/>
          <a:p>
            <a:r>
              <a:rPr lang="hu-HU" sz="2600" dirty="0"/>
              <a:t>Többféle módszer együttes alkalmazása, eredmények súlyozott felhasználása</a:t>
            </a:r>
          </a:p>
          <a:p>
            <a:r>
              <a:rPr lang="hu-HU" sz="2600" dirty="0"/>
              <a:t>Választható módszerek (R-ben): </a:t>
            </a:r>
            <a:r>
              <a:rPr lang="hu-HU" sz="2600" dirty="0" err="1"/>
              <a:t>auto.arima</a:t>
            </a:r>
            <a:r>
              <a:rPr lang="hu-HU" sz="2600" dirty="0"/>
              <a:t>, </a:t>
            </a:r>
            <a:r>
              <a:rPr lang="hu-HU" sz="2600" dirty="0" err="1"/>
              <a:t>ets</a:t>
            </a:r>
            <a:r>
              <a:rPr lang="hu-HU" sz="2600" dirty="0"/>
              <a:t>, </a:t>
            </a:r>
            <a:r>
              <a:rPr lang="hu-HU" sz="2600" dirty="0" err="1"/>
              <a:t>thetam</a:t>
            </a:r>
            <a:r>
              <a:rPr lang="hu-HU" sz="2600" dirty="0"/>
              <a:t>, </a:t>
            </a:r>
            <a:r>
              <a:rPr lang="hu-HU" sz="2600" dirty="0" err="1"/>
              <a:t>stlm</a:t>
            </a:r>
            <a:r>
              <a:rPr lang="hu-HU" sz="2600" dirty="0"/>
              <a:t>, </a:t>
            </a:r>
            <a:r>
              <a:rPr lang="hu-HU" sz="2600" dirty="0" err="1"/>
              <a:t>nnetar</a:t>
            </a:r>
            <a:r>
              <a:rPr lang="hu-HU" sz="2600" dirty="0"/>
              <a:t>, </a:t>
            </a:r>
            <a:r>
              <a:rPr lang="hu-HU" sz="2600" dirty="0" err="1"/>
              <a:t>tbats</a:t>
            </a:r>
            <a:endParaRPr lang="hu-HU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12130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12BE-9902-4917-ADA1-83C54D1C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Ha tovább olvasnál…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B2B96-94D0-4893-BFF3-65A189D34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12818"/>
          </a:xfrm>
        </p:spPr>
        <p:txBody>
          <a:bodyPr>
            <a:noAutofit/>
          </a:bodyPr>
          <a:lstStyle/>
          <a:p>
            <a:r>
              <a:rPr lang="hu-HU" sz="2600" dirty="0"/>
              <a:t>Modellfeltételek</a:t>
            </a:r>
          </a:p>
          <a:p>
            <a:r>
              <a:rPr lang="hu-HU" sz="2600" dirty="0"/>
              <a:t>Simítási (</a:t>
            </a:r>
            <a:r>
              <a:rPr lang="hu-HU" sz="2600" dirty="0" err="1"/>
              <a:t>smoothing</a:t>
            </a:r>
            <a:r>
              <a:rPr lang="hu-HU" sz="2600" dirty="0"/>
              <a:t>) módszerek</a:t>
            </a:r>
          </a:p>
          <a:p>
            <a:r>
              <a:rPr lang="hu-HU" sz="2600" dirty="0"/>
              <a:t>Modellparaméterek</a:t>
            </a:r>
          </a:p>
          <a:p>
            <a:r>
              <a:rPr lang="hu-HU" sz="2600" dirty="0"/>
              <a:t>Normalizálás idősoros modellekhez</a:t>
            </a:r>
          </a:p>
          <a:p>
            <a:r>
              <a:rPr lang="hu-HU" sz="2600" dirty="0"/>
              <a:t>Robert </a:t>
            </a:r>
            <a:r>
              <a:rPr lang="hu-HU" sz="2600" dirty="0" err="1"/>
              <a:t>Hyndman</a:t>
            </a:r>
            <a:r>
              <a:rPr lang="hu-HU" sz="2600" dirty="0"/>
              <a:t> - </a:t>
            </a:r>
            <a:r>
              <a:rPr lang="en-US" sz="2600" dirty="0"/>
              <a:t>George </a:t>
            </a:r>
            <a:r>
              <a:rPr lang="en-US" sz="2600" dirty="0" err="1"/>
              <a:t>Athana­sopou­los</a:t>
            </a:r>
            <a:r>
              <a:rPr lang="hu-HU" sz="2600" dirty="0"/>
              <a:t>: </a:t>
            </a:r>
            <a:r>
              <a:rPr lang="hu-HU" sz="2600" dirty="0" err="1"/>
              <a:t>Forecasting</a:t>
            </a:r>
            <a:r>
              <a:rPr lang="hu-HU" sz="2600" dirty="0"/>
              <a:t>: </a:t>
            </a:r>
            <a:r>
              <a:rPr lang="hu-HU" sz="2600" dirty="0" err="1"/>
              <a:t>principles</a:t>
            </a:r>
            <a:r>
              <a:rPr lang="hu-HU" sz="2600" dirty="0"/>
              <a:t> and </a:t>
            </a:r>
            <a:r>
              <a:rPr lang="hu-HU" sz="2600" dirty="0" err="1"/>
              <a:t>practice</a:t>
            </a:r>
            <a:r>
              <a:rPr lang="hu-HU" sz="2600" dirty="0"/>
              <a:t> (https://www.otexts.org/book/fpp)</a:t>
            </a:r>
          </a:p>
          <a:p>
            <a:r>
              <a:rPr lang="hu-HU" sz="2600" dirty="0"/>
              <a:t>Az ARIMA-modellekről magyarul: </a:t>
            </a:r>
            <a:r>
              <a:rPr lang="hu-HU" sz="2600" dirty="0">
                <a:hlinkClick r:id="rId2"/>
              </a:rPr>
              <a:t>http://www.tankonyvtar.hu/hu/tartalom/tamop412A/2011-0029_de_okonometria_elmelet/ch11.html</a:t>
            </a:r>
            <a:endParaRPr lang="hu-HU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42920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F7E6-DC7C-4F9A-A2CC-4C2E9BB12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 képek forrásai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77762-2065-44D2-9428-348F66B67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638145"/>
            <a:ext cx="10131425" cy="2153055"/>
          </a:xfrm>
        </p:spPr>
        <p:txBody>
          <a:bodyPr>
            <a:noAutofit/>
          </a:bodyPr>
          <a:lstStyle/>
          <a:p>
            <a:r>
              <a:rPr lang="hu-HU" sz="2600" dirty="0"/>
              <a:t>Mandala: </a:t>
            </a:r>
            <a:r>
              <a:rPr lang="hu-HU" sz="2600" dirty="0">
                <a:hlinkClick r:id="rId2"/>
              </a:rPr>
              <a:t>http://www.mandalasforthesoul.com/psychedelic-mandalas/</a:t>
            </a:r>
            <a:endParaRPr lang="hu-HU" sz="2600" dirty="0"/>
          </a:p>
          <a:p>
            <a:r>
              <a:rPr lang="hu-HU" sz="2600" dirty="0"/>
              <a:t>Idősor – 3 </a:t>
            </a:r>
            <a:r>
              <a:rPr lang="hu-HU" sz="2600" dirty="0" err="1"/>
              <a:t>components</a:t>
            </a:r>
            <a:r>
              <a:rPr lang="hu-HU" sz="2600" dirty="0"/>
              <a:t>: </a:t>
            </a:r>
            <a:r>
              <a:rPr lang="hu-HU" sz="2600" dirty="0">
                <a:hlinkClick r:id="rId3"/>
              </a:rPr>
              <a:t>https://www.kdnuggets.com/2017/11/automated-feature-engineering-time-series-data.html</a:t>
            </a:r>
            <a:endParaRPr lang="hu-HU" sz="2600" dirty="0"/>
          </a:p>
          <a:p>
            <a:r>
              <a:rPr lang="hu-HU" sz="2600" dirty="0"/>
              <a:t>Idősor – </a:t>
            </a:r>
            <a:r>
              <a:rPr lang="hu-HU" sz="2600" dirty="0" err="1"/>
              <a:t>Quakes</a:t>
            </a:r>
            <a:r>
              <a:rPr lang="hu-HU" sz="2600" dirty="0"/>
              <a:t>: </a:t>
            </a:r>
            <a:r>
              <a:rPr lang="hu-HU" sz="2600" dirty="0">
                <a:hlinkClick r:id="rId4"/>
              </a:rPr>
              <a:t>https://onlinecourses.science.psu.edu/stat510/node/47</a:t>
            </a:r>
            <a:endParaRPr lang="hu-HU" sz="2600" dirty="0"/>
          </a:p>
          <a:p>
            <a:r>
              <a:rPr lang="hu-HU" sz="2600" dirty="0"/>
              <a:t>Stacioner és nem-stacioner idősorok: </a:t>
            </a:r>
            <a:r>
              <a:rPr lang="hu-HU" sz="2600" dirty="0">
                <a:hlinkClick r:id="rId5"/>
              </a:rPr>
              <a:t>https://en.wikipedia.org/wiki/Stationary_process</a:t>
            </a:r>
            <a:endParaRPr lang="hu-HU" sz="2600" dirty="0"/>
          </a:p>
          <a:p>
            <a:r>
              <a:rPr lang="hu-HU" sz="2600" dirty="0"/>
              <a:t>Neurális hálózat: </a:t>
            </a:r>
            <a:r>
              <a:rPr lang="hu-HU" sz="2600" dirty="0">
                <a:hlinkClick r:id="rId6"/>
              </a:rPr>
              <a:t>https://blog.appliedai.com/how-neural-networks-work/</a:t>
            </a:r>
            <a:endParaRPr lang="hu-HU" sz="2600" dirty="0"/>
          </a:p>
          <a:p>
            <a:pPr marL="0" indent="0">
              <a:buNone/>
            </a:pPr>
            <a:endParaRPr lang="hu-HU" sz="2600" dirty="0"/>
          </a:p>
          <a:p>
            <a:endParaRPr lang="hu-HU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19691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21D19-B663-4C3B-B313-0572119FC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656" y="3083667"/>
            <a:ext cx="10515600" cy="953311"/>
          </a:xfrm>
        </p:spPr>
        <p:txBody>
          <a:bodyPr/>
          <a:lstStyle/>
          <a:p>
            <a:pPr algn="ctr"/>
            <a:r>
              <a:rPr lang="hu-HU" dirty="0"/>
              <a:t>Köszönöm a figyelmet! </a:t>
            </a:r>
            <a:r>
              <a:rPr lang="hu-HU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94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A7B6A-262E-4C63-BD8E-6413FCB0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Bemutatkozás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B9381-260D-400F-B86E-B678C48C2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14050"/>
            <a:ext cx="10131425" cy="3649133"/>
          </a:xfrm>
        </p:spPr>
        <p:txBody>
          <a:bodyPr>
            <a:normAutofit/>
          </a:bodyPr>
          <a:lstStyle/>
          <a:p>
            <a:r>
              <a:rPr lang="hu-HU" sz="2600" dirty="0" err="1"/>
              <a:t>Milibák</a:t>
            </a:r>
            <a:r>
              <a:rPr lang="hu-HU" sz="2600" dirty="0"/>
              <a:t> Eszter</a:t>
            </a:r>
          </a:p>
          <a:p>
            <a:r>
              <a:rPr lang="hu-HU" sz="2600" dirty="0"/>
              <a:t>Szociológia BA (2012), </a:t>
            </a:r>
            <a:r>
              <a:rPr lang="hu-HU" sz="2600" dirty="0" err="1"/>
              <a:t>Survey</a:t>
            </a:r>
            <a:r>
              <a:rPr lang="hu-HU" sz="2600" dirty="0"/>
              <a:t> statisztika </a:t>
            </a:r>
            <a:r>
              <a:rPr lang="hu-HU" sz="2600" dirty="0" err="1"/>
              <a:t>MSc</a:t>
            </a:r>
            <a:r>
              <a:rPr lang="hu-HU" sz="2600" dirty="0"/>
              <a:t> (2016)</a:t>
            </a:r>
          </a:p>
          <a:p>
            <a:r>
              <a:rPr lang="hu-HU" sz="2600" dirty="0"/>
              <a:t>Adatelemző</a:t>
            </a:r>
          </a:p>
          <a:p>
            <a:r>
              <a:rPr lang="hu-HU" sz="2600" dirty="0"/>
              <a:t>Filozófia, Távol-Kelet stb. </a:t>
            </a:r>
            <a:r>
              <a:rPr lang="hu-HU" sz="2600" dirty="0">
                <a:sym typeface="Wingdings" panose="05000000000000000000" pitchFamily="2" charset="2"/>
              </a:rPr>
              <a:t></a:t>
            </a:r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87E72-B780-4A33-A237-5EA07B725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350" y="3680141"/>
            <a:ext cx="2926867" cy="278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3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2A836-9DA2-42CD-8127-A8FB311F6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10638"/>
          </a:xfrm>
        </p:spPr>
        <p:txBody>
          <a:bodyPr/>
          <a:lstStyle/>
          <a:p>
            <a:pPr algn="ctr"/>
            <a:r>
              <a:rPr lang="hu-HU" dirty="0"/>
              <a:t>Mi az az idősor?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CDAE3-7968-4BA8-B20F-14D378280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2600" dirty="0"/>
              <a:t>Wikipédia: „</a:t>
            </a:r>
            <a:r>
              <a:rPr lang="en-US" sz="2600" dirty="0" err="1"/>
              <a:t>Idősornak</a:t>
            </a:r>
            <a:r>
              <a:rPr lang="en-US" sz="2600" dirty="0"/>
              <a:t> </a:t>
            </a:r>
            <a:r>
              <a:rPr lang="en-US" sz="2600" dirty="0" err="1"/>
              <a:t>az</a:t>
            </a:r>
            <a:r>
              <a:rPr lang="en-US" sz="2600" dirty="0"/>
              <a:t> </a:t>
            </a:r>
            <a:r>
              <a:rPr lang="en-US" sz="2600" dirty="0" err="1"/>
              <a:t>olyan</a:t>
            </a:r>
            <a:r>
              <a:rPr lang="en-US" sz="2600" dirty="0"/>
              <a:t> </a:t>
            </a:r>
            <a:r>
              <a:rPr lang="en-US" sz="2600" dirty="0" err="1"/>
              <a:t>statisztikai</a:t>
            </a:r>
            <a:r>
              <a:rPr lang="en-US" sz="2600" dirty="0"/>
              <a:t> </a:t>
            </a:r>
            <a:r>
              <a:rPr lang="en-US" sz="2600" dirty="0" err="1"/>
              <a:t>megfigyeléseket</a:t>
            </a:r>
            <a:r>
              <a:rPr lang="en-US" sz="2600" dirty="0"/>
              <a:t> </a:t>
            </a:r>
            <a:r>
              <a:rPr lang="en-US" sz="2600" dirty="0" err="1"/>
              <a:t>nevezzük</a:t>
            </a:r>
            <a:r>
              <a:rPr lang="en-US" sz="2600" dirty="0"/>
              <a:t>, </a:t>
            </a:r>
            <a:r>
              <a:rPr lang="en-US" sz="2600" dirty="0" err="1"/>
              <a:t>amelynek</a:t>
            </a:r>
            <a:r>
              <a:rPr lang="en-US" sz="2600" dirty="0"/>
              <a:t> </a:t>
            </a:r>
            <a:r>
              <a:rPr lang="en-US" sz="2600" dirty="0" err="1"/>
              <a:t>elemeit</a:t>
            </a:r>
            <a:r>
              <a:rPr lang="en-US" sz="2600" dirty="0"/>
              <a:t> </a:t>
            </a:r>
            <a:r>
              <a:rPr lang="en-US" sz="2600" dirty="0" err="1"/>
              <a:t>egymást</a:t>
            </a:r>
            <a:r>
              <a:rPr lang="en-US" sz="2600" dirty="0"/>
              <a:t> </a:t>
            </a:r>
            <a:r>
              <a:rPr lang="en-US" sz="2600" dirty="0" err="1"/>
              <a:t>követő</a:t>
            </a:r>
            <a:r>
              <a:rPr lang="en-US" sz="2600" dirty="0"/>
              <a:t> </a:t>
            </a:r>
            <a:r>
              <a:rPr lang="en-US" sz="2600" dirty="0" err="1"/>
              <a:t>időpontokban</a:t>
            </a:r>
            <a:r>
              <a:rPr lang="en-US" sz="2600" dirty="0"/>
              <a:t> (</a:t>
            </a:r>
            <a:r>
              <a:rPr lang="en-US" sz="2600" dirty="0" err="1"/>
              <a:t>időszakokban</a:t>
            </a:r>
            <a:r>
              <a:rPr lang="en-US" sz="2600" dirty="0"/>
              <a:t>) </a:t>
            </a:r>
            <a:r>
              <a:rPr lang="en-US" sz="2600" dirty="0" err="1"/>
              <a:t>regisztrálták</a:t>
            </a:r>
            <a:r>
              <a:rPr lang="en-US" sz="2600" dirty="0"/>
              <a:t>, </a:t>
            </a:r>
            <a:r>
              <a:rPr lang="en-US" sz="2600" dirty="0" err="1"/>
              <a:t>és</a:t>
            </a:r>
            <a:r>
              <a:rPr lang="en-US" sz="2600" dirty="0"/>
              <a:t> </a:t>
            </a:r>
            <a:r>
              <a:rPr lang="en-US" sz="2600" dirty="0" err="1"/>
              <a:t>ez</a:t>
            </a:r>
            <a:r>
              <a:rPr lang="en-US" sz="2600" dirty="0"/>
              <a:t> </a:t>
            </a:r>
            <a:r>
              <a:rPr lang="en-US" sz="2600" dirty="0" err="1"/>
              <a:t>az</a:t>
            </a:r>
            <a:r>
              <a:rPr lang="en-US" sz="2600" dirty="0"/>
              <a:t> </a:t>
            </a:r>
            <a:r>
              <a:rPr lang="en-US" sz="2600" dirty="0" err="1"/>
              <a:t>időbeliség</a:t>
            </a:r>
            <a:r>
              <a:rPr lang="en-US" sz="2600" dirty="0"/>
              <a:t> </a:t>
            </a:r>
            <a:r>
              <a:rPr lang="en-US" sz="2600" dirty="0" err="1"/>
              <a:t>az</a:t>
            </a:r>
            <a:r>
              <a:rPr lang="en-US" sz="2600" dirty="0"/>
              <a:t> </a:t>
            </a:r>
            <a:r>
              <a:rPr lang="en-US" sz="2600" dirty="0" err="1"/>
              <a:t>adatok</a:t>
            </a:r>
            <a:r>
              <a:rPr lang="en-US" sz="2600" dirty="0"/>
              <a:t> </a:t>
            </a:r>
            <a:r>
              <a:rPr lang="en-US" sz="2600" dirty="0" err="1"/>
              <a:t>fontos</a:t>
            </a:r>
            <a:r>
              <a:rPr lang="en-US" sz="2600" dirty="0"/>
              <a:t> </a:t>
            </a:r>
            <a:r>
              <a:rPr lang="en-US" sz="2600" dirty="0" err="1"/>
              <a:t>tulajdonsága</a:t>
            </a:r>
            <a:r>
              <a:rPr lang="en-US" sz="2600" dirty="0"/>
              <a:t>.</a:t>
            </a:r>
            <a:r>
              <a:rPr lang="hu-HU" sz="2600" dirty="0"/>
              <a:t>” (</a:t>
            </a:r>
            <a:r>
              <a:rPr lang="hu-HU" sz="2600" dirty="0">
                <a:hlinkClick r:id="rId2"/>
              </a:rPr>
              <a:t>https://hu.wikipedia.org/wiki/Id%C5%91sor</a:t>
            </a:r>
            <a:r>
              <a:rPr lang="hu-HU" sz="2600" dirty="0"/>
              <a:t>)</a:t>
            </a:r>
          </a:p>
          <a:p>
            <a:r>
              <a:rPr lang="hu-HU" sz="2600" dirty="0"/>
              <a:t>Sok példa:</a:t>
            </a:r>
          </a:p>
          <a:p>
            <a:pPr lvl="1"/>
            <a:r>
              <a:rPr lang="hu-HU" sz="2600" dirty="0"/>
              <a:t>Tőzsdeárfolyamok</a:t>
            </a:r>
          </a:p>
          <a:p>
            <a:pPr lvl="1"/>
            <a:r>
              <a:rPr lang="hu-HU" sz="2600" dirty="0"/>
              <a:t>Eladások</a:t>
            </a:r>
          </a:p>
          <a:p>
            <a:pPr lvl="1"/>
            <a:r>
              <a:rPr lang="hu-HU" sz="2600" dirty="0"/>
              <a:t>Hőmérsékletadatok</a:t>
            </a:r>
          </a:p>
          <a:p>
            <a:pPr lvl="1"/>
            <a:r>
              <a:rPr lang="hu-HU" sz="2600" dirty="0"/>
              <a:t>Járványok terjedése</a:t>
            </a:r>
          </a:p>
          <a:p>
            <a:pPr lvl="1"/>
            <a:r>
              <a:rPr lang="hu-HU" sz="2600" dirty="0"/>
              <a:t>Stb.</a:t>
            </a:r>
            <a:r>
              <a:rPr lang="en-US" sz="26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75554F-0A94-48A1-AA44-C1115695E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602" y="3071468"/>
            <a:ext cx="2716903" cy="1790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29F190-C249-44A8-A505-B994F9746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868" y="5157056"/>
            <a:ext cx="4602370" cy="156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9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394B-5DFD-4FC4-A10D-4F88585C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Mire törekszünk?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C88F9-1379-4A11-8060-084B1FF72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77863"/>
            <a:ext cx="10131425" cy="3649133"/>
          </a:xfrm>
        </p:spPr>
        <p:txBody>
          <a:bodyPr>
            <a:normAutofit/>
          </a:bodyPr>
          <a:lstStyle/>
          <a:p>
            <a:r>
              <a:rPr lang="hu-HU" sz="2600" dirty="0"/>
              <a:t>Sokszor nehezen </a:t>
            </a:r>
            <a:r>
              <a:rPr lang="hu-HU" sz="2600" dirty="0" err="1"/>
              <a:t>előrejelezhetőek</a:t>
            </a:r>
            <a:endParaRPr lang="hu-HU" sz="2600" dirty="0"/>
          </a:p>
          <a:p>
            <a:r>
              <a:rPr lang="hu-HU" sz="2600" dirty="0"/>
              <a:t>Mintázatok megtalálása</a:t>
            </a:r>
          </a:p>
          <a:p>
            <a:r>
              <a:rPr lang="hu-HU" sz="2600" dirty="0"/>
              <a:t>Felismert szabályosságok felhasználása </a:t>
            </a:r>
            <a:r>
              <a:rPr lang="hu-HU" sz="2600" dirty="0" err="1"/>
              <a:t>előrejelzésekhez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7044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6A1B-1A61-4AAD-9AB1-E6B3DD22F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45" y="270949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4500" dirty="0"/>
              <a:t>Idősor-diagnosztika R-ben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6332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5EB9-9951-4387-AA55-64CBB2F0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Idősor-diagnosztika </a:t>
            </a:r>
            <a:r>
              <a:rPr lang="hu-HU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47483-E6EC-43B9-915C-CA22E5ECC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402732"/>
            <a:ext cx="10131425" cy="3407923"/>
          </a:xfrm>
        </p:spPr>
        <p:txBody>
          <a:bodyPr>
            <a:normAutofit lnSpcReduction="10000"/>
          </a:bodyPr>
          <a:lstStyle/>
          <a:p>
            <a:r>
              <a:rPr lang="hu-HU" sz="2600" dirty="0"/>
              <a:t>Stacionárius? (adatok átlaga, szórása, egymás utáni adatok kovarianciája nem függ az időtől)</a:t>
            </a:r>
          </a:p>
          <a:p>
            <a:r>
              <a:rPr lang="hu-HU" sz="2600" dirty="0"/>
              <a:t>Trendszerű változások?</a:t>
            </a:r>
          </a:p>
          <a:p>
            <a:r>
              <a:rPr lang="hu-HU" sz="2600" dirty="0"/>
              <a:t>Ciklikus változások?</a:t>
            </a:r>
          </a:p>
          <a:p>
            <a:r>
              <a:rPr lang="hu-HU" sz="2600" dirty="0"/>
              <a:t>Véletlenszerű változások?</a:t>
            </a:r>
          </a:p>
          <a:p>
            <a:r>
              <a:rPr lang="hu-HU" sz="2600" dirty="0"/>
              <a:t>Milyen távoli időpontok adatai függenek </a:t>
            </a:r>
          </a:p>
          <a:p>
            <a:pPr marL="0" indent="0">
              <a:buNone/>
            </a:pPr>
            <a:r>
              <a:rPr lang="hu-HU" sz="2600" dirty="0"/>
              <a:t>    össze egymással (a legerősebben)?</a:t>
            </a:r>
          </a:p>
          <a:p>
            <a:endParaRPr lang="hu-HU" sz="2600" dirty="0"/>
          </a:p>
          <a:p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1EDD3E-D7B6-4FF9-88AC-CBBD03679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246" y="2693239"/>
            <a:ext cx="3913119" cy="383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928C-A607-44BA-870D-D090CB750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28" y="267058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4500" dirty="0"/>
              <a:t>Modellezés R-ben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2794868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DAEA4-9D4D-4F6E-B053-9B688734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Elemzési és </a:t>
            </a:r>
            <a:r>
              <a:rPr lang="hu-HU" dirty="0" err="1"/>
              <a:t>előrejelzési</a:t>
            </a:r>
            <a:r>
              <a:rPr lang="hu-HU" dirty="0"/>
              <a:t> módszerek – AUTO.ARIMA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940B7-9A6B-455D-9920-B82AB8E9E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9693"/>
            <a:ext cx="10131425" cy="3649133"/>
          </a:xfrm>
        </p:spPr>
        <p:txBody>
          <a:bodyPr>
            <a:normAutofit/>
          </a:bodyPr>
          <a:lstStyle/>
          <a:p>
            <a:r>
              <a:rPr lang="hu-HU" sz="2600" dirty="0"/>
              <a:t>„Integrált </a:t>
            </a:r>
            <a:r>
              <a:rPr lang="hu-HU" sz="2600" dirty="0" err="1"/>
              <a:t>autoregresszív</a:t>
            </a:r>
            <a:r>
              <a:rPr lang="hu-HU" sz="2600" dirty="0"/>
              <a:t> mozgóátlag-modell”</a:t>
            </a:r>
          </a:p>
          <a:p>
            <a:r>
              <a:rPr lang="hu-HU" sz="2600" dirty="0"/>
              <a:t>A korábbi adatokat többféleképpen (illesztett és véletlen értékek) figyelembe véve ismer fel </a:t>
            </a:r>
            <a:r>
              <a:rPr lang="hu-HU" sz="2600" dirty="0" err="1"/>
              <a:t>mintázatokat</a:t>
            </a:r>
            <a:r>
              <a:rPr lang="hu-HU" sz="2600" dirty="0"/>
              <a:t>.</a:t>
            </a:r>
          </a:p>
          <a:p>
            <a:r>
              <a:rPr lang="hu-HU" sz="2600" dirty="0"/>
              <a:t>Kérdés: Milyen hosszú időszakra vesszük figyelembe az egyes összetevőket? </a:t>
            </a:r>
          </a:p>
          <a:p>
            <a:endParaRPr lang="hu-HU" sz="2600" dirty="0"/>
          </a:p>
        </p:txBody>
      </p:sp>
    </p:spTree>
    <p:extLst>
      <p:ext uri="{BB962C8B-B14F-4D97-AF65-F5344CB8AC3E}">
        <p14:creationId xmlns:p14="http://schemas.microsoft.com/office/powerpoint/2010/main" val="3434213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8420-245A-44A9-8D8C-A8C45708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Elemzési és </a:t>
            </a:r>
            <a:r>
              <a:rPr lang="hu-HU" dirty="0" err="1"/>
              <a:t>előrejelzési</a:t>
            </a:r>
            <a:r>
              <a:rPr lang="hu-HU" dirty="0"/>
              <a:t> módszerek - NNETAR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AEA7A-E1E2-439E-A537-AC30E715B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1871"/>
            <a:ext cx="10131425" cy="3649133"/>
          </a:xfrm>
        </p:spPr>
        <p:txBody>
          <a:bodyPr>
            <a:normAutofit/>
          </a:bodyPr>
          <a:lstStyle/>
          <a:p>
            <a:r>
              <a:rPr lang="hu-HU" sz="2600" dirty="0"/>
              <a:t>Egy rejtett réteget tartalmazó neurális háló</a:t>
            </a:r>
          </a:p>
          <a:p>
            <a:r>
              <a:rPr lang="hu-HU" sz="2600" dirty="0"/>
              <a:t>Bemenet </a:t>
            </a: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hu-HU" sz="2600" dirty="0"/>
              <a:t> súlyozás </a:t>
            </a: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hu-HU" sz="2600" dirty="0"/>
              <a:t> függvényillesztés </a:t>
            </a: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hu-HU" sz="2600" dirty="0"/>
              <a:t> összehasonlítás kimenettel </a:t>
            </a: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hu-HU" sz="2600" dirty="0"/>
              <a:t>súlyozás és függvényillesztés javítása </a:t>
            </a: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hu-HU" sz="2600" dirty="0"/>
              <a:t> alkalmassá válás </a:t>
            </a:r>
            <a:r>
              <a:rPr lang="hu-HU" sz="2600" dirty="0" err="1"/>
              <a:t>előrejelzésekre</a:t>
            </a:r>
            <a:r>
              <a:rPr lang="hu-HU" sz="2600" dirty="0"/>
              <a:t> </a:t>
            </a:r>
          </a:p>
          <a:p>
            <a:r>
              <a:rPr lang="hu-HU" sz="2600" dirty="0"/>
              <a:t>Bonyolultabb mintázatok felismerésére alkalmas</a:t>
            </a:r>
          </a:p>
          <a:p>
            <a:r>
              <a:rPr lang="hu-HU" sz="2600" dirty="0"/>
              <a:t>Rugalmasabb alkalmazhatóság</a:t>
            </a:r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5739B-1AD5-4BB8-8112-47BFAD14F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575" y="3710281"/>
            <a:ext cx="4057051" cy="253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72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418</TotalTime>
  <Words>418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Celestial</vt:lpstr>
      <vt:lpstr>Idősoros előrejelzések készítése R-ben</vt:lpstr>
      <vt:lpstr>Bemutatkozás</vt:lpstr>
      <vt:lpstr>Mi az az idősor?</vt:lpstr>
      <vt:lpstr>Mire törekszünk?</vt:lpstr>
      <vt:lpstr>Idősor-diagnosztika R-ben</vt:lpstr>
      <vt:lpstr>Idősor-diagnosztika </vt:lpstr>
      <vt:lpstr>Modellezés R-ben</vt:lpstr>
      <vt:lpstr>Elemzési és előrejelzési módszerek – AUTO.ARIMA</vt:lpstr>
      <vt:lpstr>Elemzési és előrejelzési módszerek - NNETAR</vt:lpstr>
      <vt:lpstr>Elemzési és előrejelzési módszerek - hybridModel</vt:lpstr>
      <vt:lpstr>Ha tovább olvasnál…</vt:lpstr>
      <vt:lpstr>A képek forrásai</vt:lpstr>
      <vt:lpstr>Köszönöm a figyelmet!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Idősoros előrejelzések készítése R-ben</dc:title>
  <dc:creator>Eszter Milibak</dc:creator>
  <cp:lastModifiedBy>Milibak Eszter</cp:lastModifiedBy>
  <cp:revision>97</cp:revision>
  <dcterms:created xsi:type="dcterms:W3CDTF">2018-03-03T17:06:56Z</dcterms:created>
  <dcterms:modified xsi:type="dcterms:W3CDTF">2018-03-09T14:41:34Z</dcterms:modified>
</cp:coreProperties>
</file>