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946" r:id="rId2"/>
  </p:sldMasterIdLst>
  <p:notesMasterIdLst>
    <p:notesMasterId r:id="rId36"/>
  </p:notesMasterIdLst>
  <p:handoutMasterIdLst>
    <p:handoutMasterId r:id="rId37"/>
  </p:handoutMasterIdLst>
  <p:sldIdLst>
    <p:sldId id="348" r:id="rId3"/>
    <p:sldId id="353" r:id="rId4"/>
    <p:sldId id="421" r:id="rId5"/>
    <p:sldId id="424" r:id="rId6"/>
    <p:sldId id="417" r:id="rId7"/>
    <p:sldId id="385" r:id="rId8"/>
    <p:sldId id="386" r:id="rId9"/>
    <p:sldId id="403" r:id="rId10"/>
    <p:sldId id="402" r:id="rId11"/>
    <p:sldId id="398" r:id="rId12"/>
    <p:sldId id="401" r:id="rId13"/>
    <p:sldId id="423" r:id="rId14"/>
    <p:sldId id="399" r:id="rId15"/>
    <p:sldId id="395" r:id="rId16"/>
    <p:sldId id="397" r:id="rId17"/>
    <p:sldId id="404" r:id="rId18"/>
    <p:sldId id="407" r:id="rId19"/>
    <p:sldId id="408" r:id="rId20"/>
    <p:sldId id="409" r:id="rId21"/>
    <p:sldId id="362" r:id="rId22"/>
    <p:sldId id="370" r:id="rId23"/>
    <p:sldId id="410" r:id="rId24"/>
    <p:sldId id="427" r:id="rId25"/>
    <p:sldId id="428" r:id="rId26"/>
    <p:sldId id="429" r:id="rId27"/>
    <p:sldId id="363" r:id="rId28"/>
    <p:sldId id="411" r:id="rId29"/>
    <p:sldId id="414" r:id="rId30"/>
    <p:sldId id="422" r:id="rId31"/>
    <p:sldId id="416" r:id="rId32"/>
    <p:sldId id="430" r:id="rId33"/>
    <p:sldId id="425" r:id="rId34"/>
    <p:sldId id="42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C13"/>
    <a:srgbClr val="418AB3"/>
    <a:srgbClr val="2C145C"/>
    <a:srgbClr val="A20602"/>
    <a:srgbClr val="FFFFFF"/>
    <a:srgbClr val="F0F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47" autoAdjust="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3D420-8D24-4DB9-A857-19EF607B88A8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5C99-9F83-458D-90B6-E6ED176E7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40FA-1869-4E60-9E07-29E4497986F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B8ACA-7904-40BD-B38E-FD81EA5319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5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0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Boo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1" y="253423"/>
            <a:ext cx="11477512" cy="1476039"/>
          </a:xfr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6"/>
            <a:ext cx="9308752" cy="63802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cipe Book Section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ipe Book Section Header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cipe Book Section Header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cipe Book Section Heade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ributor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 descr="Compilation of food images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3" y="2688921"/>
            <a:ext cx="5537368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588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34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43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31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846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0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33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57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994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00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609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6703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12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158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92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046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cipe Boo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1" y="253423"/>
            <a:ext cx="11477512" cy="1476039"/>
          </a:xfr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6"/>
            <a:ext cx="9308752" cy="63802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7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797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Recipe Book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295077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Recipe Book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68695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cipe Boo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1" y="253423"/>
            <a:ext cx="11477512" cy="1476039"/>
          </a:xfr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6"/>
            <a:ext cx="9308752" cy="63802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1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Recipe Boo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1" y="253423"/>
            <a:ext cx="11477512" cy="1476039"/>
          </a:xfr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6"/>
            <a:ext cx="9308752" cy="63802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0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nutrition information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nutrition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cipe Book Section Header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02DE7B-5B6B-4EE2-B513-1309EBC801BD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6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67" r:id="rId21"/>
    <p:sldLayoutId id="2147483807" r:id="rId22"/>
    <p:sldLayoutId id="2147483788" r:id="rId2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032" y="1528771"/>
            <a:ext cx="11405936" cy="1118177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ONLINE BUS BOOKING</a:t>
            </a:r>
            <a:br>
              <a:rPr lang="en-US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MY BUS MY SEAT</a:t>
            </a:r>
            <a:endParaRPr lang="en-US" sz="8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          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Entry #81 by medazizbkh for Design a Logo of Bus Booking | Freelancer">
            <a:extLst>
              <a:ext uri="{FF2B5EF4-FFF2-40B4-BE49-F238E27FC236}">
                <a16:creationId xmlns:a16="http://schemas.microsoft.com/office/drawing/2014/main" id="{F1F273B7-C4D1-63C8-AF07-1BF7FB1A5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84"/>
          <a:stretch/>
        </p:blipFill>
        <p:spPr bwMode="auto">
          <a:xfrm>
            <a:off x="1548064" y="2874770"/>
            <a:ext cx="9095873" cy="350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966901"/>
          </a:xfrm>
        </p:spPr>
        <p:txBody>
          <a:bodyPr>
            <a:noAutofit/>
          </a:bodyPr>
          <a:lstStyle/>
          <a:p>
            <a:pPr algn="ctr"/>
            <a:r>
              <a:rPr lang="en-US" sz="43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PAYMENTS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75560" y="1751852"/>
            <a:ext cx="5909765" cy="3354296"/>
          </a:xfrm>
        </p:spPr>
        <p:txBody>
          <a:bodyPr numCol="1">
            <a:normAutofit fontScale="85000" lnSpcReduction="10000"/>
          </a:bodyPr>
          <a:lstStyle/>
          <a:p>
            <a:pPr algn="l"/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This table stores information about the</a:t>
            </a:r>
          </a:p>
          <a:p>
            <a:pPr algn="l"/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payments made for bookings.</a:t>
            </a: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</a:t>
            </a: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DESC PAYMENTS;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A7567-2F93-EFAC-E505-F2BD7FF1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559422"/>
            <a:ext cx="5577570" cy="412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48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724400" cy="929916"/>
          </a:xfrm>
        </p:spPr>
        <p:txBody>
          <a:bodyPr>
            <a:noAutofit/>
          </a:bodyPr>
          <a:lstStyle/>
          <a:p>
            <a:pPr algn="ctr"/>
            <a:r>
              <a:rPr lang="en-US" sz="43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TABLE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7995" y="1751852"/>
            <a:ext cx="5909765" cy="3354296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This table stores reviews given by users</a:t>
            </a:r>
          </a:p>
          <a:p>
            <a:pPr algn="l"/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 bus services.</a:t>
            </a:r>
          </a:p>
          <a:p>
            <a:pPr algn="l"/>
            <a:endParaRPr lang="en-US" sz="2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 DESC REVIEWS;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FF21F-7952-E8CA-E996-BD3D3C6C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557827"/>
            <a:ext cx="5653770" cy="4068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6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471" y="483025"/>
            <a:ext cx="11477512" cy="2375477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CONTENTS OF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          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Passengers Seating In Comfortable Public Transport Seats. Bus, Train Or  Airplane With People Concept. Family With A Kid, Man With A Laptop, Woman  With Smartphone And A Guy In Headphones Travelling In">
            <a:extLst>
              <a:ext uri="{FF2B5EF4-FFF2-40B4-BE49-F238E27FC236}">
                <a16:creationId xmlns:a16="http://schemas.microsoft.com/office/drawing/2014/main" id="{F53DF8A0-D24F-A5E3-3E6D-9D35C2D92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49" y="3286826"/>
            <a:ext cx="8268101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348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105374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TABLE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96AFC-E785-759D-9373-51D622B9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0"/>
            <a:ext cx="12192000" cy="574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07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101564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BUSES TABLE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908C6-5B50-8DBC-B10D-C918A520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206683" cy="552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333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9584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ROUTES TABLE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1C792-C6C2-4F4A-BEDC-D291286B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193800"/>
            <a:ext cx="12130298" cy="5664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70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724400" cy="105056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SCHEDULES TABLE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82C92-F008-3F42-99D0-D68644DB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12192000" cy="568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57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724400" cy="89181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BOOKINGS TABLE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E33B9-C86C-D173-A9BC-452478D6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193800"/>
            <a:ext cx="12156996" cy="5546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71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724400" cy="87276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PAYMENTS TABLE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5F434-C3C3-003B-758A-C0043CF3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12192000" cy="570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576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9584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TABLE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7FD2F-B5D5-999D-07FE-B88AC6C4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12192000" cy="5533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929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1053742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ER-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0001E-101B-9DFB-012E-2EB6DCFD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358900"/>
            <a:ext cx="10604500" cy="5235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7B86-8736-4CA0-9897-D9595F5D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7" y="2724150"/>
            <a:ext cx="5677553" cy="1114425"/>
          </a:xfrm>
          <a:ln>
            <a:solidFill>
              <a:schemeClr val="bg2">
                <a:lumMod val="2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QUERIES  </a:t>
            </a:r>
          </a:p>
        </p:txBody>
      </p:sp>
      <p:pic>
        <p:nvPicPr>
          <p:cNvPr id="3" name="Picture Placeholder 17">
            <a:extLst>
              <a:ext uri="{FF2B5EF4-FFF2-40B4-BE49-F238E27FC236}">
                <a16:creationId xmlns:a16="http://schemas.microsoft.com/office/drawing/2014/main" id="{0DAA09A2-A51B-1DF2-1F60-3799DA1957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847" r="7847"/>
          <a:stretch/>
        </p:blipFill>
        <p:spPr>
          <a:xfrm>
            <a:off x="0" y="311284"/>
            <a:ext cx="6251642" cy="6225703"/>
          </a:xfrm>
        </p:spPr>
      </p:pic>
    </p:spTree>
    <p:extLst>
      <p:ext uri="{BB962C8B-B14F-4D97-AF65-F5344CB8AC3E}">
        <p14:creationId xmlns:p14="http://schemas.microsoft.com/office/powerpoint/2010/main" val="252458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total revenue from completed payments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5456-ED31-4FB7-A6D3-E6296A9A2F4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497985" y="2119119"/>
            <a:ext cx="4910659" cy="3056233"/>
          </a:xfrm>
        </p:spPr>
        <p:txBody>
          <a:bodyPr numCol="1">
            <a:normAutofit/>
          </a:bodyPr>
          <a:lstStyle/>
          <a:p>
            <a:r>
              <a:rPr lang="en-GB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</a:t>
            </a:r>
          </a:p>
          <a:p>
            <a:endParaRPr lang="en-GB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GB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 SUM(amount) AS </a:t>
            </a:r>
            <a:r>
              <a:rPr lang="en-GB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total_revenueFROM</a:t>
            </a:r>
            <a:r>
              <a:rPr lang="en-GB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GB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PaymentsWHERE</a:t>
            </a:r>
            <a:r>
              <a:rPr lang="en-GB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status = 'completed';</a:t>
            </a:r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70611-E8EB-EAEA-E996-DE1D2B12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8" y="1701306"/>
            <a:ext cx="5856722" cy="3891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12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1058961"/>
          </a:xfrm>
        </p:spPr>
        <p:txBody>
          <a:bodyPr>
            <a:noAutofit/>
          </a:bodyPr>
          <a:lstStyle/>
          <a:p>
            <a:r>
              <a:rPr lang="en-GB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Bookings Made by Users who Have Made Payments and Status is Confirmed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5456-ED31-4FB7-A6D3-E6296A9A2F4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834967" y="2133600"/>
            <a:ext cx="5102793" cy="2688657"/>
          </a:xfrm>
        </p:spPr>
        <p:txBody>
          <a:bodyPr numCol="1">
            <a:normAutofit fontScale="92500" lnSpcReduction="10000"/>
          </a:bodyPr>
          <a:lstStyle/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</a:t>
            </a:r>
          </a:p>
          <a:p>
            <a:endParaRPr lang="en-GB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 *FROM Bookings1</a:t>
            </a:r>
          </a:p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WHERE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IN (SELECT DISTINCT</a:t>
            </a:r>
          </a:p>
          <a:p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FROM Payments WHERE status =</a:t>
            </a:r>
          </a:p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'completed')AND status = 'confirmed';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F18EA-05E9-4E3A-6878-2612258A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7" y="1668066"/>
            <a:ext cx="6498243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88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1058961"/>
          </a:xfrm>
        </p:spPr>
        <p:txBody>
          <a:bodyPr>
            <a:noAutofit/>
          </a:bodyPr>
          <a:lstStyle/>
          <a:p>
            <a:r>
              <a:rPr lang="en-GB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all buses that have at least one confirmed booking.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5456-ED31-4FB7-A6D3-E6296A9A2F4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248401" y="2057400"/>
            <a:ext cx="5422660" cy="3162300"/>
          </a:xfrm>
        </p:spPr>
        <p:txBody>
          <a:bodyPr numCol="1">
            <a:normAutofit lnSpcReduction="10000"/>
          </a:bodyPr>
          <a:lstStyle/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</a:t>
            </a:r>
          </a:p>
          <a:p>
            <a:endParaRPr lang="en-GB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 DISTINCT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bus_numberFROM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BusesWHERE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bus_number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IN (    SELECT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bus_number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FROM Schedules    WHERE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IN (        SELECT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FROM Bookings1        WHERE status = 'confirmed'    ));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DEF38-53DF-4A55-3833-86B8C91A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80" y="2324037"/>
            <a:ext cx="4422819" cy="2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210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1058961"/>
          </a:xfrm>
        </p:spPr>
        <p:txBody>
          <a:bodyPr>
            <a:noAutofit/>
          </a:bodyPr>
          <a:lstStyle/>
          <a:p>
            <a:r>
              <a:rPr lang="en-GB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the highest payment amount made for each bus route.</a:t>
            </a:r>
            <a:endParaRPr lang="en-US" sz="4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5456-ED31-4FB7-A6D3-E6296A9A2F4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248401" y="2057400"/>
            <a:ext cx="5422660" cy="3448050"/>
          </a:xfrm>
        </p:spPr>
        <p:txBody>
          <a:bodyPr numCol="1">
            <a:normAutofit fontScale="92500" lnSpcReduction="10000"/>
          </a:bodyPr>
          <a:lstStyle/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</a:t>
            </a:r>
          </a:p>
          <a:p>
            <a:endParaRPr lang="en-GB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 origin, destination, (    SELECT MAX(amount)    FROM Payments    WHERE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booking_id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IN (        SELECT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booking_id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FROM Bookings1        WHERE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IN (            SELECT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    FROM Schedules s            WHERE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s.origin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r.origin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AND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s.destination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r.destination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)    )) as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max_paymentFROM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Routes r;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7092C-4A35-45EA-7162-40D4F366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771651"/>
            <a:ext cx="5038725" cy="4371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673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724400" cy="929916"/>
          </a:xfrm>
        </p:spPr>
        <p:txBody>
          <a:bodyPr>
            <a:noAutofit/>
          </a:bodyPr>
          <a:lstStyle/>
          <a:p>
            <a:r>
              <a:rPr lang="en-GB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users who have bookings on buses that travel from 'Mumbai' to 'Pune’.</a:t>
            </a:r>
            <a:endParaRPr lang="en-US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5456-ED31-4FB7-A6D3-E6296A9A2F4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248401" y="2057400"/>
            <a:ext cx="5422660" cy="3448050"/>
          </a:xfrm>
        </p:spPr>
        <p:txBody>
          <a:bodyPr numCol="1">
            <a:normAutofit/>
          </a:bodyPr>
          <a:lstStyle/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</a:t>
            </a:r>
          </a:p>
          <a:p>
            <a:endParaRPr lang="en-GB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nameFROM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UsersWHERE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IN (    SELECT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FROM Bookings1    WHERE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IN (        SELECT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    FROM Schedules        WHERE origin = 'Mumbai' AND destination = 'Pune'    ));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480F1-01CC-EA5F-03C5-A952E6A0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96" y="2728901"/>
            <a:ext cx="3298853" cy="1400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844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D72F-E63C-4B94-A332-EFBC3041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667" y="2313453"/>
            <a:ext cx="3544083" cy="1277472"/>
          </a:xfr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0F98C39-F983-5AE3-C209-32BF0434AA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609" r="11359"/>
          <a:stretch/>
        </p:blipFill>
        <p:spPr>
          <a:xfrm>
            <a:off x="-442762" y="0"/>
            <a:ext cx="6233962" cy="6858000"/>
          </a:xfrm>
        </p:spPr>
      </p:pic>
    </p:spTree>
    <p:extLst>
      <p:ext uri="{BB962C8B-B14F-4D97-AF65-F5344CB8AC3E}">
        <p14:creationId xmlns:p14="http://schemas.microsoft.com/office/powerpoint/2010/main" val="187213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939441"/>
          </a:xfrm>
        </p:spPr>
        <p:txBody>
          <a:bodyPr>
            <a:noAutofit/>
          </a:bodyPr>
          <a:lstStyle/>
          <a:p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Relations of Bookings, Payments, Users, and Origin-Destination of User in Bus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5456-ED31-4FB7-A6D3-E6296A9A2F4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840777" y="1842086"/>
            <a:ext cx="4990861" cy="3773532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</a:t>
            </a:r>
          </a:p>
          <a:p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   </a:t>
            </a:r>
          </a:p>
          <a:p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B.booking_id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U.name AS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user_name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P.payment_id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P.amount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S.origin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S.destinationFROM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Bookings1 B    JOIN Users U ON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B.user_id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U.user_id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JOIN Schedules S ON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B.schedule_id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S.schedule_id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 LEFT JOIN Payments P ON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B.booking_id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US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P.booking_id</a:t>
            </a:r>
            <a:r>
              <a:rPr lang="en-US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E4F08-EFF9-81A2-5F09-C3E92FD4B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2" y="1274390"/>
            <a:ext cx="6218238" cy="5253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72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964571"/>
          </a:xfrm>
        </p:spPr>
        <p:txBody>
          <a:bodyPr>
            <a:normAutofit fontScale="90000"/>
          </a:bodyPr>
          <a:lstStyle/>
          <a:p>
            <a:r>
              <a:rPr lang="en-GB" sz="2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the details of bus arrival and seat number to users whose status is confirmed.                                                                                                      </a:t>
            </a: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(LEFT JOIN)</a:t>
            </a:r>
            <a:b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5456-ED31-4FB7-A6D3-E6296A9A2F4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7747120" y="1839230"/>
            <a:ext cx="4190640" cy="3773532"/>
          </a:xfrm>
        </p:spPr>
        <p:txBody>
          <a:bodyPr numCol="1">
            <a:normAutofit fontScale="77500" lnSpcReduction="20000"/>
          </a:bodyPr>
          <a:lstStyle/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SYNTAX:  </a:t>
            </a:r>
          </a:p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SELECT Users.name AS username, Bookings1.booking_id, Bookings1.seat_number,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Schedules.origin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Schedules.destination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Schedules.arrival_timeFROM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UsersLEFT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JOIN Bookings1 ON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Users.user_id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Bookings1.user_idLEFT JOIN Schedules ON Bookings1.schedule_id =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Schedules.schedule_idWHERE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Bookings1.status = '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confirmed'LIMIT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0, 1000;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32C79-4F43-CE90-9A3D-EC9E4B11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0" y="1528896"/>
            <a:ext cx="7361585" cy="439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0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724400" cy="964570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27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the bus schedules along with the routes they cover, including the distance and price of those routes                                             (INNER JOIN)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5456-ED31-4FB7-A6D3-E6296A9A2F4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7442321" y="1753186"/>
            <a:ext cx="4190640" cy="3773532"/>
          </a:xfrm>
        </p:spPr>
        <p:txBody>
          <a:bodyPr numCol="1">
            <a:normAutofit lnSpcReduction="10000"/>
          </a:bodyPr>
          <a:lstStyle/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SYNTAX:  </a:t>
            </a:r>
          </a:p>
          <a:p>
            <a:endParaRPr lang="en-GB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SELECT    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S.bus_number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S.origin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S.destination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R.distance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S.price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S.departure_time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   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S.arrival_time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FROM     Schedules S JOIN     Routes R ON    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S.origin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R.origin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AND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S.destination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GB" sz="2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R.destination</a:t>
            </a:r>
            <a:r>
              <a:rPr lang="en-GB" sz="2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;</a:t>
            </a:r>
            <a:endParaRPr lang="en-US" sz="2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03ED4A-EF21-3D77-2D95-D5355B4E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6" y="1613800"/>
            <a:ext cx="6688045" cy="432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74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724400" cy="834666"/>
          </a:xfrm>
        </p:spPr>
        <p:txBody>
          <a:bodyPr>
            <a:noAutofit/>
          </a:bodyPr>
          <a:lstStyle/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RELATIONSHIPS OF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999C3-C4FD-D7D1-67CE-8212E37A0F9F}"/>
              </a:ext>
            </a:extLst>
          </p:cNvPr>
          <p:cNvSpPr txBox="1"/>
          <p:nvPr/>
        </p:nvSpPr>
        <p:spPr>
          <a:xfrm>
            <a:off x="385762" y="1629049"/>
            <a:ext cx="10339387" cy="384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Users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to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Bookings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: One-to-Many (One user can have multiple bookings)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Buses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to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Schedules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: One-to-Many (One bus can have multiple schedules)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Routes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to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Schedules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: One-to-Many (One route can have multiple schedules)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Schedules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to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Bookings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: One-to-Many (One schedule can have multiple bookings)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Bookings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to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Payments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: One-to-One (One booking can have one payment)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Users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to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Reviews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: One-to-Many (One user can give multiple reviews)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Buses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to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Reviews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: One-to-Many (One bus can have multiple reviews)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4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all reviews and the corresponding user's name and the bus number.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2E220-8723-FFC3-2717-A36FE0702A1F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693922" y="2321422"/>
            <a:ext cx="5321573" cy="3039849"/>
          </a:xfrm>
        </p:spPr>
        <p:txBody>
          <a:bodyPr/>
          <a:lstStyle/>
          <a:p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</a:t>
            </a:r>
          </a:p>
          <a:p>
            <a:endParaRPr lang="en-US" sz="1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r.review_id</a:t>
            </a:r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u.name as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user_name</a:t>
            </a:r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</a:t>
            </a:r>
          </a:p>
          <a:p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b.bus_number</a:t>
            </a:r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r.rating</a:t>
            </a:r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r.comment</a:t>
            </a:r>
            <a:endParaRPr lang="en-US" sz="1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FROM Reviews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rJOIN</a:t>
            </a:r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Users u ON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r.user_id</a:t>
            </a:r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</a:t>
            </a:r>
          </a:p>
          <a:p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u.user_idJOIN</a:t>
            </a:r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Buses b ON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r.bus_id</a:t>
            </a:r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US" sz="1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b.bus_id</a:t>
            </a:r>
            <a:r>
              <a:rPr lang="en-US" sz="1800" dirty="0"/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136052-365B-C6A8-AECE-201CD62E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0" y="1933511"/>
            <a:ext cx="5829600" cy="3810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56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EE7731-D016-4ABE-BAF1-C841A952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the total amount paid by each user.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2E220-8723-FFC3-2717-A36FE0702A1F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363722" y="2032497"/>
            <a:ext cx="5321573" cy="3711077"/>
          </a:xfrm>
        </p:spPr>
        <p:txBody>
          <a:bodyPr/>
          <a:lstStyle/>
          <a:p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</a:t>
            </a:r>
          </a:p>
          <a:p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 u.name, SUM(</a:t>
            </a:r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p.amount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 as</a:t>
            </a:r>
          </a:p>
          <a:p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total_paidFROM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Users </a:t>
            </a:r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uJOIN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Bookings1 b ON</a:t>
            </a:r>
          </a:p>
          <a:p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u.user_id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b.user_idJOIN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Payments p ON</a:t>
            </a:r>
          </a:p>
          <a:p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b.booking_id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</a:t>
            </a:r>
            <a:r>
              <a:rPr lang="en-US" sz="2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p.booking_idGROUP</a:t>
            </a:r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BY u.name;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753B1-768D-B56A-DA44-AC31A278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1" y="1420182"/>
            <a:ext cx="4596019" cy="5108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444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          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A9A8D3-38B4-F6A3-327C-3C26CD6D9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8816"/>
            <a:ext cx="11477512" cy="1476039"/>
          </a:xfrm>
        </p:spPr>
        <p:txBody>
          <a:bodyPr/>
          <a:lstStyle/>
          <a:p>
            <a:pPr algn="ctr"/>
            <a:r>
              <a:rPr lang="en-GB" sz="13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13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Group of Happy Children Standing Near School Bus and Waving at Camera Stock  Image - Image of children, schoolchildren: 290176819">
            <a:extLst>
              <a:ext uri="{FF2B5EF4-FFF2-40B4-BE49-F238E27FC236}">
                <a16:creationId xmlns:a16="http://schemas.microsoft.com/office/drawing/2014/main" id="{3E268F99-349F-7D55-7DE2-52BB7ED1F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9"/>
          <a:stretch/>
        </p:blipFill>
        <p:spPr bwMode="auto">
          <a:xfrm>
            <a:off x="2839945" y="2292847"/>
            <a:ext cx="6235331" cy="416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55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FB8B91-F913-1C12-6C33-54A58F186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PREPARED BY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B3B6B75-DB95-5C7B-7C52-916CA0989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5"/>
            <a:ext cx="9308752" cy="1234489"/>
          </a:xfrm>
        </p:spPr>
        <p:txBody>
          <a:bodyPr>
            <a:normAutofit lnSpcReduction="10000"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KHURPADE NEHA RAMESH</a:t>
            </a:r>
          </a:p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DS/ITVEDANT /T318/02JUNE/3PM-5PM/</a:t>
            </a:r>
          </a:p>
          <a:p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124" name="Picture 4" descr="Book Bus Tickets Online, Easy &amp; Secure ...">
            <a:extLst>
              <a:ext uri="{FF2B5EF4-FFF2-40B4-BE49-F238E27FC236}">
                <a16:creationId xmlns:a16="http://schemas.microsoft.com/office/drawing/2014/main" id="{DEDF5675-F63C-8191-0D6A-CDE5A2FAD42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0" b="19160"/>
          <a:stretch>
            <a:fillRect/>
          </a:stretch>
        </p:blipFill>
        <p:spPr bwMode="auto">
          <a:xfrm>
            <a:off x="1463041" y="3259280"/>
            <a:ext cx="9407536" cy="291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3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92" y="389822"/>
            <a:ext cx="11056220" cy="2127827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STRUCTURE OF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69165-404D-4293-8B88-BA9E533E4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          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4,300+ Group Tour Bus Stock Photos, Pictures &amp; Royalty-Free Images - iStock">
            <a:extLst>
              <a:ext uri="{FF2B5EF4-FFF2-40B4-BE49-F238E27FC236}">
                <a16:creationId xmlns:a16="http://schemas.microsoft.com/office/drawing/2014/main" id="{B96CCF4F-6552-CD45-859B-4C57F58C1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41" y="3022812"/>
            <a:ext cx="7565457" cy="290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1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CEAC32-3464-66D3-F0D1-BEC5BDAE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92361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 TABLE </a:t>
            </a:r>
            <a:br>
              <a: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45155" y="1751852"/>
            <a:ext cx="5909765" cy="3354296"/>
          </a:xfrm>
        </p:spPr>
        <p:txBody>
          <a:bodyPr numCol="1">
            <a:normAutofit fontScale="77500" lnSpcReduction="20000"/>
          </a:bodyPr>
          <a:lstStyle/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This table stores information about users</a:t>
            </a:r>
          </a:p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who book tickets.</a:t>
            </a:r>
          </a:p>
          <a:p>
            <a:pPr algn="l"/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r>
              <a:rPr 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 DESC USERS;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29FC5-D5CB-C0DA-1270-CCCE9ED0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0" y="1392456"/>
            <a:ext cx="4864220" cy="469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55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724400" cy="102516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BUSES  TABLE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7995" y="1996485"/>
            <a:ext cx="5909765" cy="3354296"/>
          </a:xfrm>
        </p:spPr>
        <p:txBody>
          <a:bodyPr numCol="1">
            <a:normAutofit fontScale="77500" lnSpcReduction="20000"/>
          </a:bodyPr>
          <a:lstStyle/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This table stores information about the</a:t>
            </a:r>
          </a:p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buses available for booking.</a:t>
            </a:r>
          </a:p>
          <a:p>
            <a:pPr algn="l"/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r>
              <a:rPr lang="en-US" sz="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 DESC BUSES;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44BF1-34D8-5C27-DD0D-42A3BAB8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423937"/>
            <a:ext cx="5565140" cy="4499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42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6501" y="1953875"/>
            <a:ext cx="5684920" cy="3206041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This table stores information about</a:t>
            </a:r>
          </a:p>
          <a:p>
            <a:pPr algn="l"/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 different routes the buses travel.</a:t>
            </a:r>
          </a:p>
          <a:p>
            <a:pPr algn="l"/>
            <a:endParaRPr lang="en-US" sz="2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 Desc ROUTES;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590D4-E60B-27A8-C7A8-F6AFAEF7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0" y="1545127"/>
            <a:ext cx="5807415" cy="4291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43593F4-80AE-139F-3997-B68EE8908AC8}"/>
              </a:ext>
            </a:extLst>
          </p:cNvPr>
          <p:cNvSpPr txBox="1">
            <a:spLocks/>
          </p:cNvSpPr>
          <p:nvPr/>
        </p:nvSpPr>
        <p:spPr>
          <a:xfrm>
            <a:off x="2981326" y="250723"/>
            <a:ext cx="5807416" cy="77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100" b="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ROUTES TABLE </a:t>
            </a:r>
          </a:p>
        </p:txBody>
      </p:sp>
    </p:spTree>
    <p:extLst>
      <p:ext uri="{BB962C8B-B14F-4D97-AF65-F5344CB8AC3E}">
        <p14:creationId xmlns:p14="http://schemas.microsoft.com/office/powerpoint/2010/main" val="54457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3"/>
            <a:ext cx="11724400" cy="93944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SCHEDULES TABLE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8875" y="1944779"/>
            <a:ext cx="5909765" cy="3354296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This table stores information about the bus schedules.</a:t>
            </a:r>
          </a:p>
          <a:p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n-US" sz="1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en-US" sz="1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 DESC SCHEDULES;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85717-F256-084A-80AF-E3596A2D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557826"/>
            <a:ext cx="5615940" cy="3979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493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724400" cy="94896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BOOKINGS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2235" y="1877675"/>
            <a:ext cx="5909765" cy="3354296"/>
          </a:xfrm>
        </p:spPr>
        <p:txBody>
          <a:bodyPr numCol="1">
            <a:normAutofit/>
          </a:bodyPr>
          <a:lstStyle/>
          <a:p>
            <a:pPr algn="l"/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This table stores information about the bookings made by users.</a:t>
            </a: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endParaRPr 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l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SYNTAX: DESC BOOKINGS;</a:t>
            </a:r>
            <a:endParaRPr lang="en-US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0AEDC-68EC-1F16-B0F1-14B1A974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576050"/>
            <a:ext cx="5882640" cy="4370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86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Recipe Book Slide 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533498_win32_fixed.potx" id="{019E8A1F-EBDA-46B2-A0BC-A9E7D4AE12ED}" vid="{EBCA9EDB-F702-45AD-87BF-49A5D2C760AC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Recipe book</Template>
  <TotalTime>568</TotalTime>
  <Words>938</Words>
  <Application>Microsoft Office PowerPoint</Application>
  <PresentationFormat>Widescreen</PresentationFormat>
  <Paragraphs>140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Century Gothic</vt:lpstr>
      <vt:lpstr>Franklin Gothic Book</vt:lpstr>
      <vt:lpstr>Franklin Gothic Medium</vt:lpstr>
      <vt:lpstr>Symbol</vt:lpstr>
      <vt:lpstr>Times New Roman</vt:lpstr>
      <vt:lpstr>Wingdings 3</vt:lpstr>
      <vt:lpstr>1_Recipe Book Slide Master</vt:lpstr>
      <vt:lpstr>Ion</vt:lpstr>
      <vt:lpstr>ONLINE BUS BOOKING MY BUS MY SEAT</vt:lpstr>
      <vt:lpstr>ER- DIAGRAM </vt:lpstr>
      <vt:lpstr> RELATIONSHIPS OF TABLES</vt:lpstr>
      <vt:lpstr>STRUCTURE OF TABLES</vt:lpstr>
      <vt:lpstr>USERS  TABLE  </vt:lpstr>
      <vt:lpstr>BUSES  TABLE </vt:lpstr>
      <vt:lpstr>PowerPoint Presentation</vt:lpstr>
      <vt:lpstr>SCHEDULES TABLE </vt:lpstr>
      <vt:lpstr>BOOKINGS TABLE</vt:lpstr>
      <vt:lpstr>PAYMENTS TABLE</vt:lpstr>
      <vt:lpstr>REVIEWS TABLE </vt:lpstr>
      <vt:lpstr>CONTENTS OF TABLES</vt:lpstr>
      <vt:lpstr>USERS TABLE </vt:lpstr>
      <vt:lpstr>BUSES TABLE </vt:lpstr>
      <vt:lpstr>ROUTES TABLE </vt:lpstr>
      <vt:lpstr>SCHEDULES TABLE </vt:lpstr>
      <vt:lpstr>BOOKINGS TABLE </vt:lpstr>
      <vt:lpstr>PAYMENTS TABLE </vt:lpstr>
      <vt:lpstr>REVIEWS TABLE </vt:lpstr>
      <vt:lpstr>SUB QUERIES  </vt:lpstr>
      <vt:lpstr>Display total revenue from completed payments</vt:lpstr>
      <vt:lpstr>Get Bookings Made by Users who Have Made Payments and Status is Confirmed   </vt:lpstr>
      <vt:lpstr>List all buses that have at least one confirmed booking.</vt:lpstr>
      <vt:lpstr>Find the highest payment amount made for each bus route.</vt:lpstr>
      <vt:lpstr>List users who have bookings on buses that travel from 'Mumbai' to 'Pune’.</vt:lpstr>
      <vt:lpstr>JOINS</vt:lpstr>
      <vt:lpstr>Show Relations of Bookings, Payments, Users, and Origin-Destination of User in Bus Number</vt:lpstr>
      <vt:lpstr>Display the details of bus arrival and seat number to users whose status is confirmed.                                                                                                      (LEFT JOIN) </vt:lpstr>
      <vt:lpstr>Display the bus schedules along with the routes they cover, including the distance and price of those routes                                             (INNER JOIN)</vt:lpstr>
      <vt:lpstr>List all reviews and the corresponding user's name and the bus number.</vt:lpstr>
      <vt:lpstr>Find the total amount paid by each user.</vt:lpstr>
      <vt:lpstr>THANK YOU</vt:lpstr>
      <vt:lpstr>PREPARED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HealthVary Recipes</dc:title>
  <dc:creator>APURVA SURYAWANSHI</dc:creator>
  <cp:lastModifiedBy>Neha Khurpade</cp:lastModifiedBy>
  <cp:revision>56</cp:revision>
  <dcterms:created xsi:type="dcterms:W3CDTF">2023-04-25T19:58:28Z</dcterms:created>
  <dcterms:modified xsi:type="dcterms:W3CDTF">2024-06-05T06:27:06Z</dcterms:modified>
</cp:coreProperties>
</file>