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CA224D-9FD1-45D3-9C53-2C5BC011A7F7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CD2E1E-736E-47DB-9544-043CA732B0EB}" type="datetime1">
              <a:rPr lang="ja-JP" altLang="en-US" smtClean="0"/>
              <a:t>2023/3/12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/>
              <a:t>マスター テキストの書式設定</a:t>
            </a:r>
            <a:endParaRPr lang="en-US"/>
          </a:p>
          <a:p>
            <a:pPr lvl="1" rtl="0"/>
            <a:r>
              <a:rPr lang="ja"/>
              <a:t>第 2 レベル</a:t>
            </a:r>
          </a:p>
          <a:p>
            <a:pPr lvl="2" rtl="0"/>
            <a:r>
              <a:rPr lang="ja"/>
              <a:t>第 3 レベル</a:t>
            </a:r>
          </a:p>
          <a:p>
            <a:pPr lvl="3" rtl="0"/>
            <a:r>
              <a:rPr lang="ja"/>
              <a:t>第 4 レベル</a:t>
            </a:r>
          </a:p>
          <a:p>
            <a:pPr lvl="4" rtl="0"/>
            <a:r>
              <a:rPr lang="ja"/>
              <a:t>第 5 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496EA7-3ED1-4297-A13C-24124DE2B13A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B4CE94-0898-4DE3-8AD0-0946AA04A64E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A4181F-25C5-4F43-9D3D-6888EB50DD84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10D81-EB47-474E-AFE6-F10ABA500AD1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AE9EC-F641-49D1-8818-C6EAB532FF50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3ECC2-B0E5-4875-9C28-6BDA7278145C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138DC-E271-41C8-BE65-2AC8ADEEA4A9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26F9E0-B2BB-4E8F-A353-6B1AF083078D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DEE80-C133-4C82-BA52-6E6A78DF5359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48F394-EB73-4DAF-B9DC-4B7F06E8D586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図プレースホルダー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7D32CA8-DFB3-42D1-9A93-81D658AB3F6D}" type="datetime1">
              <a:rPr lang="ja-JP" altLang="en-US" smtClean="0"/>
              <a:t>2023/3/12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" dirty="0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" dirty="0"/>
              <a:t>マスター テキストの書式設定</a:t>
            </a:r>
          </a:p>
          <a:p>
            <a:pPr lvl="1" rtl="0"/>
            <a:r>
              <a:rPr lang="ja" dirty="0"/>
              <a:t>第 2 レベル</a:t>
            </a:r>
          </a:p>
          <a:p>
            <a:pPr lvl="2" rtl="0"/>
            <a:r>
              <a:rPr lang="ja" dirty="0"/>
              <a:t>第 3 レベル</a:t>
            </a:r>
          </a:p>
          <a:p>
            <a:pPr lvl="3" rtl="0"/>
            <a:r>
              <a:rPr lang="ja" dirty="0"/>
              <a:t>第 4 レベル</a:t>
            </a:r>
          </a:p>
          <a:p>
            <a:pPr lvl="4" rtl="0"/>
            <a:r>
              <a:rPr lang="ja" dirty="0"/>
              <a:t>第 5 レベル</a:t>
            </a:r>
            <a:endParaRPr 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C574417-D6A5-4805-B113-749635F0A52F}" type="datetime1">
              <a:rPr lang="ja-JP" altLang="en-US" noProof="0" smtClean="0"/>
              <a:t>2023/3/12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A98EE3D-8CD1-4C3F-BD1C-C98C9596463C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700" i="0" kern="1200" spc="-50" baseline="0">
          <a:solidFill>
            <a:schemeClr val="tx1">
              <a:lumMod val="75000"/>
              <a:lumOff val="25000"/>
            </a:schemeClr>
          </a:solidFill>
          <a:latin typeface="MS Mincho" panose="02020609040205080304" pitchFamily="17" charset="-128"/>
          <a:ea typeface="MS Mincho" panose="02020609040205080304" pitchFamily="17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19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7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kumimoji="1" sz="13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happiness.report/" TargetMode="External"/><Relationship Id="rId2" Type="http://schemas.openxmlformats.org/officeDocument/2006/relationships/hyperlink" Target="https://www.kaggle.com/datasets/unsdsn/world-happine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長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1" y="1055882"/>
            <a:ext cx="6845300" cy="2976945"/>
          </a:xfrm>
        </p:spPr>
        <p:txBody>
          <a:bodyPr rtlCol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ja-JP" altLang="en-US" sz="4000" dirty="0">
                <a:latin typeface="Segoe UI Black" panose="020B0A02040204020203" pitchFamily="34" charset="0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世界幸福度報告</a:t>
            </a:r>
            <a:r>
              <a:rPr lang="en-US" altLang="ja-JP" sz="4000" dirty="0">
                <a:latin typeface="Segoe UI Black" panose="020B0A02040204020203" pitchFamily="34" charset="0"/>
                <a:ea typeface="Segoe UI Black" panose="020B0A02040204020203" pitchFamily="34" charset="0"/>
                <a:cs typeface="源柔ゴシック Bold" panose="020B0602020203020207" pitchFamily="50" charset="-128"/>
              </a:rPr>
              <a:t>(2019</a:t>
            </a:r>
            <a:r>
              <a:rPr lang="ja-JP" altLang="en-US" sz="4000" dirty="0">
                <a:latin typeface="Segoe UI Black" panose="020B0A02040204020203" pitchFamily="34" charset="0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年</a:t>
            </a:r>
            <a:r>
              <a:rPr lang="en-US" altLang="ja-JP" sz="4000" dirty="0">
                <a:latin typeface="Segoe UI Black" panose="020B0A02040204020203" pitchFamily="34" charset="0"/>
                <a:ea typeface="Segoe UI Black" panose="020B0A02040204020203" pitchFamily="34" charset="0"/>
                <a:cs typeface="源柔ゴシック Bold" panose="020B0602020203020207" pitchFamily="50" charset="-128"/>
              </a:rPr>
              <a:t>) </a:t>
            </a:r>
            <a:br>
              <a:rPr lang="en-US" altLang="ja-JP" sz="40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</a:br>
            <a:r>
              <a:rPr lang="en-US" altLang="ja-JP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  <a:t>- </a:t>
            </a:r>
            <a:r>
              <a:rPr lang="ja-JP" altLang="en-US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  <a:t>世界的な幸福度の分布と日本国の地位</a:t>
            </a:r>
            <a:br>
              <a:rPr lang="en-US" altLang="ja-JP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</a:br>
            <a:br>
              <a:rPr lang="en-US" altLang="ja-JP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</a:br>
            <a:r>
              <a:rPr lang="ja-JP" altLang="en-US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  <a:t>根本 桂輔</a:t>
            </a:r>
            <a:br>
              <a:rPr lang="en-US" altLang="ja-JP" sz="2400" dirty="0">
                <a:latin typeface="源柔ゴシック Light" panose="020B0103020203020207" pitchFamily="50" charset="-128"/>
                <a:ea typeface="源柔ゴシック Light" panose="020B0103020203020207" pitchFamily="50" charset="-128"/>
                <a:cs typeface="源柔ゴシック Light" panose="020B0103020203020207" pitchFamily="50" charset="-128"/>
              </a:rPr>
            </a:br>
            <a:endParaRPr lang="ja" sz="2400" dirty="0">
              <a:latin typeface="源柔ゴシック Light" panose="020B0103020203020207" pitchFamily="50" charset="-128"/>
              <a:ea typeface="源柔ゴシック Light" panose="020B0103020203020207" pitchFamily="50" charset="-128"/>
              <a:cs typeface="源柔ゴシック Light" panose="020B0103020203020207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0" y="4592782"/>
            <a:ext cx="6951518" cy="2119743"/>
          </a:xfrm>
        </p:spPr>
        <p:txBody>
          <a:bodyPr rtlCol="0">
            <a:normAutofit fontScale="85000" lnSpcReduction="10000"/>
          </a:bodyPr>
          <a:lstStyle/>
          <a:p>
            <a:r>
              <a:rPr lang="ja-JP" altLang="en-US" sz="25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源柔ゴシック Bold" panose="020B0602020203020207" pitchFamily="50" charset="-128"/>
              </a:rPr>
              <a:t>出展・使用データ</a:t>
            </a:r>
          </a:p>
          <a:p>
            <a:r>
              <a:rPr lang="ja-JP" altLang="en-US" sz="19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</a:rPr>
              <a:t>データ：</a:t>
            </a:r>
            <a:r>
              <a:rPr lang="en-US" altLang="ja-JP" sz="19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</a:rPr>
              <a:t>"World Happiness Report, Kaggle"</a:t>
            </a:r>
          </a:p>
          <a:p>
            <a:r>
              <a:rPr lang="en-US" altLang="ja-JP" sz="15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  <a:hlinkClick r:id="rId2"/>
              </a:rPr>
              <a:t>https://www.kaggle.com/datasets/unsdsn/world-happiness</a:t>
            </a:r>
            <a:endParaRPr lang="en-US" altLang="ja-JP" sz="1500" dirty="0">
              <a:latin typeface="源柔ゴシック ExtraLight" panose="020B0003020203020207" pitchFamily="50" charset="-128"/>
              <a:ea typeface="源柔ゴシック ExtraLight" panose="020B0003020203020207" pitchFamily="50" charset="-128"/>
              <a:cs typeface="源柔ゴシック ExtraLight" panose="020B0003020203020207" pitchFamily="50" charset="-128"/>
            </a:endParaRPr>
          </a:p>
          <a:p>
            <a:r>
              <a:rPr lang="ja-JP" altLang="en-US" sz="19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</a:rPr>
              <a:t>出典：</a:t>
            </a:r>
            <a:r>
              <a:rPr lang="en-US" altLang="ja-JP" sz="19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</a:rPr>
              <a:t>"World Happiness Report (WHR)"</a:t>
            </a:r>
          </a:p>
          <a:p>
            <a:r>
              <a:rPr lang="en-US" altLang="ja-JP" sz="1500" dirty="0">
                <a:latin typeface="源柔ゴシック ExtraLight" panose="020B0003020203020207" pitchFamily="50" charset="-128"/>
                <a:ea typeface="源柔ゴシック ExtraLight" panose="020B0003020203020207" pitchFamily="50" charset="-128"/>
                <a:cs typeface="源柔ゴシック ExtraLight" panose="020B0003020203020207" pitchFamily="50" charset="-128"/>
                <a:hlinkClick r:id="rId3"/>
              </a:rPr>
              <a:t>https://worldhappiness.report/</a:t>
            </a:r>
            <a:endParaRPr lang="en-US" altLang="ja-JP" sz="1500" dirty="0">
              <a:latin typeface="源柔ゴシック ExtraLight" panose="020B0003020203020207" pitchFamily="50" charset="-128"/>
              <a:ea typeface="源柔ゴシック ExtraLight" panose="020B0003020203020207" pitchFamily="50" charset="-128"/>
              <a:cs typeface="源柔ゴシック ExtraLight" panose="020B0003020203020207" pitchFamily="50" charset="-128"/>
            </a:endParaRPr>
          </a:p>
          <a:p>
            <a:pPr rtl="0"/>
            <a:endParaRPr lang="en-US" altLang="ja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j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画像 4" descr="建物、座っている、ベンチ、側を含む画像&#10;&#10;自動生成された説明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0878F-5F56-B0DA-50CA-30E63FF8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1353" y="6783820"/>
            <a:ext cx="2584850" cy="365125"/>
          </a:xfrm>
        </p:spPr>
        <p:txBody>
          <a:bodyPr/>
          <a:lstStyle/>
          <a:p>
            <a:pPr rtl="0"/>
            <a:fld id="{6BB10D81-EB47-474E-AFE6-F10ABA500AD1}" type="datetime1">
              <a:rPr lang="ja-JP" altLang="en-US" smtClean="0"/>
              <a:t>2023/3/12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1C0D599-2E76-A822-9D10-401A3087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7" y="1139330"/>
            <a:ext cx="6461116" cy="503848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70BE5B-DE21-572A-B994-A9D5A200B6AB}"/>
              </a:ext>
            </a:extLst>
          </p:cNvPr>
          <p:cNvSpPr txBox="1"/>
          <p:nvPr/>
        </p:nvSpPr>
        <p:spPr>
          <a:xfrm>
            <a:off x="138545" y="200456"/>
            <a:ext cx="11582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国グループごとの幸福度の分布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3D35C9-AEA9-E9AE-1607-060EB07EC04B}"/>
              </a:ext>
            </a:extLst>
          </p:cNvPr>
          <p:cNvSpPr txBox="1"/>
          <p:nvPr/>
        </p:nvSpPr>
        <p:spPr>
          <a:xfrm>
            <a:off x="5778591" y="972988"/>
            <a:ext cx="6267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algn="ctr"/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BRICS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、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G20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、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G7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、北欧理事会</a:t>
            </a:r>
            <a:r>
              <a:rPr kumimoji="1" lang="en-US" altLang="ja-JP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(NC)</a:t>
            </a:r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、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algn="ctr"/>
            <a:r>
              <a:rPr kumimoji="1" lang="ja-JP" altLang="en-US" sz="20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その他の国の幸福度の分布</a:t>
            </a:r>
            <a:endParaRPr kumimoji="1" lang="en-US" altLang="ja-JP" sz="20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8BB449-A6CF-C604-3F4B-E9AA0404AB4A}"/>
              </a:ext>
            </a:extLst>
          </p:cNvPr>
          <p:cNvSpPr txBox="1"/>
          <p:nvPr/>
        </p:nvSpPr>
        <p:spPr>
          <a:xfrm>
            <a:off x="6701353" y="2342750"/>
            <a:ext cx="5732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北欧理事会・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G7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・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G20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の幸福度の平均は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　   その他の国の平均よりも有意に高い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endParaRPr kumimoji="1" lang="ja-JP" altLang="en-US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BRICS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の幸福度の分布はその他の国の水準を下回る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endParaRPr kumimoji="1" lang="ja-JP" altLang="en-US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日本の幸福度は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G7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中でも最下位。非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G7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国の上位　　　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25-50%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と同じ水準</a:t>
            </a:r>
            <a:endParaRPr kumimoji="1" lang="en-US" altLang="ja-JP" sz="16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1F4013-0B5C-8DC3-E941-A7DE9CBA6D63}"/>
              </a:ext>
            </a:extLst>
          </p:cNvPr>
          <p:cNvSpPr txBox="1"/>
          <p:nvPr/>
        </p:nvSpPr>
        <p:spPr>
          <a:xfrm>
            <a:off x="6555008" y="4930905"/>
            <a:ext cx="5396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次の課題：</a:t>
            </a:r>
            <a:endParaRPr kumimoji="1" lang="en-US" altLang="ja-JP" sz="2400" dirty="0">
              <a:latin typeface="源柔ゴシック Bold" panose="020B0602020203020207" pitchFamily="50" charset="-128"/>
              <a:ea typeface="源柔ゴシック Bold" panose="020B0602020203020207" pitchFamily="50" charset="-128"/>
              <a:cs typeface="源柔ゴシック Bold" panose="020B0602020203020207" pitchFamily="50" charset="-128"/>
            </a:endParaRPr>
          </a:p>
          <a:p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幸福度以外の指標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(GDP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比など</a:t>
            </a:r>
            <a:r>
              <a:rPr kumimoji="1" lang="en-US" altLang="ja-JP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)</a:t>
            </a:r>
            <a:r>
              <a:rPr kumimoji="1" lang="ja-JP" altLang="en-US" sz="1600" dirty="0">
                <a:latin typeface="源柔ゴシック Bold" panose="020B0602020203020207" pitchFamily="50" charset="-128"/>
                <a:ea typeface="源柔ゴシック Bold" panose="020B0602020203020207" pitchFamily="50" charset="-128"/>
                <a:cs typeface="源柔ゴシック Bold" panose="020B0602020203020207" pitchFamily="50" charset="-128"/>
              </a:rPr>
              <a:t>が実際どれほど幸福度の向上に寄しているかを分析する</a:t>
            </a:r>
          </a:p>
        </p:txBody>
      </p:sp>
    </p:spTree>
    <p:extLst>
      <p:ext uri="{BB962C8B-B14F-4D97-AF65-F5344CB8AC3E}">
        <p14:creationId xmlns:p14="http://schemas.microsoft.com/office/powerpoint/2010/main" val="10156716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75_TF56160789" id="{8EF54D1C-3516-45D2-964D-322F5179DAFB}" vid="{588529C6-7038-4A64-A4FA-6ACDF2254A3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{55C50C03-0CAF-486F-B0A3-BF01B6A3B7D2}tf56160789_win32</Template>
  <TotalTime>24</TotalTime>
  <Words>175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3" baseType="lpstr">
      <vt:lpstr>BIZ UDゴシック</vt:lpstr>
      <vt:lpstr>Meiryo UI</vt:lpstr>
      <vt:lpstr>MS Mincho</vt:lpstr>
      <vt:lpstr>源柔ゴシック Bold</vt:lpstr>
      <vt:lpstr>源柔ゴシック ExtraLight</vt:lpstr>
      <vt:lpstr>源柔ゴシック Light</vt:lpstr>
      <vt:lpstr>Arial</vt:lpstr>
      <vt:lpstr>Calibri</vt:lpstr>
      <vt:lpstr>Franklin Gothic Book</vt:lpstr>
      <vt:lpstr>Segoe UI Black</vt:lpstr>
      <vt:lpstr>1_RetrospectVTI</vt:lpstr>
      <vt:lpstr>世界幸福度報告(2019年)  - 世界的な幸福度の分布と日本国の地位  根本 桂輔 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世界幸福度報告(2019年)  - 世界的な幸福度の分布と日本国の地位  根本 桂輔 </dc:title>
  <dc:creator>NEMOTO KEISUKE</dc:creator>
  <cp:lastModifiedBy>NEMOTO KEISUKE</cp:lastModifiedBy>
  <cp:revision>2</cp:revision>
  <dcterms:created xsi:type="dcterms:W3CDTF">2023-03-12T05:15:16Z</dcterms:created>
  <dcterms:modified xsi:type="dcterms:W3CDTF">2023-03-12T05:41:41Z</dcterms:modified>
</cp:coreProperties>
</file>