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CA224D-9FD1-45D3-9C53-2C5BC011A7F7}" type="datetime1">
              <a:rPr lang="ja-JP" altLang="en-US" smtClean="0"/>
              <a:t>2023/3/13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CD2E1E-736E-47DB-9544-043CA732B0EB}" type="datetime1">
              <a:rPr lang="ja-JP" altLang="en-US" smtClean="0"/>
              <a:t>2023/3/13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"/>
              <a:t>マスター テキストの書式設定</a:t>
            </a:r>
            <a:endParaRPr lang="en-US"/>
          </a:p>
          <a:p>
            <a:pPr lvl="1" rtl="0"/>
            <a:r>
              <a:rPr lang="ja"/>
              <a:t>第 2 レベル</a:t>
            </a:r>
          </a:p>
          <a:p>
            <a:pPr lvl="2" rtl="0"/>
            <a:r>
              <a:rPr lang="ja"/>
              <a:t>第 3 レベル</a:t>
            </a:r>
          </a:p>
          <a:p>
            <a:pPr lvl="3" rtl="0"/>
            <a:r>
              <a:rPr lang="ja"/>
              <a:t>第 4 レベル</a:t>
            </a:r>
          </a:p>
          <a:p>
            <a:pPr lvl="4" rtl="0"/>
            <a:r>
              <a:rPr lang="ja"/>
              <a:t>第 5 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en-US" dirty="0"/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496EA7-3ED1-4297-A13C-24124DE2B13A}" type="datetime1">
              <a:rPr lang="ja-JP" altLang="en-US" smtClean="0"/>
              <a:t>2023/3/13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B4CE94-0898-4DE3-8AD0-0946AA04A64E}" type="datetime1">
              <a:rPr lang="ja-JP" altLang="en-US" smtClean="0"/>
              <a:t>2023/3/13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4181F-25C5-4F43-9D3D-6888EB50DD84}" type="datetime1">
              <a:rPr lang="ja-JP" altLang="en-US" smtClean="0"/>
              <a:t>2023/3/13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B10D81-EB47-474E-AFE6-F10ABA500AD1}" type="datetime1">
              <a:rPr lang="ja-JP" altLang="en-US" smtClean="0"/>
              <a:t>2023/3/13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AE9EC-F641-49D1-8818-C6EAB532FF50}" type="datetime1">
              <a:rPr lang="ja-JP" altLang="en-US" smtClean="0"/>
              <a:t>2023/3/13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43ECC2-B0E5-4875-9C28-6BDA7278145C}" type="datetime1">
              <a:rPr lang="ja-JP" altLang="en-US" smtClean="0"/>
              <a:t>2023/3/13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5138DC-E271-41C8-BE65-2AC8ADEEA4A9}" type="datetime1">
              <a:rPr lang="ja-JP" altLang="en-US" smtClean="0"/>
              <a:t>2023/3/13</a:t>
            </a:fld>
            <a:endParaRPr lang="en-US" dirty="0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26F9E0-B2BB-4E8F-A353-6B1AF083078D}" type="datetime1">
              <a:rPr lang="ja-JP" altLang="en-US" smtClean="0"/>
              <a:t>2023/3/13</a:t>
            </a:fld>
            <a:endParaRPr 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5DEE80-C133-4C82-BA52-6E6A78DF5359}" type="datetime1">
              <a:rPr lang="ja-JP" altLang="en-US" smtClean="0"/>
              <a:t>2023/3/13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D48F394-EB73-4DAF-B9DC-4B7F06E8D586}" type="datetime1">
              <a:rPr lang="ja-JP" altLang="en-US" smtClean="0"/>
              <a:t>2023/3/13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7D32CA8-DFB3-42D1-9A93-81D658AB3F6D}" type="datetime1">
              <a:rPr lang="ja-JP" altLang="en-US" smtClean="0"/>
              <a:t>2023/3/13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ja" dirty="0"/>
              <a:t>マスター テキストの書式設定</a:t>
            </a:r>
          </a:p>
          <a:p>
            <a:pPr lvl="1" rtl="0"/>
            <a:r>
              <a:rPr lang="ja" dirty="0"/>
              <a:t>第 2 レベル</a:t>
            </a:r>
          </a:p>
          <a:p>
            <a:pPr lvl="2" rtl="0"/>
            <a:r>
              <a:rPr lang="ja" dirty="0"/>
              <a:t>第 3 レベル</a:t>
            </a:r>
          </a:p>
          <a:p>
            <a:pPr lvl="3" rtl="0"/>
            <a:r>
              <a:rPr lang="ja" dirty="0"/>
              <a:t>第 4 レベル</a:t>
            </a:r>
          </a:p>
          <a:p>
            <a:pPr lvl="4" rtl="0"/>
            <a:r>
              <a:rPr lang="ja" dirty="0"/>
              <a:t>第 5 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C574417-D6A5-4805-B113-749635F0A52F}" type="datetime1">
              <a:rPr lang="ja-JP" altLang="en-US" noProof="0" smtClean="0"/>
              <a:t>2023/3/13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700" i="0" kern="1200" spc="-50" baseline="0">
          <a:solidFill>
            <a:schemeClr val="tx1">
              <a:lumMod val="75000"/>
              <a:lumOff val="25000"/>
            </a:schemeClr>
          </a:solidFill>
          <a:latin typeface="MS Mincho" panose="02020609040205080304" pitchFamily="17" charset="-128"/>
          <a:ea typeface="MS Mincho" panose="02020609040205080304" pitchFamily="17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19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7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happiness.report/" TargetMode="External"/><Relationship Id="rId2" Type="http://schemas.openxmlformats.org/officeDocument/2006/relationships/hyperlink" Target="https://www.kaggle.com/datasets/unsdsn/world-happine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長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401" y="1055882"/>
            <a:ext cx="6845300" cy="2976945"/>
          </a:xfrm>
        </p:spPr>
        <p:txBody>
          <a:bodyPr rtlCol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ja-JP" altLang="en-US" sz="4000" dirty="0">
                <a:latin typeface="Segoe UI Black" panose="020B0A02040204020203" pitchFamily="34" charset="0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世界幸福度報告</a:t>
            </a:r>
            <a:r>
              <a:rPr lang="en-US" altLang="ja-JP" sz="4000" dirty="0">
                <a:latin typeface="Segoe UI Black" panose="020B0A02040204020203" pitchFamily="34" charset="0"/>
                <a:ea typeface="Segoe UI Black" panose="020B0A02040204020203" pitchFamily="34" charset="0"/>
                <a:cs typeface="源柔ゴシック Bold" panose="020B0602020203020207" pitchFamily="50" charset="-128"/>
              </a:rPr>
              <a:t>(2019</a:t>
            </a:r>
            <a:r>
              <a:rPr lang="ja-JP" altLang="en-US" sz="4000" dirty="0">
                <a:latin typeface="Segoe UI Black" panose="020B0A02040204020203" pitchFamily="34" charset="0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年</a:t>
            </a:r>
            <a:r>
              <a:rPr lang="en-US" altLang="ja-JP" sz="4000" dirty="0">
                <a:latin typeface="Segoe UI Black" panose="020B0A02040204020203" pitchFamily="34" charset="0"/>
                <a:ea typeface="Segoe UI Black" panose="020B0A02040204020203" pitchFamily="34" charset="0"/>
                <a:cs typeface="源柔ゴシック Bold" panose="020B0602020203020207" pitchFamily="50" charset="-128"/>
              </a:rPr>
              <a:t>) </a:t>
            </a:r>
            <a:br>
              <a:rPr lang="en-US" altLang="ja-JP" sz="4000" dirty="0">
                <a:latin typeface="源柔ゴシック Light" panose="020B0103020203020207" pitchFamily="50" charset="-128"/>
                <a:ea typeface="源柔ゴシック Light" panose="020B0103020203020207" pitchFamily="50" charset="-128"/>
                <a:cs typeface="源柔ゴシック Light" panose="020B0103020203020207" pitchFamily="50" charset="-128"/>
              </a:rPr>
            </a:br>
            <a:r>
              <a:rPr lang="en-US" altLang="ja-JP" sz="2400" dirty="0">
                <a:latin typeface="源柔ゴシック Light" panose="020B0103020203020207" pitchFamily="50" charset="-128"/>
                <a:ea typeface="源柔ゴシック Light" panose="020B0103020203020207" pitchFamily="50" charset="-128"/>
                <a:cs typeface="源柔ゴシック Light" panose="020B0103020203020207" pitchFamily="50" charset="-128"/>
              </a:rPr>
              <a:t>- </a:t>
            </a:r>
            <a:r>
              <a:rPr lang="ja-JP" altLang="en-US" sz="2400" dirty="0">
                <a:latin typeface="源柔ゴシック Light" panose="020B0103020203020207" pitchFamily="50" charset="-128"/>
                <a:ea typeface="源柔ゴシック Light" panose="020B0103020203020207" pitchFamily="50" charset="-128"/>
                <a:cs typeface="源柔ゴシック Light" panose="020B0103020203020207" pitchFamily="50" charset="-128"/>
              </a:rPr>
              <a:t>世界的な幸福度の分布と日本国の地位</a:t>
            </a:r>
            <a:br>
              <a:rPr lang="en-US" altLang="ja-JP" sz="2400" dirty="0">
                <a:latin typeface="源柔ゴシック Light" panose="020B0103020203020207" pitchFamily="50" charset="-128"/>
                <a:ea typeface="源柔ゴシック Light" panose="020B0103020203020207" pitchFamily="50" charset="-128"/>
                <a:cs typeface="源柔ゴシック Light" panose="020B0103020203020207" pitchFamily="50" charset="-128"/>
              </a:rPr>
            </a:br>
            <a:br>
              <a:rPr lang="en-US" altLang="ja-JP" sz="2400" dirty="0">
                <a:latin typeface="源柔ゴシック Light" panose="020B0103020203020207" pitchFamily="50" charset="-128"/>
                <a:ea typeface="源柔ゴシック Light" panose="020B0103020203020207" pitchFamily="50" charset="-128"/>
                <a:cs typeface="源柔ゴシック Light" panose="020B0103020203020207" pitchFamily="50" charset="-128"/>
              </a:rPr>
            </a:br>
            <a:r>
              <a:rPr lang="ja-JP" altLang="en-US" sz="2400" dirty="0">
                <a:latin typeface="源柔ゴシック Light" panose="020B0103020203020207" pitchFamily="50" charset="-128"/>
                <a:ea typeface="源柔ゴシック Light" panose="020B0103020203020207" pitchFamily="50" charset="-128"/>
                <a:cs typeface="源柔ゴシック Light" panose="020B0103020203020207" pitchFamily="50" charset="-128"/>
              </a:rPr>
              <a:t>根本 桂輔</a:t>
            </a:r>
            <a:br>
              <a:rPr lang="en-US" altLang="ja-JP" sz="2400" dirty="0">
                <a:latin typeface="源柔ゴシック Light" panose="020B0103020203020207" pitchFamily="50" charset="-128"/>
                <a:ea typeface="源柔ゴシック Light" panose="020B0103020203020207" pitchFamily="50" charset="-128"/>
                <a:cs typeface="源柔ゴシック Light" panose="020B0103020203020207" pitchFamily="50" charset="-128"/>
              </a:rPr>
            </a:br>
            <a:endParaRPr lang="ja" sz="2400" dirty="0">
              <a:latin typeface="源柔ゴシック Light" panose="020B0103020203020207" pitchFamily="50" charset="-128"/>
              <a:ea typeface="源柔ゴシック Light" panose="020B0103020203020207" pitchFamily="50" charset="-128"/>
              <a:cs typeface="源柔ゴシック Light" panose="020B0103020203020207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500" y="4592782"/>
            <a:ext cx="6951518" cy="2119743"/>
          </a:xfrm>
        </p:spPr>
        <p:txBody>
          <a:bodyPr rtlCol="0">
            <a:normAutofit fontScale="85000" lnSpcReduction="10000"/>
          </a:bodyPr>
          <a:lstStyle/>
          <a:p>
            <a:r>
              <a:rPr lang="ja-JP" altLang="en-US" sz="25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源柔ゴシック Bold" panose="020B0602020203020207" pitchFamily="50" charset="-128"/>
              </a:rPr>
              <a:t>出展・使用データ</a:t>
            </a:r>
          </a:p>
          <a:p>
            <a:r>
              <a:rPr lang="ja-JP" altLang="en-US" sz="1900" dirty="0">
                <a:latin typeface="源柔ゴシック ExtraLight" panose="020B0003020203020207" pitchFamily="50" charset="-128"/>
                <a:ea typeface="源柔ゴシック ExtraLight" panose="020B0003020203020207" pitchFamily="50" charset="-128"/>
                <a:cs typeface="源柔ゴシック ExtraLight" panose="020B0003020203020207" pitchFamily="50" charset="-128"/>
              </a:rPr>
              <a:t>データ：</a:t>
            </a:r>
            <a:r>
              <a:rPr lang="en-US" altLang="ja-JP" sz="1900" dirty="0">
                <a:latin typeface="源柔ゴシック ExtraLight" panose="020B0003020203020207" pitchFamily="50" charset="-128"/>
                <a:ea typeface="源柔ゴシック ExtraLight" panose="020B0003020203020207" pitchFamily="50" charset="-128"/>
                <a:cs typeface="源柔ゴシック ExtraLight" panose="020B0003020203020207" pitchFamily="50" charset="-128"/>
              </a:rPr>
              <a:t>"World Happiness Report, Kaggle"</a:t>
            </a:r>
          </a:p>
          <a:p>
            <a:r>
              <a:rPr lang="en-US" altLang="ja-JP" sz="1500" dirty="0">
                <a:latin typeface="源柔ゴシック ExtraLight" panose="020B0003020203020207" pitchFamily="50" charset="-128"/>
                <a:ea typeface="源柔ゴシック ExtraLight" panose="020B0003020203020207" pitchFamily="50" charset="-128"/>
                <a:cs typeface="源柔ゴシック ExtraLight" panose="020B0003020203020207" pitchFamily="50" charset="-128"/>
                <a:hlinkClick r:id="rId2"/>
              </a:rPr>
              <a:t>https://www.kaggle.com/datasets/unsdsn/world-happiness</a:t>
            </a:r>
            <a:endParaRPr lang="en-US" altLang="ja-JP" sz="1500" dirty="0">
              <a:latin typeface="源柔ゴシック ExtraLight" panose="020B0003020203020207" pitchFamily="50" charset="-128"/>
              <a:ea typeface="源柔ゴシック ExtraLight" panose="020B0003020203020207" pitchFamily="50" charset="-128"/>
              <a:cs typeface="源柔ゴシック ExtraLight" panose="020B0003020203020207" pitchFamily="50" charset="-128"/>
            </a:endParaRPr>
          </a:p>
          <a:p>
            <a:r>
              <a:rPr lang="ja-JP" altLang="en-US" sz="1900" dirty="0">
                <a:latin typeface="源柔ゴシック ExtraLight" panose="020B0003020203020207" pitchFamily="50" charset="-128"/>
                <a:ea typeface="源柔ゴシック ExtraLight" panose="020B0003020203020207" pitchFamily="50" charset="-128"/>
                <a:cs typeface="源柔ゴシック ExtraLight" panose="020B0003020203020207" pitchFamily="50" charset="-128"/>
              </a:rPr>
              <a:t>出典：</a:t>
            </a:r>
            <a:r>
              <a:rPr lang="en-US" altLang="ja-JP" sz="1900" dirty="0">
                <a:latin typeface="源柔ゴシック ExtraLight" panose="020B0003020203020207" pitchFamily="50" charset="-128"/>
                <a:ea typeface="源柔ゴシック ExtraLight" panose="020B0003020203020207" pitchFamily="50" charset="-128"/>
                <a:cs typeface="源柔ゴシック ExtraLight" panose="020B0003020203020207" pitchFamily="50" charset="-128"/>
              </a:rPr>
              <a:t>"World Happiness Report (WHR)"</a:t>
            </a:r>
          </a:p>
          <a:p>
            <a:r>
              <a:rPr lang="en-US" altLang="ja-JP" sz="1500" dirty="0">
                <a:latin typeface="源柔ゴシック ExtraLight" panose="020B0003020203020207" pitchFamily="50" charset="-128"/>
                <a:ea typeface="源柔ゴシック ExtraLight" panose="020B0003020203020207" pitchFamily="50" charset="-128"/>
                <a:cs typeface="源柔ゴシック ExtraLight" panose="020B0003020203020207" pitchFamily="50" charset="-128"/>
                <a:hlinkClick r:id="rId3"/>
              </a:rPr>
              <a:t>https://worldhappiness.report/</a:t>
            </a:r>
            <a:endParaRPr lang="en-US" altLang="ja-JP" sz="1500" dirty="0">
              <a:latin typeface="源柔ゴシック ExtraLight" panose="020B0003020203020207" pitchFamily="50" charset="-128"/>
              <a:ea typeface="源柔ゴシック ExtraLight" panose="020B0003020203020207" pitchFamily="50" charset="-128"/>
              <a:cs typeface="源柔ゴシック ExtraLight" panose="020B0003020203020207" pitchFamily="50" charset="-128"/>
            </a:endParaRPr>
          </a:p>
          <a:p>
            <a:pPr rtl="0"/>
            <a:endParaRPr lang="en-US" altLang="ja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endParaRPr lang="j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画像 4" descr="建物、座っている、ベンチ、側を含む画像&#10;&#10;自動生成された説明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線​​コネクタ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70BE5B-DE21-572A-B994-A9D5A200B6AB}"/>
              </a:ext>
            </a:extLst>
          </p:cNvPr>
          <p:cNvSpPr txBox="1"/>
          <p:nvPr/>
        </p:nvSpPr>
        <p:spPr>
          <a:xfrm>
            <a:off x="125314" y="286011"/>
            <a:ext cx="1158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国連・幸福度調査のレポートを分析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3D35C9-AEA9-E9AE-1607-060EB07EC04B}"/>
              </a:ext>
            </a:extLst>
          </p:cNvPr>
          <p:cNvSpPr txBox="1"/>
          <p:nvPr/>
        </p:nvSpPr>
        <p:spPr>
          <a:xfrm>
            <a:off x="5547462" y="870786"/>
            <a:ext cx="6267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ja-JP" sz="24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pPr algn="ctr"/>
            <a:r>
              <a:rPr kumimoji="1" lang="ja-JP" altLang="en-US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世界幸福度報告</a:t>
            </a:r>
            <a:endParaRPr kumimoji="1" lang="en-US" altLang="ja-JP" sz="24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pPr algn="ctr"/>
            <a:r>
              <a:rPr kumimoji="1" lang="ja-JP" altLang="en-US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（英</a:t>
            </a:r>
            <a:r>
              <a:rPr kumimoji="1" lang="en-US" altLang="ja-JP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: World Happiness Report</a:t>
            </a:r>
            <a:r>
              <a:rPr kumimoji="1" lang="ja-JP" altLang="en-US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）とは</a:t>
            </a:r>
            <a:endParaRPr kumimoji="1" lang="en-US" altLang="ja-JP" sz="24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8BB449-A6CF-C604-3F4B-E9AA0404AB4A}"/>
              </a:ext>
            </a:extLst>
          </p:cNvPr>
          <p:cNvSpPr txBox="1"/>
          <p:nvPr/>
        </p:nvSpPr>
        <p:spPr>
          <a:xfrm>
            <a:off x="5916513" y="2655890"/>
            <a:ext cx="610635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調査国民の幸福度が</a:t>
            </a:r>
            <a:r>
              <a:rPr kumimoji="1" lang="en-US" altLang="ja-JP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0</a:t>
            </a:r>
            <a:r>
              <a:rPr kumimoji="1" lang="ja-JP" altLang="en-US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～</a:t>
            </a:r>
            <a:r>
              <a:rPr kumimoji="1" lang="en-US" altLang="ja-JP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10</a:t>
            </a:r>
            <a:r>
              <a:rPr kumimoji="1" lang="ja-JP" altLang="en-US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のどの段階にあるかを </a:t>
            </a:r>
            <a:endParaRPr kumimoji="1" lang="en-US" altLang="ja-JP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答える国連調べの世論調査。スコアの平均値・順位の他、</a:t>
            </a:r>
            <a:endParaRPr kumimoji="1" lang="en-US" altLang="ja-JP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以下の値を調査して指標としている：</a:t>
            </a:r>
            <a:endParaRPr kumimoji="1" lang="en-US" altLang="ja-JP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endParaRPr kumimoji="1" lang="en-US" altLang="ja-JP" sz="1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　</a:t>
            </a:r>
            <a:r>
              <a:rPr kumimoji="1" lang="en-US" altLang="ja-JP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1. </a:t>
            </a:r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人口一人当たりの</a:t>
            </a:r>
            <a:r>
              <a:rPr kumimoji="1" lang="en-US" altLang="ja-JP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GDP:</a:t>
            </a:r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国内総生産</a:t>
            </a:r>
            <a:endParaRPr kumimoji="1" lang="en-US" altLang="ja-JP" sz="20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　</a:t>
            </a:r>
            <a:r>
              <a:rPr kumimoji="1" lang="en-US" altLang="ja-JP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2. </a:t>
            </a:r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社会的支援</a:t>
            </a:r>
            <a:endParaRPr kumimoji="1" lang="en-US" altLang="ja-JP" sz="20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　</a:t>
            </a:r>
            <a:r>
              <a:rPr kumimoji="1" lang="en-US" altLang="ja-JP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3. </a:t>
            </a:r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健康寿命</a:t>
            </a:r>
            <a:endParaRPr kumimoji="1" lang="en-US" altLang="ja-JP" sz="20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　</a:t>
            </a:r>
            <a:r>
              <a:rPr kumimoji="1" lang="en-US" altLang="ja-JP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4. </a:t>
            </a:r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人生の選択の自由</a:t>
            </a:r>
            <a:endParaRPr kumimoji="1" lang="en-US" altLang="ja-JP" sz="20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　</a:t>
            </a:r>
            <a:r>
              <a:rPr kumimoji="1" lang="en-US" altLang="ja-JP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5. </a:t>
            </a:r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寛容さ</a:t>
            </a:r>
            <a:endParaRPr kumimoji="1" lang="en-US" altLang="ja-JP" sz="20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　</a:t>
            </a:r>
            <a:r>
              <a:rPr kumimoji="1" lang="en-US" altLang="ja-JP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6. </a:t>
            </a:r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腐敗の認識</a:t>
            </a:r>
            <a:endParaRPr kumimoji="1" lang="en-US" altLang="ja-JP" sz="20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FD2F28E-9833-068C-0480-4A765A927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" y="808865"/>
            <a:ext cx="4289225" cy="5551196"/>
          </a:xfrm>
          <a:prstGeom prst="rect">
            <a:avLst/>
          </a:prstGeom>
        </p:spPr>
      </p:pic>
      <p:sp>
        <p:nvSpPr>
          <p:cNvPr id="14" name="日付プレースホルダー 3">
            <a:extLst>
              <a:ext uri="{FF2B5EF4-FFF2-40B4-BE49-F238E27FC236}">
                <a16:creationId xmlns:a16="http://schemas.microsoft.com/office/drawing/2014/main" id="{FD18D104-8A76-0C0B-4A8F-44F3F8A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06898" y="6474981"/>
            <a:ext cx="2584850" cy="365125"/>
          </a:xfrm>
        </p:spPr>
        <p:txBody>
          <a:bodyPr/>
          <a:lstStyle/>
          <a:p>
            <a:pPr rtl="0"/>
            <a:fld id="{6BB10D81-EB47-474E-AFE6-F10ABA500AD1}" type="datetime1">
              <a:rPr lang="ja-JP" altLang="en-US" smtClean="0"/>
              <a:t>2023/3/13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7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0878F-5F56-B0DA-50CA-30E63FF8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06898" y="6474981"/>
            <a:ext cx="2584850" cy="365125"/>
          </a:xfrm>
        </p:spPr>
        <p:txBody>
          <a:bodyPr/>
          <a:lstStyle/>
          <a:p>
            <a:pPr rtl="0"/>
            <a:fld id="{6BB10D81-EB47-474E-AFE6-F10ABA500AD1}" type="datetime1">
              <a:rPr lang="ja-JP" altLang="en-US" smtClean="0"/>
              <a:t>2023/3/13</a:t>
            </a:fld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70BE5B-DE21-572A-B994-A9D5A200B6AB}"/>
              </a:ext>
            </a:extLst>
          </p:cNvPr>
          <p:cNvSpPr txBox="1"/>
          <p:nvPr/>
        </p:nvSpPr>
        <p:spPr>
          <a:xfrm>
            <a:off x="125845" y="316790"/>
            <a:ext cx="11582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分析したいこと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1F4013-0B5C-8DC3-E941-A7DE9CBA6D63}"/>
              </a:ext>
            </a:extLst>
          </p:cNvPr>
          <p:cNvSpPr txBox="1"/>
          <p:nvPr/>
        </p:nvSpPr>
        <p:spPr>
          <a:xfrm>
            <a:off x="641350" y="4386774"/>
            <a:ext cx="109092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具体的には：</a:t>
            </a:r>
            <a:endParaRPr kumimoji="1" lang="en-US" altLang="ja-JP" sz="3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pPr marL="342900" indent="-342900" algn="ctr">
              <a:buAutoNum type="arabicPeriod"/>
            </a:pPr>
            <a:r>
              <a:rPr kumimoji="1" lang="ja-JP" altLang="en-US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国家グループごとに幸福度・指標に有意な違いがあるか</a:t>
            </a:r>
          </a:p>
          <a:p>
            <a:pPr algn="ctr"/>
            <a:r>
              <a:rPr kumimoji="1" lang="en-US" altLang="ja-JP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2.</a:t>
            </a:r>
            <a:r>
              <a:rPr kumimoji="1" lang="ja-JP" altLang="en-US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  </a:t>
            </a:r>
            <a:r>
              <a:rPr kumimoji="1" lang="en-US" altLang="ja-JP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 </a:t>
            </a:r>
            <a:r>
              <a:rPr kumimoji="1" lang="ja-JP" altLang="en-US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日本国の幸福度・指標はどのような地位に相当するか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CC4712-3BBE-C3B0-4794-F81A17BD2165}"/>
              </a:ext>
            </a:extLst>
          </p:cNvPr>
          <p:cNvSpPr txBox="1"/>
          <p:nvPr/>
        </p:nvSpPr>
        <p:spPr>
          <a:xfrm>
            <a:off x="1187450" y="1662699"/>
            <a:ext cx="9817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”</a:t>
            </a:r>
            <a:r>
              <a:rPr kumimoji="1" lang="ja-JP" altLang="en-US" sz="48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皆と私は、どのくらい幸せ？？</a:t>
            </a:r>
            <a:r>
              <a:rPr kumimoji="1" lang="en-US" altLang="ja-JP" sz="48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”</a:t>
            </a:r>
          </a:p>
          <a:p>
            <a:pPr algn="ctr"/>
            <a:r>
              <a:rPr kumimoji="1" lang="en-US" altLang="ja-JP" sz="48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”</a:t>
            </a:r>
            <a:r>
              <a:rPr kumimoji="1" lang="ja-JP" altLang="en-US" sz="48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 本当の幸せって、何？？</a:t>
            </a:r>
            <a:r>
              <a:rPr kumimoji="1" lang="en-US" altLang="ja-JP" sz="48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”</a:t>
            </a:r>
            <a:endParaRPr kumimoji="1" lang="ja-JP" altLang="en-US" sz="48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86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0878F-5F56-B0DA-50CA-30E63FF8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7804" y="6491016"/>
            <a:ext cx="2584850" cy="365125"/>
          </a:xfrm>
        </p:spPr>
        <p:txBody>
          <a:bodyPr/>
          <a:lstStyle/>
          <a:p>
            <a:pPr rtl="0"/>
            <a:fld id="{6BB10D81-EB47-474E-AFE6-F10ABA500AD1}" type="datetime1">
              <a:rPr lang="ja-JP" altLang="en-US" smtClean="0"/>
              <a:t>2023/3/13</a:t>
            </a:fld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1C0D599-2E76-A822-9D10-401A3087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7" y="1139330"/>
            <a:ext cx="6461116" cy="503848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70BE5B-DE21-572A-B994-A9D5A200B6AB}"/>
              </a:ext>
            </a:extLst>
          </p:cNvPr>
          <p:cNvSpPr txBox="1"/>
          <p:nvPr/>
        </p:nvSpPr>
        <p:spPr>
          <a:xfrm>
            <a:off x="138545" y="292908"/>
            <a:ext cx="1158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国グループごとの幸福度の分布 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3D35C9-AEA9-E9AE-1607-060EB07EC04B}"/>
              </a:ext>
            </a:extLst>
          </p:cNvPr>
          <p:cNvSpPr txBox="1"/>
          <p:nvPr/>
        </p:nvSpPr>
        <p:spPr>
          <a:xfrm>
            <a:off x="5924064" y="849617"/>
            <a:ext cx="6267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ja-JP" sz="24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pPr algn="ctr"/>
            <a:r>
              <a:rPr kumimoji="1" lang="en-US" altLang="ja-JP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BRICS</a:t>
            </a:r>
            <a:r>
              <a:rPr kumimoji="1" lang="ja-JP" altLang="en-US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、</a:t>
            </a:r>
            <a:r>
              <a:rPr kumimoji="1" lang="en-US" altLang="ja-JP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G20</a:t>
            </a:r>
            <a:r>
              <a:rPr kumimoji="1" lang="ja-JP" altLang="en-US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、</a:t>
            </a:r>
            <a:r>
              <a:rPr kumimoji="1" lang="en-US" altLang="ja-JP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G7</a:t>
            </a:r>
            <a:r>
              <a:rPr kumimoji="1" lang="ja-JP" altLang="en-US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、北欧理事会</a:t>
            </a:r>
            <a:r>
              <a:rPr kumimoji="1" lang="en-US" altLang="ja-JP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(NC)</a:t>
            </a:r>
            <a:r>
              <a:rPr kumimoji="1" lang="ja-JP" altLang="en-US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、</a:t>
            </a:r>
            <a:endParaRPr kumimoji="1" lang="en-US" altLang="ja-JP" sz="24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pPr algn="ctr"/>
            <a:r>
              <a:rPr kumimoji="1" lang="ja-JP" altLang="en-US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その他の国の幸福度の分布</a:t>
            </a:r>
            <a:endParaRPr kumimoji="1" lang="en-US" altLang="ja-JP" sz="24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8BB449-A6CF-C604-3F4B-E9AA0404AB4A}"/>
              </a:ext>
            </a:extLst>
          </p:cNvPr>
          <p:cNvSpPr txBox="1"/>
          <p:nvPr/>
        </p:nvSpPr>
        <p:spPr>
          <a:xfrm>
            <a:off x="6701353" y="2509019"/>
            <a:ext cx="57329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北欧理事会・</a:t>
            </a: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G7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・</a:t>
            </a: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G20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の幸福度の平均は</a:t>
            </a:r>
            <a:endParaRPr kumimoji="1" lang="en-US" altLang="ja-JP" sz="1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　   その他の国の平均よりも有意に高い</a:t>
            </a:r>
            <a:endParaRPr kumimoji="1" lang="en-US" altLang="ja-JP" sz="1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endParaRPr kumimoji="1" lang="ja-JP" altLang="en-US" sz="1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BRICS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の幸福度の分布はその他の国の水準を下回る</a:t>
            </a:r>
            <a:endParaRPr kumimoji="1" lang="en-US" altLang="ja-JP" sz="1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endParaRPr kumimoji="1" lang="ja-JP" altLang="en-US" sz="1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日本の幸福度は</a:t>
            </a: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G7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中でも最下位。非</a:t>
            </a: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G7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国の上位　　　</a:t>
            </a: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25-50%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と同じ水準</a:t>
            </a:r>
            <a:endParaRPr kumimoji="1" lang="en-US" altLang="ja-JP" sz="1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1F4013-0B5C-8DC3-E941-A7DE9CBA6D63}"/>
              </a:ext>
            </a:extLst>
          </p:cNvPr>
          <p:cNvSpPr txBox="1"/>
          <p:nvPr/>
        </p:nvSpPr>
        <p:spPr>
          <a:xfrm>
            <a:off x="6555008" y="4930905"/>
            <a:ext cx="5396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次の課題：</a:t>
            </a:r>
            <a:endParaRPr kumimoji="1" lang="en-US" altLang="ja-JP" sz="24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幸福度以外の指標</a:t>
            </a: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(GDP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比など</a:t>
            </a: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)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が実際どれほど幸福度の向上に寄しているかを分析</a:t>
            </a:r>
          </a:p>
        </p:txBody>
      </p:sp>
    </p:spTree>
    <p:extLst>
      <p:ext uri="{BB962C8B-B14F-4D97-AF65-F5344CB8AC3E}">
        <p14:creationId xmlns:p14="http://schemas.microsoft.com/office/powerpoint/2010/main" val="195572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2B92BFB-F7DA-A731-6514-A05E5C377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3454" y="292908"/>
            <a:ext cx="7347518" cy="5943534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0878F-5F56-B0DA-50CA-30E63FF8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fld id="{6BB10D81-EB47-474E-AFE6-F10ABA500AD1}" type="datetime1">
              <a:rPr lang="ja-JP" altLang="en-US" smtClean="0"/>
              <a:t>2023/3/13</a:t>
            </a:fld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70BE5B-DE21-572A-B994-A9D5A200B6AB}"/>
              </a:ext>
            </a:extLst>
          </p:cNvPr>
          <p:cNvSpPr txBox="1"/>
          <p:nvPr/>
        </p:nvSpPr>
        <p:spPr>
          <a:xfrm>
            <a:off x="2845757" y="329170"/>
            <a:ext cx="1158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幸福度・指標の相関を分析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1F4013-0B5C-8DC3-E941-A7DE9CBA6D63}"/>
              </a:ext>
            </a:extLst>
          </p:cNvPr>
          <p:cNvSpPr txBox="1"/>
          <p:nvPr/>
        </p:nvSpPr>
        <p:spPr>
          <a:xfrm>
            <a:off x="6267938" y="1882422"/>
            <a:ext cx="65277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強い相関</a:t>
            </a:r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：</a:t>
            </a:r>
            <a:r>
              <a:rPr kumimoji="1" lang="en-US" altLang="ja-JP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GDP</a:t>
            </a:r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比、社会的支援、健康寿命</a:t>
            </a:r>
            <a:endParaRPr kumimoji="1" lang="en-US" altLang="ja-JP" sz="20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　　　　　　  人生の選択の自由</a:t>
            </a:r>
            <a:endParaRPr kumimoji="1" lang="en-US" altLang="ja-JP" sz="20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sz="28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弱い相関</a:t>
            </a:r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：腐敗の認識</a:t>
            </a:r>
            <a:endParaRPr kumimoji="1" lang="en-US" altLang="ja-JP" sz="20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sz="28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相関なし</a:t>
            </a:r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：寛容さ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4748514-8D2D-F2BF-D5EA-CD2B649D7BC0}"/>
              </a:ext>
            </a:extLst>
          </p:cNvPr>
          <p:cNvSpPr txBox="1"/>
          <p:nvPr/>
        </p:nvSpPr>
        <p:spPr>
          <a:xfrm>
            <a:off x="6452373" y="1006468"/>
            <a:ext cx="610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幸福度と有意な相関がある指標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FD2D08-118A-2850-B711-6B0E63C61A99}"/>
              </a:ext>
            </a:extLst>
          </p:cNvPr>
          <p:cNvSpPr txBox="1"/>
          <p:nvPr/>
        </p:nvSpPr>
        <p:spPr>
          <a:xfrm>
            <a:off x="6369836" y="3861423"/>
            <a:ext cx="5669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結論：</a:t>
            </a:r>
            <a:endParaRPr kumimoji="1" lang="en-US" altLang="ja-JP" sz="24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経済や社会的支援、ヘルスケア・職業選択や進学の自由等を</a:t>
            </a:r>
            <a:endParaRPr kumimoji="1" lang="en-US" altLang="ja-JP" sz="1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増進すると国民の幸福度が向上する。チャリティーや公平な裁きは幸福度に対して大きく影響しない</a:t>
            </a:r>
            <a:endParaRPr kumimoji="1" lang="en-US" altLang="ja-JP" sz="1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CF95F8-E89B-6DE3-40EA-D955D77C1529}"/>
              </a:ext>
            </a:extLst>
          </p:cNvPr>
          <p:cNvSpPr txBox="1"/>
          <p:nvPr/>
        </p:nvSpPr>
        <p:spPr>
          <a:xfrm>
            <a:off x="6369836" y="5252538"/>
            <a:ext cx="5396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次の課題：</a:t>
            </a:r>
            <a:endParaRPr kumimoji="1" lang="en-US" altLang="ja-JP" sz="24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相関関係が明らかになったので、</a:t>
            </a:r>
            <a:endParaRPr kumimoji="1" lang="en-US" altLang="ja-JP" sz="1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別の方法で関係の</a:t>
            </a: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”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重要さ</a:t>
            </a: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”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を分析する</a:t>
            </a:r>
            <a:endParaRPr kumimoji="1" lang="en-US" altLang="ja-JP" sz="1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1531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75_TF56160789" id="{8EF54D1C-3516-45D2-964D-322F5179DAFB}" vid="{588529C6-7038-4A64-A4FA-6ACDF2254A3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{55C50C03-0CAF-486F-B0A3-BF01B6A3B7D2}tf56160789_win32</Template>
  <TotalTime>173</TotalTime>
  <Words>447</Words>
  <Application>Microsoft Office PowerPoint</Application>
  <PresentationFormat>ワイド画面</PresentationFormat>
  <Paragraphs>54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6" baseType="lpstr">
      <vt:lpstr>BIZ UDゴシック</vt:lpstr>
      <vt:lpstr>Meiryo UI</vt:lpstr>
      <vt:lpstr>MS Mincho</vt:lpstr>
      <vt:lpstr>源柔ゴシック Bold</vt:lpstr>
      <vt:lpstr>源柔ゴシック ExtraLight</vt:lpstr>
      <vt:lpstr>源柔ゴシック Light</vt:lpstr>
      <vt:lpstr>Arial</vt:lpstr>
      <vt:lpstr>Calibri</vt:lpstr>
      <vt:lpstr>Franklin Gothic Book</vt:lpstr>
      <vt:lpstr>Segoe UI Black</vt:lpstr>
      <vt:lpstr>1_RetrospectVTI</vt:lpstr>
      <vt:lpstr>世界幸福度報告(2019年)  - 世界的な幸福度の分布と日本国の地位  根本 桂輔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世界幸福度報告(2019年)  - 世界的な幸福度の分布と日本国の地位  根本 桂輔 </dc:title>
  <dc:creator>NEMOTO KEISUKE</dc:creator>
  <cp:lastModifiedBy>NEMOTO KEISUKE</cp:lastModifiedBy>
  <cp:revision>6</cp:revision>
  <dcterms:created xsi:type="dcterms:W3CDTF">2023-03-12T05:15:16Z</dcterms:created>
  <dcterms:modified xsi:type="dcterms:W3CDTF">2023-03-13T11:50:14Z</dcterms:modified>
</cp:coreProperties>
</file>